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8" r:id="rId2"/>
    <p:sldId id="302" r:id="rId3"/>
    <p:sldId id="303" r:id="rId4"/>
    <p:sldId id="317" r:id="rId5"/>
    <p:sldId id="326" r:id="rId6"/>
    <p:sldId id="318" r:id="rId7"/>
    <p:sldId id="316" r:id="rId8"/>
    <p:sldId id="319" r:id="rId9"/>
    <p:sldId id="327" r:id="rId10"/>
    <p:sldId id="321" r:id="rId11"/>
    <p:sldId id="320" r:id="rId12"/>
    <p:sldId id="322" r:id="rId13"/>
    <p:sldId id="323" r:id="rId14"/>
    <p:sldId id="324" r:id="rId15"/>
    <p:sldId id="325" r:id="rId16"/>
    <p:sldId id="25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6025" autoAdjust="0"/>
  </p:normalViewPr>
  <p:slideViewPr>
    <p:cSldViewPr>
      <p:cViewPr varScale="1">
        <p:scale>
          <a:sx n="69" d="100"/>
          <a:sy n="69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EE1734-AA47-49D2-8178-20C701A15007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12E9E0-3748-4608-9565-64BC26246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72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3EA84-3B78-4B2E-9144-A33F3530AB3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8162-7F51-4C07-9CAF-E8A8F9228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4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4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2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3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3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8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6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486E-BC14-412B-AEAD-B2E3B88ACA2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39CE-2728-45C2-8486-E69D9E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cid:fe899902-bb3b-411f-a2ca-29c13671668a@namprd18.prod.outloo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7640" y="587472"/>
            <a:ext cx="7660560" cy="39083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42A61"/>
                </a:solidFill>
                <a:latin typeface="PT Serif"/>
                <a:cs typeface="PT Serif"/>
              </a:rPr>
              <a:t>Introducing Trauma Informed Care</a:t>
            </a:r>
          </a:p>
          <a:p>
            <a:endParaRPr lang="en-US" dirty="0">
              <a:solidFill>
                <a:srgbClr val="942A61"/>
              </a:solidFill>
              <a:latin typeface="PT Serif"/>
              <a:cs typeface="PT Serif"/>
            </a:endParaRPr>
          </a:p>
        </p:txBody>
      </p:sp>
      <p:pic>
        <p:nvPicPr>
          <p:cNvPr id="7" name="Picture 6" descr="srchc_icon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2" b="43273"/>
          <a:stretch/>
        </p:blipFill>
        <p:spPr>
          <a:xfrm>
            <a:off x="5323266" y="3777607"/>
            <a:ext cx="3792454" cy="3064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98" y="5546408"/>
            <a:ext cx="1805185" cy="6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D767-645E-4FEF-9825-7050B93A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Screen?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4043-EAFD-40AE-99CC-2E2BFB008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Yearly Well Child Exams starting at age 4 mos</a:t>
            </a:r>
          </a:p>
          <a:p>
            <a:r>
              <a:rPr lang="en-US" dirty="0"/>
              <a:t>All new patients</a:t>
            </a:r>
          </a:p>
          <a:p>
            <a:r>
              <a:rPr lang="en-US" dirty="0"/>
              <a:t>Anytime there are concerns:</a:t>
            </a:r>
          </a:p>
          <a:p>
            <a:pPr>
              <a:buFontTx/>
              <a:buChar char="-"/>
            </a:pPr>
            <a:r>
              <a:rPr lang="en-US" dirty="0"/>
              <a:t>Sleep/Eating/Toilet issues</a:t>
            </a:r>
          </a:p>
          <a:p>
            <a:pPr>
              <a:buFontTx/>
              <a:buChar char="-"/>
            </a:pPr>
            <a:r>
              <a:rPr lang="en-US" dirty="0"/>
              <a:t>Developmental Delay</a:t>
            </a:r>
          </a:p>
          <a:p>
            <a:pPr>
              <a:buFontTx/>
              <a:buChar char="-"/>
            </a:pPr>
            <a:r>
              <a:rPr lang="en-US" dirty="0"/>
              <a:t>ADHD symptoms</a:t>
            </a:r>
          </a:p>
          <a:p>
            <a:pPr>
              <a:buFontTx/>
              <a:buChar char="-"/>
            </a:pPr>
            <a:r>
              <a:rPr lang="en-US" dirty="0"/>
              <a:t>Behavior problems</a:t>
            </a:r>
          </a:p>
          <a:p>
            <a:pPr>
              <a:buFontTx/>
              <a:buChar char="-"/>
            </a:pPr>
            <a:r>
              <a:rPr lang="en-US" dirty="0"/>
              <a:t>Morbid Obesity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1C8EB-A2CC-448F-812B-56ED9879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88" y="5429711"/>
            <a:ext cx="173141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9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Medical Assistants:</a:t>
            </a:r>
          </a:p>
          <a:p>
            <a:pPr>
              <a:buFontTx/>
              <a:buChar char="-"/>
            </a:pPr>
            <a:r>
              <a:rPr lang="en-US" dirty="0"/>
              <a:t>Questionnaires given in exam room for pts </a:t>
            </a:r>
          </a:p>
          <a:p>
            <a:pPr marL="0" indent="0">
              <a:buNone/>
            </a:pPr>
            <a:r>
              <a:rPr lang="en-US" dirty="0"/>
              <a:t>0-11yrs of age to parent</a:t>
            </a:r>
          </a:p>
          <a:p>
            <a:pPr>
              <a:buFontTx/>
              <a:buChar char="-"/>
            </a:pPr>
            <a:r>
              <a:rPr lang="en-US" dirty="0"/>
              <a:t>Questionnaires given in exam room to pts 12 yrs and older and roomed alone </a:t>
            </a:r>
          </a:p>
          <a:p>
            <a:pPr>
              <a:buFontTx/>
              <a:buChar char="-"/>
            </a:pPr>
            <a:r>
              <a:rPr lang="en-US" dirty="0"/>
              <a:t>Documents in EHR all positive answers</a:t>
            </a:r>
          </a:p>
          <a:p>
            <a:pPr>
              <a:buFontTx/>
              <a:buChar char="-"/>
            </a:pPr>
            <a:r>
              <a:rPr lang="en-US" dirty="0"/>
              <a:t>Shreds the questionnaire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6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16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Provider:</a:t>
            </a:r>
          </a:p>
          <a:p>
            <a:pPr>
              <a:buFontTx/>
              <a:buChar char="-"/>
            </a:pPr>
            <a:r>
              <a:rPr lang="en-US" dirty="0"/>
              <a:t>scores</a:t>
            </a:r>
          </a:p>
          <a:p>
            <a:pPr>
              <a:buFontTx/>
              <a:buChar char="-"/>
            </a:pPr>
            <a:r>
              <a:rPr lang="en-US" dirty="0"/>
              <a:t>Updates problem list (ICD10 Z91.49)</a:t>
            </a:r>
          </a:p>
          <a:p>
            <a:pPr>
              <a:buFontTx/>
              <a:buChar char="-"/>
            </a:pPr>
            <a:r>
              <a:rPr lang="en-US" dirty="0"/>
              <a:t>Reviews positives with patient/family</a:t>
            </a:r>
          </a:p>
          <a:p>
            <a:pPr>
              <a:buFontTx/>
              <a:buChar char="-"/>
            </a:pPr>
            <a:r>
              <a:rPr lang="en-US" dirty="0"/>
              <a:t>MH referral- card to call for appt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>
              <a:buFontTx/>
              <a:buChar char="-"/>
            </a:pPr>
            <a:r>
              <a:rPr lang="en-US" dirty="0"/>
              <a:t>Community Resource referral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5BD09-6D28-489A-8290-993FCFC38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63636"/>
            <a:ext cx="294343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2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Clinical Team Assistant:</a:t>
            </a:r>
          </a:p>
          <a:p>
            <a:pPr>
              <a:buFontTx/>
              <a:buChar char="-"/>
            </a:pPr>
            <a:r>
              <a:rPr lang="en-US" dirty="0"/>
              <a:t>MH referral- send a letter and follow up with a  phone call </a:t>
            </a:r>
          </a:p>
          <a:p>
            <a:pPr>
              <a:buFontTx/>
              <a:buChar char="-"/>
            </a:pPr>
            <a:r>
              <a:rPr lang="en-US" dirty="0"/>
              <a:t>Community Resource- give family information on resource, follows up with family 2 weeks later</a:t>
            </a:r>
          </a:p>
          <a:p>
            <a:pPr>
              <a:buFontTx/>
              <a:buChar char="-"/>
            </a:pPr>
            <a:r>
              <a:rPr lang="en-US" dirty="0"/>
              <a:t>Monthly Parent Advisory Group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8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Site Leadership: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Checking in with staff and being available to talk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 descr="7ee7a0e2-7c68-4d73-a243-2083d6d42643@namprd18">
            <a:extLst>
              <a:ext uri="{FF2B5EF4-FFF2-40B4-BE49-F238E27FC236}">
                <a16:creationId xmlns:a16="http://schemas.microsoft.com/office/drawing/2014/main" id="{E0CFD954-9973-487E-84AC-F57FF5DD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2855"/>
            <a:ext cx="6096000" cy="32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8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Ongoing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Refresher trainings for staff</a:t>
            </a:r>
          </a:p>
          <a:p>
            <a:pPr>
              <a:buFontTx/>
              <a:buChar char="-"/>
            </a:pPr>
            <a:r>
              <a:rPr lang="en-US" dirty="0"/>
              <a:t>Positive messaging</a:t>
            </a:r>
          </a:p>
          <a:p>
            <a:pPr>
              <a:buFontTx/>
              <a:buChar char="-"/>
            </a:pPr>
            <a:r>
              <a:rPr lang="en-US" dirty="0"/>
              <a:t>Brown bag lunches</a:t>
            </a:r>
          </a:p>
          <a:p>
            <a:pPr>
              <a:buFontTx/>
              <a:buChar char="-"/>
            </a:pPr>
            <a:r>
              <a:rPr lang="en-US" dirty="0"/>
              <a:t>Support groups</a:t>
            </a:r>
          </a:p>
          <a:p>
            <a:pPr>
              <a:buFontTx/>
              <a:buChar char="-"/>
            </a:pPr>
            <a:r>
              <a:rPr lang="en-US" dirty="0"/>
              <a:t>Debriefs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A5BB1-6DC1-4C8F-9A41-5BB0698D1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42309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0" y="2971800"/>
            <a:ext cx="7772400" cy="1483151"/>
          </a:xfrm>
        </p:spPr>
        <p:txBody>
          <a:bodyPr/>
          <a:lstStyle/>
          <a:p>
            <a:r>
              <a:rPr lang="en-US" dirty="0"/>
              <a:t>QUESTIONS???</a:t>
            </a:r>
          </a:p>
        </p:txBody>
      </p:sp>
      <p:pic>
        <p:nvPicPr>
          <p:cNvPr id="4" name="Picture 1" descr="SRCH Logo for Signature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9" y="433316"/>
            <a:ext cx="316666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F43DFB-2694-4961-AE38-59F96D538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fe899902-bb3b-411f-a2ca-29c13671668a@namprd18.prod.outlook.com">
            <a:extLst>
              <a:ext uri="{FF2B5EF4-FFF2-40B4-BE49-F238E27FC236}">
                <a16:creationId xmlns:a16="http://schemas.microsoft.com/office/drawing/2014/main" id="{92A80C7B-93DC-459F-B194-523D5952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9759" y="1275159"/>
            <a:ext cx="56792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2B6C429-03A1-4091-991A-440C9A75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Topics for Staff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9D6BF5-E2C2-4344-A0C3-26A8534B0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92563"/>
          </a:xfrm>
        </p:spPr>
        <p:txBody>
          <a:bodyPr/>
          <a:lstStyle/>
          <a:p>
            <a:r>
              <a:rPr lang="en-US" dirty="0"/>
              <a:t>ACEs</a:t>
            </a:r>
          </a:p>
          <a:p>
            <a:r>
              <a:rPr lang="en-US" dirty="0"/>
              <a:t>Resiliency</a:t>
            </a:r>
          </a:p>
          <a:p>
            <a:r>
              <a:rPr lang="en-US" dirty="0"/>
              <a:t>Vicarious Trauma</a:t>
            </a:r>
          </a:p>
          <a:p>
            <a:r>
              <a:rPr lang="en-US" dirty="0"/>
              <a:t>Compassion Fatigue Survey</a:t>
            </a:r>
          </a:p>
          <a:p>
            <a:r>
              <a:rPr lang="en-US" dirty="0"/>
              <a:t>Self Care</a:t>
            </a:r>
          </a:p>
          <a:p>
            <a:r>
              <a:rPr lang="en-US" dirty="0"/>
              <a:t>Language and health outcomes of trauma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2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Office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Choosing and modifying a Trauma and Resiliency questionnaire</a:t>
            </a:r>
          </a:p>
          <a:p>
            <a:r>
              <a:rPr lang="en-US" dirty="0"/>
              <a:t>Staffing</a:t>
            </a:r>
          </a:p>
          <a:p>
            <a:r>
              <a:rPr lang="en-US" dirty="0"/>
              <a:t>Creating workflows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Communication- positive messages</a:t>
            </a:r>
          </a:p>
          <a:p>
            <a:r>
              <a:rPr lang="en-US" dirty="0"/>
              <a:t>Surveying staff after each staff meeting</a:t>
            </a:r>
          </a:p>
          <a:p>
            <a:r>
              <a:rPr lang="en-US" dirty="0"/>
              <a:t>Suggestion boxes</a:t>
            </a:r>
          </a:p>
          <a:p>
            <a:r>
              <a:rPr lang="en-US" dirty="0"/>
              <a:t>Creating Community Resource Referral </a:t>
            </a:r>
          </a:p>
        </p:txBody>
      </p:sp>
    </p:spTree>
    <p:extLst>
      <p:ext uri="{BB962C8B-B14F-4D97-AF65-F5344CB8AC3E}">
        <p14:creationId xmlns:p14="http://schemas.microsoft.com/office/powerpoint/2010/main" val="183518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Office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613383E-ACDB-4E11-86AD-BD0922E5E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985978" y="1618440"/>
            <a:ext cx="517204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Office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Ice breakers</a:t>
            </a:r>
          </a:p>
          <a:p>
            <a:r>
              <a:rPr lang="en-US" dirty="0"/>
              <a:t>Team building</a:t>
            </a:r>
          </a:p>
          <a:p>
            <a:r>
              <a:rPr lang="en-US" dirty="0"/>
              <a:t>Support groups</a:t>
            </a:r>
          </a:p>
        </p:txBody>
      </p:sp>
    </p:spTree>
    <p:extLst>
      <p:ext uri="{BB962C8B-B14F-4D97-AF65-F5344CB8AC3E}">
        <p14:creationId xmlns:p14="http://schemas.microsoft.com/office/powerpoint/2010/main" val="316562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Office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AA80D7-7650-4644-9748-697B970CE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750" y="1701006"/>
            <a:ext cx="4762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Office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Partnering with Community Resources</a:t>
            </a:r>
          </a:p>
          <a:p>
            <a:pPr>
              <a:buFontTx/>
              <a:buChar char="-"/>
            </a:pPr>
            <a:r>
              <a:rPr lang="en-US" dirty="0"/>
              <a:t>4C’s/Head start</a:t>
            </a:r>
          </a:p>
          <a:p>
            <a:pPr>
              <a:buFontTx/>
              <a:buChar char="-"/>
            </a:pPr>
            <a:r>
              <a:rPr lang="en-US" dirty="0"/>
              <a:t>NAMI</a:t>
            </a:r>
          </a:p>
          <a:p>
            <a:pPr>
              <a:buFontTx/>
              <a:buChar char="-"/>
            </a:pPr>
            <a:r>
              <a:rPr lang="en-US" dirty="0"/>
              <a:t>CPI</a:t>
            </a:r>
          </a:p>
          <a:p>
            <a:pPr>
              <a:buFontTx/>
              <a:buChar char="-"/>
            </a:pPr>
            <a:r>
              <a:rPr lang="en-US" dirty="0"/>
              <a:t>SAY</a:t>
            </a:r>
          </a:p>
          <a:p>
            <a:pPr>
              <a:buFontTx/>
              <a:buChar char="-"/>
            </a:pPr>
            <a:r>
              <a:rPr lang="en-US" dirty="0"/>
              <a:t>Youth Connections</a:t>
            </a:r>
          </a:p>
          <a:p>
            <a:pPr>
              <a:buFontTx/>
              <a:buChar char="-"/>
            </a:pPr>
            <a:r>
              <a:rPr lang="en-US" dirty="0"/>
              <a:t>Parks and Rec</a:t>
            </a:r>
          </a:p>
          <a:p>
            <a:pPr>
              <a:buFontTx/>
              <a:buChar char="-"/>
            </a:pPr>
            <a:r>
              <a:rPr lang="en-US" dirty="0"/>
              <a:t>Community Action Partnership</a:t>
            </a:r>
          </a:p>
          <a:p>
            <a:pPr>
              <a:buFontTx/>
              <a:buChar char="-"/>
            </a:pPr>
            <a:r>
              <a:rPr lang="en-US" dirty="0"/>
              <a:t>WIC</a:t>
            </a:r>
          </a:p>
          <a:p>
            <a:pPr>
              <a:buFontTx/>
              <a:buChar char="-"/>
            </a:pPr>
            <a:r>
              <a:rPr lang="en-US" dirty="0"/>
              <a:t>CPS</a:t>
            </a:r>
          </a:p>
        </p:txBody>
      </p:sp>
    </p:spTree>
    <p:extLst>
      <p:ext uri="{BB962C8B-B14F-4D97-AF65-F5344CB8AC3E}">
        <p14:creationId xmlns:p14="http://schemas.microsoft.com/office/powerpoint/2010/main" val="265900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5456237"/>
            <a:ext cx="1731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74CE0-9B6D-4CA9-85DF-0B64646D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Trauma Informed Office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48BD-4A73-48DC-9441-81F3A055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Expanding staff:</a:t>
            </a:r>
          </a:p>
          <a:p>
            <a:pPr>
              <a:buFontTx/>
              <a:buChar char="-"/>
            </a:pPr>
            <a:r>
              <a:rPr lang="en-US" dirty="0"/>
              <a:t>.8 FTE Mental Health provider</a:t>
            </a:r>
          </a:p>
          <a:p>
            <a:pPr>
              <a:buFontTx/>
              <a:buChar char="-"/>
            </a:pPr>
            <a:r>
              <a:rPr lang="en-US" dirty="0"/>
              <a:t>.5 FTE Clinical Team Assistant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3" y="235996"/>
            <a:ext cx="1007707" cy="1007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874D-C00E-4A60-B7A7-AAB0D6F5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715A-F892-4FA1-A186-2EB0C605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56280"/>
            <a:ext cx="5410200" cy="40687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Monthly Groups</a:t>
            </a:r>
          </a:p>
          <a:p>
            <a:pPr>
              <a:buFontTx/>
              <a:buChar char="-"/>
            </a:pPr>
            <a:r>
              <a:rPr lang="en-US" dirty="0"/>
              <a:t>Lunch </a:t>
            </a:r>
          </a:p>
          <a:p>
            <a:pPr>
              <a:buFontTx/>
              <a:buChar char="-"/>
            </a:pPr>
            <a:r>
              <a:rPr lang="en-US" dirty="0"/>
              <a:t>Incentives</a:t>
            </a:r>
          </a:p>
          <a:p>
            <a:pPr>
              <a:buFontTx/>
              <a:buChar char="-"/>
            </a:pPr>
            <a:r>
              <a:rPr lang="en-US" dirty="0"/>
              <a:t>Child care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99635-C440-4521-A986-55CC15EB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9400"/>
            <a:ext cx="5791200" cy="39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285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PT Serif</vt:lpstr>
      <vt:lpstr>Office Theme</vt:lpstr>
      <vt:lpstr>PowerPoint Presentation</vt:lpstr>
      <vt:lpstr>Training Topics for Staff</vt:lpstr>
      <vt:lpstr>Trauma Informed Office</vt:lpstr>
      <vt:lpstr>Trauma Informed Office</vt:lpstr>
      <vt:lpstr>Trauma Informed Office</vt:lpstr>
      <vt:lpstr>Trauma Informed Office</vt:lpstr>
      <vt:lpstr>Trauma Informed Office</vt:lpstr>
      <vt:lpstr>Trauma Informed Office</vt:lpstr>
      <vt:lpstr>Parent Advisory Group</vt:lpstr>
      <vt:lpstr>When to Screen?</vt:lpstr>
      <vt:lpstr>Roles</vt:lpstr>
      <vt:lpstr>Roles</vt:lpstr>
      <vt:lpstr>Roles</vt:lpstr>
      <vt:lpstr>Roles</vt:lpstr>
      <vt:lpstr>Ongoing</vt:lpstr>
      <vt:lpstr>QUESTIONS???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McHale</dc:creator>
  <cp:lastModifiedBy>Luisa Ramirez</cp:lastModifiedBy>
  <cp:revision>97</cp:revision>
  <cp:lastPrinted>2016-03-11T23:53:20Z</cp:lastPrinted>
  <dcterms:created xsi:type="dcterms:W3CDTF">2016-03-11T23:29:07Z</dcterms:created>
  <dcterms:modified xsi:type="dcterms:W3CDTF">2019-12-13T04:52:53Z</dcterms:modified>
</cp:coreProperties>
</file>