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433" r:id="rId2"/>
    <p:sldId id="435" r:id="rId3"/>
    <p:sldId id="408" r:id="rId4"/>
    <p:sldId id="437" r:id="rId5"/>
    <p:sldId id="438" r:id="rId6"/>
    <p:sldId id="409" r:id="rId7"/>
    <p:sldId id="439" r:id="rId8"/>
    <p:sldId id="414" r:id="rId9"/>
    <p:sldId id="443" r:id="rId10"/>
    <p:sldId id="440" r:id="rId11"/>
    <p:sldId id="420" r:id="rId12"/>
    <p:sldId id="432" r:id="rId13"/>
    <p:sldId id="421" r:id="rId14"/>
    <p:sldId id="423" r:id="rId15"/>
    <p:sldId id="445" r:id="rId16"/>
    <p:sldId id="424" r:id="rId17"/>
    <p:sldId id="446" r:id="rId18"/>
    <p:sldId id="449" r:id="rId19"/>
    <p:sldId id="447" r:id="rId20"/>
    <p:sldId id="448" r:id="rId21"/>
    <p:sldId id="44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 Alderwick" initials="H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p:restoredTop sz="53486" autoAdjust="0"/>
  </p:normalViewPr>
  <p:slideViewPr>
    <p:cSldViewPr snapToGrid="0" snapToObjects="1">
      <p:cViewPr varScale="1">
        <p:scale>
          <a:sx n="83" d="100"/>
          <a:sy n="83" d="100"/>
        </p:scale>
        <p:origin x="46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1DB9B-6D57-EA44-AF04-20DDBA77CE98}" type="datetimeFigureOut">
              <a:rPr lang="en-US" smtClean="0"/>
              <a:t>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0ACBE-9BA2-BE4A-9A69-65757122EFDC}" type="slidenum">
              <a:rPr lang="en-US" smtClean="0"/>
              <a:t>‹#›</a:t>
            </a:fld>
            <a:endParaRPr lang="en-US"/>
          </a:p>
        </p:txBody>
      </p:sp>
    </p:spTree>
    <p:extLst>
      <p:ext uri="{BB962C8B-B14F-4D97-AF65-F5344CB8AC3E}">
        <p14:creationId xmlns:p14="http://schemas.microsoft.com/office/powerpoint/2010/main" val="4189856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r>
              <a:rPr lang="en-US" baseline="0" dirty="0"/>
              <a:t>I am Laura Gottlieb. I’m the director of the Social Interventions Research and Evaluation Network (SIREN) and in the </a:t>
            </a:r>
            <a:r>
              <a:rPr lang="en-US" baseline="0" dirty="0" err="1"/>
              <a:t>Dept</a:t>
            </a:r>
            <a:r>
              <a:rPr lang="en-US" baseline="0" dirty="0"/>
              <a:t> of Family and Community Medicine at UCSF. SIREN is a research institute focused on research at the intersection of social and medical care delivery. Megan and </a:t>
            </a:r>
            <a:r>
              <a:rPr lang="en-US" baseline="0" dirty="0" err="1"/>
              <a:t>Veenu</a:t>
            </a:r>
            <a:r>
              <a:rPr lang="en-US" baseline="0" dirty="0"/>
              <a:t> asked me to come to today’s final symposium to share with you a little about two projects we’ve been working on, the first directly for CCI and the second more broadly for BSCF, that relate to payment models that support activities around social determinants of health. </a:t>
            </a:r>
            <a:r>
              <a:rPr lang="en-US" baseline="0" dirty="0">
                <a:sym typeface="Wingdings"/>
              </a:rPr>
              <a:t>The projects really focus on bettering understand how safety net health care institutions are paying for the exciting work they are taking on on-the-ground that is focused on supporting patients by both providing and strengthening social resources.</a:t>
            </a:r>
          </a:p>
          <a:p>
            <a:endParaRPr lang="en-US" baseline="0" dirty="0">
              <a:sym typeface="Wingdings"/>
            </a:endParaRPr>
          </a:p>
          <a:p>
            <a:r>
              <a:rPr lang="en-US" baseline="0" dirty="0">
                <a:sym typeface="Wingdings"/>
              </a:rPr>
              <a:t>But before I describe those studies, I want to start by saying that I did not initially use this as the title for this talk. </a:t>
            </a:r>
            <a:endParaRPr lang="en-US" baseline="0" dirty="0"/>
          </a:p>
          <a:p>
            <a:endParaRPr lang="en-US" baseline="0" dirty="0">
              <a:sym typeface="Wingdings"/>
            </a:endParaRPr>
          </a:p>
          <a:p>
            <a:endParaRPr lang="en-US" baseline="0" dirty="0">
              <a:sym typeface="Wingdings"/>
            </a:endParaRPr>
          </a:p>
        </p:txBody>
      </p:sp>
    </p:spTree>
    <p:extLst>
      <p:ext uri="{BB962C8B-B14F-4D97-AF65-F5344CB8AC3E}">
        <p14:creationId xmlns:p14="http://schemas.microsoft.com/office/powerpoint/2010/main" val="182796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10</a:t>
            </a:fld>
            <a:endParaRPr lang="en-US"/>
          </a:p>
        </p:txBody>
      </p:sp>
    </p:spTree>
    <p:extLst>
      <p:ext uri="{BB962C8B-B14F-4D97-AF65-F5344CB8AC3E}">
        <p14:creationId xmlns:p14="http://schemas.microsoft.com/office/powerpoint/2010/main" val="104924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a:latin typeface="Verdana"/>
              </a:rPr>
              <a:t>Counties in both CA and OR</a:t>
            </a:r>
            <a:r>
              <a:rPr lang="en-US" sz="1200" kern="0" baseline="0" dirty="0">
                <a:latin typeface="Verdana"/>
              </a:rPr>
              <a:t> that were interviewed for study 1—the Medicaid study--</a:t>
            </a:r>
            <a:r>
              <a:rPr lang="en-US" sz="1200" kern="0" dirty="0">
                <a:latin typeface="Verdana"/>
              </a:rPr>
              <a:t>were actually using Medicaid $s to implement a wide range of interventions related to patients’ social needs.</a:t>
            </a:r>
            <a:r>
              <a:rPr lang="en-US" sz="1200" kern="0" baseline="0" dirty="0">
                <a:latin typeface="Verdana"/>
              </a:rPr>
              <a:t> This included service level interventions and capacity-building interventions.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baseline="0" dirty="0">
              <a:latin typeface="Verdan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baseline="0" dirty="0">
                <a:latin typeface="Verdana"/>
              </a:rPr>
              <a:t>And interventions were being undertaken in CHCs, but also across Medicaid managed care and other county-level programs—including jails, schools, dental offices. So these activities were not exclusive to CHCs, but sometimes touching them because not surprisingly, that’s often where the most vulnerable patients were physically located.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latin typeface="Verdana"/>
            </a:endParaRPr>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11</a:t>
            </a:fld>
            <a:endParaRPr lang="en-US"/>
          </a:p>
        </p:txBody>
      </p:sp>
    </p:spTree>
    <p:extLst>
      <p:ext uri="{BB962C8B-B14F-4D97-AF65-F5344CB8AC3E}">
        <p14:creationId xmlns:p14="http://schemas.microsoft.com/office/powerpoint/2010/main" val="176579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prstClr val="black"/>
                </a:solidFill>
                <a:latin typeface="Verdana"/>
              </a:rPr>
              <a:t>Medicaid $s are often b</a:t>
            </a:r>
            <a:r>
              <a:rPr kumimoji="0" lang="en-US" sz="1200" b="0" i="0" u="none" strike="noStrike" kern="0" cap="none" spc="0" normalizeH="0" baseline="0" noProof="0" dirty="0">
                <a:ln>
                  <a:noFill/>
                </a:ln>
                <a:solidFill>
                  <a:prstClr val="black"/>
                </a:solidFill>
                <a:effectLst/>
                <a:uLnTx/>
                <a:uFillTx/>
                <a:latin typeface="Verdana"/>
                <a:ea typeface="+mn-ea"/>
                <a:cs typeface="+mn-cs"/>
              </a:rPr>
              <a:t>raided with state and local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Verdana"/>
                <a:ea typeface="+mn-ea"/>
                <a:cs typeface="+mn-cs"/>
              </a:rPr>
              <a:t>E.g. Local match dollars, state and county taxes, foundation funding,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Interventions vary in scope depending on local context and available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Just because a program is listed here, though, doesn’t mean it was a great way to get dollars to support these programs. A lot of people in OR, for instance, mentioned the Flexible Spending program in their CCOs that could be used to pay for specific social needs. For instance, you could get a patient an air conditioner or a taxi voucher or shoes.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Verdana"/>
                <a:ea typeface="+mn-ea"/>
                <a:cs typeface="+mn-cs"/>
              </a:rPr>
              <a:t>But it turns out that Flexible Spending in OR totaled less than .07% of their combined budgets in the state over the last few years. So that’s not a whole lot of money going into a direct service program under that Alternative Medicaid spending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Verdana"/>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12</a:t>
            </a:fld>
            <a:endParaRPr lang="en-US"/>
          </a:p>
        </p:txBody>
      </p:sp>
    </p:spTree>
    <p:extLst>
      <p:ext uri="{BB962C8B-B14F-4D97-AF65-F5344CB8AC3E}">
        <p14:creationId xmlns:p14="http://schemas.microsoft.com/office/powerpoint/2010/main" val="1746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solidFill>
                  <a:srgbClr val="000000"/>
                </a:solidFill>
                <a:latin typeface="Verdana"/>
              </a:rPr>
              <a:t>Boundaries between health care and social services were increasingly blurred</a:t>
            </a:r>
            <a:endParaRPr kumimoji="0" lang="en-GB" sz="1800" b="1" i="0" u="none" strike="noStrike" kern="0" cap="none" spc="0" normalizeH="0" baseline="0" noProof="0" dirty="0">
              <a:ln>
                <a:noFill/>
              </a:ln>
              <a:solidFill>
                <a:srgbClr val="000000"/>
              </a:solidFill>
              <a:effectLst/>
              <a:uLnTx/>
              <a:uFillTx/>
              <a:latin typeface="Verdana"/>
              <a:ea typeface="+mn-ea"/>
              <a:cs typeface="+mn-cs"/>
            </a:endParaRPr>
          </a:p>
          <a:p>
            <a:pPr lvl="0" defTabSz="914400">
              <a:defRPr/>
            </a:pPr>
            <a:endParaRPr lang="en-US" sz="1700" kern="0" dirty="0">
              <a:latin typeface="Verdana"/>
            </a:endParaRPr>
          </a:p>
          <a:p>
            <a:pPr lvl="0" defTabSz="914400">
              <a:defRPr/>
            </a:pPr>
            <a:endParaRPr lang="en-US" sz="1700" kern="0" dirty="0">
              <a:latin typeface="Verdana"/>
            </a:endParaRPr>
          </a:p>
          <a:p>
            <a:pPr lvl="0" defTabSz="914400">
              <a:defRPr/>
            </a:pPr>
            <a:r>
              <a:rPr lang="en-US" sz="1700" kern="0" dirty="0">
                <a:latin typeface="Verdana"/>
              </a:rPr>
              <a:t>Health care organizations in all sites were </a:t>
            </a:r>
            <a:r>
              <a:rPr lang="en-US" sz="1700" b="1" kern="0" dirty="0">
                <a:solidFill>
                  <a:srgbClr val="7030A0"/>
                </a:solidFill>
                <a:latin typeface="Verdana"/>
              </a:rPr>
              <a:t>building</a:t>
            </a:r>
            <a:r>
              <a:rPr lang="en-US" sz="1700" kern="0" dirty="0">
                <a:latin typeface="Verdana"/>
              </a:rPr>
              <a:t> </a:t>
            </a:r>
            <a:r>
              <a:rPr lang="en-US" sz="1700" b="1" kern="0" dirty="0">
                <a:solidFill>
                  <a:srgbClr val="7030A0"/>
                </a:solidFill>
                <a:latin typeface="Verdana"/>
              </a:rPr>
              <a:t>internal resources to address patients’ social needs</a:t>
            </a:r>
            <a:r>
              <a:rPr lang="en-US" sz="1700" kern="0" dirty="0">
                <a:latin typeface="Verdana"/>
              </a:rPr>
              <a:t>. </a:t>
            </a:r>
            <a:r>
              <a:rPr lang="en-US" sz="1700" kern="0" dirty="0" err="1">
                <a:latin typeface="Verdana"/>
              </a:rPr>
              <a:t>Eg</a:t>
            </a:r>
            <a:r>
              <a:rPr lang="en-US" sz="1700" kern="0" dirty="0">
                <a:latin typeface="Verdana"/>
              </a:rPr>
              <a:t>:</a:t>
            </a:r>
            <a:endParaRPr lang="en-US" sz="1700" b="1" kern="0" dirty="0">
              <a:solidFill>
                <a:srgbClr val="7030A0"/>
              </a:solidFill>
              <a:latin typeface="Verdana"/>
            </a:endParaRPr>
          </a:p>
          <a:p>
            <a:pPr marL="685800" lvl="1" defTabSz="914400">
              <a:defRPr/>
            </a:pPr>
            <a:r>
              <a:rPr lang="en-US" sz="1700" kern="0" dirty="0">
                <a:latin typeface="Verdana"/>
              </a:rPr>
              <a:t>hiring CHWs, care navigators, peer support workers</a:t>
            </a:r>
          </a:p>
          <a:p>
            <a:pPr marL="685800" lvl="1" defTabSz="914400">
              <a:defRPr/>
            </a:pPr>
            <a:r>
              <a:rPr lang="en-US" sz="1700" kern="0" dirty="0">
                <a:latin typeface="Verdana"/>
              </a:rPr>
              <a:t>implementing social needs screening and referral systems</a:t>
            </a:r>
          </a:p>
          <a:p>
            <a:pPr marL="0" lvl="0" indent="0" defTabSz="914400">
              <a:buNone/>
              <a:defRPr/>
            </a:pPr>
            <a:endParaRPr lang="en-US" sz="1000" kern="0" dirty="0">
              <a:solidFill>
                <a:srgbClr val="000000"/>
              </a:solidFill>
              <a:latin typeface="Verdana"/>
            </a:endParaRPr>
          </a:p>
          <a:p>
            <a:pPr lvl="0" defTabSz="914400">
              <a:defRPr/>
            </a:pPr>
            <a:r>
              <a:rPr lang="en-US" sz="1700" kern="0" dirty="0">
                <a:latin typeface="Verdana"/>
              </a:rPr>
              <a:t>They were </a:t>
            </a:r>
            <a:r>
              <a:rPr lang="en-US" sz="1700" b="1" kern="0" dirty="0">
                <a:solidFill>
                  <a:srgbClr val="7030A0"/>
                </a:solidFill>
                <a:latin typeface="Verdana"/>
              </a:rPr>
              <a:t>contracting with CBOs to provide social supports</a:t>
            </a:r>
            <a:r>
              <a:rPr lang="en-US" sz="1700" kern="0" dirty="0">
                <a:latin typeface="Verdana"/>
              </a:rPr>
              <a:t>. </a:t>
            </a:r>
            <a:r>
              <a:rPr lang="en-US" sz="1700" kern="0" dirty="0" err="1">
                <a:latin typeface="Verdana"/>
              </a:rPr>
              <a:t>Eg</a:t>
            </a:r>
            <a:r>
              <a:rPr lang="en-US" sz="1700" kern="0" dirty="0">
                <a:latin typeface="Verdana"/>
              </a:rPr>
              <a:t>:</a:t>
            </a:r>
            <a:endParaRPr lang="en-US" sz="1700" b="1" kern="0" dirty="0">
              <a:latin typeface="Verdana"/>
            </a:endParaRPr>
          </a:p>
          <a:p>
            <a:pPr marL="685800" lvl="1" defTabSz="914400">
              <a:defRPr/>
            </a:pPr>
            <a:r>
              <a:rPr lang="en-US" sz="1700" kern="0" dirty="0">
                <a:latin typeface="Verdana"/>
              </a:rPr>
              <a:t>with housing organizations to work with homeless patients</a:t>
            </a:r>
          </a:p>
          <a:p>
            <a:pPr marL="685800" lvl="1" defTabSz="914400">
              <a:defRPr/>
            </a:pPr>
            <a:r>
              <a:rPr lang="en-US" sz="1700" kern="0" dirty="0">
                <a:latin typeface="Verdana"/>
              </a:rPr>
              <a:t>with attorneys to help patients access benefits</a:t>
            </a:r>
          </a:p>
          <a:p>
            <a:pPr lvl="0" defTabSz="914400">
              <a:defRPr/>
            </a:pPr>
            <a:endParaRPr lang="en-US" sz="1000" kern="0" dirty="0">
              <a:latin typeface="Verdana"/>
            </a:endParaRPr>
          </a:p>
          <a:p>
            <a:pPr lvl="0" defTabSz="914400">
              <a:defRPr/>
            </a:pPr>
            <a:r>
              <a:rPr lang="en-US" sz="1700" kern="0" dirty="0">
                <a:latin typeface="Verdana"/>
              </a:rPr>
              <a:t>Most sites were also </a:t>
            </a:r>
            <a:r>
              <a:rPr lang="en-US" sz="1700" b="1" kern="0" dirty="0">
                <a:solidFill>
                  <a:srgbClr val="7030A0"/>
                </a:solidFill>
                <a:latin typeface="Verdana"/>
              </a:rPr>
              <a:t>investing in community capacity</a:t>
            </a:r>
            <a:r>
              <a:rPr lang="en-US" sz="1700" kern="0" dirty="0">
                <a:latin typeface="Verdana"/>
              </a:rPr>
              <a:t>. </a:t>
            </a:r>
            <a:r>
              <a:rPr lang="en-US" sz="1700" kern="0" dirty="0" err="1">
                <a:latin typeface="Verdana"/>
              </a:rPr>
              <a:t>Eg</a:t>
            </a:r>
            <a:r>
              <a:rPr lang="en-US" sz="1700" kern="0" dirty="0">
                <a:latin typeface="Verdana"/>
              </a:rPr>
              <a:t>:</a:t>
            </a:r>
          </a:p>
          <a:p>
            <a:pPr marL="685800" lvl="1" defTabSz="914400">
              <a:defRPr/>
            </a:pPr>
            <a:r>
              <a:rPr lang="en-US" sz="1700" kern="0" dirty="0">
                <a:latin typeface="Verdana"/>
              </a:rPr>
              <a:t>working with landlords to improve accommodation standards</a:t>
            </a:r>
          </a:p>
          <a:p>
            <a:pPr marL="685800" lvl="1" defTabSz="914400">
              <a:defRPr/>
            </a:pPr>
            <a:r>
              <a:rPr lang="en-US" sz="1700" kern="0" dirty="0">
                <a:latin typeface="Verdana"/>
              </a:rPr>
              <a:t>using savings to invest in CBO projects and infrastructure</a:t>
            </a:r>
          </a:p>
          <a:p>
            <a:pPr marL="685800" lvl="1" defTabSz="914400">
              <a:defRPr/>
            </a:pPr>
            <a:endParaRPr lang="en-US" sz="1000" kern="0" dirty="0">
              <a:solidFill>
                <a:srgbClr val="FF0000"/>
              </a:solidFill>
              <a:latin typeface="Verdana"/>
            </a:endParaRPr>
          </a:p>
          <a:p>
            <a:pPr lvl="0" defTabSz="914400">
              <a:defRPr/>
            </a:pPr>
            <a:r>
              <a:rPr lang="en-US" sz="1700" i="1" kern="0" dirty="0">
                <a:latin typeface="Verdana"/>
              </a:rPr>
              <a:t>[Note: unintended consequences and costs for CBOs—e.g. salary implications, contract management, insurance requirements]</a:t>
            </a:r>
            <a:br>
              <a:rPr lang="en-US" sz="1700" kern="0" dirty="0">
                <a:solidFill>
                  <a:srgbClr val="FF0000"/>
                </a:solidFill>
                <a:latin typeface="Verdana"/>
              </a:rPr>
            </a:br>
            <a:endParaRPr lang="en-US" sz="1700" kern="0" dirty="0">
              <a:solidFill>
                <a:srgbClr val="FF0000"/>
              </a:solidFill>
              <a:latin typeface="Verdana"/>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13</a:t>
            </a:fld>
            <a:endParaRPr lang="en-US"/>
          </a:p>
        </p:txBody>
      </p:sp>
    </p:spTree>
    <p:extLst>
      <p:ext uri="{BB962C8B-B14F-4D97-AF65-F5344CB8AC3E}">
        <p14:creationId xmlns:p14="http://schemas.microsoft.com/office/powerpoint/2010/main" val="164472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Verdana"/>
            </a:endParaRPr>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14</a:t>
            </a:fld>
            <a:endParaRPr lang="en-US"/>
          </a:p>
        </p:txBody>
      </p:sp>
    </p:spTree>
    <p:extLst>
      <p:ext uri="{BB962C8B-B14F-4D97-AF65-F5344CB8AC3E}">
        <p14:creationId xmlns:p14="http://schemas.microsoft.com/office/powerpoint/2010/main" val="128822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Remember, we essentially set out to develop a typology of financing strategies that CHCs use to support upstream interventions. So we talked with clinics doing a lot of this work in order to understand the range of funding sources that they use.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Some of the strategies they mentioned included the three Medicaid sources that we had identified in the first study. So some Medicaid expansion dollars have enabled clinics to hire more social support staff or staff at all, who then are charged with activities like social screening. </a:t>
            </a:r>
            <a:endParaRPr lang="en-US" sz="2800" dirty="0"/>
          </a:p>
          <a:p>
            <a:pPr marL="914400" lvl="1" indent="-457200">
              <a:buFont typeface="Arial"/>
              <a:buChar char="•"/>
            </a:pPr>
            <a:r>
              <a:rPr lang="en-US" sz="2800" dirty="0"/>
              <a:t>Traditional federal sources (for FQs, includes FQ rate and enabling services grants from HRSA)—e.g.</a:t>
            </a:r>
            <a:r>
              <a:rPr lang="en-US" sz="2800" b="1" dirty="0"/>
              <a:t> Fairview supports CHWs through operations dollars</a:t>
            </a:r>
          </a:p>
          <a:p>
            <a:pPr marL="914400" lvl="1" indent="-457200">
              <a:buFont typeface="Arial"/>
              <a:buChar char="•"/>
            </a:pPr>
            <a:r>
              <a:rPr lang="en-US" sz="2800" dirty="0"/>
              <a:t>Alternative Medicaid sources—</a:t>
            </a:r>
            <a:r>
              <a:rPr lang="en-US" sz="2800" b="1" dirty="0"/>
              <a:t>e.g. paying for CHWs in Oregon through APMs, paying for air conditioners through flexible funds, supporting housing navigators through MA</a:t>
            </a:r>
          </a:p>
          <a:p>
            <a:pPr marL="914400" lvl="1" indent="-457200">
              <a:buFont typeface="Arial"/>
              <a:buChar char="•"/>
            </a:pPr>
            <a:r>
              <a:rPr lang="en-US" sz="2800" b="1" baseline="0" dirty="0"/>
              <a:t>CT: paying for CHWs using Medicaid shared savings—right now only upside risk, but likely to change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That was complex enough! But then we asked folks about dollars they are finding outside of Medicaid. And what I learned was that the ways that CHCs find to support upstream interventions look an awful lot like the way that people launder money and finance terrorism</a:t>
            </a:r>
            <a:r>
              <a:rPr lang="is-IS" baseline="0" dirty="0"/>
              <a:t>….</a:t>
            </a:r>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15</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 only sort of kidding. </a:t>
            </a:r>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16</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 all seriousness, what we found was really that in any one health center—and sometimes for any one program--there were typically a large number of different funding sources being engaged—some that were Medicaid-related and others that were not. </a:t>
            </a:r>
          </a:p>
          <a:p>
            <a:endParaRPr lang="en-US" b="1" baseline="0" dirty="0"/>
          </a:p>
          <a:p>
            <a:r>
              <a:rPr lang="en-US" b="1" baseline="0" dirty="0"/>
              <a:t>Examples: </a:t>
            </a:r>
          </a:p>
          <a:p>
            <a:pPr marL="171450" indent="-171450">
              <a:buFont typeface="Arial"/>
              <a:buChar char="•"/>
            </a:pPr>
            <a:r>
              <a:rPr lang="en-US" b="1" baseline="0" dirty="0">
                <a:solidFill>
                  <a:srgbClr val="FFFF00"/>
                </a:solidFill>
              </a:rPr>
              <a:t>CT, MA, OR just leveraging their existing staff to do more around SDH. CT: Funding from Medicaid and HRSA is most stable source so they haven’t ventured too far from that. </a:t>
            </a:r>
          </a:p>
          <a:p>
            <a:pPr marL="171450" indent="-171450">
              <a:buFont typeface="Arial"/>
              <a:buChar char="•"/>
            </a:pPr>
            <a:r>
              <a:rPr lang="en-US" b="1" baseline="0" dirty="0"/>
              <a:t>CA (Roots), with Medicaid expansion, they were enrolling many more people in Medicaid, which gave them a surge in MAA funding opportunities, which matches local funding spent on Medicaid enrollment. But that isn’t available to FQHCs because their administrative activities/enrollment are rolled up in their HRSA GRANTS.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Benton county used APM dollars to support more staff to do social screening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SNAP Education and Training Grants support workforce training program at Roots</a:t>
            </a:r>
          </a:p>
          <a:p>
            <a:pPr marL="171450" indent="-171450">
              <a:buFont typeface="Arial"/>
              <a:buChar char="•"/>
            </a:pPr>
            <a:r>
              <a:rPr lang="en-US" baseline="0" dirty="0"/>
              <a:t>Probation Department supported additional workforce training</a:t>
            </a:r>
          </a:p>
          <a:p>
            <a:pPr marL="171450" indent="-171450">
              <a:buFont typeface="Arial"/>
              <a:buChar char="•"/>
            </a:pPr>
            <a:r>
              <a:rPr lang="en-US" baseline="0" dirty="0">
                <a:solidFill>
                  <a:srgbClr val="FFFF00"/>
                </a:solidFill>
              </a:rPr>
              <a:t>Roots: Selling soap through a creative Social Enterprise </a:t>
            </a:r>
          </a:p>
          <a:p>
            <a:pPr marL="171450" indent="-171450">
              <a:buFont typeface="Arial"/>
              <a:buChar char="•"/>
            </a:pPr>
            <a:r>
              <a:rPr lang="en-US" baseline="0" dirty="0"/>
              <a:t>City and county bond measures in Alameda supported social interventions</a:t>
            </a:r>
            <a:endParaRPr lang="is-IS" baseline="0" dirty="0"/>
          </a:p>
          <a:p>
            <a:pPr marL="171450" indent="-171450">
              <a:buFont typeface="Arial"/>
              <a:buChar char="•"/>
            </a:pPr>
            <a:r>
              <a:rPr lang="is-IS" b="1" baseline="0" dirty="0"/>
              <a:t>Private philanthropy supports REACH platform installation at Dimock FQHC in MA</a:t>
            </a:r>
          </a:p>
          <a:p>
            <a:pPr marL="171450" indent="-171450">
              <a:buFont typeface="Arial"/>
              <a:buChar char="•"/>
            </a:pPr>
            <a:r>
              <a:rPr lang="is-IS" baseline="0" dirty="0"/>
              <a:t>ACO Program infrastructure supported REACH subsequently</a:t>
            </a:r>
          </a:p>
          <a:p>
            <a:pPr marL="171450" indent="-171450">
              <a:buFont typeface="Arial"/>
              <a:buChar char="•"/>
            </a:pPr>
            <a:r>
              <a:rPr lang="is-IS" baseline="0" dirty="0"/>
              <a:t>County social service Agency grants supported Roots</a:t>
            </a:r>
          </a:p>
          <a:p>
            <a:pPr marL="171450" indent="-171450">
              <a:buFont typeface="Arial"/>
              <a:buChar char="•"/>
            </a:pPr>
            <a:endParaRPr lang="is-IS" baseline="0" dirty="0"/>
          </a:p>
          <a:p>
            <a:pPr marL="171450" indent="-171450">
              <a:buFont typeface="Arial"/>
              <a:buChar char="•"/>
            </a:pPr>
            <a:r>
              <a:rPr lang="is-IS" baseline="0" dirty="0"/>
              <a:t>Some are 1 year programs (PSI in CT, grants) but others are multi-year. None is forever....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17</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 all seriousness, what we found was really that in any one health center—and sometimes for any one program--there were typically a large number of different funding sources being engaged—some that were Medicaid-related and others that were not. </a:t>
            </a:r>
          </a:p>
          <a:p>
            <a:endParaRPr lang="en-US" b="1" baseline="0" dirty="0"/>
          </a:p>
          <a:p>
            <a:r>
              <a:rPr lang="en-US" b="1" baseline="0" dirty="0"/>
              <a:t>Examples: </a:t>
            </a:r>
          </a:p>
          <a:p>
            <a:pPr marL="171450" indent="-171450">
              <a:buFont typeface="Arial"/>
              <a:buChar char="•"/>
            </a:pPr>
            <a:r>
              <a:rPr lang="en-US" b="1" baseline="0" dirty="0">
                <a:solidFill>
                  <a:srgbClr val="FFFF00"/>
                </a:solidFill>
              </a:rPr>
              <a:t>CT, MA, OR just leveraging their existing staff to do more around SDH. CT: Funding from Medicaid and HRSA is most stable source so they haven’t ventured too far from that. </a:t>
            </a:r>
          </a:p>
          <a:p>
            <a:pPr marL="171450" indent="-171450">
              <a:buFont typeface="Arial"/>
              <a:buChar char="•"/>
            </a:pPr>
            <a:r>
              <a:rPr lang="en-US" b="1" baseline="0" dirty="0"/>
              <a:t>CA (Roots), with Medicaid expansion, they were enrolling many more people in Medicaid, which gave them a surge in MAA funding opportunities, which matches local funding spent on Medicaid enrollment. But that isn’t available to FQHCs because their administrative activities/enrollment are rolled up in their HRSA GRANTS.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Benton county used APM dollars to support more staff to do social screening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SNAP Education and Training Grants support workforce training program at Roots</a:t>
            </a:r>
          </a:p>
          <a:p>
            <a:pPr marL="171450" indent="-171450">
              <a:buFont typeface="Arial"/>
              <a:buChar char="•"/>
            </a:pPr>
            <a:r>
              <a:rPr lang="en-US" baseline="0" dirty="0"/>
              <a:t>Probation Department supported additional workforce training</a:t>
            </a:r>
          </a:p>
          <a:p>
            <a:pPr marL="171450" indent="-171450">
              <a:buFont typeface="Arial"/>
              <a:buChar char="•"/>
            </a:pPr>
            <a:r>
              <a:rPr lang="en-US" baseline="0" dirty="0">
                <a:solidFill>
                  <a:srgbClr val="FFFF00"/>
                </a:solidFill>
              </a:rPr>
              <a:t>Roots: Selling soap through a creative Social Enterprise </a:t>
            </a:r>
          </a:p>
          <a:p>
            <a:pPr marL="171450" indent="-171450">
              <a:buFont typeface="Arial"/>
              <a:buChar char="•"/>
            </a:pPr>
            <a:r>
              <a:rPr lang="en-US" baseline="0" dirty="0"/>
              <a:t>City and county bond measures in Alameda supported social interventions</a:t>
            </a:r>
            <a:endParaRPr lang="is-IS" baseline="0" dirty="0"/>
          </a:p>
          <a:p>
            <a:pPr marL="171450" indent="-171450">
              <a:buFont typeface="Arial"/>
              <a:buChar char="•"/>
            </a:pPr>
            <a:r>
              <a:rPr lang="is-IS" b="1" baseline="0" dirty="0"/>
              <a:t>Private philanthropy supports REACH platform installation at Dimock FQHC in MA</a:t>
            </a:r>
          </a:p>
          <a:p>
            <a:pPr marL="171450" indent="-171450">
              <a:buFont typeface="Arial"/>
              <a:buChar char="•"/>
            </a:pPr>
            <a:r>
              <a:rPr lang="is-IS" baseline="0" dirty="0"/>
              <a:t>ACO Program infrastructure supported REACH subsequently</a:t>
            </a:r>
          </a:p>
          <a:p>
            <a:pPr marL="171450" indent="-171450">
              <a:buFont typeface="Arial"/>
              <a:buChar char="•"/>
            </a:pPr>
            <a:r>
              <a:rPr lang="is-IS" baseline="0" dirty="0"/>
              <a:t>County social service Agency grants supported Roots</a:t>
            </a:r>
          </a:p>
          <a:p>
            <a:pPr marL="171450" indent="-171450">
              <a:buFont typeface="Arial"/>
              <a:buChar char="•"/>
            </a:pPr>
            <a:endParaRPr lang="is-IS" baseline="0" dirty="0"/>
          </a:p>
          <a:p>
            <a:pPr marL="171450" indent="-171450">
              <a:buFont typeface="Arial"/>
              <a:buChar char="•"/>
            </a:pPr>
            <a:r>
              <a:rPr lang="is-IS" baseline="0" dirty="0"/>
              <a:t>Some are 1 year programs (PSI in CT, grants) but others are multi-year. None is forever....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18</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19</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r>
              <a:rPr lang="en-US" baseline="0" dirty="0">
                <a:sym typeface="Wingdings"/>
              </a:rPr>
              <a:t>I started instead with what I think is a really succinct summary of our findings that comes from David </a:t>
            </a:r>
            <a:r>
              <a:rPr lang="en-US" baseline="0" dirty="0" err="1">
                <a:sym typeface="Wingdings"/>
              </a:rPr>
              <a:t>Derauf</a:t>
            </a:r>
            <a:r>
              <a:rPr lang="en-US" baseline="0" dirty="0">
                <a:sym typeface="Wingdings"/>
              </a:rPr>
              <a:t>, who has a near 30 year tenure as CEO of </a:t>
            </a:r>
            <a:r>
              <a:rPr lang="en-US" baseline="0" dirty="0" err="1">
                <a:sym typeface="Wingdings"/>
              </a:rPr>
              <a:t>Kokua</a:t>
            </a:r>
            <a:r>
              <a:rPr lang="en-US" baseline="0" dirty="0">
                <a:sym typeface="Wingdings"/>
              </a:rPr>
              <a:t> </a:t>
            </a:r>
            <a:r>
              <a:rPr lang="en-US" baseline="0" dirty="0" err="1">
                <a:sym typeface="Wingdings"/>
              </a:rPr>
              <a:t>Kalihi</a:t>
            </a:r>
            <a:r>
              <a:rPr lang="en-US" baseline="0" dirty="0">
                <a:sym typeface="Wingdings"/>
              </a:rPr>
              <a:t> Valley Health Center in Hawaii. When I interviewed David about the range of inspiring activities KKV is engaged in, including an extensive community health worker program, he responded with one simple sentence: “Laura” he said, “the answer is that we Scramble and Make Crazy”. </a:t>
            </a:r>
          </a:p>
          <a:p>
            <a:endParaRPr lang="en-US" baseline="0" dirty="0">
              <a:sym typeface="Wingdings"/>
            </a:endParaRPr>
          </a:p>
          <a:p>
            <a:r>
              <a:rPr lang="en-US" baseline="0" dirty="0">
                <a:sym typeface="Wingdings"/>
              </a:rPr>
              <a:t>So now that I gave away a small part of my punch line, let me go back to the beginning</a:t>
            </a:r>
            <a:r>
              <a:rPr lang="is-IS" baseline="0" dirty="0">
                <a:sym typeface="Wingdings"/>
              </a:rPr>
              <a:t>…..</a:t>
            </a:r>
            <a:endParaRPr lang="en-US" baseline="0" dirty="0">
              <a:sym typeface="Wingdings"/>
            </a:endParaRPr>
          </a:p>
        </p:txBody>
      </p:sp>
    </p:spTree>
    <p:extLst>
      <p:ext uri="{BB962C8B-B14F-4D97-AF65-F5344CB8AC3E}">
        <p14:creationId xmlns:p14="http://schemas.microsoft.com/office/powerpoint/2010/main" val="1827963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And in case you weren’t getting the gist of those, I just threw in another couple of </a:t>
            </a:r>
            <a:r>
              <a:rPr lang="en-US" baseline="0" dirty="0" err="1"/>
              <a:t>qutes</a:t>
            </a:r>
            <a:r>
              <a:rPr lang="en-US" baseline="0" dirty="0"/>
              <a:t> that I think also capture the challenges CHCs encounter when funding this work. </a:t>
            </a:r>
          </a:p>
        </p:txBody>
      </p:sp>
      <p:sp>
        <p:nvSpPr>
          <p:cNvPr id="4" name="Slide Number Placeholder 3"/>
          <p:cNvSpPr>
            <a:spLocks noGrp="1"/>
          </p:cNvSpPr>
          <p:nvPr>
            <p:ph type="sldNum" sz="quarter" idx="10"/>
          </p:nvPr>
        </p:nvSpPr>
        <p:spPr/>
        <p:txBody>
          <a:bodyPr/>
          <a:lstStyle/>
          <a:p>
            <a:fld id="{19A898C1-B2A8-4FD8-B0E0-1CD2C570E185}" type="slidenum">
              <a:rPr lang="en-US" smtClean="0"/>
              <a:t>20</a:t>
            </a:fld>
            <a:endParaRPr lang="en-US"/>
          </a:p>
        </p:txBody>
      </p:sp>
    </p:spTree>
    <p:extLst>
      <p:ext uri="{BB962C8B-B14F-4D97-AF65-F5344CB8AC3E}">
        <p14:creationId xmlns:p14="http://schemas.microsoft.com/office/powerpoint/2010/main" val="129305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gn="l"/>
            <a:r>
              <a:rPr lang="en-US" sz="1200" dirty="0">
                <a:ea typeface="Verdana" panose="020B0604030504040204" pitchFamily="34" charset="0"/>
              </a:rPr>
              <a:t>Are there ways to move from </a:t>
            </a:r>
          </a:p>
          <a:p>
            <a:pPr algn="l"/>
            <a:r>
              <a:rPr lang="en-US" sz="1200" dirty="0">
                <a:ea typeface="Verdana" panose="020B0604030504040204" pitchFamily="34" charset="0"/>
              </a:rPr>
              <a:t>“scramble and make crazy” to more sustainably support these programs?</a:t>
            </a:r>
            <a:endParaRPr lang="en-US"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21</a:t>
            </a:fld>
            <a:endParaRPr lang="en-US"/>
          </a:p>
        </p:txBody>
      </p:sp>
    </p:spTree>
    <p:extLst>
      <p:ext uri="{BB962C8B-B14F-4D97-AF65-F5344CB8AC3E}">
        <p14:creationId xmlns:p14="http://schemas.microsoft.com/office/powerpoint/2010/main" val="104924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3</a:t>
            </a:fld>
            <a:endParaRPr lang="en-US"/>
          </a:p>
        </p:txBody>
      </p:sp>
    </p:spTree>
    <p:extLst>
      <p:ext uri="{BB962C8B-B14F-4D97-AF65-F5344CB8AC3E}">
        <p14:creationId xmlns:p14="http://schemas.microsoft.com/office/powerpoint/2010/main" val="104924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It will come as no surprise that </a:t>
            </a:r>
            <a:r>
              <a:rPr lang="en-US" b="0" dirty="0"/>
              <a:t>there is an extraordinary amount of excitement about the</a:t>
            </a:r>
            <a:r>
              <a:rPr lang="en-US" b="0" baseline="0" dirty="0"/>
              <a:t> intersection of health and social care delivery.</a:t>
            </a:r>
            <a:r>
              <a:rPr lang="en-US" b="0" dirty="0"/>
              <a:t>.</a:t>
            </a:r>
            <a:r>
              <a:rPr lang="en-US" b="0" baseline="0" dirty="0"/>
              <a:t> We’ve seen social care funding demonstrations, conferences, reports, webinars, and research studies, and new tools emerging from large and small health care organizations, professional medical groups, policy-makers, payers, researchers, and health IT companies. The list on this slide is in no way exhaustive of the many organizations not only starting to use the language of integrated social and medical care but to experiment around better integration. </a:t>
            </a:r>
            <a:endParaRPr lang="en-US" sz="1200" b="0" baseline="0" dirty="0"/>
          </a:p>
        </p:txBody>
      </p:sp>
    </p:spTree>
    <p:extLst>
      <p:ext uri="{BB962C8B-B14F-4D97-AF65-F5344CB8AC3E}">
        <p14:creationId xmlns:p14="http://schemas.microsoft.com/office/powerpoint/2010/main" val="108934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Though innovation in this field abounds—that we might even think that social risk interventions are going to improve everything that ails the US health care system.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But the truth is that we’re really just at the beginning of what is likely to be a </a:t>
            </a:r>
            <a:r>
              <a:rPr lang="en-US" b="1" baseline="0" dirty="0"/>
              <a:t>long social determinants innovation cycle in health care</a:t>
            </a:r>
            <a:r>
              <a:rPr lang="en-US" baseline="0" dirty="0"/>
              <a:t>. [</a:t>
            </a:r>
            <a:r>
              <a:rPr lang="en-US" b="1" baseline="0" dirty="0"/>
              <a:t>CLICK]</a:t>
            </a:r>
            <a:r>
              <a:rPr lang="en-US" baseline="0" dirty="0"/>
              <a:t> For those of you already familiar with the Gartner Hype Cycle, which was developed to represent the maturity of emerging technology innovations not specific to health care, you may recognize this feeling of excitement. </a:t>
            </a:r>
            <a:r>
              <a:rPr lang="en-US" b="1" baseline="0" dirty="0"/>
              <a:t>We’re in the first phase of innovation: the peak of inflated expectations</a:t>
            </a:r>
            <a:r>
              <a:rPr lang="en-US" b="0" baseline="0" dirty="0"/>
              <a:t> [</a:t>
            </a:r>
            <a:r>
              <a:rPr lang="en-US" b="1" baseline="0" dirty="0"/>
              <a:t>CLICK] </a:t>
            </a:r>
            <a:r>
              <a:rPr lang="en-US" baseline="0" dirty="0"/>
              <a:t>where early publicity produces stories of success. But that peak is often followed by a trough of disillusionment, where early innovations don’t consistently deliver. I suspect the intention of everyone in this room is to use research to shape what Gartner then called the </a:t>
            </a:r>
            <a:r>
              <a:rPr lang="en-US" i="1" baseline="0" dirty="0"/>
              <a:t>slope of enlightenment </a:t>
            </a:r>
            <a:r>
              <a:rPr lang="en-US" baseline="0" dirty="0"/>
              <a:t>and reach the plateau of productivity. [</a:t>
            </a:r>
            <a:r>
              <a:rPr lang="en-US" b="1" baseline="0" dirty="0"/>
              <a:t>CLICK]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a:t>But as we move toward the plateau of productivity, we’re going to need to know not only what interventions works, but also how we’re going to pay for them! </a:t>
            </a:r>
            <a:endParaRPr lang="en-US" b="1" u="sng"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DF4D9E55-3313-1240-854D-6B7F4BD8A0ED}" type="slidenum">
              <a:rPr lang="en-US" smtClean="0"/>
              <a:t>5</a:t>
            </a:fld>
            <a:endParaRPr lang="en-US"/>
          </a:p>
        </p:txBody>
      </p:sp>
    </p:spTree>
    <p:extLst>
      <p:ext uri="{BB962C8B-B14F-4D97-AF65-F5344CB8AC3E}">
        <p14:creationId xmlns:p14="http://schemas.microsoft.com/office/powerpoint/2010/main" val="327447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Verdana"/>
              </a:rPr>
              <a:t>So the good news is that there a string of policy initiatives that theoretically are creating new opportunities to fund these kinds of programs.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kern="0" dirty="0">
              <a:solidFill>
                <a:srgbClr val="000000"/>
              </a:solidFill>
              <a:latin typeface="Verdan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kern="0" dirty="0">
                <a:solidFill>
                  <a:srgbClr val="000000"/>
                </a:solidFill>
                <a:latin typeface="Verdana"/>
              </a:rPr>
              <a:t>But we don’t know if this funding is actually </a:t>
            </a:r>
            <a:r>
              <a:rPr kumimoji="0" lang="en-US" b="0" i="0" u="none" strike="noStrike" kern="0" cap="none" spc="0" normalizeH="0" noProof="0" dirty="0">
                <a:ln>
                  <a:noFill/>
                </a:ln>
                <a:solidFill>
                  <a:srgbClr val="000000"/>
                </a:solidFill>
                <a:effectLst/>
                <a:uLnTx/>
                <a:uFillTx/>
                <a:latin typeface="Verdana"/>
              </a:rPr>
              <a:t>reaching CHCs.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Verdana"/>
              </a:rPr>
              <a:t>And we have no idea what other sources of funding CHCs are using to supplement those Medicaid programs.</a:t>
            </a:r>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6</a:t>
            </a:fld>
            <a:endParaRPr lang="en-US"/>
          </a:p>
        </p:txBody>
      </p:sp>
    </p:spTree>
    <p:extLst>
      <p:ext uri="{BB962C8B-B14F-4D97-AF65-F5344CB8AC3E}">
        <p14:creationId xmlns:p14="http://schemas.microsoft.com/office/powerpoint/2010/main" val="41239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7</a:t>
            </a:fld>
            <a:endParaRPr lang="en-US"/>
          </a:p>
        </p:txBody>
      </p:sp>
    </p:spTree>
    <p:extLst>
      <p:ext uri="{BB962C8B-B14F-4D97-AF65-F5344CB8AC3E}">
        <p14:creationId xmlns:p14="http://schemas.microsoft.com/office/powerpoint/2010/main" val="104924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Verdana"/>
              </a:rPr>
              <a:t>One study focused on Medicaid payment and delivery system reforms in OR and CA</a:t>
            </a:r>
            <a:endParaRPr lang="en-GB" sz="1200" b="1" kern="0" dirty="0">
              <a:solidFill>
                <a:srgbClr val="000000"/>
              </a:solidFill>
              <a:latin typeface="Verdana"/>
            </a:endParaRPr>
          </a:p>
          <a:p>
            <a:endParaRPr lang="en-US" baseline="0" dirty="0"/>
          </a:p>
          <a:p>
            <a:pPr lvl="0" defTabSz="914400">
              <a:defRPr/>
            </a:pPr>
            <a:r>
              <a:rPr lang="en-US" sz="1700" b="1" kern="0" dirty="0">
                <a:solidFill>
                  <a:srgbClr val="7030A0"/>
                </a:solidFill>
                <a:latin typeface="Verdana"/>
              </a:rPr>
              <a:t>Sites</a:t>
            </a:r>
            <a:r>
              <a:rPr lang="en-US" sz="1700" kern="0" dirty="0">
                <a:latin typeface="Verdana"/>
              </a:rPr>
              <a:t>: purposive sample of geographically-based communities involved in each state’s reforms—3x coordinated care organization (COO) areas in Oregon and 3x whole person care counties in California</a:t>
            </a:r>
            <a:r>
              <a:rPr lang="en-US" sz="1700" kern="0" dirty="0">
                <a:solidFill>
                  <a:srgbClr val="000000"/>
                </a:solidFill>
                <a:latin typeface="Verdana"/>
              </a:rPr>
              <a:t>.</a:t>
            </a:r>
            <a:r>
              <a:rPr lang="en-US" sz="1700" kern="0" baseline="0" dirty="0">
                <a:solidFill>
                  <a:srgbClr val="000000"/>
                </a:solidFill>
                <a:latin typeface="Verdana"/>
              </a:rPr>
              <a:t> </a:t>
            </a:r>
            <a:r>
              <a:rPr lang="en-US" sz="1700" kern="0" dirty="0">
                <a:latin typeface="Verdana"/>
              </a:rPr>
              <a:t>Sites selected to ensure diversity of geographical region, rural/urban areas, Medicaid population size and county-level political affiliation </a:t>
            </a:r>
          </a:p>
          <a:p>
            <a:pPr lvl="0" defTabSz="914400">
              <a:defRPr/>
            </a:pPr>
            <a:endParaRPr lang="en-US" sz="1000" kern="0" dirty="0">
              <a:latin typeface="Verdana"/>
            </a:endParaRPr>
          </a:p>
          <a:p>
            <a:pPr lvl="0" defTabSz="914400">
              <a:defRPr/>
            </a:pPr>
            <a:r>
              <a:rPr lang="en-US" sz="1700" b="1" kern="0" dirty="0">
                <a:solidFill>
                  <a:srgbClr val="7030A0"/>
                </a:solidFill>
                <a:latin typeface="Verdana"/>
              </a:rPr>
              <a:t>Data</a:t>
            </a:r>
            <a:r>
              <a:rPr lang="en-US" sz="1700" kern="0" dirty="0">
                <a:latin typeface="Verdana"/>
              </a:rPr>
              <a:t>: in-depth interviews (n=55), typically in person, and visits with:</a:t>
            </a:r>
            <a:endParaRPr lang="en-US" sz="1000" kern="0" dirty="0">
              <a:latin typeface="Verdana"/>
            </a:endParaRPr>
          </a:p>
          <a:p>
            <a:pPr lvl="1" defTabSz="914400">
              <a:defRPr/>
            </a:pPr>
            <a:r>
              <a:rPr lang="en-US" sz="1700" kern="0" dirty="0">
                <a:latin typeface="Verdana"/>
              </a:rPr>
              <a:t>Medicaid payers (e.g. Medicaid Care plans and CCOs) (n=13)</a:t>
            </a:r>
          </a:p>
          <a:p>
            <a:pPr lvl="1" defTabSz="914400">
              <a:defRPr/>
            </a:pPr>
            <a:r>
              <a:rPr lang="en-US" sz="1700" kern="0" dirty="0">
                <a:latin typeface="Verdana"/>
              </a:rPr>
              <a:t>Medicaid providers (e.g. health centers and hospitals) (n=19)</a:t>
            </a:r>
          </a:p>
          <a:p>
            <a:pPr lvl="1" defTabSz="914400">
              <a:defRPr/>
            </a:pPr>
            <a:r>
              <a:rPr lang="en-US" sz="1700" kern="0" dirty="0">
                <a:latin typeface="Verdana"/>
              </a:rPr>
              <a:t>Government agencies (e.g. county health departments) (n=14)</a:t>
            </a:r>
          </a:p>
          <a:p>
            <a:pPr lvl="1" defTabSz="914400">
              <a:defRPr/>
            </a:pPr>
            <a:r>
              <a:rPr lang="en-US" sz="1700" kern="0" dirty="0">
                <a:latin typeface="Verdana"/>
              </a:rPr>
              <a:t>CBOs (e.g. housing agencies, food banks, relief nurseries) (n=9)</a:t>
            </a:r>
          </a:p>
          <a:p>
            <a:pPr lvl="1" defTabSz="914400">
              <a:defRPr/>
            </a:pPr>
            <a:endParaRPr lang="en-US" sz="1000" kern="0" dirty="0">
              <a:solidFill>
                <a:srgbClr val="000000"/>
              </a:solidFill>
              <a:latin typeface="Verdana"/>
            </a:endParaRPr>
          </a:p>
        </p:txBody>
      </p:sp>
      <p:sp>
        <p:nvSpPr>
          <p:cNvPr id="4" name="Slide Number Placeholder 3"/>
          <p:cNvSpPr>
            <a:spLocks noGrp="1"/>
          </p:cNvSpPr>
          <p:nvPr>
            <p:ph type="sldNum" sz="quarter" idx="10"/>
          </p:nvPr>
        </p:nvSpPr>
        <p:spPr/>
        <p:txBody>
          <a:bodyPr/>
          <a:lstStyle/>
          <a:p>
            <a:fld id="{19A898C1-B2A8-4FD8-B0E0-1CD2C570E185}" type="slidenum">
              <a:rPr lang="en-US" smtClean="0"/>
              <a:t>8</a:t>
            </a:fld>
            <a:endParaRPr lang="en-US"/>
          </a:p>
        </p:txBody>
      </p:sp>
    </p:spTree>
    <p:extLst>
      <p:ext uri="{BB962C8B-B14F-4D97-AF65-F5344CB8AC3E}">
        <p14:creationId xmlns:p14="http://schemas.microsoft.com/office/powerpoint/2010/main" val="205194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study was more specific to community health centers. Were they able to access those Medicaid dollars? If so, how? And if they didn’t support all their costs, what other funding sources are they leveraging to support these programs? </a:t>
            </a:r>
          </a:p>
          <a:p>
            <a:endParaRPr lang="en-US" baseline="0" dirty="0"/>
          </a:p>
          <a:p>
            <a:r>
              <a:rPr lang="en-US" baseline="0" dirty="0"/>
              <a:t>Interviews with about 25 leading experts around CHCs, philanthropy, Medicaid funding and 5 CHCs that have done innovative work around social needs to get their view from on the ground about how they find finding to support this work. </a:t>
            </a:r>
          </a:p>
          <a:p>
            <a:endParaRPr lang="en-US" baseline="0" dirty="0"/>
          </a:p>
          <a:p>
            <a:pPr lvl="0" defTabSz="914400">
              <a:defRPr/>
            </a:pPr>
            <a:r>
              <a:rPr lang="en-US" sz="1700" b="1" kern="0" dirty="0">
                <a:solidFill>
                  <a:srgbClr val="7030A0"/>
                </a:solidFill>
                <a:latin typeface="Verdana"/>
              </a:rPr>
              <a:t>CHC</a:t>
            </a:r>
            <a:r>
              <a:rPr lang="en-US" sz="1700" b="1" kern="0" baseline="0" dirty="0">
                <a:solidFill>
                  <a:srgbClr val="7030A0"/>
                </a:solidFill>
                <a:latin typeface="Verdana"/>
              </a:rPr>
              <a:t> s</a:t>
            </a:r>
            <a:r>
              <a:rPr lang="en-US" sz="1700" b="1" kern="0" dirty="0">
                <a:solidFill>
                  <a:srgbClr val="7030A0"/>
                </a:solidFill>
                <a:latin typeface="Verdana"/>
              </a:rPr>
              <a:t>ites</a:t>
            </a:r>
            <a:r>
              <a:rPr lang="en-US" sz="1700" kern="0" dirty="0">
                <a:latin typeface="Verdana"/>
              </a:rPr>
              <a:t>: Roots</a:t>
            </a:r>
            <a:r>
              <a:rPr lang="en-US" sz="1700" kern="0" baseline="0" dirty="0">
                <a:latin typeface="Verdana"/>
              </a:rPr>
              <a:t> CHC in Oakland, </a:t>
            </a:r>
            <a:r>
              <a:rPr lang="en-US" sz="1700" kern="0" baseline="0" dirty="0" err="1">
                <a:latin typeface="Verdana"/>
              </a:rPr>
              <a:t>Kokua</a:t>
            </a:r>
            <a:r>
              <a:rPr lang="en-US" sz="1700" kern="0" baseline="0" dirty="0">
                <a:latin typeface="Verdana"/>
              </a:rPr>
              <a:t> </a:t>
            </a:r>
            <a:r>
              <a:rPr lang="en-US" sz="1700" kern="0" baseline="0" dirty="0" err="1">
                <a:latin typeface="Verdana"/>
              </a:rPr>
              <a:t>Kahili</a:t>
            </a:r>
            <a:r>
              <a:rPr lang="en-US" sz="1700" kern="0" baseline="0" dirty="0">
                <a:latin typeface="Verdana"/>
              </a:rPr>
              <a:t> Valley in HI, Fairhaven CHC in CT, Benton CHC in OR, and </a:t>
            </a:r>
            <a:r>
              <a:rPr lang="en-US" sz="1700" kern="0" baseline="0" dirty="0" err="1">
                <a:latin typeface="Verdana"/>
              </a:rPr>
              <a:t>Dimock</a:t>
            </a:r>
            <a:r>
              <a:rPr lang="en-US" sz="1700" kern="0" baseline="0" dirty="0">
                <a:latin typeface="Verdana"/>
              </a:rPr>
              <a:t> CHC in Boston</a:t>
            </a:r>
          </a:p>
          <a:p>
            <a:pPr lvl="0" defTabSz="914400">
              <a:defRPr/>
            </a:pPr>
            <a:endParaRPr lang="en-US" sz="1000" kern="0" dirty="0">
              <a:latin typeface="Verdana"/>
            </a:endParaRPr>
          </a:p>
        </p:txBody>
      </p:sp>
      <p:sp>
        <p:nvSpPr>
          <p:cNvPr id="4" name="Slide Number Placeholder 3"/>
          <p:cNvSpPr>
            <a:spLocks noGrp="1"/>
          </p:cNvSpPr>
          <p:nvPr>
            <p:ph type="sldNum" sz="quarter" idx="10"/>
          </p:nvPr>
        </p:nvSpPr>
        <p:spPr/>
        <p:txBody>
          <a:bodyPr/>
          <a:lstStyle/>
          <a:p>
            <a:fld id="{19A898C1-B2A8-4FD8-B0E0-1CD2C570E185}" type="slidenum">
              <a:rPr lang="en-US" smtClean="0"/>
              <a:t>9</a:t>
            </a:fld>
            <a:endParaRPr lang="en-US"/>
          </a:p>
        </p:txBody>
      </p:sp>
    </p:spTree>
    <p:extLst>
      <p:ext uri="{BB962C8B-B14F-4D97-AF65-F5344CB8AC3E}">
        <p14:creationId xmlns:p14="http://schemas.microsoft.com/office/powerpoint/2010/main" val="20519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FDF43D-0DFF-1B41-AC55-B68DC4964154}"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75819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DF43D-0DFF-1B41-AC55-B68DC4964154}"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66608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DF43D-0DFF-1B41-AC55-B68DC4964154}"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65202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Image">
    <p:bg>
      <p:bgPr>
        <a:solidFill>
          <a:schemeClr val="accent1"/>
        </a:solidFill>
        <a:effectLst/>
      </p:bgPr>
    </p:bg>
    <p:spTree>
      <p:nvGrpSpPr>
        <p:cNvPr id="1" name=""/>
        <p:cNvGrpSpPr/>
        <p:nvPr/>
      </p:nvGrpSpPr>
      <p:grpSpPr>
        <a:xfrm>
          <a:off x="0" y="0"/>
          <a:ext cx="0" cy="0"/>
          <a:chOff x="0" y="0"/>
          <a:chExt cx="0" cy="0"/>
        </a:xfrm>
      </p:grpSpPr>
      <p:pic>
        <p:nvPicPr>
          <p:cNvPr id="2" name="Picture 1" descr="dreamstime_xl_5866989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b="21188"/>
          <a:stretch/>
        </p:blipFill>
        <p:spPr>
          <a:xfrm>
            <a:off x="1" y="1290817"/>
            <a:ext cx="9144000" cy="5567183"/>
          </a:xfrm>
          <a:prstGeom prst="rect">
            <a:avLst/>
          </a:prstGeom>
        </p:spPr>
      </p:pic>
      <p:sp>
        <p:nvSpPr>
          <p:cNvPr id="405" name="Shape 405"/>
          <p:cNvSpPr/>
          <p:nvPr/>
        </p:nvSpPr>
        <p:spPr>
          <a:xfrm>
            <a:off x="365125" y="6250080"/>
            <a:ext cx="8413750" cy="1"/>
          </a:xfrm>
          <a:prstGeom prst="line">
            <a:avLst/>
          </a:prstGeom>
          <a:ln w="3175">
            <a:solidFill>
              <a:srgbClr val="FFFFFF"/>
            </a:solidFill>
            <a:miter/>
          </a:ln>
        </p:spPr>
        <p:txBody>
          <a:bodyPr lIns="45719" rIns="45719"/>
          <a:lstStyle/>
          <a:p>
            <a:endParaRPr/>
          </a:p>
        </p:txBody>
      </p:sp>
      <p:sp>
        <p:nvSpPr>
          <p:cNvPr id="406" name="Shape 406"/>
          <p:cNvSpPr/>
          <p:nvPr/>
        </p:nvSpPr>
        <p:spPr>
          <a:xfrm>
            <a:off x="365125" y="6250080"/>
            <a:ext cx="8413750" cy="1"/>
          </a:xfrm>
          <a:prstGeom prst="line">
            <a:avLst/>
          </a:prstGeom>
          <a:ln w="3175">
            <a:solidFill>
              <a:srgbClr val="FFFFFF"/>
            </a:solidFill>
            <a:miter/>
          </a:ln>
        </p:spPr>
        <p:txBody>
          <a:bodyPr lIns="45719" rIns="45719"/>
          <a:lstStyle/>
          <a:p>
            <a:endParaRPr/>
          </a:p>
        </p:txBody>
      </p:sp>
      <p:pic>
        <p:nvPicPr>
          <p:cNvPr id="407" name="image4.pdf"/>
          <p:cNvPicPr>
            <a:picLocks noChangeAspect="1"/>
          </p:cNvPicPr>
          <p:nvPr/>
        </p:nvPicPr>
        <p:blipFill>
          <a:blip r:embed="rId3">
            <a:extLst/>
          </a:blip>
          <a:srcRect b="35957"/>
          <a:stretch>
            <a:fillRect/>
          </a:stretch>
        </p:blipFill>
        <p:spPr>
          <a:xfrm>
            <a:off x="8131174" y="6392864"/>
            <a:ext cx="799314" cy="335386"/>
          </a:xfrm>
          <a:prstGeom prst="rect">
            <a:avLst/>
          </a:prstGeom>
          <a:ln w="12700">
            <a:miter lim="400000"/>
          </a:ln>
        </p:spPr>
      </p:pic>
      <p:sp>
        <p:nvSpPr>
          <p:cNvPr id="408" name="Shape 408"/>
          <p:cNvSpPr/>
          <p:nvPr/>
        </p:nvSpPr>
        <p:spPr>
          <a:xfrm>
            <a:off x="0" y="0"/>
            <a:ext cx="9144000" cy="6858000"/>
          </a:xfrm>
          <a:prstGeom prst="rect">
            <a:avLst/>
          </a:prstGeom>
          <a:solidFill>
            <a:schemeClr val="accent2">
              <a:alpha val="22000"/>
            </a:schemeClr>
          </a:solidFill>
          <a:ln w="25400">
            <a:solidFill>
              <a:srgbClr val="116694">
                <a:alpha val="22000"/>
              </a:srgbClr>
            </a:solidFill>
          </a:ln>
        </p:spPr>
        <p:txBody>
          <a:bodyPr lIns="45719" rIns="45719" anchor="ctr"/>
          <a:lstStyle/>
          <a:p>
            <a:pPr>
              <a:defRPr>
                <a:solidFill>
                  <a:srgbClr val="FFFFFF"/>
                </a:solidFill>
              </a:defRPr>
            </a:pPr>
            <a:endParaRPr/>
          </a:p>
        </p:txBody>
      </p:sp>
      <p:sp>
        <p:nvSpPr>
          <p:cNvPr id="409" name="Shape 409"/>
          <p:cNvSpPr>
            <a:spLocks noGrp="1"/>
          </p:cNvSpPr>
          <p:nvPr>
            <p:ph type="sldNum" sz="quarter" idx="2"/>
          </p:nvPr>
        </p:nvSpPr>
        <p:spPr>
          <a:prstGeom prst="rect">
            <a:avLst/>
          </a:prstGeom>
        </p:spPr>
        <p:txBody>
          <a:bodyPr/>
          <a:lstStyle>
            <a:lvl1pPr>
              <a:defRPr i="1">
                <a:solidFill>
                  <a:srgbClr val="FFFFFF"/>
                </a:solidFill>
              </a:defRPr>
            </a:lvl1pPr>
          </a:lstStyle>
          <a:p>
            <a:fld id="{86CB4B4D-7CA3-9044-876B-883B54F8677D}" type="slidenum">
              <a:t>‹#›</a:t>
            </a:fld>
            <a:endParaRPr/>
          </a:p>
        </p:txBody>
      </p:sp>
      <p:sp>
        <p:nvSpPr>
          <p:cNvPr id="410" name="Shape 410"/>
          <p:cNvSpPr>
            <a:spLocks noGrp="1"/>
          </p:cNvSpPr>
          <p:nvPr>
            <p:ph type="title"/>
          </p:nvPr>
        </p:nvSpPr>
        <p:spPr>
          <a:xfrm>
            <a:off x="346333" y="1073790"/>
            <a:ext cx="8089902" cy="1421929"/>
          </a:xfrm>
          <a:prstGeom prst="rect">
            <a:avLst/>
          </a:prstGeom>
        </p:spPr>
        <p:txBody>
          <a:bodyPr anchor="b">
            <a:normAutofit/>
          </a:bodyPr>
          <a:lstStyle>
            <a:lvl1pPr marL="280988" indent="-280988">
              <a:lnSpc>
                <a:spcPct val="90000"/>
              </a:lnSpc>
              <a:defRPr sz="4800" spc="-20">
                <a:solidFill>
                  <a:srgbClr val="FFFFFF"/>
                </a:solidFill>
                <a:latin typeface="Helvetica Neue"/>
                <a:ea typeface="Helvetica Neue"/>
                <a:cs typeface="Helvetica Neue"/>
                <a:sym typeface="Helvetica Neue"/>
              </a:defRPr>
            </a:lvl1pPr>
          </a:lstStyle>
          <a:p>
            <a:r>
              <a:t>Title Text</a:t>
            </a:r>
          </a:p>
        </p:txBody>
      </p:sp>
      <p:sp>
        <p:nvSpPr>
          <p:cNvPr id="411" name="Shape 411"/>
          <p:cNvSpPr>
            <a:spLocks noGrp="1"/>
          </p:cNvSpPr>
          <p:nvPr>
            <p:ph type="body" sz="quarter" idx="1"/>
          </p:nvPr>
        </p:nvSpPr>
        <p:spPr>
          <a:xfrm>
            <a:off x="409226" y="2890249"/>
            <a:ext cx="8325548" cy="721901"/>
          </a:xfrm>
          <a:prstGeom prst="rect">
            <a:avLst/>
          </a:prstGeom>
        </p:spPr>
        <p:txBody>
          <a:bodyPr>
            <a:normAutofit/>
          </a:bodyPr>
          <a:lstStyle>
            <a:lvl1pPr marL="0" indent="0">
              <a:spcBef>
                <a:spcPts val="300"/>
              </a:spcBef>
              <a:buClrTx/>
              <a:buSzTx/>
              <a:buFontTx/>
              <a:buNone/>
              <a:defRPr sz="1600">
                <a:solidFill>
                  <a:srgbClr val="FFFFFF"/>
                </a:solidFill>
              </a:defRPr>
            </a:lvl1pPr>
            <a:lvl2pPr marL="0" indent="230186">
              <a:spcBef>
                <a:spcPts val="300"/>
              </a:spcBef>
              <a:buClrTx/>
              <a:buSzTx/>
              <a:buFontTx/>
              <a:buNone/>
              <a:defRPr sz="1600">
                <a:solidFill>
                  <a:srgbClr val="FFFFFF"/>
                </a:solidFill>
              </a:defRPr>
            </a:lvl2pPr>
            <a:lvl3pPr marL="0" indent="515937">
              <a:spcBef>
                <a:spcPts val="300"/>
              </a:spcBef>
              <a:buClrTx/>
              <a:buSzTx/>
              <a:buFontTx/>
              <a:buNone/>
              <a:defRPr sz="1600">
                <a:solidFill>
                  <a:srgbClr val="FFFFFF"/>
                </a:solidFill>
              </a:defRPr>
            </a:lvl3pPr>
            <a:lvl4pPr marL="0" indent="800100">
              <a:spcBef>
                <a:spcPts val="300"/>
              </a:spcBef>
              <a:buClrTx/>
              <a:buSzTx/>
              <a:buFontTx/>
              <a:buNone/>
              <a:defRPr sz="1600">
                <a:solidFill>
                  <a:srgbClr val="FFFFFF"/>
                </a:solidFill>
              </a:defRPr>
            </a:lvl4pPr>
            <a:lvl5pPr marL="0" indent="1085850">
              <a:spcBef>
                <a:spcPts val="300"/>
              </a:spcBef>
              <a:buClrTx/>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12" name="image4.pdf"/>
          <p:cNvPicPr>
            <a:picLocks noChangeAspect="1"/>
          </p:cNvPicPr>
          <p:nvPr/>
        </p:nvPicPr>
        <p:blipFill>
          <a:blip r:embed="rId3">
            <a:extLst/>
          </a:blip>
          <a:srcRect b="35957"/>
          <a:stretch>
            <a:fillRect/>
          </a:stretch>
        </p:blipFill>
        <p:spPr>
          <a:xfrm>
            <a:off x="8131174" y="6392864"/>
            <a:ext cx="799314" cy="335386"/>
          </a:xfrm>
          <a:prstGeom prst="rect">
            <a:avLst/>
          </a:prstGeom>
          <a:ln w="12700">
            <a:miter lim="400000"/>
          </a:ln>
        </p:spPr>
      </p:pic>
    </p:spTree>
    <p:extLst>
      <p:ext uri="{BB962C8B-B14F-4D97-AF65-F5344CB8AC3E}">
        <p14:creationId xmlns:p14="http://schemas.microsoft.com/office/powerpoint/2010/main" val="3211851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DF43D-0DFF-1B41-AC55-B68DC4964154}"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237616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DF43D-0DFF-1B41-AC55-B68DC4964154}" type="datetimeFigureOut">
              <a:rPr lang="en-US" smtClean="0"/>
              <a:t>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382638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DF43D-0DFF-1B41-AC55-B68DC4964154}"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304035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FDF43D-0DFF-1B41-AC55-B68DC4964154}" type="datetimeFigureOut">
              <a:rPr lang="en-US" smtClean="0"/>
              <a:t>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266779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FDF43D-0DFF-1B41-AC55-B68DC4964154}" type="datetimeFigureOut">
              <a:rPr lang="en-US" smtClean="0"/>
              <a:t>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27937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DF43D-0DFF-1B41-AC55-B68DC4964154}" type="datetimeFigureOut">
              <a:rPr lang="en-US" smtClean="0"/>
              <a:t>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306200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DF43D-0DFF-1B41-AC55-B68DC4964154}"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424056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FDF43D-0DFF-1B41-AC55-B68DC4964154}" type="datetimeFigureOut">
              <a:rPr lang="en-US" smtClean="0"/>
              <a:t>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FA3B8-EEF0-2546-9FC8-AB92FF4A854D}" type="slidenum">
              <a:rPr lang="en-US" smtClean="0"/>
              <a:t>‹#›</a:t>
            </a:fld>
            <a:endParaRPr lang="en-US"/>
          </a:p>
        </p:txBody>
      </p:sp>
    </p:spTree>
    <p:extLst>
      <p:ext uri="{BB962C8B-B14F-4D97-AF65-F5344CB8AC3E}">
        <p14:creationId xmlns:p14="http://schemas.microsoft.com/office/powerpoint/2010/main" val="106708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DF43D-0DFF-1B41-AC55-B68DC4964154}" type="datetimeFigureOut">
              <a:rPr lang="en-US" smtClean="0"/>
              <a:t>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FA3B8-EEF0-2546-9FC8-AB92FF4A854D}" type="slidenum">
              <a:rPr lang="en-US" smtClean="0"/>
              <a:t>‹#›</a:t>
            </a:fld>
            <a:endParaRPr lang="en-US"/>
          </a:p>
        </p:txBody>
      </p:sp>
    </p:spTree>
    <p:extLst>
      <p:ext uri="{BB962C8B-B14F-4D97-AF65-F5344CB8AC3E}">
        <p14:creationId xmlns:p14="http://schemas.microsoft.com/office/powerpoint/2010/main" val="268610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7D8F15-4B2A-B147-B48F-4FCD1FF924E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83"/>
                    </a14:imgEffect>
                    <a14:imgEffect>
                      <a14:brightnessContrast bright="-14000"/>
                    </a14:imgEffect>
                  </a14:imgLayer>
                </a14:imgProps>
              </a:ext>
            </a:extLst>
          </a:blip>
          <a:srcRect r="11968"/>
          <a:stretch/>
        </p:blipFill>
        <p:spPr>
          <a:xfrm>
            <a:off x="0" y="-66772"/>
            <a:ext cx="9144000" cy="6924772"/>
          </a:xfrm>
          <a:prstGeom prst="rect">
            <a:avLst/>
          </a:prstGeom>
        </p:spPr>
      </p:pic>
      <p:pic>
        <p:nvPicPr>
          <p:cNvPr id="777" name="pasted-image.pdf"/>
          <p:cNvPicPr>
            <a:picLocks noChangeAspect="1"/>
          </p:cNvPicPr>
          <p:nvPr/>
        </p:nvPicPr>
        <p:blipFill>
          <a:blip r:embed="rId5">
            <a:extLst/>
          </a:blip>
          <a:stretch>
            <a:fillRect/>
          </a:stretch>
        </p:blipFill>
        <p:spPr>
          <a:xfrm>
            <a:off x="0" y="-66772"/>
            <a:ext cx="9200047" cy="3479331"/>
          </a:xfrm>
          <a:prstGeom prst="rect">
            <a:avLst/>
          </a:prstGeom>
          <a:ln w="12700">
            <a:miter lim="400000"/>
          </a:ln>
        </p:spPr>
      </p:pic>
      <p:sp>
        <p:nvSpPr>
          <p:cNvPr id="779" name="Shape 779"/>
          <p:cNvSpPr>
            <a:spLocks noGrp="1"/>
          </p:cNvSpPr>
          <p:nvPr>
            <p:ph type="title"/>
          </p:nvPr>
        </p:nvSpPr>
        <p:spPr>
          <a:xfrm>
            <a:off x="470317" y="622520"/>
            <a:ext cx="8565239" cy="770091"/>
          </a:xfrm>
          <a:prstGeom prst="rect">
            <a:avLst/>
          </a:prstGeom>
        </p:spPr>
        <p:txBody>
          <a:bodyPr>
            <a:noAutofit/>
          </a:bodyPr>
          <a:lstStyle>
            <a:lvl1pPr>
              <a:defRPr sz="3800" spc="-15">
                <a:solidFill>
                  <a:schemeClr val="accent1"/>
                </a:solidFill>
              </a:defRPr>
            </a:lvl1pPr>
          </a:lstStyle>
          <a:p>
            <a:pPr marL="0" indent="0" algn="l"/>
            <a:r>
              <a:rPr lang="en-US" sz="3400" dirty="0">
                <a:solidFill>
                  <a:schemeClr val="tx1"/>
                </a:solidFill>
                <a:latin typeface="+mj-lt"/>
                <a:cs typeface="Garamond"/>
              </a:rPr>
              <a:t>Exploring models to finance CHC activities related to social determinants of health</a:t>
            </a:r>
            <a:endParaRPr sz="3400" dirty="0">
              <a:solidFill>
                <a:schemeClr val="tx1"/>
              </a:solidFill>
              <a:latin typeface="+mj-lt"/>
              <a:cs typeface="Garamond"/>
            </a:endParaRPr>
          </a:p>
        </p:txBody>
      </p:sp>
      <p:sp>
        <p:nvSpPr>
          <p:cNvPr id="781" name="Shape 781"/>
          <p:cNvSpPr/>
          <p:nvPr/>
        </p:nvSpPr>
        <p:spPr>
          <a:xfrm>
            <a:off x="443294" y="2877621"/>
            <a:ext cx="816730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1500">
                <a:latin typeface="+mn-lt"/>
                <a:ea typeface="+mn-ea"/>
                <a:cs typeface="+mn-cs"/>
                <a:sym typeface="Arial"/>
              </a:defRPr>
            </a:lvl1pPr>
          </a:lstStyle>
          <a:p>
            <a:r>
              <a:rPr lang="en-US" dirty="0"/>
              <a:t>	</a:t>
            </a:r>
          </a:p>
          <a:p>
            <a:endParaRPr lang="en-US" i="1" dirty="0"/>
          </a:p>
        </p:txBody>
      </p:sp>
      <p:sp>
        <p:nvSpPr>
          <p:cNvPr id="2" name="TextBox 1"/>
          <p:cNvSpPr txBox="1"/>
          <p:nvPr/>
        </p:nvSpPr>
        <p:spPr>
          <a:xfrm>
            <a:off x="591264" y="1523995"/>
            <a:ext cx="7882894"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50799" rtlCol="0" anchor="t">
            <a:spAutoFit/>
          </a:bodyPr>
          <a:lstStyle/>
          <a:p>
            <a:pPr defTabSz="914354"/>
            <a:r>
              <a:rPr lang="en-US" sz="2400" dirty="0"/>
              <a:t>Laura Gottlieb, MD, MPH</a:t>
            </a:r>
          </a:p>
          <a:p>
            <a:pPr defTabSz="914354"/>
            <a:r>
              <a:rPr lang="en-US" sz="2400" dirty="0"/>
              <a:t>Social Interventions Research and Evaluation Network</a:t>
            </a:r>
          </a:p>
          <a:p>
            <a:pPr defTabSz="914354"/>
            <a:r>
              <a:rPr lang="en-US" sz="2400" dirty="0"/>
              <a:t>University of California, San Francisco</a:t>
            </a:r>
          </a:p>
          <a:p>
            <a:pPr defTabSz="914354"/>
            <a:r>
              <a:rPr lang="en-US" sz="2400" dirty="0"/>
              <a:t>August 23, 2018</a:t>
            </a:r>
          </a:p>
        </p:txBody>
      </p:sp>
      <p:sp>
        <p:nvSpPr>
          <p:cNvPr id="3" name="TextBox 2"/>
          <p:cNvSpPr txBox="1"/>
          <p:nvPr/>
        </p:nvSpPr>
        <p:spPr>
          <a:xfrm>
            <a:off x="7101841" y="6370321"/>
            <a:ext cx="121928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50799" rtlCol="0" anchor="t">
            <a:spAutoFit/>
          </a:bodyPr>
          <a:lstStyle/>
          <a:p>
            <a:pPr defTabSz="1219170" hangingPunct="0"/>
            <a:endParaRPr lang="en-US" sz="2400">
              <a:solidFill>
                <a:schemeClr val="accent1"/>
              </a:solidFill>
              <a:latin typeface="Garamond"/>
              <a:ea typeface="Garamond"/>
              <a:cs typeface="Garamond"/>
              <a:sym typeface="Garamond"/>
            </a:endParaRPr>
          </a:p>
        </p:txBody>
      </p:sp>
      <p:sp>
        <p:nvSpPr>
          <p:cNvPr id="9" name="TextBox 8"/>
          <p:cNvSpPr txBox="1"/>
          <p:nvPr/>
        </p:nvSpPr>
        <p:spPr>
          <a:xfrm>
            <a:off x="107268" y="6250553"/>
            <a:ext cx="5531532" cy="584776"/>
          </a:xfrm>
          <a:prstGeom prst="rect">
            <a:avLst/>
          </a:prstGeom>
          <a:noFill/>
          <a:ln>
            <a:noFill/>
          </a:ln>
        </p:spPr>
        <p:txBody>
          <a:bodyPr wrap="square" rtlCol="0">
            <a:spAutoFit/>
          </a:bodyPr>
          <a:lstStyle/>
          <a:p>
            <a:r>
              <a:rPr lang="en-US" sz="3200" dirty="0" err="1">
                <a:solidFill>
                  <a:srgbClr val="FFFFFF"/>
                </a:solidFill>
                <a:latin typeface="Helvetica Neue Medium" charset="0"/>
                <a:ea typeface="Helvetica Neue Medium" charset="0"/>
                <a:cs typeface="Helvetica Neue Medium" charset="0"/>
              </a:rPr>
              <a:t>SIRENetwork.ucsf.edu</a:t>
            </a:r>
            <a:endParaRPr lang="en-US" sz="3200" dirty="0">
              <a:solidFill>
                <a:srgbClr val="FFFFFF"/>
              </a:solidFill>
              <a:latin typeface="Helvetica Neue Medium" charset="0"/>
              <a:ea typeface="Helvetica Neue Medium" charset="0"/>
              <a:cs typeface="Helvetica Neue Medium" charset="0"/>
            </a:endParaRPr>
          </a:p>
        </p:txBody>
      </p:sp>
      <p:sp>
        <p:nvSpPr>
          <p:cNvPr id="10" name="TextBox 9"/>
          <p:cNvSpPr txBox="1"/>
          <p:nvPr/>
        </p:nvSpPr>
        <p:spPr>
          <a:xfrm>
            <a:off x="926185" y="2033253"/>
            <a:ext cx="788289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50799" rtlCol="0" anchor="t">
            <a:spAutoFit/>
          </a:bodyPr>
          <a:lstStyle/>
          <a:p>
            <a:pPr defTabSz="914354"/>
            <a:r>
              <a:rPr lang="en-US" sz="2400" dirty="0"/>
              <a:t>Appreciations to Hugh </a:t>
            </a:r>
            <a:r>
              <a:rPr lang="en-US" sz="2400" dirty="0" err="1"/>
              <a:t>Alderwick</a:t>
            </a:r>
            <a:r>
              <a:rPr lang="en-US" sz="2400" dirty="0"/>
              <a:t>, Blue Shield of CA Foundation, and Center for Care Innovations </a:t>
            </a:r>
          </a:p>
        </p:txBody>
      </p:sp>
    </p:spTree>
    <p:extLst>
      <p:ext uri="{BB962C8B-B14F-4D97-AF65-F5344CB8AC3E}">
        <p14:creationId xmlns:p14="http://schemas.microsoft.com/office/powerpoint/2010/main" val="13991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Rectangle 1"/>
          <p:cNvSpPr/>
          <p:nvPr/>
        </p:nvSpPr>
        <p:spPr>
          <a:xfrm>
            <a:off x="969122" y="1907816"/>
            <a:ext cx="6994458" cy="738664"/>
          </a:xfrm>
          <a:prstGeom prst="rect">
            <a:avLst/>
          </a:prstGeom>
        </p:spPr>
        <p:txBody>
          <a:bodyPr wrap="square">
            <a:spAutoFit/>
          </a:bodyPr>
          <a:lstStyle/>
          <a:p>
            <a:pPr algn="ctr"/>
            <a:r>
              <a:rPr lang="en-US" sz="4200" dirty="0">
                <a:ea typeface="Verdana" panose="020B0604030504040204" pitchFamily="34" charset="0"/>
              </a:rPr>
              <a:t>Preliminary Findings</a:t>
            </a:r>
            <a:endParaRPr lang="en-US" sz="4200" dirty="0"/>
          </a:p>
        </p:txBody>
      </p:sp>
    </p:spTree>
    <p:extLst>
      <p:ext uri="{BB962C8B-B14F-4D97-AF65-F5344CB8AC3E}">
        <p14:creationId xmlns:p14="http://schemas.microsoft.com/office/powerpoint/2010/main" val="6338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B80A8AD-A1B8-9D4C-AA4C-C1EC1681E57D}"/>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000000"/>
                </a:solidFill>
                <a:latin typeface="Verdana"/>
              </a:rPr>
              <a:t>Study 1: Medicaid dollars are being used to support</a:t>
            </a:r>
            <a:r>
              <a:rPr lang="is-IS" kern="0" noProof="0" dirty="0">
                <a:solidFill>
                  <a:srgbClr val="000000"/>
                </a:solidFill>
                <a:latin typeface="Verdana"/>
              </a:rPr>
              <a:t>….</a:t>
            </a:r>
            <a:endParaRPr kumimoji="0" lang="en-GB" sz="2600" i="0" u="none" strike="noStrike" kern="0" cap="none" spc="0" normalizeH="0" baseline="0" noProof="0" dirty="0">
              <a:ln>
                <a:noFill/>
              </a:ln>
              <a:solidFill>
                <a:srgbClr val="000000"/>
              </a:solidFill>
              <a:effectLst/>
              <a:uLnTx/>
              <a:uFillTx/>
              <a:latin typeface="Verdana"/>
            </a:endParaRPr>
          </a:p>
        </p:txBody>
      </p:sp>
      <p:sp>
        <p:nvSpPr>
          <p:cNvPr id="7" name="Content Placeholder 2">
            <a:extLst>
              <a:ext uri="{FF2B5EF4-FFF2-40B4-BE49-F238E27FC236}">
                <a16:creationId xmlns:a16="http://schemas.microsoft.com/office/drawing/2014/main" id="{CA02AB5B-DC2B-584F-A2D8-9E2D201BF9EC}"/>
              </a:ext>
            </a:extLst>
          </p:cNvPr>
          <p:cNvSpPr txBox="1">
            <a:spLocks/>
          </p:cNvSpPr>
          <p:nvPr/>
        </p:nvSpPr>
        <p:spPr bwMode="auto">
          <a:xfrm>
            <a:off x="446856" y="1514377"/>
            <a:ext cx="8349412" cy="797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700" kern="0" dirty="0">
              <a:latin typeface="Verdana"/>
            </a:endParaRPr>
          </a:p>
          <a:p>
            <a:pPr marL="0" marR="0" lvl="0" indent="0" algn="l" defTabSz="914400" rtl="0" eaLnBrk="0" fontAlgn="base" latinLnBrk="0" hangingPunct="0">
              <a:lnSpc>
                <a:spcPct val="100000"/>
              </a:lnSpc>
              <a:spcBef>
                <a:spcPct val="20000"/>
              </a:spcBef>
              <a:spcAft>
                <a:spcPct val="0"/>
              </a:spcAft>
              <a:buClrTx/>
              <a:buSzTx/>
              <a:buNone/>
              <a:tabLst/>
              <a:defRPr/>
            </a:pPr>
            <a:br>
              <a:rPr lang="en-US" sz="1700" kern="0" dirty="0">
                <a:latin typeface="Verdana"/>
              </a:rPr>
            </a:br>
            <a:endParaRPr lang="en-US" sz="1700" kern="0" dirty="0">
              <a:latin typeface="Verdana"/>
            </a:endParaRPr>
          </a:p>
          <a:p>
            <a:pPr marL="400050" lvl="1" indent="0" defTabSz="914400">
              <a:buNone/>
              <a:defRPr/>
            </a:pPr>
            <a:endParaRPr lang="en-US" sz="1600" kern="0" dirty="0">
              <a:latin typeface="Verdana"/>
            </a:endParaRPr>
          </a:p>
        </p:txBody>
      </p:sp>
      <p:sp>
        <p:nvSpPr>
          <p:cNvPr id="8" name="Rounded Rectangle 7">
            <a:extLst>
              <a:ext uri="{FF2B5EF4-FFF2-40B4-BE49-F238E27FC236}">
                <a16:creationId xmlns:a16="http://schemas.microsoft.com/office/drawing/2014/main" id="{F8BED367-5C2B-3B41-8491-F0A8268FA69B}"/>
              </a:ext>
            </a:extLst>
          </p:cNvPr>
          <p:cNvSpPr/>
          <p:nvPr/>
        </p:nvSpPr>
        <p:spPr>
          <a:xfrm>
            <a:off x="351019" y="1430338"/>
            <a:ext cx="4088088" cy="5427662"/>
          </a:xfrm>
          <a:prstGeom prst="roundRect">
            <a:avLst/>
          </a:prstGeom>
          <a:solidFill>
            <a:schemeClr val="accent1">
              <a:lumMod val="20000"/>
              <a:lumOff val="80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Verdana"/>
              </a:rPr>
              <a:t>Service-level interventions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solidFill>
              <a:effectLst/>
              <a:uLnTx/>
              <a:uFillTx/>
              <a:latin typeface="Verdana"/>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Housing/housing supports</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Food insecurity</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Income and benefits</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Transportation</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Legal needs</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Criminal justice and re-entry</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Education and employment</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IPV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mn-ea"/>
              <a:cs typeface="+mn-cs"/>
            </a:endParaRPr>
          </a:p>
        </p:txBody>
      </p:sp>
      <p:sp>
        <p:nvSpPr>
          <p:cNvPr id="9" name="Rounded Rectangle 8">
            <a:extLst>
              <a:ext uri="{FF2B5EF4-FFF2-40B4-BE49-F238E27FC236}">
                <a16:creationId xmlns:a16="http://schemas.microsoft.com/office/drawing/2014/main" id="{20CD6B9D-002D-E74A-9F76-4E1C331D9996}"/>
              </a:ext>
            </a:extLst>
          </p:cNvPr>
          <p:cNvSpPr/>
          <p:nvPr/>
        </p:nvSpPr>
        <p:spPr>
          <a:xfrm>
            <a:off x="4708180" y="1430338"/>
            <a:ext cx="4088088" cy="5427662"/>
          </a:xfrm>
          <a:prstGeom prst="roundRect">
            <a:avLst/>
          </a:prstGeom>
          <a:solidFill>
            <a:schemeClr val="accent1">
              <a:lumMod val="20000"/>
              <a:lumOff val="80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Verdana"/>
                <a:ea typeface="+mn-ea"/>
                <a:cs typeface="+mn-cs"/>
              </a:rPr>
              <a:t>Capacity-building interventions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Data sharing and analysis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Building CBO capacity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Staff</a:t>
            </a:r>
            <a:r>
              <a:rPr lang="en-US" sz="2200" kern="0" dirty="0">
                <a:solidFill>
                  <a:prstClr val="black"/>
                </a:solidFill>
                <a:latin typeface="Verdana"/>
              </a:rPr>
              <a:t> training New roles (e.g. CHWs)</a:t>
            </a:r>
            <a:endParaRPr kumimoji="0" lang="en-US" sz="2200" b="0" i="0" u="none" strike="noStrike" kern="0" cap="none" spc="0" normalizeH="0" baseline="0" noProof="0" dirty="0">
              <a:ln>
                <a:noFill/>
              </a:ln>
              <a:solidFill>
                <a:prstClr val="black"/>
              </a:solidFill>
              <a:effectLst/>
              <a:uLnTx/>
              <a:uFillTx/>
              <a:latin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prstClr val="black"/>
                </a:solidFill>
                <a:latin typeface="Verdana"/>
              </a:rPr>
              <a:t>Community engagement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0" cap="none" spc="0" normalizeH="0" baseline="0" noProof="0" dirty="0">
                <a:ln>
                  <a:noFill/>
                </a:ln>
                <a:solidFill>
                  <a:prstClr val="black"/>
                </a:solidFill>
                <a:effectLst/>
                <a:uLnTx/>
                <a:uFillTx/>
                <a:latin typeface="Verdana"/>
              </a:rPr>
              <a:t>New facilities and capital costs (e.g. medical respite)</a:t>
            </a:r>
            <a:endParaRPr kumimoji="0" lang="en-US" sz="2200" b="1" i="0" u="none" strike="noStrike" kern="0" cap="none" spc="0" normalizeH="0" baseline="0" noProof="0" dirty="0">
              <a:ln>
                <a:noFill/>
              </a:ln>
              <a:solidFill>
                <a:prstClr val="black"/>
              </a:solidFill>
              <a:effectLst/>
              <a:uLnTx/>
              <a:uFillTx/>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6716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216A2E30-70F8-4E4A-A4F3-EE52FFCEB72B}"/>
              </a:ext>
            </a:extLst>
          </p:cNvPr>
          <p:cNvSpPr/>
          <p:nvPr/>
        </p:nvSpPr>
        <p:spPr>
          <a:xfrm>
            <a:off x="242735" y="1430338"/>
            <a:ext cx="2833663" cy="4673906"/>
          </a:xfrm>
          <a:prstGeom prst="roundRect">
            <a:avLst/>
          </a:prstGeom>
          <a:solidFill>
            <a:srgbClr val="FFFFFF">
              <a:lumMod val="85000"/>
            </a:srgb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7030A0"/>
                </a:solidFill>
                <a:effectLst/>
                <a:uLnTx/>
                <a:uFillTx/>
                <a:latin typeface="Verdana"/>
                <a:ea typeface="+mn-ea"/>
                <a:cs typeface="+mn-cs"/>
              </a:rPr>
              <a:t>Traditional Medicaid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Provider rates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Medicaid Administrative Activities (MAA)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Targeted Case Management (TCM)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And many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kern="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kern="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mn-ea"/>
              <a:cs typeface="+mn-cs"/>
            </a:endParaRPr>
          </a:p>
        </p:txBody>
      </p:sp>
      <p:sp>
        <p:nvSpPr>
          <p:cNvPr id="13" name="Title 1">
            <a:extLst>
              <a:ext uri="{FF2B5EF4-FFF2-40B4-BE49-F238E27FC236}">
                <a16:creationId xmlns:a16="http://schemas.microsoft.com/office/drawing/2014/main" id="{6B80A8AD-A1B8-9D4C-AA4C-C1EC1681E57D}"/>
              </a:ext>
            </a:extLst>
          </p:cNvPr>
          <p:cNvSpPr txBox="1">
            <a:spLocks/>
          </p:cNvSpPr>
          <p:nvPr/>
        </p:nvSpPr>
        <p:spPr bwMode="auto">
          <a:xfrm>
            <a:off x="457200" y="20625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kern="0" dirty="0">
                <a:solidFill>
                  <a:srgbClr val="000000"/>
                </a:solidFill>
                <a:latin typeface="Verdana"/>
              </a:rPr>
              <a:t>Different types of </a:t>
            </a:r>
            <a:r>
              <a:rPr lang="en-US" sz="3000" b="1" kern="0" dirty="0">
                <a:solidFill>
                  <a:srgbClr val="000000"/>
                </a:solidFill>
                <a:latin typeface="Verdana"/>
              </a:rPr>
              <a:t>Medicaid $s </a:t>
            </a:r>
            <a:r>
              <a:rPr lang="en-US" sz="3000" kern="0" dirty="0">
                <a:solidFill>
                  <a:srgbClr val="000000"/>
                </a:solidFill>
                <a:latin typeface="Verdana"/>
              </a:rPr>
              <a:t>are used in different ways</a:t>
            </a:r>
            <a:endParaRPr kumimoji="0" lang="en-GB" sz="3000" i="0" u="none" strike="noStrike" kern="0" cap="none" spc="0" normalizeH="0" baseline="0" noProof="0" dirty="0">
              <a:ln>
                <a:noFill/>
              </a:ln>
              <a:solidFill>
                <a:srgbClr val="000000"/>
              </a:solidFill>
              <a:effectLst/>
              <a:uLnTx/>
              <a:uFillTx/>
              <a:latin typeface="Verdana"/>
            </a:endParaRPr>
          </a:p>
        </p:txBody>
      </p:sp>
      <p:sp>
        <p:nvSpPr>
          <p:cNvPr id="12" name="Rounded Rectangle 11">
            <a:extLst>
              <a:ext uri="{FF2B5EF4-FFF2-40B4-BE49-F238E27FC236}">
                <a16:creationId xmlns:a16="http://schemas.microsoft.com/office/drawing/2014/main" id="{7D97DAED-15D7-D44D-8D5E-C484DC0C43F0}"/>
              </a:ext>
            </a:extLst>
          </p:cNvPr>
          <p:cNvSpPr/>
          <p:nvPr/>
        </p:nvSpPr>
        <p:spPr>
          <a:xfrm>
            <a:off x="3134038" y="1430338"/>
            <a:ext cx="2918326" cy="4672022"/>
          </a:xfrm>
          <a:prstGeom prst="roundRect">
            <a:avLst/>
          </a:prstGeom>
          <a:solidFill>
            <a:srgbClr val="FFFFFF">
              <a:lumMod val="85000"/>
            </a:srgb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7030A0"/>
                </a:solidFill>
                <a:effectLst/>
                <a:uLnTx/>
                <a:uFillTx/>
                <a:latin typeface="Verdana"/>
              </a:rPr>
              <a:t>Alternative Medicaid</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7030A0"/>
              </a:solidFill>
              <a:latin typeface="Verdana"/>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i="0" u="none" strike="noStrike" kern="0" cap="none" spc="0" normalizeH="0" baseline="0" noProof="0" dirty="0">
                <a:ln>
                  <a:noFill/>
                </a:ln>
                <a:solidFill>
                  <a:srgbClr val="000000"/>
                </a:solidFill>
                <a:effectLst/>
                <a:uLnTx/>
                <a:uFillTx/>
                <a:latin typeface="Verdana"/>
              </a:rPr>
              <a:t>FQHC APM (OR)</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Whole Person Care $s (CA)</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US" sz="2200" i="0" u="none" strike="noStrike" kern="0" cap="none" spc="0" normalizeH="0" baseline="0" noProof="0" dirty="0">
                <a:ln>
                  <a:noFill/>
                </a:ln>
                <a:solidFill>
                  <a:srgbClr val="000000"/>
                </a:solidFill>
                <a:effectLst/>
                <a:uLnTx/>
                <a:uFillTx/>
                <a:latin typeface="Verdana"/>
              </a:rPr>
              <a:t>Flex $s (OR)</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Incentive $s (OR)</a:t>
            </a:r>
            <a:endParaRPr kumimoji="0" lang="en-US" sz="2200" i="0" u="none" strike="noStrike" kern="0" cap="none" spc="0" normalizeH="0" baseline="0" noProof="0" dirty="0">
              <a:ln>
                <a:noFill/>
              </a:ln>
              <a:solidFill>
                <a:srgbClr val="000000"/>
              </a:solidFill>
              <a:effectLst/>
              <a:uLnTx/>
              <a:uFillTx/>
              <a:latin typeface="Verdana"/>
            </a:endParaRPr>
          </a:p>
        </p:txBody>
      </p:sp>
      <p:sp>
        <p:nvSpPr>
          <p:cNvPr id="14" name="Rounded Rectangle 13">
            <a:extLst>
              <a:ext uri="{FF2B5EF4-FFF2-40B4-BE49-F238E27FC236}">
                <a16:creationId xmlns:a16="http://schemas.microsoft.com/office/drawing/2014/main" id="{C233E5DB-0536-C249-A484-4A5A59E34AA2}"/>
              </a:ext>
            </a:extLst>
          </p:cNvPr>
          <p:cNvSpPr/>
          <p:nvPr/>
        </p:nvSpPr>
        <p:spPr>
          <a:xfrm>
            <a:off x="6106410" y="1430337"/>
            <a:ext cx="2833663" cy="4673907"/>
          </a:xfrm>
          <a:prstGeom prst="roundRect">
            <a:avLst/>
          </a:prstGeom>
          <a:solidFill>
            <a:schemeClr val="bg1">
              <a:lumMod val="85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7030A0"/>
                </a:solidFill>
                <a:effectLst/>
                <a:uLnTx/>
                <a:uFillTx/>
                <a:latin typeface="Verdana"/>
              </a:rPr>
              <a:t>Medicaid savings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7030A0"/>
              </a:solidFill>
              <a:latin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Coordinated Care Organization (CCO) or managed care contracts (OR and CA)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2200" kern="0" dirty="0">
                <a:solidFill>
                  <a:srgbClr val="000000"/>
                </a:solidFill>
                <a:latin typeface="Verdana"/>
              </a:rPr>
              <a:t>From WPC $s/contracts (CA)</a:t>
            </a:r>
          </a:p>
        </p:txBody>
      </p:sp>
      <p:grpSp>
        <p:nvGrpSpPr>
          <p:cNvPr id="3" name="Group 2"/>
          <p:cNvGrpSpPr/>
          <p:nvPr/>
        </p:nvGrpSpPr>
        <p:grpSpPr>
          <a:xfrm>
            <a:off x="457200" y="6102360"/>
            <a:ext cx="8455850" cy="588776"/>
            <a:chOff x="457200" y="6102360"/>
            <a:chExt cx="8455850" cy="588776"/>
          </a:xfrm>
        </p:grpSpPr>
        <p:sp>
          <p:nvSpPr>
            <p:cNvPr id="17" name="Rectangle 16">
              <a:extLst>
                <a:ext uri="{FF2B5EF4-FFF2-40B4-BE49-F238E27FC236}">
                  <a16:creationId xmlns:a16="http://schemas.microsoft.com/office/drawing/2014/main" id="{C2265C4A-974E-DE41-A918-26E04E8679C2}"/>
                </a:ext>
              </a:extLst>
            </p:cNvPr>
            <p:cNvSpPr/>
            <p:nvPr/>
          </p:nvSpPr>
          <p:spPr>
            <a:xfrm>
              <a:off x="6269399" y="6102360"/>
              <a:ext cx="2643651" cy="5887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tx1"/>
                  </a:solidFill>
                  <a:latin typeface="Verdana" panose="020B0604030504040204" pitchFamily="34" charset="0"/>
                  <a:ea typeface="Verdana" panose="020B0604030504040204" pitchFamily="34" charset="0"/>
                  <a:cs typeface="Verdana" panose="020B0604030504040204" pitchFamily="34" charset="0"/>
                </a:rPr>
                <a:t>More flexibility</a:t>
              </a:r>
            </a:p>
          </p:txBody>
        </p:sp>
        <p:grpSp>
          <p:nvGrpSpPr>
            <p:cNvPr id="2" name="Group 1"/>
            <p:cNvGrpSpPr/>
            <p:nvPr/>
          </p:nvGrpSpPr>
          <p:grpSpPr>
            <a:xfrm>
              <a:off x="457200" y="6104244"/>
              <a:ext cx="5812199" cy="586892"/>
              <a:chOff x="457200" y="6104244"/>
              <a:chExt cx="5812199" cy="586892"/>
            </a:xfrm>
          </p:grpSpPr>
          <p:sp>
            <p:nvSpPr>
              <p:cNvPr id="16" name="Rectangle 15">
                <a:extLst>
                  <a:ext uri="{FF2B5EF4-FFF2-40B4-BE49-F238E27FC236}">
                    <a16:creationId xmlns:a16="http://schemas.microsoft.com/office/drawing/2014/main" id="{85451E8B-1ADA-8C44-99CE-17F1A6912D9A}"/>
                  </a:ext>
                </a:extLst>
              </p:cNvPr>
              <p:cNvSpPr/>
              <p:nvPr/>
            </p:nvSpPr>
            <p:spPr>
              <a:xfrm>
                <a:off x="457200" y="6104244"/>
                <a:ext cx="2619197" cy="5868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tx1"/>
                    </a:solidFill>
                    <a:latin typeface="Verdana" panose="020B0604030504040204" pitchFamily="34" charset="0"/>
                    <a:ea typeface="Verdana" panose="020B0604030504040204" pitchFamily="34" charset="0"/>
                    <a:cs typeface="Verdana" panose="020B0604030504040204" pitchFamily="34" charset="0"/>
                  </a:rPr>
                  <a:t>Less flexibility</a:t>
                </a:r>
              </a:p>
            </p:txBody>
          </p:sp>
          <p:cxnSp>
            <p:nvCxnSpPr>
              <p:cNvPr id="7" name="Straight Arrow Connector 6"/>
              <p:cNvCxnSpPr>
                <a:stCxn id="16" idx="3"/>
                <a:endCxn id="17" idx="1"/>
              </p:cNvCxnSpPr>
              <p:nvPr/>
            </p:nvCxnSpPr>
            <p:spPr>
              <a:xfrm flipV="1">
                <a:off x="3076397" y="6396748"/>
                <a:ext cx="3193002" cy="94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49365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graphicFrame>
        <p:nvGraphicFramePr>
          <p:cNvPr id="14" name="Table 13">
            <a:extLst>
              <a:ext uri="{FF2B5EF4-FFF2-40B4-BE49-F238E27FC236}">
                <a16:creationId xmlns:a16="http://schemas.microsoft.com/office/drawing/2014/main" id="{361B7786-857B-CB40-B947-F2D9EF3CE4CD}"/>
              </a:ext>
            </a:extLst>
          </p:cNvPr>
          <p:cNvGraphicFramePr>
            <a:graphicFrameLocks noGrp="1"/>
          </p:cNvGraphicFramePr>
          <p:nvPr>
            <p:extLst>
              <p:ext uri="{D42A27DB-BD31-4B8C-83A1-F6EECF244321}">
                <p14:modId xmlns:p14="http://schemas.microsoft.com/office/powerpoint/2010/main" val="3094368691"/>
              </p:ext>
            </p:extLst>
          </p:nvPr>
        </p:nvGraphicFramePr>
        <p:xfrm>
          <a:off x="351019" y="945930"/>
          <a:ext cx="8615181" cy="4900064"/>
        </p:xfrm>
        <a:graphic>
          <a:graphicData uri="http://schemas.openxmlformats.org/drawingml/2006/table">
            <a:tbl>
              <a:tblPr firstRow="1" bandRow="1">
                <a:tableStyleId>{5C22544A-7EE6-4342-B048-85BDC9FD1C3A}</a:tableStyleId>
              </a:tblPr>
              <a:tblGrid>
                <a:gridCol w="5650545">
                  <a:extLst>
                    <a:ext uri="{9D8B030D-6E8A-4147-A177-3AD203B41FA5}">
                      <a16:colId xmlns:a16="http://schemas.microsoft.com/office/drawing/2014/main" val="3289704403"/>
                    </a:ext>
                  </a:extLst>
                </a:gridCol>
                <a:gridCol w="2964636">
                  <a:extLst>
                    <a:ext uri="{9D8B030D-6E8A-4147-A177-3AD203B41FA5}">
                      <a16:colId xmlns:a16="http://schemas.microsoft.com/office/drawing/2014/main" val="646667510"/>
                    </a:ext>
                  </a:extLst>
                </a:gridCol>
              </a:tblGrid>
              <a:tr h="416462">
                <a:tc>
                  <a:txBody>
                    <a:bodyPr/>
                    <a:lstStyle/>
                    <a:p>
                      <a:r>
                        <a:rPr lang="en-US" sz="2200" dirty="0">
                          <a:latin typeface="Verdana" panose="020B0604030504040204" pitchFamily="34" charset="0"/>
                          <a:ea typeface="Verdana" panose="020B0604030504040204" pitchFamily="34" charset="0"/>
                          <a:cs typeface="Verdana" panose="020B0604030504040204" pitchFamily="34" charset="0"/>
                        </a:rPr>
                        <a:t>Activity</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200" dirty="0">
                          <a:latin typeface="Verdana" panose="020B0604030504040204" pitchFamily="34" charset="0"/>
                          <a:ea typeface="Verdana" panose="020B0604030504040204" pitchFamily="34" charset="0"/>
                          <a:cs typeface="Verdana" panose="020B0604030504040204" pitchFamily="34" charset="0"/>
                        </a:rPr>
                        <a:t>Funding</a:t>
                      </a:r>
                    </a:p>
                  </a:txBody>
                  <a:tcPr>
                    <a:lnL w="12700" cap="flat" cmpd="sng" algn="ctr">
                      <a:solidFill>
                        <a:prstClr val="white"/>
                      </a:solidFill>
                      <a:prstDash val="solid"/>
                      <a:round/>
                      <a:headEnd type="none" w="med" len="med"/>
                      <a:tailEnd type="none" w="med" len="med"/>
                    </a:lnL>
                  </a:tcPr>
                </a:tc>
                <a:extLst>
                  <a:ext uri="{0D108BD9-81ED-4DB2-BD59-A6C34878D82A}">
                    <a16:rowId xmlns:a16="http://schemas.microsoft.com/office/drawing/2014/main" val="1224337476"/>
                  </a:ext>
                </a:extLst>
              </a:tr>
              <a:tr h="1078106">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Care coordination for high risk patients</a:t>
                      </a:r>
                    </a:p>
                  </a:txBody>
                  <a:tcP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20000"/>
                        <a:lumOff val="80000"/>
                      </a:schemeClr>
                    </a:solidFill>
                  </a:tcPr>
                </a:tc>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MCO</a:t>
                      </a:r>
                      <a:r>
                        <a:rPr lang="en-US" sz="2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benefit</a:t>
                      </a:r>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1078106">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Housing </a:t>
                      </a:r>
                      <a:r>
                        <a:rPr lang="en-US" sz="2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navigator</a:t>
                      </a:r>
                      <a:r>
                        <a:rPr lang="en-US" sz="22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outreach with homeless clients and landlords</a:t>
                      </a:r>
                    </a:p>
                  </a:txBody>
                  <a:tcPr>
                    <a:lnT w="12700" cap="flat" cmpd="sng" algn="ctr">
                      <a:solidFill>
                        <a:prstClr val="white"/>
                      </a:solidFill>
                      <a:prstDash val="solid"/>
                      <a:round/>
                      <a:headEnd type="none" w="med" len="med"/>
                      <a:tailEnd type="none" w="med" len="med"/>
                    </a:lnT>
                    <a:solidFill>
                      <a:schemeClr val="accent1">
                        <a:lumMod val="20000"/>
                        <a:lumOff val="80000"/>
                      </a:schemeClr>
                    </a:solidFill>
                  </a:tcPr>
                </a:tc>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1115 $s (PPM)</a:t>
                      </a:r>
                    </a:p>
                  </a:txBody>
                  <a:tcPr>
                    <a:solidFill>
                      <a:schemeClr val="accent1">
                        <a:lumMod val="20000"/>
                        <a:lumOff val="80000"/>
                      </a:schemeClr>
                    </a:solidFill>
                  </a:tcPr>
                </a:tc>
                <a:extLst>
                  <a:ext uri="{0D108BD9-81ED-4DB2-BD59-A6C34878D82A}">
                    <a16:rowId xmlns:a16="http://schemas.microsoft.com/office/drawing/2014/main" val="1274019681"/>
                  </a:ext>
                </a:extLst>
              </a:tr>
              <a:tr h="1158566">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Permanent supportive housing, including onsite support and rental costs(!)</a:t>
                      </a:r>
                    </a:p>
                  </a:txBody>
                  <a:tcPr>
                    <a:solidFill>
                      <a:schemeClr val="accent1">
                        <a:lumMod val="20000"/>
                        <a:lumOff val="80000"/>
                      </a:schemeClr>
                    </a:solidFill>
                  </a:tcPr>
                </a:tc>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1115 $s (PPM)</a:t>
                      </a:r>
                    </a:p>
                  </a:txBody>
                  <a:tcPr>
                    <a:solidFill>
                      <a:schemeClr val="accent1">
                        <a:lumMod val="20000"/>
                        <a:lumOff val="80000"/>
                      </a:schemeClr>
                    </a:solidFill>
                  </a:tcPr>
                </a:tc>
                <a:extLst>
                  <a:ext uri="{0D108BD9-81ED-4DB2-BD59-A6C34878D82A}">
                    <a16:rowId xmlns:a16="http://schemas.microsoft.com/office/drawing/2014/main" val="3507986443"/>
                  </a:ext>
                </a:extLst>
              </a:tr>
              <a:tr h="1158566">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Additional units purchased to boost community housing supply (for supportive housing)</a:t>
                      </a:r>
                    </a:p>
                  </a:txBody>
                  <a:tcPr>
                    <a:solidFill>
                      <a:schemeClr val="accent1">
                        <a:lumMod val="20000"/>
                        <a:lumOff val="80000"/>
                      </a:schemeClr>
                    </a:solidFill>
                  </a:tcPr>
                </a:tc>
                <a:tc>
                  <a:txBody>
                    <a:bodyPr/>
                    <a:lstStyle/>
                    <a:p>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County funds—savings from 1115</a:t>
                      </a:r>
                    </a:p>
                  </a:txBody>
                  <a:tcPr>
                    <a:solidFill>
                      <a:schemeClr val="accent1">
                        <a:lumMod val="20000"/>
                        <a:lumOff val="80000"/>
                      </a:schemeClr>
                    </a:solidFill>
                  </a:tcPr>
                </a:tc>
                <a:extLst>
                  <a:ext uri="{0D108BD9-81ED-4DB2-BD59-A6C34878D82A}">
                    <a16:rowId xmlns:a16="http://schemas.microsoft.com/office/drawing/2014/main" val="1753751964"/>
                  </a:ext>
                </a:extLst>
              </a:tr>
            </a:tbl>
          </a:graphicData>
        </a:graphic>
      </p:graphicFrame>
      <p:sp>
        <p:nvSpPr>
          <p:cNvPr id="18" name="Rectangle 17">
            <a:extLst>
              <a:ext uri="{FF2B5EF4-FFF2-40B4-BE49-F238E27FC236}">
                <a16:creationId xmlns:a16="http://schemas.microsoft.com/office/drawing/2014/main" id="{0170F023-599E-8143-99CB-850E28EEBA8D}"/>
              </a:ext>
            </a:extLst>
          </p:cNvPr>
          <p:cNvSpPr/>
          <p:nvPr/>
        </p:nvSpPr>
        <p:spPr>
          <a:xfrm>
            <a:off x="351019" y="189186"/>
            <a:ext cx="7983549" cy="646331"/>
          </a:xfrm>
          <a:prstGeom prst="rect">
            <a:avLst/>
          </a:prstGeom>
        </p:spPr>
        <p:txBody>
          <a:bodyPr wrap="square">
            <a:spAutoFit/>
          </a:bodyPr>
          <a:lstStyle/>
          <a:p>
            <a:r>
              <a:rPr lang="en-US" sz="3600" kern="0" dirty="0">
                <a:latin typeface="Verdana"/>
              </a:rPr>
              <a:t>Example: WPC county in CA</a:t>
            </a:r>
            <a:endParaRPr lang="en-US" sz="3600" dirty="0"/>
          </a:p>
        </p:txBody>
      </p:sp>
    </p:spTree>
    <p:extLst>
      <p:ext uri="{BB962C8B-B14F-4D97-AF65-F5344CB8AC3E}">
        <p14:creationId xmlns:p14="http://schemas.microsoft.com/office/powerpoint/2010/main" val="265853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B80A8AD-A1B8-9D4C-AA4C-C1EC1681E57D}"/>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a:solidFill>
                  <a:srgbClr val="000000"/>
                </a:solidFill>
                <a:latin typeface="Helvetica Neue"/>
                <a:cs typeface="Helvetica Neue"/>
              </a:rPr>
              <a:t>But all faced </a:t>
            </a:r>
            <a:r>
              <a:rPr lang="en-US" sz="3600" i="1" kern="0" dirty="0">
                <a:solidFill>
                  <a:srgbClr val="000000"/>
                </a:solidFill>
                <a:latin typeface="Helvetica Neue"/>
                <a:cs typeface="Helvetica Neue"/>
              </a:rPr>
              <a:t>major</a:t>
            </a:r>
            <a:r>
              <a:rPr lang="en-US" sz="3600" kern="0" dirty="0">
                <a:solidFill>
                  <a:srgbClr val="000000"/>
                </a:solidFill>
                <a:latin typeface="Helvetica Neue"/>
                <a:cs typeface="Helvetica Neue"/>
              </a:rPr>
              <a:t> barriers to addressing patients’ social needs, too</a:t>
            </a:r>
            <a:endParaRPr kumimoji="0" lang="en-GB" sz="3600" i="0" u="none" strike="noStrike" kern="0" cap="none" spc="0" normalizeH="0" baseline="0" noProof="0" dirty="0">
              <a:ln>
                <a:noFill/>
              </a:ln>
              <a:solidFill>
                <a:srgbClr val="000000"/>
              </a:solidFill>
              <a:effectLst/>
              <a:uLnTx/>
              <a:uFillTx/>
              <a:latin typeface="Helvetica Neue"/>
              <a:cs typeface="Helvetica Neue"/>
            </a:endParaRPr>
          </a:p>
        </p:txBody>
      </p:sp>
      <p:grpSp>
        <p:nvGrpSpPr>
          <p:cNvPr id="3" name="Group 2"/>
          <p:cNvGrpSpPr/>
          <p:nvPr/>
        </p:nvGrpSpPr>
        <p:grpSpPr>
          <a:xfrm>
            <a:off x="347731" y="3503832"/>
            <a:ext cx="8796269" cy="1250077"/>
            <a:chOff x="347731" y="3219735"/>
            <a:chExt cx="8796269" cy="1250077"/>
          </a:xfrm>
        </p:grpSpPr>
        <p:sp>
          <p:nvSpPr>
            <p:cNvPr id="7" name="Rounded Rectangle 6">
              <a:extLst>
                <a:ext uri="{FF2B5EF4-FFF2-40B4-BE49-F238E27FC236}">
                  <a16:creationId xmlns:a16="http://schemas.microsoft.com/office/drawing/2014/main" id="{5E653A73-F91B-CD4E-A21C-3674A06A670D}"/>
                </a:ext>
              </a:extLst>
            </p:cNvPr>
            <p:cNvSpPr/>
            <p:nvPr/>
          </p:nvSpPr>
          <p:spPr>
            <a:xfrm>
              <a:off x="804931" y="3673105"/>
              <a:ext cx="8339069" cy="796707"/>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i="1" kern="0" dirty="0">
                  <a:latin typeface="Verdana"/>
                </a:rPr>
                <a:t>”it’s just like, none of this would be necessary if CMS would get over itself and allow us to spend Medicaid dollars to buy housing.”</a:t>
              </a:r>
            </a:p>
          </p:txBody>
        </p:sp>
        <p:sp>
          <p:nvSpPr>
            <p:cNvPr id="8" name="Rounded Rectangle 7">
              <a:extLst>
                <a:ext uri="{FF2B5EF4-FFF2-40B4-BE49-F238E27FC236}">
                  <a16:creationId xmlns:a16="http://schemas.microsoft.com/office/drawing/2014/main" id="{95F31CF4-4A01-3646-875B-DFF63EC3828C}"/>
                </a:ext>
              </a:extLst>
            </p:cNvPr>
            <p:cNvSpPr/>
            <p:nvPr/>
          </p:nvSpPr>
          <p:spPr>
            <a:xfrm>
              <a:off x="347731" y="3219735"/>
              <a:ext cx="8339069" cy="453370"/>
            </a:xfrm>
            <a:prstGeom prst="roundRect">
              <a:avLst/>
            </a:prstGeom>
            <a:solidFill>
              <a:schemeClr val="accent1">
                <a:lumMod val="20000"/>
                <a:lumOff val="80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b="1" kern="0" dirty="0">
                  <a:solidFill>
                    <a:srgbClr val="7030A0"/>
                  </a:solidFill>
                  <a:latin typeface="Verdana"/>
                </a:rPr>
                <a:t>Funding boundaries</a:t>
              </a:r>
              <a:r>
                <a:rPr lang="en-US" kern="0" dirty="0">
                  <a:solidFill>
                    <a:prstClr val="black"/>
                  </a:solidFill>
                  <a:latin typeface="Verdana"/>
                </a:rPr>
                <a:t>—complexity, ambiguity, lines in the sand</a:t>
              </a:r>
              <a:endParaRPr kumimoji="0" lang="en-US" b="0" i="0" u="none" strike="noStrike" kern="0" cap="none" spc="0" normalizeH="0" baseline="0" noProof="0" dirty="0">
                <a:ln>
                  <a:noFill/>
                </a:ln>
                <a:solidFill>
                  <a:prstClr val="black"/>
                </a:solidFill>
                <a:effectLst/>
                <a:uLnTx/>
                <a:uFillTx/>
                <a:latin typeface="Verdana"/>
              </a:endParaRPr>
            </a:p>
          </p:txBody>
        </p:sp>
      </p:grpSp>
      <p:grpSp>
        <p:nvGrpSpPr>
          <p:cNvPr id="2" name="Group 1"/>
          <p:cNvGrpSpPr/>
          <p:nvPr/>
        </p:nvGrpSpPr>
        <p:grpSpPr>
          <a:xfrm>
            <a:off x="351020" y="1733079"/>
            <a:ext cx="8655868" cy="1453232"/>
            <a:chOff x="351020" y="1565964"/>
            <a:chExt cx="8655868" cy="1453232"/>
          </a:xfrm>
        </p:grpSpPr>
        <p:sp>
          <p:nvSpPr>
            <p:cNvPr id="10" name="Rounded Rectangle 9">
              <a:extLst>
                <a:ext uri="{FF2B5EF4-FFF2-40B4-BE49-F238E27FC236}">
                  <a16:creationId xmlns:a16="http://schemas.microsoft.com/office/drawing/2014/main" id="{275EB6AB-17A1-934F-91DE-A4642674D369}"/>
                </a:ext>
              </a:extLst>
            </p:cNvPr>
            <p:cNvSpPr/>
            <p:nvPr/>
          </p:nvSpPr>
          <p:spPr>
            <a:xfrm>
              <a:off x="351020" y="1565964"/>
              <a:ext cx="8339069" cy="656999"/>
            </a:xfrm>
            <a:prstGeom prst="roundRect">
              <a:avLst/>
            </a:prstGeom>
            <a:solidFill>
              <a:schemeClr val="accent1">
                <a:lumMod val="20000"/>
                <a:lumOff val="80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7030A0"/>
                  </a:solidFill>
                  <a:effectLst/>
                  <a:uLnTx/>
                  <a:uFillTx/>
                  <a:latin typeface="Verdana"/>
                  <a:ea typeface="+mn-ea"/>
                  <a:cs typeface="+mn-cs"/>
                </a:rPr>
                <a:t>Social needs continue to outstrip resources</a:t>
              </a:r>
              <a:r>
                <a:rPr kumimoji="0" lang="en-US" i="0" u="none" strike="noStrike" kern="0" cap="none" spc="0" normalizeH="0" baseline="0" noProof="0" dirty="0">
                  <a:ln>
                    <a:noFill/>
                  </a:ln>
                  <a:solidFill>
                    <a:prstClr val="black"/>
                  </a:solidFill>
                  <a:effectLst/>
                  <a:uLnTx/>
                  <a:uFillTx/>
                  <a:latin typeface="Verdana"/>
                  <a:ea typeface="+mn-ea"/>
                  <a:cs typeface="+mn-cs"/>
                </a:rPr>
                <a:t>—lack of social supports</a:t>
              </a:r>
              <a:r>
                <a:rPr lang="en-US" kern="0" noProof="0" dirty="0">
                  <a:solidFill>
                    <a:prstClr val="black"/>
                  </a:solidFill>
                  <a:latin typeface="Verdana"/>
                </a:rPr>
                <a:t>/</a:t>
              </a:r>
              <a:r>
                <a:rPr lang="en-US" kern="0" dirty="0">
                  <a:solidFill>
                    <a:prstClr val="black"/>
                  </a:solidFill>
                  <a:latin typeface="Verdana"/>
                </a:rPr>
                <a:t>access</a:t>
              </a:r>
              <a:endParaRPr kumimoji="0" lang="en-US" b="0" i="0" u="none" strike="noStrike" kern="0" cap="none" spc="0" normalizeH="0" baseline="0" noProof="0" dirty="0">
                <a:ln>
                  <a:noFill/>
                </a:ln>
                <a:solidFill>
                  <a:prstClr val="black"/>
                </a:solidFill>
                <a:effectLst/>
                <a:uLnTx/>
                <a:uFillTx/>
                <a:latin typeface="Verdana"/>
                <a:ea typeface="+mn-ea"/>
                <a:cs typeface="+mn-cs"/>
              </a:endParaRPr>
            </a:p>
          </p:txBody>
        </p:sp>
        <p:sp>
          <p:nvSpPr>
            <p:cNvPr id="14" name="Rounded Rectangle 13">
              <a:extLst>
                <a:ext uri="{FF2B5EF4-FFF2-40B4-BE49-F238E27FC236}">
                  <a16:creationId xmlns:a16="http://schemas.microsoft.com/office/drawing/2014/main" id="{73F757FD-1BEC-954F-8FD4-D0F117DD0E4B}"/>
                </a:ext>
              </a:extLst>
            </p:cNvPr>
            <p:cNvSpPr/>
            <p:nvPr/>
          </p:nvSpPr>
          <p:spPr>
            <a:xfrm>
              <a:off x="718618" y="2222963"/>
              <a:ext cx="8288270" cy="796233"/>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i="1" kern="0" dirty="0">
                  <a:latin typeface="Verdana"/>
                </a:rPr>
                <a:t>”We’re doing our best to piece together interventions that are just scratching the surface.”</a:t>
              </a:r>
            </a:p>
          </p:txBody>
        </p:sp>
      </p:grpSp>
      <p:grpSp>
        <p:nvGrpSpPr>
          <p:cNvPr id="4" name="Group 3"/>
          <p:cNvGrpSpPr/>
          <p:nvPr/>
        </p:nvGrpSpPr>
        <p:grpSpPr>
          <a:xfrm>
            <a:off x="351020" y="5079187"/>
            <a:ext cx="8792980" cy="1038390"/>
            <a:chOff x="351020" y="4663200"/>
            <a:chExt cx="8792980" cy="1038390"/>
          </a:xfrm>
        </p:grpSpPr>
        <p:sp>
          <p:nvSpPr>
            <p:cNvPr id="17" name="Rounded Rectangle 16">
              <a:extLst>
                <a:ext uri="{FF2B5EF4-FFF2-40B4-BE49-F238E27FC236}">
                  <a16:creationId xmlns:a16="http://schemas.microsoft.com/office/drawing/2014/main" id="{FA3780A1-69C5-A74B-A381-F35F7251B57D}"/>
                </a:ext>
              </a:extLst>
            </p:cNvPr>
            <p:cNvSpPr/>
            <p:nvPr/>
          </p:nvSpPr>
          <p:spPr>
            <a:xfrm>
              <a:off x="804931" y="5103505"/>
              <a:ext cx="8339069" cy="598085"/>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i="1" kern="0" dirty="0">
                  <a:latin typeface="Verdana"/>
                </a:rPr>
                <a:t>“I don’t think we have a specific plan on how these services will continue after 2020.”</a:t>
              </a:r>
            </a:p>
          </p:txBody>
        </p:sp>
        <p:sp>
          <p:nvSpPr>
            <p:cNvPr id="18" name="Rounded Rectangle 17">
              <a:extLst>
                <a:ext uri="{FF2B5EF4-FFF2-40B4-BE49-F238E27FC236}">
                  <a16:creationId xmlns:a16="http://schemas.microsoft.com/office/drawing/2014/main" id="{13163CFE-D6E6-0145-AB81-2B6D37EB2623}"/>
                </a:ext>
              </a:extLst>
            </p:cNvPr>
            <p:cNvSpPr/>
            <p:nvPr/>
          </p:nvSpPr>
          <p:spPr>
            <a:xfrm>
              <a:off x="351020" y="4663200"/>
              <a:ext cx="8339069" cy="449411"/>
            </a:xfrm>
            <a:prstGeom prst="roundRect">
              <a:avLst/>
            </a:prstGeom>
            <a:solidFill>
              <a:schemeClr val="accent1">
                <a:lumMod val="20000"/>
                <a:lumOff val="80000"/>
              </a:schemeClr>
            </a:solidFill>
            <a:ln w="25400" cap="flat" cmpd="sng" algn="ctr">
              <a:noFill/>
              <a:prstDash val="solid"/>
            </a:ln>
            <a:effectLst/>
          </p:spPr>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US" b="1" kern="0" dirty="0">
                  <a:solidFill>
                    <a:srgbClr val="7030A0"/>
                  </a:solidFill>
                  <a:latin typeface="Verdana"/>
                </a:rPr>
                <a:t>Sustainability</a:t>
              </a:r>
              <a:r>
                <a:rPr lang="en-US" kern="0" dirty="0">
                  <a:solidFill>
                    <a:prstClr val="black"/>
                  </a:solidFill>
                  <a:latin typeface="Verdana"/>
                </a:rPr>
                <a:t>—limitations of using savings, waiver timelines, rates</a:t>
              </a:r>
              <a:endParaRPr kumimoji="0" lang="en-US" b="0" i="0" u="none" strike="noStrike" kern="0" cap="none" spc="0" normalizeH="0" baseline="0" noProof="0" dirty="0">
                <a:ln>
                  <a:noFill/>
                </a:ln>
                <a:solidFill>
                  <a:prstClr val="black"/>
                </a:solidFill>
                <a:effectLst/>
                <a:uLnTx/>
                <a:uFillTx/>
                <a:latin typeface="Verdana"/>
              </a:endParaRPr>
            </a:p>
          </p:txBody>
        </p:sp>
      </p:grpSp>
    </p:spTree>
    <p:extLst>
      <p:ext uri="{BB962C8B-B14F-4D97-AF65-F5344CB8AC3E}">
        <p14:creationId xmlns:p14="http://schemas.microsoft.com/office/powerpoint/2010/main" val="9117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16" name="Title 1">
            <a:extLst>
              <a:ext uri="{FF2B5EF4-FFF2-40B4-BE49-F238E27FC236}">
                <a16:creationId xmlns:a16="http://schemas.microsoft.com/office/drawing/2014/main" id="{05216314-4EA3-D54F-8D22-12BB78AF4AF8}"/>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600" b="1" i="0" u="none" strike="noStrike" kern="0" cap="none" spc="0" normalizeH="0" baseline="0" noProof="0" dirty="0">
              <a:ln>
                <a:noFill/>
              </a:ln>
              <a:solidFill>
                <a:srgbClr val="000000"/>
              </a:solidFill>
              <a:effectLst/>
              <a:uLnTx/>
              <a:uFillTx/>
              <a:latin typeface="Verdana"/>
              <a:ea typeface="+mj-ea"/>
              <a:cs typeface="+mj-cs"/>
            </a:endParaRPr>
          </a:p>
        </p:txBody>
      </p:sp>
      <p:sp>
        <p:nvSpPr>
          <p:cNvPr id="8" name="Title 1">
            <a:extLst>
              <a:ext uri="{FF2B5EF4-FFF2-40B4-BE49-F238E27FC236}">
                <a16:creationId xmlns:a16="http://schemas.microsoft.com/office/drawing/2014/main" id="{05216314-4EA3-D54F-8D22-12BB78AF4AF8}"/>
              </a:ext>
            </a:extLst>
          </p:cNvPr>
          <p:cNvSpPr txBox="1">
            <a:spLocks/>
          </p:cNvSpPr>
          <p:nvPr/>
        </p:nvSpPr>
        <p:spPr bwMode="auto">
          <a:xfrm>
            <a:off x="490524" y="28094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a:solidFill>
                  <a:srgbClr val="000000"/>
                </a:solidFill>
                <a:latin typeface="Helvetica Neue"/>
                <a:cs typeface="Helvetica Neue"/>
              </a:rPr>
              <a:t>Findings: Study 2</a:t>
            </a:r>
            <a:r>
              <a:rPr lang="en-GB" sz="3600" kern="0" dirty="0">
                <a:solidFill>
                  <a:srgbClr val="000000"/>
                </a:solidFill>
                <a:latin typeface="Helvetica Neue"/>
                <a:cs typeface="Helvetica Neue"/>
              </a:rPr>
              <a:t> (CHCs)</a:t>
            </a:r>
            <a:endParaRPr kumimoji="0" lang="en-GB" sz="3600" i="0" u="none" strike="noStrike" kern="0" cap="none" spc="0" normalizeH="0" baseline="0" noProof="0" dirty="0">
              <a:ln>
                <a:noFill/>
              </a:ln>
              <a:solidFill>
                <a:srgbClr val="000000"/>
              </a:solidFill>
              <a:effectLst/>
              <a:uLnTx/>
              <a:uFillTx/>
              <a:latin typeface="Helvetica Neue"/>
              <a:cs typeface="Helvetica Neue"/>
            </a:endParaRPr>
          </a:p>
        </p:txBody>
      </p:sp>
      <p:sp>
        <p:nvSpPr>
          <p:cNvPr id="2" name="TextBox 1"/>
          <p:cNvSpPr txBox="1"/>
          <p:nvPr/>
        </p:nvSpPr>
        <p:spPr>
          <a:xfrm>
            <a:off x="490524" y="1423942"/>
            <a:ext cx="8229600" cy="3108544"/>
          </a:xfrm>
          <a:prstGeom prst="rect">
            <a:avLst/>
          </a:prstGeom>
          <a:noFill/>
        </p:spPr>
        <p:txBody>
          <a:bodyPr wrap="square" rtlCol="0">
            <a:spAutoFit/>
          </a:bodyPr>
          <a:lstStyle/>
          <a:p>
            <a:r>
              <a:rPr lang="en-US" sz="2800" dirty="0"/>
              <a:t>We heard CHC leaders describe those same funding sources being used to support their upstream work:</a:t>
            </a:r>
          </a:p>
          <a:p>
            <a:endParaRPr lang="en-US" sz="2800" dirty="0"/>
          </a:p>
          <a:p>
            <a:pPr marL="914400" lvl="1" indent="-457200">
              <a:buFont typeface="Arial"/>
              <a:buChar char="•"/>
            </a:pPr>
            <a:r>
              <a:rPr lang="en-US" sz="2800" dirty="0"/>
              <a:t>Traditional federal sources (e.g. FQ RAP rates and HRSA enabling services grants, MAA/TCM)</a:t>
            </a:r>
          </a:p>
          <a:p>
            <a:pPr marL="914400" lvl="1" indent="-457200">
              <a:buFont typeface="Arial"/>
              <a:buChar char="•"/>
            </a:pPr>
            <a:r>
              <a:rPr lang="en-US" sz="2800" dirty="0"/>
              <a:t>Alternative Medicaid sources (waivers)</a:t>
            </a:r>
          </a:p>
          <a:p>
            <a:pPr marL="914400" lvl="1" indent="-457200">
              <a:buFont typeface="Arial"/>
              <a:buChar char="•"/>
            </a:pPr>
            <a:r>
              <a:rPr lang="en-US" sz="2800" dirty="0"/>
              <a:t>Medicaid Shared Savings programs (PCMH+)</a:t>
            </a:r>
          </a:p>
        </p:txBody>
      </p:sp>
    </p:spTree>
    <p:extLst>
      <p:ext uri="{BB962C8B-B14F-4D97-AF65-F5344CB8AC3E}">
        <p14:creationId xmlns:p14="http://schemas.microsoft.com/office/powerpoint/2010/main" val="38115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8-13 at 5.19.07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53215" y="-1"/>
            <a:ext cx="7000785" cy="7032257"/>
          </a:xfrm>
          <a:prstGeom prst="rect">
            <a:avLst/>
          </a:prstGeom>
        </p:spPr>
      </p:pic>
    </p:spTree>
    <p:extLst>
      <p:ext uri="{BB962C8B-B14F-4D97-AF65-F5344CB8AC3E}">
        <p14:creationId xmlns:p14="http://schemas.microsoft.com/office/powerpoint/2010/main" val="227523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5216314-4EA3-D54F-8D22-12BB78AF4AF8}"/>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600" b="1" i="0" u="none" strike="noStrike" kern="0" cap="none" spc="0" normalizeH="0" baseline="0" noProof="0" dirty="0">
              <a:ln>
                <a:noFill/>
              </a:ln>
              <a:solidFill>
                <a:srgbClr val="000000"/>
              </a:solidFill>
              <a:effectLst/>
              <a:uLnTx/>
              <a:uFillTx/>
              <a:latin typeface="Verdana"/>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591457799"/>
              </p:ext>
            </p:extLst>
          </p:nvPr>
        </p:nvGraphicFramePr>
        <p:xfrm>
          <a:off x="579325" y="360713"/>
          <a:ext cx="7875107" cy="5873997"/>
        </p:xfrm>
        <a:graphic>
          <a:graphicData uri="http://schemas.openxmlformats.org/drawingml/2006/table">
            <a:tbl>
              <a:tblPr firstRow="1" bandRow="1">
                <a:tableStyleId>{5C22544A-7EE6-4342-B048-85BDC9FD1C3A}</a:tableStyleId>
              </a:tblPr>
              <a:tblGrid>
                <a:gridCol w="2497343">
                  <a:extLst>
                    <a:ext uri="{9D8B030D-6E8A-4147-A177-3AD203B41FA5}">
                      <a16:colId xmlns:a16="http://schemas.microsoft.com/office/drawing/2014/main" val="20000"/>
                    </a:ext>
                  </a:extLst>
                </a:gridCol>
                <a:gridCol w="2491320">
                  <a:extLst>
                    <a:ext uri="{9D8B030D-6E8A-4147-A177-3AD203B41FA5}">
                      <a16:colId xmlns:a16="http://schemas.microsoft.com/office/drawing/2014/main" val="20001"/>
                    </a:ext>
                  </a:extLst>
                </a:gridCol>
                <a:gridCol w="2886444">
                  <a:extLst>
                    <a:ext uri="{9D8B030D-6E8A-4147-A177-3AD203B41FA5}">
                      <a16:colId xmlns:a16="http://schemas.microsoft.com/office/drawing/2014/main" val="20002"/>
                    </a:ext>
                  </a:extLst>
                </a:gridCol>
              </a:tblGrid>
              <a:tr h="686236">
                <a:tc gridSpan="3">
                  <a:txBody>
                    <a:bodyPr/>
                    <a:lstStyle/>
                    <a:p>
                      <a:pPr algn="l"/>
                      <a:r>
                        <a:rPr lang="en-US" sz="3200" dirty="0"/>
                        <a:t>Range</a:t>
                      </a:r>
                      <a:r>
                        <a:rPr lang="en-US" sz="3200" baseline="0" dirty="0"/>
                        <a:t> of mechanisms used to support CHWs</a:t>
                      </a:r>
                    </a:p>
                  </a:txBody>
                  <a:tcPr/>
                </a:tc>
                <a:tc hMerge="1">
                  <a:txBody>
                    <a:bodyPr/>
                    <a:lstStyle/>
                    <a:p>
                      <a:endParaRPr lang="en-US"/>
                    </a:p>
                  </a:txBody>
                  <a:tcPr/>
                </a:tc>
                <a:tc hMerge="1">
                  <a:txBody>
                    <a:bodyPr/>
                    <a:lstStyle/>
                    <a:p>
                      <a:pPr algn="ctr"/>
                      <a:endParaRPr lang="en-US" sz="2400" dirty="0"/>
                    </a:p>
                  </a:txBody>
                  <a:tcPr/>
                </a:tc>
                <a:extLst>
                  <a:ext uri="{0D108BD9-81ED-4DB2-BD59-A6C34878D82A}">
                    <a16:rowId xmlns:a16="http://schemas.microsoft.com/office/drawing/2014/main" val="10000"/>
                  </a:ext>
                </a:extLst>
              </a:tr>
              <a:tr h="10509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Medicaid</a:t>
                      </a:r>
                      <a:r>
                        <a:rPr lang="en-US" sz="2400" baseline="0" dirty="0"/>
                        <a:t> Administrative Activities/TCM</a:t>
                      </a:r>
                    </a:p>
                  </a:txBody>
                  <a:tcPr>
                    <a:solidFill>
                      <a:schemeClr val="bg1">
                        <a:lumMod val="65000"/>
                      </a:schemeClr>
                    </a:solidFill>
                  </a:tcPr>
                </a:tc>
                <a:tc>
                  <a:txBody>
                    <a:bodyPr/>
                    <a:lstStyle/>
                    <a:p>
                      <a:endParaRPr lang="en-US" dirty="0"/>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0001"/>
                  </a:ext>
                </a:extLst>
              </a:tr>
              <a:tr h="15505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FQHC rates and HRSA grants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solidFill>
                      <a:schemeClr val="bg1">
                        <a:lumMod val="65000"/>
                      </a:schemeClr>
                    </a:solidFill>
                  </a:tcPr>
                </a:tc>
                <a:tc>
                  <a:txBody>
                    <a:bodyPr/>
                    <a:lstStyle/>
                    <a:p>
                      <a:endParaRPr lang="en-US"/>
                    </a:p>
                  </a:txBody>
                  <a:tcPr>
                    <a:solidFill>
                      <a:schemeClr val="accent1">
                        <a:lumMod val="60000"/>
                        <a:lumOff val="40000"/>
                      </a:schemeClr>
                    </a:solidFill>
                  </a:tcPr>
                </a:tc>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0002"/>
                  </a:ext>
                </a:extLst>
              </a:tr>
              <a:tr h="12213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Whole</a:t>
                      </a:r>
                      <a:r>
                        <a:rPr lang="en-US" sz="2400" baseline="0" dirty="0"/>
                        <a:t> Person Care waiver</a:t>
                      </a:r>
                    </a:p>
                    <a:p>
                      <a:endParaRPr lang="en-US" sz="2400" dirty="0"/>
                    </a:p>
                  </a:txBody>
                  <a:tcPr>
                    <a:solidFill>
                      <a:schemeClr val="bg1">
                        <a:lumMod val="65000"/>
                      </a:schemeClr>
                    </a:solidFill>
                  </a:tcPr>
                </a:tc>
                <a:tc>
                  <a:txBody>
                    <a:bodyPr/>
                    <a:lstStyle/>
                    <a:p>
                      <a:endParaRPr lang="en-US"/>
                    </a:p>
                  </a:txBody>
                  <a:tcPr>
                    <a:solidFill>
                      <a:srgbClr val="95B3D7"/>
                    </a:solidFill>
                  </a:tcPr>
                </a:tc>
                <a:tc>
                  <a:txBody>
                    <a:bodyPr/>
                    <a:lstStyle/>
                    <a:p>
                      <a:endParaRPr lang="en-US" dirty="0"/>
                    </a:p>
                  </a:txBody>
                  <a:tcPr>
                    <a:solidFill>
                      <a:srgbClr val="95B3D7"/>
                    </a:solidFill>
                  </a:tcPr>
                </a:tc>
                <a:extLst>
                  <a:ext uri="{0D108BD9-81ED-4DB2-BD59-A6C34878D82A}">
                    <a16:rowId xmlns:a16="http://schemas.microsoft.com/office/drawing/2014/main" val="10003"/>
                  </a:ext>
                </a:extLst>
              </a:tr>
              <a:tr h="1227088">
                <a:tc>
                  <a:txBody>
                    <a:bodyPr/>
                    <a:lstStyle/>
                    <a:p>
                      <a:r>
                        <a:rPr lang="en-US" sz="2400" dirty="0"/>
                        <a:t>Medicaid</a:t>
                      </a:r>
                      <a:r>
                        <a:rPr lang="en-US" sz="2400" baseline="0" dirty="0"/>
                        <a:t> Shared Savings (PCMH+)</a:t>
                      </a:r>
                      <a:endParaRPr lang="en-US" sz="2400" dirty="0"/>
                    </a:p>
                  </a:txBody>
                  <a:tcPr>
                    <a:solidFill>
                      <a:schemeClr val="bg1">
                        <a:lumMod val="65000"/>
                      </a:schemeClr>
                    </a:solidFill>
                  </a:tcPr>
                </a:tc>
                <a:tc>
                  <a:txBody>
                    <a:bodyPr/>
                    <a:lstStyle/>
                    <a:p>
                      <a:endParaRPr lang="en-US"/>
                    </a:p>
                  </a:txBody>
                  <a:tcPr>
                    <a:solidFill>
                      <a:srgbClr val="95B3D7"/>
                    </a:solidFill>
                  </a:tcPr>
                </a:tc>
                <a:tc>
                  <a:txBody>
                    <a:bodyPr/>
                    <a:lstStyle/>
                    <a:p>
                      <a:endParaRPr lang="en-US" dirty="0"/>
                    </a:p>
                  </a:txBody>
                  <a:tcPr>
                    <a:solidFill>
                      <a:srgbClr val="95B3D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5029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5216314-4EA3-D54F-8D22-12BB78AF4AF8}"/>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600" b="1" i="0" u="none" strike="noStrike" kern="0" cap="none" spc="0" normalizeH="0" baseline="0" noProof="0" dirty="0">
              <a:ln>
                <a:noFill/>
              </a:ln>
              <a:solidFill>
                <a:srgbClr val="000000"/>
              </a:solidFill>
              <a:effectLst/>
              <a:uLnTx/>
              <a:uFillTx/>
              <a:latin typeface="Verdana"/>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82068357"/>
              </p:ext>
            </p:extLst>
          </p:nvPr>
        </p:nvGraphicFramePr>
        <p:xfrm>
          <a:off x="579325" y="360713"/>
          <a:ext cx="7875107" cy="5883612"/>
        </p:xfrm>
        <a:graphic>
          <a:graphicData uri="http://schemas.openxmlformats.org/drawingml/2006/table">
            <a:tbl>
              <a:tblPr firstRow="1" bandRow="1">
                <a:tableStyleId>{5C22544A-7EE6-4342-B048-85BDC9FD1C3A}</a:tableStyleId>
              </a:tblPr>
              <a:tblGrid>
                <a:gridCol w="2497343">
                  <a:extLst>
                    <a:ext uri="{9D8B030D-6E8A-4147-A177-3AD203B41FA5}">
                      <a16:colId xmlns:a16="http://schemas.microsoft.com/office/drawing/2014/main" val="20000"/>
                    </a:ext>
                  </a:extLst>
                </a:gridCol>
                <a:gridCol w="2491320">
                  <a:extLst>
                    <a:ext uri="{9D8B030D-6E8A-4147-A177-3AD203B41FA5}">
                      <a16:colId xmlns:a16="http://schemas.microsoft.com/office/drawing/2014/main" val="20001"/>
                    </a:ext>
                  </a:extLst>
                </a:gridCol>
                <a:gridCol w="2886444">
                  <a:extLst>
                    <a:ext uri="{9D8B030D-6E8A-4147-A177-3AD203B41FA5}">
                      <a16:colId xmlns:a16="http://schemas.microsoft.com/office/drawing/2014/main" val="20002"/>
                    </a:ext>
                  </a:extLst>
                </a:gridCol>
              </a:tblGrid>
              <a:tr h="686236">
                <a:tc gridSpan="3">
                  <a:txBody>
                    <a:bodyPr/>
                    <a:lstStyle/>
                    <a:p>
                      <a:pPr algn="l"/>
                      <a:r>
                        <a:rPr lang="en-US" sz="3200" dirty="0"/>
                        <a:t>Range</a:t>
                      </a:r>
                      <a:r>
                        <a:rPr lang="en-US" sz="3200" baseline="0" dirty="0"/>
                        <a:t> of mechanisms used to support CHWs</a:t>
                      </a:r>
                    </a:p>
                  </a:txBody>
                  <a:tcPr/>
                </a:tc>
                <a:tc hMerge="1">
                  <a:txBody>
                    <a:bodyPr/>
                    <a:lstStyle/>
                    <a:p>
                      <a:endParaRPr lang="en-US"/>
                    </a:p>
                  </a:txBody>
                  <a:tcPr/>
                </a:tc>
                <a:tc hMerge="1">
                  <a:txBody>
                    <a:bodyPr/>
                    <a:lstStyle/>
                    <a:p>
                      <a:pPr algn="ctr"/>
                      <a:endParaRPr lang="en-US" sz="2400" dirty="0"/>
                    </a:p>
                  </a:txBody>
                  <a:tcPr/>
                </a:tc>
                <a:extLst>
                  <a:ext uri="{0D108BD9-81ED-4DB2-BD59-A6C34878D82A}">
                    <a16:rowId xmlns:a16="http://schemas.microsoft.com/office/drawing/2014/main" val="10000"/>
                  </a:ext>
                </a:extLst>
              </a:tr>
              <a:tr h="10509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Medicaid</a:t>
                      </a:r>
                      <a:r>
                        <a:rPr lang="en-US" sz="2400" baseline="0" dirty="0"/>
                        <a:t> Administrative Activities/TCM</a:t>
                      </a:r>
                    </a:p>
                  </a:txBody>
                  <a:tcPr>
                    <a:solidFill>
                      <a:schemeClr val="bg1">
                        <a:lumMod val="65000"/>
                      </a:schemeClr>
                    </a:solidFill>
                  </a:tcPr>
                </a:tc>
                <a:tc>
                  <a:txBody>
                    <a:bodyPr/>
                    <a:lstStyle/>
                    <a:p>
                      <a:r>
                        <a:rPr lang="en-US" sz="2400" dirty="0"/>
                        <a:t>Department of Probation</a:t>
                      </a:r>
                    </a:p>
                  </a:txBody>
                  <a:tcPr>
                    <a:solidFill>
                      <a:schemeClr val="accent1">
                        <a:lumMod val="60000"/>
                        <a:lumOff val="40000"/>
                      </a:schemeClr>
                    </a:solidFill>
                  </a:tcPr>
                </a:tc>
                <a:tc>
                  <a:txBody>
                    <a:bodyPr/>
                    <a:lstStyle/>
                    <a:p>
                      <a:r>
                        <a:rPr lang="en-US" sz="2400" dirty="0"/>
                        <a:t>County</a:t>
                      </a:r>
                      <a:r>
                        <a:rPr lang="en-US" sz="2400" baseline="0" dirty="0"/>
                        <a:t> Social Service Agency grants</a:t>
                      </a:r>
                      <a:endParaRPr lang="en-US" sz="2400" dirty="0"/>
                    </a:p>
                  </a:txBody>
                  <a:tcPr>
                    <a:solidFill>
                      <a:schemeClr val="accent1">
                        <a:lumMod val="60000"/>
                        <a:lumOff val="40000"/>
                      </a:schemeClr>
                    </a:solidFill>
                  </a:tcPr>
                </a:tc>
                <a:extLst>
                  <a:ext uri="{0D108BD9-81ED-4DB2-BD59-A6C34878D82A}">
                    <a16:rowId xmlns:a16="http://schemas.microsoft.com/office/drawing/2014/main" val="10001"/>
                  </a:ext>
                </a:extLst>
              </a:tr>
              <a:tr h="14441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FQHC rates and HRSA grants </a:t>
                      </a:r>
                    </a:p>
                  </a:txBody>
                  <a:tcPr>
                    <a:solidFill>
                      <a:schemeClr val="bg1">
                        <a:lumMod val="65000"/>
                      </a:schemeClr>
                    </a:solidFill>
                  </a:tcPr>
                </a:tc>
                <a:tc>
                  <a:txBody>
                    <a:bodyPr/>
                    <a:lstStyle/>
                    <a:p>
                      <a:r>
                        <a:rPr lang="en-US" sz="2400" dirty="0"/>
                        <a:t>Department of Agriculture (SNAP E&amp;T)</a:t>
                      </a:r>
                      <a:r>
                        <a:rPr lang="en-US" sz="2400" baseline="0" dirty="0"/>
                        <a:t> </a:t>
                      </a:r>
                      <a:endParaRPr lang="en-US" sz="2400" dirty="0"/>
                    </a:p>
                  </a:txBody>
                  <a:tcPr>
                    <a:solidFill>
                      <a:schemeClr val="accent1">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ACO Program Infrastructure</a:t>
                      </a:r>
                      <a:r>
                        <a:rPr lang="en-US" sz="2400" baseline="0" dirty="0"/>
                        <a:t> Investment</a:t>
                      </a:r>
                      <a:endParaRPr lang="en-US" sz="2400" dirty="0"/>
                    </a:p>
                    <a:p>
                      <a:endParaRPr lang="en-US" sz="2400" dirty="0"/>
                    </a:p>
                  </a:txBody>
                  <a:tcPr>
                    <a:solidFill>
                      <a:schemeClr val="accent1">
                        <a:lumMod val="60000"/>
                        <a:lumOff val="40000"/>
                      </a:schemeClr>
                    </a:solidFill>
                  </a:tcPr>
                </a:tc>
                <a:extLst>
                  <a:ext uri="{0D108BD9-81ED-4DB2-BD59-A6C34878D82A}">
                    <a16:rowId xmlns:a16="http://schemas.microsoft.com/office/drawing/2014/main" val="10002"/>
                  </a:ext>
                </a:extLst>
              </a:tr>
              <a:tr h="1227088">
                <a:tc>
                  <a:txBody>
                    <a:bodyPr/>
                    <a:lstStyle/>
                    <a:p>
                      <a:r>
                        <a:rPr lang="en-US" sz="2400" dirty="0"/>
                        <a:t>Whole Person Care waiver</a:t>
                      </a:r>
                    </a:p>
                  </a:txBody>
                  <a:tcPr>
                    <a:solidFill>
                      <a:schemeClr val="bg1">
                        <a:lumMod val="65000"/>
                      </a:schemeClr>
                    </a:solidFill>
                  </a:tcPr>
                </a:tc>
                <a:tc>
                  <a:txBody>
                    <a:bodyPr/>
                    <a:lstStyle/>
                    <a:p>
                      <a:r>
                        <a:rPr lang="en-US" sz="2400" dirty="0"/>
                        <a:t>City and</a:t>
                      </a:r>
                      <a:r>
                        <a:rPr lang="en-US" sz="2400" baseline="0" dirty="0"/>
                        <a:t> county bond measures</a:t>
                      </a:r>
                      <a:endParaRPr lang="en-US" sz="2400" dirty="0"/>
                    </a:p>
                  </a:txBody>
                  <a:tcPr>
                    <a:solidFill>
                      <a:srgbClr val="95B3D7"/>
                    </a:solidFill>
                  </a:tcPr>
                </a:tc>
                <a:tc>
                  <a:txBody>
                    <a:bodyPr/>
                    <a:lstStyle/>
                    <a:p>
                      <a:r>
                        <a:rPr lang="en-US" sz="2400" dirty="0"/>
                        <a:t>Social enterprise</a:t>
                      </a:r>
                    </a:p>
                  </a:txBody>
                  <a:tcPr>
                    <a:solidFill>
                      <a:srgbClr val="95B3D7"/>
                    </a:solidFill>
                  </a:tcPr>
                </a:tc>
                <a:extLst>
                  <a:ext uri="{0D108BD9-81ED-4DB2-BD59-A6C34878D82A}">
                    <a16:rowId xmlns:a16="http://schemas.microsoft.com/office/drawing/2014/main" val="10003"/>
                  </a:ext>
                </a:extLst>
              </a:tr>
              <a:tr h="1227088">
                <a:tc>
                  <a:txBody>
                    <a:bodyPr/>
                    <a:lstStyle/>
                    <a:p>
                      <a:r>
                        <a:rPr lang="en-US" sz="2400" dirty="0"/>
                        <a:t>Medicaid</a:t>
                      </a:r>
                      <a:r>
                        <a:rPr lang="en-US" sz="2400" baseline="0" dirty="0"/>
                        <a:t> Shared Savings (PCMH+)</a:t>
                      </a:r>
                      <a:endParaRPr lang="en-US" sz="2400" dirty="0"/>
                    </a:p>
                  </a:txBody>
                  <a:tcPr>
                    <a:solidFill>
                      <a:schemeClr val="bg1">
                        <a:lumMod val="65000"/>
                      </a:schemeClr>
                    </a:solidFill>
                  </a:tcPr>
                </a:tc>
                <a:tc>
                  <a:txBody>
                    <a:bodyPr/>
                    <a:lstStyle/>
                    <a:p>
                      <a:r>
                        <a:rPr lang="en-US" sz="2400" dirty="0"/>
                        <a:t>Accountable Health Communities</a:t>
                      </a:r>
                    </a:p>
                  </a:txBody>
                  <a:tcPr>
                    <a:solidFill>
                      <a:srgbClr val="95B3D7"/>
                    </a:solidFill>
                  </a:tcPr>
                </a:tc>
                <a:tc>
                  <a:txBody>
                    <a:bodyPr/>
                    <a:lstStyle/>
                    <a:p>
                      <a:r>
                        <a:rPr lang="en-US" sz="2400" dirty="0"/>
                        <a:t>State Preventive Service Initiative for partnerships</a:t>
                      </a:r>
                      <a:r>
                        <a:rPr lang="en-US" sz="2400" baseline="0" dirty="0"/>
                        <a:t> w/ CBOs</a:t>
                      </a:r>
                      <a:endParaRPr lang="en-US" sz="2400" dirty="0"/>
                    </a:p>
                  </a:txBody>
                  <a:tcPr>
                    <a:solidFill>
                      <a:srgbClr val="95B3D7"/>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2577235" y="6179841"/>
            <a:ext cx="6109565" cy="584776"/>
          </a:xfrm>
          <a:prstGeom prst="rect">
            <a:avLst/>
          </a:prstGeom>
          <a:noFill/>
        </p:spPr>
        <p:txBody>
          <a:bodyPr wrap="none" rtlCol="0">
            <a:spAutoFit/>
          </a:bodyPr>
          <a:lstStyle/>
          <a:p>
            <a:r>
              <a:rPr lang="en-US" sz="3200" dirty="0"/>
              <a:t>Plus volunteers and philanthropy</a:t>
            </a:r>
            <a:r>
              <a:rPr lang="is-IS" sz="3200" dirty="0"/>
              <a:t>….</a:t>
            </a:r>
            <a:endParaRPr lang="en-US" sz="3200" dirty="0"/>
          </a:p>
        </p:txBody>
      </p:sp>
    </p:spTree>
    <p:extLst>
      <p:ext uri="{BB962C8B-B14F-4D97-AF65-F5344CB8AC3E}">
        <p14:creationId xmlns:p14="http://schemas.microsoft.com/office/powerpoint/2010/main" val="3917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CE6DBEE-99CB-FE4A-9796-FA0BD89E29D2}"/>
              </a:ext>
            </a:extLst>
          </p:cNvPr>
          <p:cNvSpPr/>
          <p:nvPr/>
        </p:nvSpPr>
        <p:spPr>
          <a:xfrm>
            <a:off x="2126558" y="1058304"/>
            <a:ext cx="6454061" cy="1049067"/>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sz="2400" i="1" kern="0" dirty="0">
                <a:latin typeface="Verdana"/>
              </a:rPr>
              <a:t>“We submit 120 grants per year and get about 80 of them.” </a:t>
            </a:r>
          </a:p>
        </p:txBody>
      </p:sp>
      <p:sp>
        <p:nvSpPr>
          <p:cNvPr id="14" name="Rounded Rectangle 13">
            <a:extLst>
              <a:ext uri="{FF2B5EF4-FFF2-40B4-BE49-F238E27FC236}">
                <a16:creationId xmlns:a16="http://schemas.microsoft.com/office/drawing/2014/main" id="{F7013F17-18BD-3745-A109-3E02E74875AB}"/>
              </a:ext>
            </a:extLst>
          </p:cNvPr>
          <p:cNvSpPr/>
          <p:nvPr/>
        </p:nvSpPr>
        <p:spPr>
          <a:xfrm>
            <a:off x="302169" y="1958677"/>
            <a:ext cx="7199782" cy="1424156"/>
          </a:xfrm>
          <a:prstGeom prst="roundRect">
            <a:avLst/>
          </a:prstGeom>
          <a:solidFill>
            <a:schemeClr val="accent4">
              <a:lumMod val="40000"/>
              <a:lumOff val="60000"/>
            </a:schemeClr>
          </a:solidFill>
          <a:ln w="25400" cap="flat" cmpd="sng" algn="ctr">
            <a:noFill/>
            <a:prstDash val="solid"/>
          </a:ln>
          <a:effectLst/>
        </p:spPr>
        <p:txBody>
          <a:bodyPr rtlCol="0" anchor="t"/>
          <a:lstStyle/>
          <a:p>
            <a:pPr lvl="0" defTabSz="914400">
              <a:defRPr/>
            </a:pPr>
            <a:r>
              <a:rPr lang="en-US" sz="2400" i="1" kern="0" dirty="0">
                <a:latin typeface="Verdana"/>
              </a:rPr>
              <a:t>Well, the funding has been different every year. Well</a:t>
            </a:r>
            <a:r>
              <a:rPr lang="is-IS" sz="2400" i="1" kern="0" dirty="0">
                <a:latin typeface="Verdana"/>
              </a:rPr>
              <a:t>…the funding has been stable, but the source has changed....</a:t>
            </a:r>
            <a:endParaRPr lang="en-US" sz="2400" i="1" kern="0" dirty="0">
              <a:latin typeface="Verdana"/>
            </a:endParaRPr>
          </a:p>
        </p:txBody>
      </p:sp>
      <p:sp>
        <p:nvSpPr>
          <p:cNvPr id="16" name="Title 1">
            <a:extLst>
              <a:ext uri="{FF2B5EF4-FFF2-40B4-BE49-F238E27FC236}">
                <a16:creationId xmlns:a16="http://schemas.microsoft.com/office/drawing/2014/main" id="{05216314-4EA3-D54F-8D22-12BB78AF4AF8}"/>
              </a:ext>
            </a:extLst>
          </p:cNvPr>
          <p:cNvSpPr txBox="1">
            <a:spLocks/>
          </p:cNvSpPr>
          <p:nvPr/>
        </p:nvSpPr>
        <p:spPr bwMode="auto">
          <a:xfrm>
            <a:off x="457200" y="3040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600" b="1" i="0" u="none" strike="noStrike" kern="0" cap="none" spc="0" normalizeH="0" baseline="0" noProof="0" dirty="0">
              <a:ln>
                <a:noFill/>
              </a:ln>
              <a:solidFill>
                <a:srgbClr val="000000"/>
              </a:solidFill>
              <a:effectLst/>
              <a:uLnTx/>
              <a:uFillTx/>
              <a:latin typeface="Verdana"/>
              <a:ea typeface="+mj-ea"/>
              <a:cs typeface="+mj-cs"/>
            </a:endParaRPr>
          </a:p>
        </p:txBody>
      </p:sp>
      <p:sp>
        <p:nvSpPr>
          <p:cNvPr id="8" name="Title 1">
            <a:extLst>
              <a:ext uri="{FF2B5EF4-FFF2-40B4-BE49-F238E27FC236}">
                <a16:creationId xmlns:a16="http://schemas.microsoft.com/office/drawing/2014/main" id="{05216314-4EA3-D54F-8D22-12BB78AF4AF8}"/>
              </a:ext>
            </a:extLst>
          </p:cNvPr>
          <p:cNvSpPr txBox="1">
            <a:spLocks/>
          </p:cNvSpPr>
          <p:nvPr/>
        </p:nvSpPr>
        <p:spPr bwMode="auto">
          <a:xfrm>
            <a:off x="351019" y="8888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a:solidFill>
                  <a:srgbClr val="000000"/>
                </a:solidFill>
                <a:latin typeface="Helvetica Neue"/>
                <a:cs typeface="Helvetica Neue"/>
              </a:rPr>
              <a:t>Study 2</a:t>
            </a:r>
            <a:endParaRPr kumimoji="0" lang="en-GB" sz="3600" i="0" u="none" strike="noStrike" kern="0" cap="none" spc="0" normalizeH="0" baseline="0" noProof="0" dirty="0">
              <a:ln>
                <a:noFill/>
              </a:ln>
              <a:solidFill>
                <a:srgbClr val="000000"/>
              </a:solidFill>
              <a:effectLst/>
              <a:uLnTx/>
              <a:uFillTx/>
              <a:latin typeface="Helvetica Neue"/>
              <a:cs typeface="Helvetica Neue"/>
            </a:endParaRPr>
          </a:p>
        </p:txBody>
      </p:sp>
      <p:sp>
        <p:nvSpPr>
          <p:cNvPr id="11" name="Rounded Rectangle 10">
            <a:extLst>
              <a:ext uri="{FF2B5EF4-FFF2-40B4-BE49-F238E27FC236}">
                <a16:creationId xmlns:a16="http://schemas.microsoft.com/office/drawing/2014/main" id="{DCE6DBEE-99CB-FE4A-9796-FA0BD89E29D2}"/>
              </a:ext>
            </a:extLst>
          </p:cNvPr>
          <p:cNvSpPr/>
          <p:nvPr/>
        </p:nvSpPr>
        <p:spPr>
          <a:xfrm>
            <a:off x="1508431" y="3325609"/>
            <a:ext cx="7356890" cy="1754709"/>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sz="2400" i="1" kern="0" dirty="0">
                <a:latin typeface="Verdana"/>
              </a:rPr>
              <a:t>“We've clearly grown in the last eight years from 0 to 9, but</a:t>
            </a:r>
            <a:r>
              <a:rPr lang="is-IS" sz="2400" i="1" kern="0" dirty="0">
                <a:latin typeface="Verdana"/>
              </a:rPr>
              <a:t>…(because they’re funded through many different programs) the 9 CHWs are doing 9 different things.”</a:t>
            </a:r>
            <a:endParaRPr lang="en-US" sz="2400" i="1" kern="0" dirty="0">
              <a:latin typeface="Verdana"/>
            </a:endParaRPr>
          </a:p>
        </p:txBody>
      </p:sp>
      <p:sp>
        <p:nvSpPr>
          <p:cNvPr id="15" name="Rounded Rectangle 14">
            <a:extLst>
              <a:ext uri="{FF2B5EF4-FFF2-40B4-BE49-F238E27FC236}">
                <a16:creationId xmlns:a16="http://schemas.microsoft.com/office/drawing/2014/main" id="{F7013F17-18BD-3745-A109-3E02E74875AB}"/>
              </a:ext>
            </a:extLst>
          </p:cNvPr>
          <p:cNvSpPr/>
          <p:nvPr/>
        </p:nvSpPr>
        <p:spPr>
          <a:xfrm>
            <a:off x="884431" y="5042496"/>
            <a:ext cx="7199782" cy="1591176"/>
          </a:xfrm>
          <a:prstGeom prst="roundRect">
            <a:avLst/>
          </a:prstGeom>
          <a:solidFill>
            <a:schemeClr val="accent4">
              <a:lumMod val="40000"/>
              <a:lumOff val="60000"/>
            </a:schemeClr>
          </a:solidFill>
          <a:ln w="25400" cap="flat" cmpd="sng" algn="ctr">
            <a:noFill/>
            <a:prstDash val="solid"/>
          </a:ln>
          <a:effectLst/>
        </p:spPr>
        <p:txBody>
          <a:bodyPr rtlCol="0" anchor="t"/>
          <a:lstStyle/>
          <a:p>
            <a:r>
              <a:rPr lang="en-US" sz="2400" i="1" kern="0" dirty="0">
                <a:latin typeface="Verdana"/>
              </a:rPr>
              <a:t>“Without reliable yearly funding, one cannot guarantee that there isn't a six-month gap in between where it's hard to sustain a position..”</a:t>
            </a:r>
            <a:endParaRPr lang="en-US" sz="2400" dirty="0"/>
          </a:p>
        </p:txBody>
      </p:sp>
    </p:spTree>
    <p:extLst>
      <p:ext uri="{BB962C8B-B14F-4D97-AF65-F5344CB8AC3E}">
        <p14:creationId xmlns:p14="http://schemas.microsoft.com/office/powerpoint/2010/main" val="427918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7D8F15-4B2A-B147-B48F-4FCD1FF924E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83"/>
                    </a14:imgEffect>
                    <a14:imgEffect>
                      <a14:brightnessContrast bright="-14000"/>
                    </a14:imgEffect>
                  </a14:imgLayer>
                </a14:imgProps>
              </a:ext>
            </a:extLst>
          </a:blip>
          <a:srcRect r="11968"/>
          <a:stretch/>
        </p:blipFill>
        <p:spPr>
          <a:xfrm>
            <a:off x="0" y="-66772"/>
            <a:ext cx="9144000" cy="6924772"/>
          </a:xfrm>
          <a:prstGeom prst="rect">
            <a:avLst/>
          </a:prstGeom>
        </p:spPr>
      </p:pic>
      <p:pic>
        <p:nvPicPr>
          <p:cNvPr id="777" name="pasted-image.pdf"/>
          <p:cNvPicPr>
            <a:picLocks noChangeAspect="1"/>
          </p:cNvPicPr>
          <p:nvPr/>
        </p:nvPicPr>
        <p:blipFill>
          <a:blip r:embed="rId5">
            <a:extLst/>
          </a:blip>
          <a:stretch>
            <a:fillRect/>
          </a:stretch>
        </p:blipFill>
        <p:spPr>
          <a:xfrm>
            <a:off x="0" y="-66772"/>
            <a:ext cx="9200047" cy="3479331"/>
          </a:xfrm>
          <a:prstGeom prst="rect">
            <a:avLst/>
          </a:prstGeom>
          <a:ln w="12700">
            <a:miter lim="400000"/>
          </a:ln>
        </p:spPr>
      </p:pic>
      <p:sp>
        <p:nvSpPr>
          <p:cNvPr id="779" name="Shape 779"/>
          <p:cNvSpPr>
            <a:spLocks noGrp="1"/>
          </p:cNvSpPr>
          <p:nvPr>
            <p:ph type="title"/>
          </p:nvPr>
        </p:nvSpPr>
        <p:spPr>
          <a:xfrm>
            <a:off x="443294" y="947407"/>
            <a:ext cx="8565239" cy="770091"/>
          </a:xfrm>
          <a:prstGeom prst="rect">
            <a:avLst/>
          </a:prstGeom>
        </p:spPr>
        <p:txBody>
          <a:bodyPr>
            <a:noAutofit/>
          </a:bodyPr>
          <a:lstStyle>
            <a:lvl1pPr>
              <a:defRPr sz="3800" spc="-15">
                <a:solidFill>
                  <a:schemeClr val="accent1"/>
                </a:solidFill>
              </a:defRPr>
            </a:lvl1pPr>
          </a:lstStyle>
          <a:p>
            <a:pPr marL="0" indent="0" algn="l"/>
            <a:r>
              <a:rPr lang="en-US" sz="3600" dirty="0">
                <a:solidFill>
                  <a:schemeClr val="tx1"/>
                </a:solidFill>
                <a:latin typeface="+mj-lt"/>
                <a:cs typeface="Garamond"/>
              </a:rPr>
              <a:t>Ways CHCs “scramble and make crazy” to finance upstream work</a:t>
            </a:r>
            <a:endParaRPr sz="3600" dirty="0">
              <a:solidFill>
                <a:schemeClr val="tx1"/>
              </a:solidFill>
              <a:latin typeface="+mj-lt"/>
              <a:cs typeface="Garamond"/>
            </a:endParaRPr>
          </a:p>
        </p:txBody>
      </p:sp>
      <p:sp>
        <p:nvSpPr>
          <p:cNvPr id="781" name="Shape 781"/>
          <p:cNvSpPr/>
          <p:nvPr/>
        </p:nvSpPr>
        <p:spPr>
          <a:xfrm>
            <a:off x="443294" y="2877621"/>
            <a:ext cx="8167308"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1500">
                <a:latin typeface="+mn-lt"/>
                <a:ea typeface="+mn-ea"/>
                <a:cs typeface="+mn-cs"/>
                <a:sym typeface="Arial"/>
              </a:defRPr>
            </a:lvl1pPr>
          </a:lstStyle>
          <a:p>
            <a:r>
              <a:rPr lang="en-US" dirty="0"/>
              <a:t>	</a:t>
            </a:r>
          </a:p>
          <a:p>
            <a:endParaRPr lang="en-US" i="1" dirty="0"/>
          </a:p>
        </p:txBody>
      </p:sp>
      <p:sp>
        <p:nvSpPr>
          <p:cNvPr id="3" name="TextBox 2"/>
          <p:cNvSpPr txBox="1"/>
          <p:nvPr/>
        </p:nvSpPr>
        <p:spPr>
          <a:xfrm>
            <a:off x="7101841" y="6370321"/>
            <a:ext cx="121928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50799" rtlCol="0" anchor="t">
            <a:spAutoFit/>
          </a:bodyPr>
          <a:lstStyle/>
          <a:p>
            <a:pPr defTabSz="1219170" hangingPunct="0"/>
            <a:endParaRPr lang="en-US" sz="2400">
              <a:solidFill>
                <a:schemeClr val="accent1"/>
              </a:solidFill>
              <a:latin typeface="Garamond"/>
              <a:ea typeface="Garamond"/>
              <a:cs typeface="Garamond"/>
              <a:sym typeface="Garamond"/>
            </a:endParaRPr>
          </a:p>
        </p:txBody>
      </p:sp>
      <p:sp>
        <p:nvSpPr>
          <p:cNvPr id="9" name="TextBox 8"/>
          <p:cNvSpPr txBox="1"/>
          <p:nvPr/>
        </p:nvSpPr>
        <p:spPr>
          <a:xfrm>
            <a:off x="107268" y="6250553"/>
            <a:ext cx="5531532" cy="584776"/>
          </a:xfrm>
          <a:prstGeom prst="rect">
            <a:avLst/>
          </a:prstGeom>
          <a:noFill/>
          <a:ln>
            <a:noFill/>
          </a:ln>
        </p:spPr>
        <p:txBody>
          <a:bodyPr wrap="square" rtlCol="0">
            <a:spAutoFit/>
          </a:bodyPr>
          <a:lstStyle/>
          <a:p>
            <a:r>
              <a:rPr lang="en-US" sz="3200" dirty="0" err="1">
                <a:solidFill>
                  <a:srgbClr val="FFFFFF"/>
                </a:solidFill>
                <a:latin typeface="Helvetica Neue Medium" charset="0"/>
                <a:ea typeface="Helvetica Neue Medium" charset="0"/>
                <a:cs typeface="Helvetica Neue Medium" charset="0"/>
              </a:rPr>
              <a:t>SIRENetwork.ucsf.edu</a:t>
            </a:r>
            <a:endParaRPr lang="en-US" sz="3200" dirty="0">
              <a:solidFill>
                <a:srgbClr val="FFFFFF"/>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14554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5216314-4EA3-D54F-8D22-12BB78AF4AF8}"/>
              </a:ext>
            </a:extLst>
          </p:cNvPr>
          <p:cNvSpPr txBox="1">
            <a:spLocks/>
          </p:cNvSpPr>
          <p:nvPr/>
        </p:nvSpPr>
        <p:spPr bwMode="auto">
          <a:xfrm>
            <a:off x="457200" y="3040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600" b="1" i="0" u="none" strike="noStrike" kern="0" cap="none" spc="0" normalizeH="0" baseline="0" noProof="0" dirty="0">
              <a:ln>
                <a:noFill/>
              </a:ln>
              <a:solidFill>
                <a:srgbClr val="000000"/>
              </a:solidFill>
              <a:effectLst/>
              <a:uLnTx/>
              <a:uFillTx/>
              <a:latin typeface="Verdana"/>
              <a:ea typeface="+mj-ea"/>
              <a:cs typeface="+mj-cs"/>
            </a:endParaRPr>
          </a:p>
        </p:txBody>
      </p:sp>
      <p:sp>
        <p:nvSpPr>
          <p:cNvPr id="8" name="Title 1">
            <a:extLst>
              <a:ext uri="{FF2B5EF4-FFF2-40B4-BE49-F238E27FC236}">
                <a16:creationId xmlns:a16="http://schemas.microsoft.com/office/drawing/2014/main" id="{05216314-4EA3-D54F-8D22-12BB78AF4AF8}"/>
              </a:ext>
            </a:extLst>
          </p:cNvPr>
          <p:cNvSpPr txBox="1">
            <a:spLocks/>
          </p:cNvSpPr>
          <p:nvPr/>
        </p:nvSpPr>
        <p:spPr bwMode="auto">
          <a:xfrm>
            <a:off x="351019" y="8888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a:solidFill>
                  <a:srgbClr val="000000"/>
                </a:solidFill>
                <a:latin typeface="Helvetica Neue"/>
                <a:cs typeface="Helvetica Neue"/>
              </a:rPr>
              <a:t>Study 2</a:t>
            </a:r>
            <a:endParaRPr kumimoji="0" lang="en-GB" sz="3600" i="0" u="none" strike="noStrike" kern="0" cap="none" spc="0" normalizeH="0" baseline="0" noProof="0" dirty="0">
              <a:ln>
                <a:noFill/>
              </a:ln>
              <a:solidFill>
                <a:srgbClr val="000000"/>
              </a:solidFill>
              <a:effectLst/>
              <a:uLnTx/>
              <a:uFillTx/>
              <a:latin typeface="Helvetica Neue"/>
              <a:cs typeface="Helvetica Neue"/>
            </a:endParaRPr>
          </a:p>
        </p:txBody>
      </p:sp>
      <p:sp>
        <p:nvSpPr>
          <p:cNvPr id="5" name="Rounded Rectangle 4">
            <a:extLst>
              <a:ext uri="{FF2B5EF4-FFF2-40B4-BE49-F238E27FC236}">
                <a16:creationId xmlns:a16="http://schemas.microsoft.com/office/drawing/2014/main" id="{DCE6DBEE-99CB-FE4A-9796-FA0BD89E29D2}"/>
              </a:ext>
            </a:extLst>
          </p:cNvPr>
          <p:cNvSpPr/>
          <p:nvPr/>
        </p:nvSpPr>
        <p:spPr>
          <a:xfrm>
            <a:off x="457200" y="1075799"/>
            <a:ext cx="6454061" cy="2141689"/>
          </a:xfrm>
          <a:prstGeom prst="roundRect">
            <a:avLst/>
          </a:prstGeom>
          <a:solidFill>
            <a:schemeClr val="bg1">
              <a:lumMod val="85000"/>
            </a:schemeClr>
          </a:solidFill>
          <a:ln w="25400" cap="flat" cmpd="sng" algn="ctr">
            <a:noFill/>
            <a:prstDash val="solid"/>
          </a:ln>
          <a:effectLst/>
        </p:spPr>
        <p:txBody>
          <a:bodyPr rtlCol="0" anchor="t"/>
          <a:lstStyle/>
          <a:p>
            <a:pPr lvl="0" defTabSz="914400">
              <a:defRPr/>
            </a:pPr>
            <a:r>
              <a:rPr lang="en-US" sz="2400" i="1" kern="0" dirty="0">
                <a:latin typeface="Verdana"/>
              </a:rPr>
              <a:t>“[How do we fund the positions?] With paper clips, baling wire, and gray hair. So I have a board in my office and it’s covered with orange sticky notes that are the funding streams.”</a:t>
            </a:r>
          </a:p>
        </p:txBody>
      </p:sp>
      <p:sp>
        <p:nvSpPr>
          <p:cNvPr id="10" name="Rounded Rectangle 9">
            <a:extLst>
              <a:ext uri="{FF2B5EF4-FFF2-40B4-BE49-F238E27FC236}">
                <a16:creationId xmlns:a16="http://schemas.microsoft.com/office/drawing/2014/main" id="{F7013F17-18BD-3745-A109-3E02E74875AB}"/>
              </a:ext>
            </a:extLst>
          </p:cNvPr>
          <p:cNvSpPr/>
          <p:nvPr/>
        </p:nvSpPr>
        <p:spPr>
          <a:xfrm>
            <a:off x="1181540" y="3137274"/>
            <a:ext cx="7571660" cy="3017338"/>
          </a:xfrm>
          <a:prstGeom prst="roundRect">
            <a:avLst/>
          </a:prstGeom>
          <a:solidFill>
            <a:schemeClr val="accent4">
              <a:lumMod val="40000"/>
              <a:lumOff val="60000"/>
            </a:schemeClr>
          </a:solidFill>
          <a:ln w="25400" cap="flat" cmpd="sng" algn="ctr">
            <a:noFill/>
            <a:prstDash val="solid"/>
          </a:ln>
          <a:effectLst/>
        </p:spPr>
        <p:txBody>
          <a:bodyPr rtlCol="0" anchor="t"/>
          <a:lstStyle/>
          <a:p>
            <a:r>
              <a:rPr lang="en-US" sz="2800" i="1" dirty="0"/>
              <a:t>It's a hodgepodge</a:t>
            </a:r>
            <a:r>
              <a:rPr lang="is-IS" sz="2800" i="1" dirty="0"/>
              <a:t>…</a:t>
            </a:r>
            <a:r>
              <a:rPr lang="en-US" sz="2800" i="1" dirty="0"/>
              <a:t>but it's a hodgepodge that we've been able to historically pull together, featuring volunteers and different grants</a:t>
            </a:r>
            <a:r>
              <a:rPr lang="is-IS" sz="2800" i="1" dirty="0"/>
              <a:t>…</a:t>
            </a:r>
            <a:r>
              <a:rPr lang="en-US" sz="2800" i="1" dirty="0"/>
              <a:t>and then increasingly we're hopefully going to be having it funded through these value-based payment models.</a:t>
            </a:r>
          </a:p>
        </p:txBody>
      </p:sp>
    </p:spTree>
    <p:extLst>
      <p:ext uri="{BB962C8B-B14F-4D97-AF65-F5344CB8AC3E}">
        <p14:creationId xmlns:p14="http://schemas.microsoft.com/office/powerpoint/2010/main" val="205906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Rectangle 1"/>
          <p:cNvSpPr/>
          <p:nvPr/>
        </p:nvSpPr>
        <p:spPr>
          <a:xfrm>
            <a:off x="675582" y="539653"/>
            <a:ext cx="6994458" cy="1384995"/>
          </a:xfrm>
          <a:prstGeom prst="rect">
            <a:avLst/>
          </a:prstGeom>
        </p:spPr>
        <p:txBody>
          <a:bodyPr wrap="square">
            <a:spAutoFit/>
          </a:bodyPr>
          <a:lstStyle/>
          <a:p>
            <a:r>
              <a:rPr lang="en-US" sz="4200" dirty="0">
                <a:ea typeface="Verdana" panose="020B0604030504040204" pitchFamily="34" charset="0"/>
              </a:rPr>
              <a:t>Discussion questions</a:t>
            </a:r>
          </a:p>
          <a:p>
            <a:pPr algn="ctr"/>
            <a:endParaRPr lang="en-US" sz="4200" dirty="0">
              <a:ea typeface="Verdana" panose="020B0604030504040204" pitchFamily="34" charset="0"/>
            </a:endParaRPr>
          </a:p>
        </p:txBody>
      </p:sp>
      <p:sp>
        <p:nvSpPr>
          <p:cNvPr id="3" name="TextBox 2"/>
          <p:cNvSpPr txBox="1"/>
          <p:nvPr/>
        </p:nvSpPr>
        <p:spPr>
          <a:xfrm>
            <a:off x="675582" y="1468113"/>
            <a:ext cx="7863772" cy="4678204"/>
          </a:xfrm>
          <a:prstGeom prst="rect">
            <a:avLst/>
          </a:prstGeom>
          <a:noFill/>
        </p:spPr>
        <p:txBody>
          <a:bodyPr wrap="square" rtlCol="0">
            <a:spAutoFit/>
          </a:bodyPr>
          <a:lstStyle/>
          <a:p>
            <a:pPr marL="457200" indent="-457200">
              <a:buFont typeface="Arial"/>
              <a:buChar char="•"/>
            </a:pPr>
            <a:r>
              <a:rPr lang="en-US" sz="2800" dirty="0"/>
              <a:t>Do you know your SDH program costs? </a:t>
            </a:r>
          </a:p>
          <a:p>
            <a:pPr marL="457200" indent="-457200">
              <a:buFont typeface="Arial"/>
              <a:buChar char="•"/>
            </a:pPr>
            <a:r>
              <a:rPr lang="en-US" sz="2800" dirty="0"/>
              <a:t>What Medicaid and more non-traditional sources are you currently using to support your program? </a:t>
            </a:r>
          </a:p>
          <a:p>
            <a:pPr marL="457200" indent="-457200">
              <a:buFont typeface="Arial"/>
              <a:buChar char="•"/>
            </a:pPr>
            <a:r>
              <a:rPr lang="en-US" sz="2800" dirty="0"/>
              <a:t>How are you planning to support your program in months/years to come? </a:t>
            </a:r>
          </a:p>
          <a:p>
            <a:pPr marL="457200" indent="-457200">
              <a:buFont typeface="Arial"/>
              <a:buChar char="•"/>
            </a:pPr>
            <a:r>
              <a:rPr lang="en-US" sz="2800" dirty="0"/>
              <a:t>Who needs to be engaged in your organization to take advantage of different funding opportunities?</a:t>
            </a:r>
          </a:p>
          <a:p>
            <a:pPr marL="457200" indent="-457200">
              <a:buFont typeface="Arial"/>
              <a:buChar char="•"/>
            </a:pPr>
            <a:r>
              <a:rPr lang="en-US" sz="2800" dirty="0"/>
              <a:t>What do </a:t>
            </a:r>
            <a:r>
              <a:rPr lang="en-US" sz="2800" u="sng" dirty="0"/>
              <a:t>you</a:t>
            </a:r>
            <a:r>
              <a:rPr lang="en-US" sz="2800" dirty="0"/>
              <a:t> think the policy solutions should be to enable CHCs to do upstream work?</a:t>
            </a:r>
          </a:p>
          <a:p>
            <a:endParaRPr lang="en-US" dirty="0"/>
          </a:p>
        </p:txBody>
      </p:sp>
    </p:spTree>
    <p:extLst>
      <p:ext uri="{BB962C8B-B14F-4D97-AF65-F5344CB8AC3E}">
        <p14:creationId xmlns:p14="http://schemas.microsoft.com/office/powerpoint/2010/main" val="214165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Rectangle 1"/>
          <p:cNvSpPr/>
          <p:nvPr/>
        </p:nvSpPr>
        <p:spPr>
          <a:xfrm>
            <a:off x="969122" y="1907816"/>
            <a:ext cx="6994458" cy="738664"/>
          </a:xfrm>
          <a:prstGeom prst="rect">
            <a:avLst/>
          </a:prstGeom>
        </p:spPr>
        <p:txBody>
          <a:bodyPr wrap="square">
            <a:spAutoFit/>
          </a:bodyPr>
          <a:lstStyle/>
          <a:p>
            <a:pPr algn="ctr"/>
            <a:r>
              <a:rPr lang="en-US" sz="4200" dirty="0">
                <a:ea typeface="Verdana" panose="020B0604030504040204" pitchFamily="34" charset="0"/>
              </a:rPr>
              <a:t>Background and rationale</a:t>
            </a:r>
            <a:endParaRPr lang="en-US" sz="4200" dirty="0"/>
          </a:p>
        </p:txBody>
      </p:sp>
    </p:spTree>
    <p:extLst>
      <p:ext uri="{BB962C8B-B14F-4D97-AF65-F5344CB8AC3E}">
        <p14:creationId xmlns:p14="http://schemas.microsoft.com/office/powerpoint/2010/main" val="96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2 at 3.41.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00" y="913096"/>
            <a:ext cx="4152900" cy="1257300"/>
          </a:xfrm>
          <a:prstGeom prst="rect">
            <a:avLst/>
          </a:prstGeom>
        </p:spPr>
      </p:pic>
      <p:pic>
        <p:nvPicPr>
          <p:cNvPr id="9" name="Picture 8" descr="Screen Shot 2016-05-12 at 3.42.28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5562" y="1516644"/>
            <a:ext cx="3479800" cy="469900"/>
          </a:xfrm>
          <a:prstGeom prst="rect">
            <a:avLst/>
          </a:prstGeom>
        </p:spPr>
      </p:pic>
      <p:pic>
        <p:nvPicPr>
          <p:cNvPr id="10" name="Picture 9" descr="Screen Shot 2016-05-12 at 3.42.54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08576" y="0"/>
            <a:ext cx="1078919" cy="1046964"/>
          </a:xfrm>
          <a:prstGeom prst="rect">
            <a:avLst/>
          </a:prstGeom>
        </p:spPr>
      </p:pic>
      <p:pic>
        <p:nvPicPr>
          <p:cNvPr id="6" name="Picture 5" descr="Screen Shot 2016-05-18 at 6.57.43 A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0433" y="1987781"/>
            <a:ext cx="2095500" cy="571500"/>
          </a:xfrm>
          <a:prstGeom prst="rect">
            <a:avLst/>
          </a:prstGeom>
        </p:spPr>
      </p:pic>
      <p:pic>
        <p:nvPicPr>
          <p:cNvPr id="14" name="Picture 13" descr="Screen Shot 2016-05-18 at 6.59.23 A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54762" y="96061"/>
            <a:ext cx="2832100" cy="901700"/>
          </a:xfrm>
          <a:prstGeom prst="rect">
            <a:avLst/>
          </a:prstGeom>
        </p:spPr>
      </p:pic>
      <p:pic>
        <p:nvPicPr>
          <p:cNvPr id="19" name="Picture 18" descr="Screen Shot 2016-05-18 at 7.05.25 A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6499" y="4907599"/>
            <a:ext cx="2736043" cy="993076"/>
          </a:xfrm>
          <a:prstGeom prst="rect">
            <a:avLst/>
          </a:prstGeom>
        </p:spPr>
      </p:pic>
      <p:pic>
        <p:nvPicPr>
          <p:cNvPr id="8" name="Picture 7" descr="Screen Shot 2016-05-24 at 5.39.35 PM.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8076" y="96061"/>
            <a:ext cx="1760221" cy="901700"/>
          </a:xfrm>
          <a:prstGeom prst="rect">
            <a:avLst/>
          </a:prstGeom>
        </p:spPr>
      </p:pic>
      <p:pic>
        <p:nvPicPr>
          <p:cNvPr id="20" name="Picture 19" descr="Screen Shot 2016-05-24 at 8.41.53 PM.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006257" y="2985267"/>
            <a:ext cx="3073400" cy="520700"/>
          </a:xfrm>
          <a:prstGeom prst="rect">
            <a:avLst/>
          </a:prstGeom>
        </p:spPr>
      </p:pic>
      <p:pic>
        <p:nvPicPr>
          <p:cNvPr id="24" name="Picture 23" descr="Screen Shot 2016-05-18 at 9.13.40 AM.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387285" y="4906415"/>
            <a:ext cx="4042832" cy="823171"/>
          </a:xfrm>
          <a:prstGeom prst="rect">
            <a:avLst/>
          </a:prstGeom>
        </p:spPr>
      </p:pic>
      <p:pic>
        <p:nvPicPr>
          <p:cNvPr id="3" name="Picture 2" descr="Screen Shot 2017-04-08 at 8.36.24 PM.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914280" y="5799077"/>
            <a:ext cx="3077514" cy="1104749"/>
          </a:xfrm>
          <a:prstGeom prst="rect">
            <a:avLst/>
          </a:prstGeom>
        </p:spPr>
      </p:pic>
      <p:pic>
        <p:nvPicPr>
          <p:cNvPr id="26" name="Picture 25" descr="Screen Shot 2016-05-24 at 8.34.25 PM.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480494" y="96061"/>
            <a:ext cx="1511300" cy="626533"/>
          </a:xfrm>
          <a:prstGeom prst="rect">
            <a:avLst/>
          </a:prstGeom>
        </p:spPr>
      </p:pic>
      <p:pic>
        <p:nvPicPr>
          <p:cNvPr id="5" name="Picture 4" descr="Screen Shot 2017-11-26 at 2.06.01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54762" y="3557133"/>
            <a:ext cx="2358234" cy="741583"/>
          </a:xfrm>
          <a:prstGeom prst="rect">
            <a:avLst/>
          </a:prstGeom>
        </p:spPr>
      </p:pic>
      <p:pic>
        <p:nvPicPr>
          <p:cNvPr id="11" name="Picture 10" descr="Screen Shot 2017-11-26 at 2.07.48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95562" y="1986544"/>
            <a:ext cx="3272367" cy="1056352"/>
          </a:xfrm>
          <a:prstGeom prst="rect">
            <a:avLst/>
          </a:prstGeom>
        </p:spPr>
      </p:pic>
      <p:sp>
        <p:nvSpPr>
          <p:cNvPr id="7" name="TextBox 6"/>
          <p:cNvSpPr txBox="1"/>
          <p:nvPr/>
        </p:nvSpPr>
        <p:spPr>
          <a:xfrm>
            <a:off x="0" y="3974229"/>
            <a:ext cx="2055085" cy="369332"/>
          </a:xfrm>
          <a:prstGeom prst="rect">
            <a:avLst/>
          </a:prstGeom>
          <a:noFill/>
        </p:spPr>
        <p:txBody>
          <a:bodyPr wrap="square" rtlCol="0">
            <a:spAutoFit/>
          </a:bodyPr>
          <a:lstStyle/>
          <a:p>
            <a:endParaRPr lang="en-US" dirty="0"/>
          </a:p>
        </p:txBody>
      </p:sp>
      <p:pic>
        <p:nvPicPr>
          <p:cNvPr id="12" name="Picture 11" descr="Screen Shot 2018-03-27 at 6.50.53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189" y="6222335"/>
            <a:ext cx="2554573" cy="563366"/>
          </a:xfrm>
          <a:prstGeom prst="rect">
            <a:avLst/>
          </a:prstGeom>
        </p:spPr>
      </p:pic>
      <p:pic>
        <p:nvPicPr>
          <p:cNvPr id="13" name="Picture 12" descr="Screen Shot 2018-03-27 at 6.53.57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08576" y="898285"/>
            <a:ext cx="3183218" cy="728126"/>
          </a:xfrm>
          <a:prstGeom prst="rect">
            <a:avLst/>
          </a:prstGeom>
        </p:spPr>
      </p:pic>
      <p:pic>
        <p:nvPicPr>
          <p:cNvPr id="17" name="Picture 16" descr="Screen Shot 2018-04-03 at 11.45.31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1697" y="3124575"/>
            <a:ext cx="2006600" cy="596900"/>
          </a:xfrm>
          <a:prstGeom prst="rect">
            <a:avLst/>
          </a:prstGeom>
        </p:spPr>
      </p:pic>
      <p:pic>
        <p:nvPicPr>
          <p:cNvPr id="2" name="Picture 1" descr="Screen Shot 2017-04-08 at 8.30.22 PM.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115298" y="5706493"/>
            <a:ext cx="910062" cy="1151507"/>
          </a:xfrm>
          <a:prstGeom prst="rect">
            <a:avLst/>
          </a:prstGeom>
        </p:spPr>
      </p:pic>
      <p:pic>
        <p:nvPicPr>
          <p:cNvPr id="22" name="Picture 21" descr="Screen Shot 2018-04-04 at 9.32.23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12630" y="6050986"/>
            <a:ext cx="1359358" cy="503818"/>
          </a:xfrm>
          <a:prstGeom prst="rect">
            <a:avLst/>
          </a:prstGeom>
        </p:spPr>
      </p:pic>
      <p:pic>
        <p:nvPicPr>
          <p:cNvPr id="23" name="Picture 22" descr="Screen Shot 2018-04-04 at 9.35.15 P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62543" y="2706765"/>
            <a:ext cx="1413933" cy="557004"/>
          </a:xfrm>
          <a:prstGeom prst="rect">
            <a:avLst/>
          </a:prstGeom>
        </p:spPr>
      </p:pic>
      <p:pic>
        <p:nvPicPr>
          <p:cNvPr id="29" name="Picture 28" descr="Screen Shot 2018-04-04 at 9.36.50 P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3100" y="3849485"/>
            <a:ext cx="2137423" cy="545725"/>
          </a:xfrm>
          <a:prstGeom prst="rect">
            <a:avLst/>
          </a:prstGeom>
        </p:spPr>
      </p:pic>
      <p:pic>
        <p:nvPicPr>
          <p:cNvPr id="18" name="Picture 17" descr="Screen Shot 2018-04-03 at 11.48.26 AM.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54762" y="1986544"/>
            <a:ext cx="2374900" cy="533400"/>
          </a:xfrm>
          <a:prstGeom prst="rect">
            <a:avLst/>
          </a:prstGeom>
        </p:spPr>
      </p:pic>
      <p:pic>
        <p:nvPicPr>
          <p:cNvPr id="31" name="Picture 30" descr="Screen Shot 2018-04-04 at 9.42.46 PM.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70329" y="2524516"/>
            <a:ext cx="914879" cy="940228"/>
          </a:xfrm>
          <a:prstGeom prst="rect">
            <a:avLst/>
          </a:prstGeom>
        </p:spPr>
      </p:pic>
      <p:pic>
        <p:nvPicPr>
          <p:cNvPr id="21" name="Picture 20" descr="Screen Shot 2018-04-07 at 10.02.01 PM.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12630" y="1176254"/>
            <a:ext cx="961272" cy="900313"/>
          </a:xfrm>
          <a:prstGeom prst="rect">
            <a:avLst/>
          </a:prstGeom>
        </p:spPr>
      </p:pic>
      <p:pic>
        <p:nvPicPr>
          <p:cNvPr id="25" name="Picture 24" descr="Screen Shot 2018-04-07 at 10.02.55 PM.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216224" y="3939869"/>
            <a:ext cx="1775570" cy="1732264"/>
          </a:xfrm>
          <a:prstGeom prst="rect">
            <a:avLst/>
          </a:prstGeom>
        </p:spPr>
      </p:pic>
      <p:pic>
        <p:nvPicPr>
          <p:cNvPr id="27" name="Picture 26" descr="Screen Shot 2018-04-30 at 11.51.16 AM.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85462" y="4343561"/>
            <a:ext cx="4610100" cy="584200"/>
          </a:xfrm>
          <a:prstGeom prst="rect">
            <a:avLst/>
          </a:prstGeom>
        </p:spPr>
      </p:pic>
      <p:pic>
        <p:nvPicPr>
          <p:cNvPr id="15" name="Picture 14" descr="Screen Shot 2016-05-18 at 7.01.06 AM.png"/>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5373902" y="3765474"/>
            <a:ext cx="1736886" cy="792264"/>
          </a:xfrm>
          <a:prstGeom prst="rect">
            <a:avLst/>
          </a:prstGeom>
        </p:spPr>
      </p:pic>
    </p:spTree>
    <p:extLst>
      <p:ext uri="{BB962C8B-B14F-4D97-AF65-F5344CB8AC3E}">
        <p14:creationId xmlns:p14="http://schemas.microsoft.com/office/powerpoint/2010/main" val="10627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500"/>
                                        <p:tgtEl>
                                          <p:spTgt spid="2"/>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dissolve">
                                      <p:cBhvr>
                                        <p:cTn id="83" dur="500"/>
                                        <p:tgtEl>
                                          <p:spTgt spid="21"/>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dissolve">
                                      <p:cBhvr>
                                        <p:cTn id="91" dur="500"/>
                                        <p:tgtEl>
                                          <p:spTgt spid="27"/>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dissolve">
                                      <p:cBhvr>
                                        <p:cTn id="95" dur="500"/>
                                        <p:tgtEl>
                                          <p:spTgt spid="23"/>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dissolve">
                                      <p:cBhvr>
                                        <p:cTn id="99" dur="500"/>
                                        <p:tgtEl>
                                          <p:spTgt spid="22"/>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dissolve">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9534" y="186266"/>
            <a:ext cx="8229600" cy="1143000"/>
          </a:xfrm>
        </p:spPr>
        <p:txBody>
          <a:bodyPr>
            <a:normAutofit/>
          </a:bodyPr>
          <a:lstStyle/>
          <a:p>
            <a:pPr algn="l"/>
            <a:r>
              <a:rPr lang="en-US" sz="3800" dirty="0"/>
              <a:t>SDH on the health care innovation curve</a:t>
            </a:r>
          </a:p>
        </p:txBody>
      </p:sp>
      <p:grpSp>
        <p:nvGrpSpPr>
          <p:cNvPr id="8" name="Group 7"/>
          <p:cNvGrpSpPr/>
          <p:nvPr/>
        </p:nvGrpSpPr>
        <p:grpSpPr>
          <a:xfrm>
            <a:off x="634998" y="1676399"/>
            <a:ext cx="8085666" cy="4710338"/>
            <a:chOff x="499534" y="1659466"/>
            <a:chExt cx="8085666" cy="4710338"/>
          </a:xfrm>
        </p:grpSpPr>
        <p:pic>
          <p:nvPicPr>
            <p:cNvPr id="5" name="Picture 4" descr="Screen Shot 2018-04-04 at 5.02.0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6532" y="1659466"/>
              <a:ext cx="7399868" cy="3797300"/>
            </a:xfrm>
            <a:prstGeom prst="rect">
              <a:avLst/>
            </a:prstGeom>
          </p:spPr>
        </p:pic>
        <p:cxnSp>
          <p:nvCxnSpPr>
            <p:cNvPr id="6" name="Straight Arrow Connector 5"/>
            <p:cNvCxnSpPr/>
            <p:nvPr/>
          </p:nvCxnSpPr>
          <p:spPr>
            <a:xfrm>
              <a:off x="499534" y="5723473"/>
              <a:ext cx="80856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9534" y="5723473"/>
              <a:ext cx="2150533" cy="646331"/>
            </a:xfrm>
            <a:prstGeom prst="rect">
              <a:avLst/>
            </a:prstGeom>
            <a:noFill/>
          </p:spPr>
          <p:txBody>
            <a:bodyPr wrap="square" rtlCol="0">
              <a:spAutoFit/>
            </a:bodyPr>
            <a:lstStyle/>
            <a:p>
              <a:r>
                <a:rPr lang="en-US" sz="3600" dirty="0"/>
                <a:t>Time</a:t>
              </a:r>
            </a:p>
          </p:txBody>
        </p:sp>
      </p:grpSp>
      <p:sp>
        <p:nvSpPr>
          <p:cNvPr id="3" name="TextBox 2"/>
          <p:cNvSpPr txBox="1"/>
          <p:nvPr/>
        </p:nvSpPr>
        <p:spPr>
          <a:xfrm>
            <a:off x="1591735" y="1367078"/>
            <a:ext cx="524934" cy="584776"/>
          </a:xfrm>
          <a:prstGeom prst="rect">
            <a:avLst/>
          </a:prstGeom>
          <a:noFill/>
        </p:spPr>
        <p:txBody>
          <a:bodyPr wrap="square" rtlCol="0">
            <a:spAutoFit/>
          </a:bodyPr>
          <a:lstStyle/>
          <a:p>
            <a:r>
              <a:rPr lang="en-US" sz="3200" dirty="0">
                <a:latin typeface="Zapf Dingbats"/>
                <a:ea typeface="Zapf Dingbats"/>
                <a:cs typeface="Zapf Dingbats"/>
                <a:sym typeface="Zapf Dingbats"/>
              </a:rPr>
              <a:t>★</a:t>
            </a:r>
            <a:endParaRPr lang="en-US" sz="3200" dirty="0"/>
          </a:p>
        </p:txBody>
      </p:sp>
    </p:spTree>
    <p:extLst>
      <p:ext uri="{BB962C8B-B14F-4D97-AF65-F5344CB8AC3E}">
        <p14:creationId xmlns:p14="http://schemas.microsoft.com/office/powerpoint/2010/main" val="391011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 0 C 0.04792 0.21274 0.09601 0.42547 0.14445 0.45926 C 0.19289 0.49306 0.26632 0.24537 0.29063 0.20255 " pathEditMode="relative" ptsTypes="aaA">
                                      <p:cBhvr>
                                        <p:cTn id="16" dur="3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13" name="Title 1">
            <a:extLst>
              <a:ext uri="{FF2B5EF4-FFF2-40B4-BE49-F238E27FC236}">
                <a16:creationId xmlns:a16="http://schemas.microsoft.com/office/drawing/2014/main" id="{6B80A8AD-A1B8-9D4C-AA4C-C1EC1681E57D}"/>
              </a:ext>
            </a:extLst>
          </p:cNvPr>
          <p:cNvSpPr txBox="1">
            <a:spLocks/>
          </p:cNvSpPr>
          <p:nvPr/>
        </p:nvSpPr>
        <p:spPr bwMode="auto">
          <a:xfrm>
            <a:off x="457200" y="28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lvl="0" defTabSz="914400">
              <a:defRPr/>
            </a:pPr>
            <a:r>
              <a:rPr lang="en-US" sz="2600" kern="0" dirty="0">
                <a:solidFill>
                  <a:srgbClr val="000000"/>
                </a:solidFill>
                <a:latin typeface="Verdana"/>
              </a:rPr>
              <a:t>Various policy initiatives are creating new opportunities to fund social interventions</a:t>
            </a:r>
            <a:endParaRPr lang="en-GB" sz="2600" kern="0" dirty="0">
              <a:solidFill>
                <a:srgbClr val="000000"/>
              </a:solidFill>
              <a:latin typeface="Verdana"/>
            </a:endParaRPr>
          </a:p>
        </p:txBody>
      </p:sp>
      <p:sp>
        <p:nvSpPr>
          <p:cNvPr id="15" name="Content Placeholder 2">
            <a:extLst>
              <a:ext uri="{FF2B5EF4-FFF2-40B4-BE49-F238E27FC236}">
                <a16:creationId xmlns:a16="http://schemas.microsoft.com/office/drawing/2014/main" id="{694C3521-4436-1D48-80EB-736DF332B1DD}"/>
              </a:ext>
            </a:extLst>
          </p:cNvPr>
          <p:cNvSpPr txBox="1">
            <a:spLocks/>
          </p:cNvSpPr>
          <p:nvPr/>
        </p:nvSpPr>
        <p:spPr bwMode="auto">
          <a:xfrm>
            <a:off x="446856" y="1695805"/>
            <a:ext cx="8229600" cy="2676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extLst/>
                </a:blip>
              </a:buBlip>
              <a:tabLst/>
              <a:defRPr/>
            </a:pPr>
            <a:r>
              <a:rPr kumimoji="0" lang="en-US" b="1" u="none" strike="noStrike" kern="0" cap="none" spc="0" normalizeH="0" baseline="0" noProof="0" dirty="0">
                <a:ln>
                  <a:noFill/>
                </a:ln>
                <a:solidFill>
                  <a:srgbClr val="7030A0"/>
                </a:solidFill>
                <a:effectLst/>
                <a:uLnTx/>
                <a:uFillTx/>
                <a:latin typeface="Verdana"/>
              </a:rPr>
              <a:t>Payment reforms</a:t>
            </a:r>
            <a:r>
              <a:rPr kumimoji="0" lang="en-US" b="0" i="0" u="none" strike="noStrike" kern="0" cap="none" spc="0" normalizeH="0" baseline="0" noProof="0" dirty="0">
                <a:ln>
                  <a:noFill/>
                </a:ln>
                <a:solidFill>
                  <a:srgbClr val="000000"/>
                </a:solidFill>
                <a:effectLst/>
                <a:uLnTx/>
                <a:uFillTx/>
                <a:latin typeface="Verdana"/>
              </a:rPr>
              <a:t>—Accountable </a:t>
            </a:r>
            <a:r>
              <a:rPr lang="en-US" kern="0" dirty="0">
                <a:solidFill>
                  <a:srgbClr val="000000"/>
                </a:solidFill>
                <a:latin typeface="Verdana"/>
              </a:rPr>
              <a:t>Care </a:t>
            </a:r>
            <a:r>
              <a:rPr kumimoji="0" lang="en-US" b="0" i="0" u="none" strike="noStrike" kern="0" cap="none" spc="0" normalizeH="0" baseline="0" noProof="0" dirty="0">
                <a:ln>
                  <a:noFill/>
                </a:ln>
                <a:solidFill>
                  <a:srgbClr val="000000"/>
                </a:solidFill>
                <a:effectLst/>
                <a:uLnTx/>
                <a:uFillTx/>
                <a:latin typeface="Verdana"/>
              </a:rPr>
              <a:t>Organizations (ACOs) and other value-based payment models</a:t>
            </a:r>
          </a:p>
          <a:p>
            <a:pPr marL="342900" marR="0" lvl="0" indent="-342900" algn="l" defTabSz="914400" rtl="0" eaLnBrk="0" fontAlgn="base" latinLnBrk="0" hangingPunct="0">
              <a:lnSpc>
                <a:spcPct val="100000"/>
              </a:lnSpc>
              <a:spcBef>
                <a:spcPct val="20000"/>
              </a:spcBef>
              <a:spcAft>
                <a:spcPct val="0"/>
              </a:spcAft>
              <a:buClrTx/>
              <a:buSzTx/>
              <a:buFontTx/>
              <a:buBlip>
                <a:blip r:embed="rId4">
                  <a:extLst/>
                </a:blip>
              </a:buBlip>
              <a:tabLst/>
              <a:defRPr/>
            </a:pPr>
            <a:r>
              <a:rPr lang="en-US" b="1" kern="0" dirty="0">
                <a:solidFill>
                  <a:srgbClr val="7030A0"/>
                </a:solidFill>
                <a:latin typeface="Verdana"/>
              </a:rPr>
              <a:t>National initiatives</a:t>
            </a:r>
            <a:r>
              <a:rPr lang="en-US" kern="0" dirty="0">
                <a:solidFill>
                  <a:srgbClr val="000000"/>
                </a:solidFill>
                <a:latin typeface="Verdana"/>
              </a:rPr>
              <a:t>—e.g. Accountable Health Communities </a:t>
            </a:r>
            <a:endParaRPr kumimoji="0" lang="en-US" b="1" i="0" u="none" strike="noStrike" kern="0" cap="none" spc="0" normalizeH="0" baseline="0" noProof="0" dirty="0">
              <a:ln>
                <a:noFill/>
              </a:ln>
              <a:solidFill>
                <a:srgbClr val="000000"/>
              </a:solidFill>
              <a:effectLst/>
              <a:uLnTx/>
              <a:uFillTx/>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extLst/>
                </a:blip>
              </a:buBlip>
              <a:tabLst/>
              <a:defRPr/>
            </a:pPr>
            <a:r>
              <a:rPr lang="en-US" b="1" kern="0" dirty="0">
                <a:solidFill>
                  <a:srgbClr val="7030A0"/>
                </a:solidFill>
                <a:latin typeface="Verdana"/>
              </a:rPr>
              <a:t>State-level reforms</a:t>
            </a:r>
            <a:r>
              <a:rPr lang="en-US" kern="0" dirty="0">
                <a:solidFill>
                  <a:srgbClr val="000000"/>
                </a:solidFill>
                <a:latin typeface="Verdana"/>
              </a:rPr>
              <a:t>—e.g. Medicaid 1115 waivers, State Innovation Models (SIMs), etc.</a:t>
            </a:r>
            <a:endParaRPr kumimoji="0" lang="en-US" i="0" u="none" strike="noStrike" kern="0" cap="none" spc="0" normalizeH="0" baseline="0" noProof="0" dirty="0">
              <a:ln>
                <a:noFill/>
              </a:ln>
              <a:solidFill>
                <a:srgbClr val="000000"/>
              </a:solidFill>
              <a:effectLst/>
              <a:uLnTx/>
              <a:uFillTx/>
              <a:latin typeface="Verdana"/>
            </a:endParaRPr>
          </a:p>
        </p:txBody>
      </p:sp>
      <p:sp>
        <p:nvSpPr>
          <p:cNvPr id="12" name="Content Placeholder 2">
            <a:extLst>
              <a:ext uri="{FF2B5EF4-FFF2-40B4-BE49-F238E27FC236}">
                <a16:creationId xmlns:a16="http://schemas.microsoft.com/office/drawing/2014/main" id="{694C3521-4436-1D48-80EB-736DF332B1DD}"/>
              </a:ext>
            </a:extLst>
          </p:cNvPr>
          <p:cNvSpPr txBox="1">
            <a:spLocks/>
          </p:cNvSpPr>
          <p:nvPr/>
        </p:nvSpPr>
        <p:spPr bwMode="auto">
          <a:xfrm>
            <a:off x="457200" y="4986919"/>
            <a:ext cx="8229600" cy="655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None/>
              <a:tabLst/>
              <a:defRPr/>
            </a:pPr>
            <a:endParaRPr kumimoji="0" lang="en-US" b="1" i="0" u="none" strike="noStrike" kern="0" cap="none" spc="0" normalizeH="0" baseline="0" noProof="0" dirty="0">
              <a:ln>
                <a:noFill/>
              </a:ln>
              <a:solidFill>
                <a:srgbClr val="000000"/>
              </a:solidFill>
              <a:effectLst/>
              <a:uLnTx/>
              <a:uFillTx/>
              <a:latin typeface="Verdana"/>
            </a:endParaRPr>
          </a:p>
        </p:txBody>
      </p:sp>
    </p:spTree>
    <p:extLst>
      <p:ext uri="{BB962C8B-B14F-4D97-AF65-F5344CB8AC3E}">
        <p14:creationId xmlns:p14="http://schemas.microsoft.com/office/powerpoint/2010/main" val="41197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Rectangle 1"/>
          <p:cNvSpPr/>
          <p:nvPr/>
        </p:nvSpPr>
        <p:spPr>
          <a:xfrm>
            <a:off x="969122" y="1907816"/>
            <a:ext cx="6994458" cy="738664"/>
          </a:xfrm>
          <a:prstGeom prst="rect">
            <a:avLst/>
          </a:prstGeom>
        </p:spPr>
        <p:txBody>
          <a:bodyPr wrap="square">
            <a:spAutoFit/>
          </a:bodyPr>
          <a:lstStyle/>
          <a:p>
            <a:pPr algn="ctr"/>
            <a:r>
              <a:rPr lang="en-US" sz="4200" dirty="0">
                <a:ea typeface="Verdana" panose="020B0604030504040204" pitchFamily="34" charset="0"/>
              </a:rPr>
              <a:t>Tale of two studies</a:t>
            </a:r>
            <a:endParaRPr lang="en-US" sz="4200" dirty="0"/>
          </a:p>
        </p:txBody>
      </p:sp>
    </p:spTree>
    <p:extLst>
      <p:ext uri="{BB962C8B-B14F-4D97-AF65-F5344CB8AC3E}">
        <p14:creationId xmlns:p14="http://schemas.microsoft.com/office/powerpoint/2010/main" val="6338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02AB5B-DC2B-584F-A2D8-9E2D201BF9EC}"/>
              </a:ext>
            </a:extLst>
          </p:cNvPr>
          <p:cNvSpPr txBox="1">
            <a:spLocks/>
          </p:cNvSpPr>
          <p:nvPr/>
        </p:nvSpPr>
        <p:spPr bwMode="auto">
          <a:xfrm>
            <a:off x="446856" y="1399376"/>
            <a:ext cx="8229600" cy="797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r>
              <a:rPr kumimoji="0" lang="en-US" b="1" i="0" u="none" strike="noStrike" kern="0" cap="none" spc="0" normalizeH="0" baseline="0" noProof="0" dirty="0">
                <a:ln>
                  <a:noFill/>
                </a:ln>
                <a:solidFill>
                  <a:srgbClr val="7030A0"/>
                </a:solidFill>
                <a:effectLst/>
                <a:uLnTx/>
                <a:uFillTx/>
                <a:latin typeface="Verdana"/>
              </a:rPr>
              <a:t>Objective</a:t>
            </a:r>
            <a:r>
              <a:rPr lang="en-US" kern="0" dirty="0">
                <a:solidFill>
                  <a:srgbClr val="000000"/>
                </a:solidFill>
                <a:latin typeface="Verdana"/>
              </a:rPr>
              <a:t>: To understand how Medicaid funding is being used to identify and help address patients’ social needs under state-level reforms in OR and CA—not specific to CHCs.</a:t>
            </a:r>
          </a:p>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endParaRPr lang="en-US" sz="1000" kern="0" dirty="0">
              <a:solidFill>
                <a:srgbClr val="000000"/>
              </a:solidFill>
              <a:latin typeface="Verdana"/>
            </a:endParaRPr>
          </a:p>
        </p:txBody>
      </p:sp>
      <p:sp>
        <p:nvSpPr>
          <p:cNvPr id="8" name="Rounded Rectangle 7">
            <a:extLst>
              <a:ext uri="{FF2B5EF4-FFF2-40B4-BE49-F238E27FC236}">
                <a16:creationId xmlns:a16="http://schemas.microsoft.com/office/drawing/2014/main" id="{36AD6041-C314-F34C-9C7A-8D90F16A686D}"/>
              </a:ext>
            </a:extLst>
          </p:cNvPr>
          <p:cNvSpPr/>
          <p:nvPr/>
        </p:nvSpPr>
        <p:spPr>
          <a:xfrm>
            <a:off x="484223" y="3118317"/>
            <a:ext cx="3985008" cy="3370051"/>
          </a:xfrm>
          <a:prstGeom prst="roundRect">
            <a:avLst/>
          </a:prstGeom>
          <a:solidFill>
            <a:srgbClr val="FFFFFF">
              <a:lumMod val="85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7030A0"/>
                </a:solidFill>
                <a:effectLst/>
                <a:uLnTx/>
                <a:uFillTx/>
                <a:latin typeface="Verdana"/>
                <a:ea typeface="+mn-ea"/>
                <a:cs typeface="+mn-cs"/>
              </a:rPr>
              <a:t>Oregon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latin typeface="Verdana"/>
              </a:rPr>
              <a:t>Coordinated care organizations (CCOs) established in 2012 with responsibility for improving care and reducing costs for patients in geographically-defined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latin typeface="Verdana"/>
              </a:rPr>
              <a:t>Alternative payment models being used for providers—including capitation for Federally Qualified Health Centers (FQHCs)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kern="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kern="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Verdana"/>
              <a:ea typeface="+mn-ea"/>
              <a:cs typeface="+mn-cs"/>
            </a:endParaRPr>
          </a:p>
        </p:txBody>
      </p:sp>
      <p:sp>
        <p:nvSpPr>
          <p:cNvPr id="9" name="Rounded Rectangle 8">
            <a:extLst>
              <a:ext uri="{FF2B5EF4-FFF2-40B4-BE49-F238E27FC236}">
                <a16:creationId xmlns:a16="http://schemas.microsoft.com/office/drawing/2014/main" id="{E4749676-4F36-C74A-85F6-7577F542D7B2}"/>
              </a:ext>
            </a:extLst>
          </p:cNvPr>
          <p:cNvSpPr/>
          <p:nvPr/>
        </p:nvSpPr>
        <p:spPr>
          <a:xfrm>
            <a:off x="4691448" y="3130394"/>
            <a:ext cx="3985008" cy="3357974"/>
          </a:xfrm>
          <a:prstGeom prst="roundRect">
            <a:avLst/>
          </a:prstGeom>
          <a:solidFill>
            <a:srgbClr val="FFFFFF">
              <a:lumMod val="85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7030A0"/>
                </a:solidFill>
                <a:effectLst/>
                <a:uLnTx/>
                <a:uFillTx/>
                <a:latin typeface="Verdana"/>
                <a:ea typeface="+mn-ea"/>
                <a:cs typeface="+mn-cs"/>
              </a:rPr>
              <a:t>California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latin typeface="Verdana"/>
              </a:rPr>
              <a:t>Whole Person Care (WPC) pilots launched in 2016 to coordinate health care, behavioral health and social services for CA’s most vulnerable Medicaid beneficiaries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a:p>
            <a:pPr lvl="0" defTabSz="914400">
              <a:defRPr/>
            </a:pPr>
            <a:r>
              <a:rPr lang="en-US" sz="1600" kern="0" dirty="0">
                <a:solidFill>
                  <a:srgbClr val="000000"/>
                </a:solidFill>
                <a:latin typeface="Verdana"/>
              </a:rPr>
              <a:t>County partnerships of health departments, managed care plans, providers and community based organizations (CBOs)</a:t>
            </a:r>
            <a:endParaRPr kumimoji="0" lang="en-US" sz="1600" b="1" i="0" u="none" strike="noStrike" kern="0" cap="none" spc="0" normalizeH="0" baseline="0" noProof="0" dirty="0">
              <a:ln>
                <a:noFill/>
              </a:ln>
              <a:solidFill>
                <a:srgbClr val="000000"/>
              </a:solidFill>
              <a:effectLst/>
              <a:uLnTx/>
              <a:uFillTx/>
              <a:latin typeface="Verdana"/>
              <a:ea typeface="+mn-ea"/>
              <a:cs typeface="+mn-cs"/>
            </a:endParaRPr>
          </a:p>
        </p:txBody>
      </p:sp>
      <p:sp>
        <p:nvSpPr>
          <p:cNvPr id="10" name="Title 1">
            <a:extLst>
              <a:ext uri="{FF2B5EF4-FFF2-40B4-BE49-F238E27FC236}">
                <a16:creationId xmlns:a16="http://schemas.microsoft.com/office/drawing/2014/main" id="{BC9D3458-458C-004A-90D3-AF799B0A5E36}"/>
              </a:ext>
            </a:extLst>
          </p:cNvPr>
          <p:cNvSpPr txBox="1">
            <a:spLocks/>
          </p:cNvSpPr>
          <p:nvPr/>
        </p:nvSpPr>
        <p:spPr bwMode="auto">
          <a:xfrm>
            <a:off x="457200" y="287338"/>
            <a:ext cx="83390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lvl="0" defTabSz="914400">
              <a:defRPr/>
            </a:pPr>
            <a:r>
              <a:rPr lang="en-GB" sz="3600" kern="0" dirty="0">
                <a:solidFill>
                  <a:srgbClr val="000000"/>
                </a:solidFill>
                <a:latin typeface="Verdana"/>
              </a:rPr>
              <a:t>First study: Medicaid</a:t>
            </a:r>
          </a:p>
        </p:txBody>
      </p:sp>
    </p:spTree>
    <p:extLst>
      <p:ext uri="{BB962C8B-B14F-4D97-AF65-F5344CB8AC3E}">
        <p14:creationId xmlns:p14="http://schemas.microsoft.com/office/powerpoint/2010/main" val="387291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02AB5B-DC2B-584F-A2D8-9E2D201BF9EC}"/>
              </a:ext>
            </a:extLst>
          </p:cNvPr>
          <p:cNvSpPr txBox="1">
            <a:spLocks/>
          </p:cNvSpPr>
          <p:nvPr/>
        </p:nvSpPr>
        <p:spPr bwMode="auto">
          <a:xfrm>
            <a:off x="446856" y="1645199"/>
            <a:ext cx="8229600" cy="797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3">
                  <a:extLst/>
                </a:blip>
              </a:buBlip>
              <a:tabLst/>
              <a:defRPr/>
            </a:pPr>
            <a:r>
              <a:rPr kumimoji="0" lang="en-US" b="1" i="0" u="none" strike="noStrike" kern="0" cap="none" spc="0" normalizeH="0" baseline="0" noProof="0" dirty="0">
                <a:ln>
                  <a:noFill/>
                </a:ln>
                <a:solidFill>
                  <a:srgbClr val="7030A0"/>
                </a:solidFill>
                <a:effectLst/>
                <a:uLnTx/>
                <a:uFillTx/>
                <a:latin typeface="Verdana"/>
              </a:rPr>
              <a:t>Objective</a:t>
            </a:r>
            <a:r>
              <a:rPr lang="en-US" kern="0" dirty="0">
                <a:solidFill>
                  <a:srgbClr val="000000"/>
                </a:solidFill>
                <a:latin typeface="Verdana"/>
              </a:rPr>
              <a:t>: Describe range of financing strategies exemplar CHCs (not exclusive to FQs) employ to support their upstream work. </a:t>
            </a:r>
            <a:endParaRPr lang="en-US" sz="1000" kern="0" dirty="0">
              <a:solidFill>
                <a:srgbClr val="000000"/>
              </a:solidFill>
              <a:latin typeface="Verdana"/>
            </a:endParaRPr>
          </a:p>
        </p:txBody>
      </p:sp>
      <p:sp>
        <p:nvSpPr>
          <p:cNvPr id="10" name="Title 1">
            <a:extLst>
              <a:ext uri="{FF2B5EF4-FFF2-40B4-BE49-F238E27FC236}">
                <a16:creationId xmlns:a16="http://schemas.microsoft.com/office/drawing/2014/main" id="{BC9D3458-458C-004A-90D3-AF799B0A5E36}"/>
              </a:ext>
            </a:extLst>
          </p:cNvPr>
          <p:cNvSpPr txBox="1">
            <a:spLocks/>
          </p:cNvSpPr>
          <p:nvPr/>
        </p:nvSpPr>
        <p:spPr bwMode="auto">
          <a:xfrm>
            <a:off x="457200" y="395446"/>
            <a:ext cx="83390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lvl="0" defTabSz="914400">
              <a:defRPr/>
            </a:pPr>
            <a:r>
              <a:rPr lang="en-GB" sz="3600" kern="0" dirty="0">
                <a:solidFill>
                  <a:srgbClr val="000000"/>
                </a:solidFill>
                <a:latin typeface="Verdana"/>
              </a:rPr>
              <a:t>Second study: Community Health </a:t>
            </a:r>
            <a:r>
              <a:rPr lang="en-GB" sz="3600" kern="0" dirty="0" err="1">
                <a:solidFill>
                  <a:srgbClr val="000000"/>
                </a:solidFill>
                <a:latin typeface="Verdana"/>
              </a:rPr>
              <a:t>Centers</a:t>
            </a:r>
            <a:endParaRPr lang="en-GB" sz="3600" kern="0" dirty="0">
              <a:solidFill>
                <a:srgbClr val="000000"/>
              </a:solidFill>
              <a:latin typeface="Verdana"/>
            </a:endParaRPr>
          </a:p>
        </p:txBody>
      </p:sp>
      <p:pic>
        <p:nvPicPr>
          <p:cNvPr id="2" name="Picture 1" descr="Screen Shot 2018-08-03 at 4.48.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833703"/>
            <a:ext cx="7566516" cy="4024297"/>
          </a:xfrm>
          <a:prstGeom prst="rect">
            <a:avLst/>
          </a:prstGeom>
        </p:spPr>
      </p:pic>
    </p:spTree>
    <p:extLst>
      <p:ext uri="{BB962C8B-B14F-4D97-AF65-F5344CB8AC3E}">
        <p14:creationId xmlns:p14="http://schemas.microsoft.com/office/powerpoint/2010/main" val="30828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21015</TotalTime>
  <Words>3100</Words>
  <Application>Microsoft Macintosh PowerPoint</Application>
  <PresentationFormat>On-screen Show (4:3)</PresentationFormat>
  <Paragraphs>284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Garamond</vt:lpstr>
      <vt:lpstr>Helvetica Neue</vt:lpstr>
      <vt:lpstr>Helvetica Neue Medium</vt:lpstr>
      <vt:lpstr>Verdana</vt:lpstr>
      <vt:lpstr>Wingdings</vt:lpstr>
      <vt:lpstr>Zapf Dingbats</vt:lpstr>
      <vt:lpstr>Office Theme</vt:lpstr>
      <vt:lpstr>Exploring models to finance CHC activities related to social determinants of health</vt:lpstr>
      <vt:lpstr>Ways CHCs “scramble and make crazy” to finance upstream work</vt:lpstr>
      <vt:lpstr>PowerPoint Presentation</vt:lpstr>
      <vt:lpstr>PowerPoint Presentation</vt:lpstr>
      <vt:lpstr>SDH on the health care innovation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social determinants of health in pediatric health care settings: RCT findings</dc:title>
  <dc:creator>Laura Gottlieb</dc:creator>
  <cp:lastModifiedBy>Megan O'Brien</cp:lastModifiedBy>
  <cp:revision>356</cp:revision>
  <dcterms:created xsi:type="dcterms:W3CDTF">2018-01-27T00:44:15Z</dcterms:created>
  <dcterms:modified xsi:type="dcterms:W3CDTF">2018-08-20T15:56:04Z</dcterms:modified>
</cp:coreProperties>
</file>