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5" r:id="rId2"/>
    <p:sldId id="257" r:id="rId3"/>
    <p:sldId id="258" r:id="rId4"/>
    <p:sldId id="282" r:id="rId5"/>
    <p:sldId id="266" r:id="rId6"/>
    <p:sldId id="283" r:id="rId7"/>
    <p:sldId id="269" r:id="rId8"/>
    <p:sldId id="273" r:id="rId9"/>
    <p:sldId id="272" r:id="rId10"/>
    <p:sldId id="268" r:id="rId11"/>
    <p:sldId id="271" r:id="rId12"/>
    <p:sldId id="284" r:id="rId13"/>
    <p:sldId id="285" r:id="rId14"/>
    <p:sldId id="286" r:id="rId15"/>
    <p:sldId id="287" r:id="rId16"/>
    <p:sldId id="28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96DAF-8653-41F4-9594-72E0F442F3CC}"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73817-2147-4693-B92F-F6511ECE6DC7}" type="slidenum">
              <a:rPr lang="en-US" smtClean="0"/>
              <a:t>‹#›</a:t>
            </a:fld>
            <a:endParaRPr lang="en-US"/>
          </a:p>
        </p:txBody>
      </p:sp>
    </p:spTree>
    <p:extLst>
      <p:ext uri="{BB962C8B-B14F-4D97-AF65-F5344CB8AC3E}">
        <p14:creationId xmlns:p14="http://schemas.microsoft.com/office/powerpoint/2010/main" val="393685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61B751-9B06-4C4A-B0BA-9633B77BC2D7}"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2CAE-021F-4E73-9088-BC17D00F46A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16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1B751-9B06-4C4A-B0BA-9633B77BC2D7}"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212631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1B751-9B06-4C4A-B0BA-9633B77BC2D7}"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93180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1B751-9B06-4C4A-B0BA-9633B77BC2D7}"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278371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1B751-9B06-4C4A-B0BA-9633B77BC2D7}"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2CAE-021F-4E73-9088-BC17D00F46A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11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61B751-9B06-4C4A-B0BA-9633B77BC2D7}"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38559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61B751-9B06-4C4A-B0BA-9633B77BC2D7}"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408802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61B751-9B06-4C4A-B0BA-9633B77BC2D7}"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335744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61B751-9B06-4C4A-B0BA-9633B77BC2D7}" type="datetimeFigureOut">
              <a:rPr lang="en-US" smtClean="0"/>
              <a:t>6/27/2022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230209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61B751-9B06-4C4A-B0BA-9633B77BC2D7}" type="datetimeFigureOut">
              <a:rPr lang="en-US" smtClean="0"/>
              <a:t>6/27/2022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D52CAE-021F-4E73-9088-BC17D00F46A4}" type="slidenum">
              <a:rPr lang="en-US" smtClean="0"/>
              <a:t>‹#›</a:t>
            </a:fld>
            <a:endParaRPr lang="en-US"/>
          </a:p>
        </p:txBody>
      </p:sp>
    </p:spTree>
    <p:extLst>
      <p:ext uri="{BB962C8B-B14F-4D97-AF65-F5344CB8AC3E}">
        <p14:creationId xmlns:p14="http://schemas.microsoft.com/office/powerpoint/2010/main" val="213380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61B751-9B06-4C4A-B0BA-9633B77BC2D7}"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52CAE-021F-4E73-9088-BC17D00F46A4}" type="slidenum">
              <a:rPr lang="en-US" smtClean="0"/>
              <a:t>‹#›</a:t>
            </a:fld>
            <a:endParaRPr lang="en-US"/>
          </a:p>
        </p:txBody>
      </p:sp>
    </p:spTree>
    <p:extLst>
      <p:ext uri="{BB962C8B-B14F-4D97-AF65-F5344CB8AC3E}">
        <p14:creationId xmlns:p14="http://schemas.microsoft.com/office/powerpoint/2010/main" val="223754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61B751-9B06-4C4A-B0BA-9633B77BC2D7}" type="datetimeFigureOut">
              <a:rPr lang="en-US" smtClean="0"/>
              <a:t>6/27/2022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D52CAE-021F-4E73-9088-BC17D00F46A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1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09777/download" TargetMode="External"/><Relationship Id="rId2" Type="http://schemas.openxmlformats.org/officeDocument/2006/relationships/hyperlink" Target="https://clinicaltrials.gov/ct2/show/study/NCT03993392?cond=buprenorphine+rapid&amp;draw=2&amp;rank=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LAI Buprenorphine (</a:t>
            </a:r>
            <a:r>
              <a:rPr lang="en-US" dirty="0" err="1"/>
              <a:t>Sublocade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5769" y="1939171"/>
            <a:ext cx="8294146" cy="3666013"/>
          </a:xfrm>
        </p:spPr>
      </p:pic>
      <p:sp>
        <p:nvSpPr>
          <p:cNvPr id="3" name="TextBox 2"/>
          <p:cNvSpPr txBox="1"/>
          <p:nvPr/>
        </p:nvSpPr>
        <p:spPr>
          <a:xfrm>
            <a:off x="1097280" y="5605184"/>
            <a:ext cx="8463599" cy="646331"/>
          </a:xfrm>
          <a:prstGeom prst="rect">
            <a:avLst/>
          </a:prstGeom>
          <a:noFill/>
        </p:spPr>
        <p:txBody>
          <a:bodyPr wrap="none" rtlCol="0">
            <a:spAutoFit/>
          </a:bodyPr>
          <a:lstStyle/>
          <a:p>
            <a:r>
              <a:rPr lang="en-US" dirty="0"/>
              <a:t>Steven Hochman, MD, MPH, MAT Lead Provider at JWCH Institute/Wesley Health Centers</a:t>
            </a:r>
          </a:p>
          <a:p>
            <a:r>
              <a:rPr lang="en-US" dirty="0"/>
              <a:t>Ginny Eck, MAT Project Director at JWCH Institute/Wesley Health Centers</a:t>
            </a:r>
          </a:p>
        </p:txBody>
      </p:sp>
    </p:spTree>
    <p:extLst>
      <p:ext uri="{BB962C8B-B14F-4D97-AF65-F5344CB8AC3E}">
        <p14:creationId xmlns:p14="http://schemas.microsoft.com/office/powerpoint/2010/main" val="1336056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Dosing</a:t>
            </a:r>
          </a:p>
        </p:txBody>
      </p:sp>
      <p:sp>
        <p:nvSpPr>
          <p:cNvPr id="3" name="Content Placeholder 2"/>
          <p:cNvSpPr>
            <a:spLocks noGrp="1"/>
          </p:cNvSpPr>
          <p:nvPr>
            <p:ph sz="half" idx="1"/>
          </p:nvPr>
        </p:nvSpPr>
        <p:spPr>
          <a:xfrm>
            <a:off x="1097279" y="1845734"/>
            <a:ext cx="4465321" cy="4023360"/>
          </a:xfrm>
        </p:spPr>
        <p:txBody>
          <a:bodyPr>
            <a:normAutofit fontScale="92500" lnSpcReduction="10000"/>
          </a:bodyPr>
          <a:lstStyle/>
          <a:p>
            <a:r>
              <a:rPr lang="en-US" dirty="0"/>
              <a:t>300mg </a:t>
            </a:r>
            <a:r>
              <a:rPr lang="en-US" dirty="0" err="1"/>
              <a:t>subQ</a:t>
            </a:r>
            <a:r>
              <a:rPr lang="en-US" dirty="0"/>
              <a:t> monthly x2 then 100mg </a:t>
            </a:r>
            <a:r>
              <a:rPr lang="en-US" dirty="0" err="1"/>
              <a:t>subQ</a:t>
            </a:r>
            <a:r>
              <a:rPr lang="en-US" dirty="0"/>
              <a:t> thereafter</a:t>
            </a:r>
          </a:p>
          <a:p>
            <a:pPr lvl="1"/>
            <a:r>
              <a:rPr lang="en-US" dirty="0"/>
              <a:t>Achieves buprenorphine concentration &gt;2ng/mL on day 1</a:t>
            </a:r>
          </a:p>
          <a:p>
            <a:pPr lvl="1"/>
            <a:r>
              <a:rPr lang="en-US" dirty="0"/>
              <a:t>Steady state buprenorphine concentration 2-3 ng/mL</a:t>
            </a:r>
          </a:p>
          <a:p>
            <a:r>
              <a:rPr lang="en-US" dirty="0"/>
              <a:t>300mg monthly maintenance dosing achieves steady state buprenorphine concentration 5-6 ng/mL</a:t>
            </a:r>
          </a:p>
          <a:p>
            <a:r>
              <a:rPr lang="en-US" dirty="0"/>
              <a:t>Choosing the right dose is a clinic decision</a:t>
            </a:r>
          </a:p>
          <a:p>
            <a:r>
              <a:rPr lang="en-US" dirty="0"/>
              <a:t>Administration window 26-45 days</a:t>
            </a:r>
          </a:p>
          <a:p>
            <a:r>
              <a:rPr lang="en-US" dirty="0"/>
              <a:t>From 100mg maintenance, can administer single 300mg dose to cover two months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4611" y="1846263"/>
            <a:ext cx="4144379" cy="4022725"/>
          </a:xfrm>
        </p:spPr>
      </p:pic>
      <p:sp>
        <p:nvSpPr>
          <p:cNvPr id="6" name="TextBox 5"/>
          <p:cNvSpPr txBox="1"/>
          <p:nvPr/>
        </p:nvSpPr>
        <p:spPr>
          <a:xfrm>
            <a:off x="8448675" y="5868988"/>
            <a:ext cx="804066" cy="369332"/>
          </a:xfrm>
          <a:prstGeom prst="rect">
            <a:avLst/>
          </a:prstGeom>
          <a:noFill/>
        </p:spPr>
        <p:txBody>
          <a:bodyPr wrap="none" rtlCol="0">
            <a:spAutoFit/>
          </a:bodyPr>
          <a:lstStyle/>
          <a:p>
            <a:r>
              <a:rPr lang="en-US" dirty="0"/>
              <a:t>Weeks</a:t>
            </a:r>
          </a:p>
        </p:txBody>
      </p:sp>
      <p:sp>
        <p:nvSpPr>
          <p:cNvPr id="7" name="TextBox 6"/>
          <p:cNvSpPr txBox="1"/>
          <p:nvPr/>
        </p:nvSpPr>
        <p:spPr>
          <a:xfrm rot="16200000">
            <a:off x="4532118" y="3587023"/>
            <a:ext cx="3795654" cy="369332"/>
          </a:xfrm>
          <a:prstGeom prst="rect">
            <a:avLst/>
          </a:prstGeom>
          <a:noFill/>
        </p:spPr>
        <p:txBody>
          <a:bodyPr wrap="none" rtlCol="0">
            <a:spAutoFit/>
          </a:bodyPr>
          <a:lstStyle/>
          <a:p>
            <a:r>
              <a:rPr lang="en-US" dirty="0"/>
              <a:t>Buprenorphine Concentration (ng/mL)</a:t>
            </a:r>
          </a:p>
        </p:txBody>
      </p:sp>
    </p:spTree>
    <p:extLst>
      <p:ext uri="{BB962C8B-B14F-4D97-AF65-F5344CB8AC3E}">
        <p14:creationId xmlns:p14="http://schemas.microsoft.com/office/powerpoint/2010/main" val="63233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Discontinuing therapy</a:t>
            </a:r>
          </a:p>
        </p:txBody>
      </p:sp>
      <p:sp>
        <p:nvSpPr>
          <p:cNvPr id="3" name="Content Placeholder 2"/>
          <p:cNvSpPr>
            <a:spLocks noGrp="1"/>
          </p:cNvSpPr>
          <p:nvPr>
            <p:ph idx="1"/>
          </p:nvPr>
        </p:nvSpPr>
        <p:spPr/>
        <p:txBody>
          <a:bodyPr/>
          <a:lstStyle/>
          <a:p>
            <a:r>
              <a:rPr lang="en-US" dirty="0"/>
              <a:t>There’s </a:t>
            </a:r>
            <a:r>
              <a:rPr lang="en-US" dirty="0" err="1"/>
              <a:t>nothin</a:t>
            </a:r>
            <a:r>
              <a:rPr lang="en-US" dirty="0"/>
              <a:t>’ to it but to do it...</a:t>
            </a:r>
          </a:p>
          <a:p>
            <a:pPr lvl="1"/>
            <a:r>
              <a:rPr lang="en-US" dirty="0"/>
              <a:t>Following 6 maintenance doses of 300mg, serum buprenorphine concentrations remain &gt;2 ng/mL for at least 6 months</a:t>
            </a:r>
          </a:p>
          <a:p>
            <a:pPr lvl="1"/>
            <a:r>
              <a:rPr lang="en-US" dirty="0"/>
              <a:t>Following 6 maintenance doses of 100mg, serum buprenorphine concentrations remain &gt;2 ng/mL for at least 2 months</a:t>
            </a:r>
          </a:p>
          <a:p>
            <a:pPr lvl="1"/>
            <a:r>
              <a:rPr lang="en-US" dirty="0"/>
              <a:t>Patients may test positive for buprenorphine for more than 1 year following last injection</a:t>
            </a:r>
          </a:p>
          <a:p>
            <a:endParaRPr lang="en-US" dirty="0"/>
          </a:p>
          <a:p>
            <a:r>
              <a:rPr lang="en-US" dirty="0" err="1"/>
              <a:t>Sublocade</a:t>
            </a:r>
            <a:r>
              <a:rPr lang="en-US" dirty="0"/>
              <a:t> as a tool for weaning from transmucosal buprenorphine</a:t>
            </a:r>
          </a:p>
          <a:p>
            <a:pPr lvl="1"/>
            <a:r>
              <a:rPr lang="en-US" dirty="0"/>
              <a:t>No data or recommendations, but people are doing it</a:t>
            </a:r>
          </a:p>
          <a:p>
            <a:pPr lvl="1"/>
            <a:r>
              <a:rPr lang="en-US" dirty="0"/>
              <a:t>Single dose (300mg or 100mg) and let the medication wean itself</a:t>
            </a:r>
          </a:p>
        </p:txBody>
      </p:sp>
    </p:spTree>
    <p:extLst>
      <p:ext uri="{BB962C8B-B14F-4D97-AF65-F5344CB8AC3E}">
        <p14:creationId xmlns:p14="http://schemas.microsoft.com/office/powerpoint/2010/main" val="11404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r>
              <a:rPr lang="en-US" dirty="0"/>
              <a:t>Kevin is a 32-year-old man. He uses crystal meth for energy to get more deliveries done during the day, and fentanyl in the evening so his girlfriend doesn’t catch him high on crystal. He reports fentanyl overdoses 2-3 times per month for the last year or so. He has been prescribed </a:t>
            </a:r>
            <a:r>
              <a:rPr lang="en-US" dirty="0" err="1"/>
              <a:t>bup</a:t>
            </a:r>
            <a:r>
              <a:rPr lang="en-US" dirty="0"/>
              <a:t>/</a:t>
            </a:r>
            <a:r>
              <a:rPr lang="en-US" dirty="0" err="1"/>
              <a:t>nal</a:t>
            </a:r>
            <a:r>
              <a:rPr lang="en-US" dirty="0"/>
              <a:t> for the last several months, but he never seems to have it with him.</a:t>
            </a:r>
          </a:p>
          <a:p>
            <a:endParaRPr lang="en-US" dirty="0"/>
          </a:p>
          <a:p>
            <a:r>
              <a:rPr lang="en-US" dirty="0"/>
              <a:t>Has now been on LAI buprenorphine for 13 consecutive months. Continues to use crystal meth most days, but now uses fentanyl only about every other day. </a:t>
            </a:r>
            <a:r>
              <a:rPr lang="en-US" b="1" dirty="0"/>
              <a:t>ZERO</a:t>
            </a:r>
            <a:r>
              <a:rPr lang="en-US" dirty="0"/>
              <a:t> overdoses in the last year+.</a:t>
            </a:r>
          </a:p>
          <a:p>
            <a:endParaRPr lang="en-US" b="1" dirty="0"/>
          </a:p>
          <a:p>
            <a:r>
              <a:rPr lang="en-US" b="1" dirty="0"/>
              <a:t>TAKEAWAY: LAI buprenorphine provides great overdose protection.</a:t>
            </a:r>
          </a:p>
        </p:txBody>
      </p:sp>
    </p:spTree>
    <p:extLst>
      <p:ext uri="{BB962C8B-B14F-4D97-AF65-F5344CB8AC3E}">
        <p14:creationId xmlns:p14="http://schemas.microsoft.com/office/powerpoint/2010/main" val="233538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p:txBody>
          <a:bodyPr>
            <a:normAutofit lnSpcReduction="10000"/>
          </a:bodyPr>
          <a:lstStyle/>
          <a:p>
            <a:r>
              <a:rPr lang="en-US" dirty="0" err="1"/>
              <a:t>Vano</a:t>
            </a:r>
            <a:r>
              <a:rPr lang="en-US" dirty="0"/>
              <a:t> is a 52-year-old man with a 40-year history of IV heroin use. Has been doing well on </a:t>
            </a:r>
            <a:r>
              <a:rPr lang="en-US" dirty="0" err="1"/>
              <a:t>bup</a:t>
            </a:r>
            <a:r>
              <a:rPr lang="en-US" dirty="0"/>
              <a:t>/</a:t>
            </a:r>
            <a:r>
              <a:rPr lang="en-US" dirty="0" err="1"/>
              <a:t>nal</a:t>
            </a:r>
            <a:r>
              <a:rPr lang="en-US" dirty="0"/>
              <a:t> for 6 months but requires TID dosing which is inconvenient and he is interested in trying LAI buprenorphine.</a:t>
            </a:r>
          </a:p>
          <a:p>
            <a:endParaRPr lang="en-US" dirty="0"/>
          </a:p>
          <a:p>
            <a:r>
              <a:rPr lang="en-US" dirty="0"/>
              <a:t>He had some breakthrough cravings during the first two months of LAI buprenorphine 300mg and used most of his supplemental strips. He was transitioned to 100mg monthly at month 3 and started using supplemental strips daily. At month 5 his dose was increased to 300mg and he has been stable, extremely satisfied, and rarely requires supplemental strips for the last 6 months.</a:t>
            </a:r>
          </a:p>
          <a:p>
            <a:endParaRPr lang="en-US" dirty="0"/>
          </a:p>
          <a:p>
            <a:r>
              <a:rPr lang="en-US" b="1" dirty="0"/>
              <a:t>TAKEAWAY: Patients using high doses of opiates and/or mainly IV route of administration often require the 300mg maintenance dose of LAI buprenorphine, and I no longer make them prove that with cravings before doing it.</a:t>
            </a:r>
          </a:p>
        </p:txBody>
      </p:sp>
    </p:spTree>
    <p:extLst>
      <p:ext uri="{BB962C8B-B14F-4D97-AF65-F5344CB8AC3E}">
        <p14:creationId xmlns:p14="http://schemas.microsoft.com/office/powerpoint/2010/main" val="27759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p:txBody>
          <a:bodyPr>
            <a:normAutofit lnSpcReduction="10000"/>
          </a:bodyPr>
          <a:lstStyle/>
          <a:p>
            <a:r>
              <a:rPr lang="en-US" dirty="0"/>
              <a:t>Charles is a 57-year-old man with chronic pain. He has a 40+ year history of opiate use disorder; prescription oxycodone at first, but now mostly heroin. He has been generally stable on </a:t>
            </a:r>
            <a:r>
              <a:rPr lang="en-US" dirty="0" err="1"/>
              <a:t>bup</a:t>
            </a:r>
            <a:r>
              <a:rPr lang="en-US" dirty="0"/>
              <a:t>/</a:t>
            </a:r>
            <a:r>
              <a:rPr lang="en-US" dirty="0" err="1"/>
              <a:t>nal</a:t>
            </a:r>
            <a:r>
              <a:rPr lang="en-US" dirty="0"/>
              <a:t> SL QID for the last 3 years, but requests to try LAI buprenorphine.</a:t>
            </a:r>
          </a:p>
          <a:p>
            <a:endParaRPr lang="en-US" dirty="0"/>
          </a:p>
          <a:p>
            <a:r>
              <a:rPr lang="en-US" dirty="0"/>
              <a:t>He was my first patient and did not get the “not trying to talk you out of it speech” or supplemental strips. He had a terrible first month with uncontrolled pain and breakthrough cravings and refused to ever try LAI buprenorphine again.</a:t>
            </a:r>
          </a:p>
          <a:p>
            <a:endParaRPr lang="en-US" dirty="0"/>
          </a:p>
          <a:p>
            <a:r>
              <a:rPr lang="en-US" b="1" dirty="0"/>
              <a:t>TAKEAWAY 1: Patients using </a:t>
            </a:r>
            <a:r>
              <a:rPr lang="en-US" b="1" dirty="0" err="1"/>
              <a:t>transmucosal</a:t>
            </a:r>
            <a:r>
              <a:rPr lang="en-US" b="1" dirty="0"/>
              <a:t> buprenorphine for pain control often lose a safe and effective tool for acute pain management with LAI buprenorphine.</a:t>
            </a:r>
          </a:p>
          <a:p>
            <a:r>
              <a:rPr lang="en-US" b="1" dirty="0"/>
              <a:t>TAKEAWAY 2:</a:t>
            </a:r>
            <a:r>
              <a:rPr lang="en-US" dirty="0"/>
              <a:t> </a:t>
            </a:r>
            <a:r>
              <a:rPr lang="en-US" b="1" dirty="0"/>
              <a:t>Preparing patients for what to expect and having a plan in place is key (for everything we do).</a:t>
            </a:r>
          </a:p>
        </p:txBody>
      </p:sp>
    </p:spTree>
    <p:extLst>
      <p:ext uri="{BB962C8B-B14F-4D97-AF65-F5344CB8AC3E}">
        <p14:creationId xmlns:p14="http://schemas.microsoft.com/office/powerpoint/2010/main" val="3060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idx="1"/>
          </p:nvPr>
        </p:nvSpPr>
        <p:spPr/>
        <p:txBody>
          <a:bodyPr>
            <a:normAutofit lnSpcReduction="10000"/>
          </a:bodyPr>
          <a:lstStyle/>
          <a:p>
            <a:r>
              <a:rPr lang="en-US" dirty="0"/>
              <a:t>John is a 39-year-old man with heavy use of IV heroin and fentanyl for the last 5 years. He has been chronically homeless for this period of time. Admitted to the local county hospital with CVA and discharged with follow-up in our MAT program. During first month on </a:t>
            </a:r>
            <a:r>
              <a:rPr lang="en-US" dirty="0" err="1"/>
              <a:t>transmucosal</a:t>
            </a:r>
            <a:r>
              <a:rPr lang="en-US" dirty="0"/>
              <a:t> </a:t>
            </a:r>
            <a:r>
              <a:rPr lang="en-US" dirty="0" err="1"/>
              <a:t>bup</a:t>
            </a:r>
            <a:r>
              <a:rPr lang="en-US" dirty="0"/>
              <a:t>/</a:t>
            </a:r>
            <a:r>
              <a:rPr lang="en-US" dirty="0" err="1"/>
              <a:t>nal</a:t>
            </a:r>
            <a:r>
              <a:rPr lang="en-US" dirty="0"/>
              <a:t> he required 3 early refills for lost or stolen medication and was in the ED twice for overdose. Though he was skeptical, he agreed to try LAI buprenorphine instead and has now been stable for 13 months with almost no illicit opiate use. He enrolled in a temporary housing program and is close to a permanent housing match. Actively rehabbing with PT/OT, treated chronic HCV infection, and considering a job as a SAC.</a:t>
            </a:r>
          </a:p>
          <a:p>
            <a:endParaRPr lang="en-US" dirty="0"/>
          </a:p>
          <a:p>
            <a:r>
              <a:rPr lang="en-US" dirty="0"/>
              <a:t>7 patients started on LAI buprenorphine living in either shelters or on the street. 4 discontinued (2 after first dose). 3 remain enrolled, all have been stable 11+ months</a:t>
            </a:r>
          </a:p>
          <a:p>
            <a:endParaRPr lang="en-US" dirty="0"/>
          </a:p>
          <a:p>
            <a:r>
              <a:rPr lang="en-US" b="1" dirty="0"/>
              <a:t>TAKEAWAY: LAI buprenorphine is very hit-or-miss among unstable/unhoused patients.</a:t>
            </a:r>
          </a:p>
        </p:txBody>
      </p:sp>
    </p:spTree>
    <p:extLst>
      <p:ext uri="{BB962C8B-B14F-4D97-AF65-F5344CB8AC3E}">
        <p14:creationId xmlns:p14="http://schemas.microsoft.com/office/powerpoint/2010/main" val="43928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and 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2958" y="2039908"/>
            <a:ext cx="4667044" cy="3500283"/>
          </a:xfrm>
        </p:spPr>
      </p:pic>
      <p:sp>
        <p:nvSpPr>
          <p:cNvPr id="3" name="TextBox 2"/>
          <p:cNvSpPr txBox="1"/>
          <p:nvPr/>
        </p:nvSpPr>
        <p:spPr>
          <a:xfrm>
            <a:off x="1752462" y="5735159"/>
            <a:ext cx="8844794" cy="369332"/>
          </a:xfrm>
          <a:prstGeom prst="rect">
            <a:avLst/>
          </a:prstGeom>
          <a:noFill/>
        </p:spPr>
        <p:txBody>
          <a:bodyPr wrap="none" rtlCol="0">
            <a:spAutoFit/>
          </a:bodyPr>
          <a:lstStyle/>
          <a:p>
            <a:r>
              <a:rPr lang="en-US" dirty="0" smtClean="0"/>
              <a:t>Please feel free to reach out with more questions or concerns </a:t>
            </a:r>
            <a:r>
              <a:rPr lang="en-US" b="1" dirty="0" smtClean="0"/>
              <a:t>stevendhochman@gmail.com</a:t>
            </a:r>
            <a:endParaRPr lang="en-US" b="1" dirty="0"/>
          </a:p>
        </p:txBody>
      </p:sp>
    </p:spTree>
    <p:extLst>
      <p:ext uri="{BB962C8B-B14F-4D97-AF65-F5344CB8AC3E}">
        <p14:creationId xmlns:p14="http://schemas.microsoft.com/office/powerpoint/2010/main" val="289294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4" name="Content Placeholder 3"/>
          <p:cNvSpPr>
            <a:spLocks noGrp="1"/>
          </p:cNvSpPr>
          <p:nvPr>
            <p:ph idx="1"/>
          </p:nvPr>
        </p:nvSpPr>
        <p:spPr/>
        <p:txBody>
          <a:bodyPr>
            <a:normAutofit/>
          </a:bodyPr>
          <a:lstStyle/>
          <a:p>
            <a:r>
              <a:rPr lang="en-US" dirty="0"/>
              <a:t>Clinicaltrials.gov (internet). Bethesda (MD). National Library of Medicine (US). 2000- . </a:t>
            </a:r>
            <a:r>
              <a:rPr lang="en-US" dirty="0" err="1"/>
              <a:t>Identifyer</a:t>
            </a:r>
            <a:r>
              <a:rPr lang="en-US" dirty="0"/>
              <a:t> NCT03993392, </a:t>
            </a:r>
            <a:r>
              <a:rPr lang="en-US" dirty="0" err="1"/>
              <a:t>Sublocade</a:t>
            </a:r>
            <a:r>
              <a:rPr lang="en-US" dirty="0"/>
              <a:t> Rapid Initiation Study. 2019 June 19. Available from: </a:t>
            </a:r>
            <a:r>
              <a:rPr lang="en-US" dirty="0">
                <a:hlinkClick r:id="rId2"/>
              </a:rPr>
              <a:t>https://clinicaltrials.gov/ct2/show/study/NCT03993392?cond=buprenorphine+rapid&amp;draw=2&amp;rank=2</a:t>
            </a:r>
            <a:endParaRPr lang="en-US" dirty="0"/>
          </a:p>
          <a:p>
            <a:r>
              <a:rPr lang="en-US" dirty="0"/>
              <a:t>FDA Presentation on </a:t>
            </a:r>
            <a:r>
              <a:rPr lang="en-US" dirty="0" err="1"/>
              <a:t>Sublocade</a:t>
            </a:r>
            <a:r>
              <a:rPr lang="en-US" dirty="0"/>
              <a:t>: </a:t>
            </a:r>
            <a:r>
              <a:rPr lang="en-US" dirty="0">
                <a:hlinkClick r:id="rId3"/>
              </a:rPr>
              <a:t>https://www.fda.gov/media/109777/download</a:t>
            </a:r>
            <a:endParaRPr lang="en-US" dirty="0"/>
          </a:p>
          <a:p>
            <a:r>
              <a:rPr lang="en-US" dirty="0" err="1"/>
              <a:t>Sublocade</a:t>
            </a:r>
            <a:r>
              <a:rPr lang="en-US" dirty="0"/>
              <a:t> [package insert]. North Chesterfield, VA: Indivior Inc.; 2021.</a:t>
            </a:r>
          </a:p>
        </p:txBody>
      </p:sp>
    </p:spTree>
    <p:extLst>
      <p:ext uri="{BB962C8B-B14F-4D97-AF65-F5344CB8AC3E}">
        <p14:creationId xmlns:p14="http://schemas.microsoft.com/office/powerpoint/2010/main" val="289761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I have no financial disclosures to report</a:t>
            </a:r>
          </a:p>
          <a:p>
            <a:r>
              <a:rPr lang="en-US" dirty="0"/>
              <a:t>I will not be discussing the off-label use of medications</a:t>
            </a:r>
          </a:p>
          <a:p>
            <a:r>
              <a:rPr lang="en-US" dirty="0"/>
              <a:t>There will one picture of my children in this presentation</a:t>
            </a:r>
          </a:p>
        </p:txBody>
      </p:sp>
    </p:spTree>
    <p:extLst>
      <p:ext uri="{BB962C8B-B14F-4D97-AF65-F5344CB8AC3E}">
        <p14:creationId xmlns:p14="http://schemas.microsoft.com/office/powerpoint/2010/main" val="202285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Imposter Syndrome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697" y="1846263"/>
            <a:ext cx="7140931" cy="4022725"/>
          </a:xfrm>
        </p:spPr>
      </p:pic>
    </p:spTree>
    <p:extLst>
      <p:ext uri="{BB962C8B-B14F-4D97-AF65-F5344CB8AC3E}">
        <p14:creationId xmlns:p14="http://schemas.microsoft.com/office/powerpoint/2010/main" val="2289385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tool in the toolbox</a:t>
            </a:r>
          </a:p>
        </p:txBody>
      </p:sp>
      <p:sp>
        <p:nvSpPr>
          <p:cNvPr id="3" name="Content Placeholder 2"/>
          <p:cNvSpPr>
            <a:spLocks noGrp="1"/>
          </p:cNvSpPr>
          <p:nvPr>
            <p:ph idx="1"/>
          </p:nvPr>
        </p:nvSpPr>
        <p:spPr/>
        <p:txBody>
          <a:bodyPr/>
          <a:lstStyle/>
          <a:p>
            <a:r>
              <a:rPr lang="en-US" dirty="0"/>
              <a:t>Don’t have to remember/be burdened by daily med</a:t>
            </a:r>
          </a:p>
          <a:p>
            <a:r>
              <a:rPr lang="en-US" dirty="0"/>
              <a:t>Don’t have to worry about meds being lost, stolen, or confiscated</a:t>
            </a:r>
          </a:p>
          <a:p>
            <a:r>
              <a:rPr lang="en-US" dirty="0"/>
              <a:t>Good for travel (and incarceration)</a:t>
            </a:r>
          </a:p>
          <a:p>
            <a:r>
              <a:rPr lang="en-US" dirty="0"/>
              <a:t>No risk for diversion</a:t>
            </a:r>
          </a:p>
          <a:p>
            <a:r>
              <a:rPr lang="en-US" dirty="0"/>
              <a:t>Reduces possibility for accidental exposures, especially a home with children</a:t>
            </a:r>
          </a:p>
          <a:p>
            <a:r>
              <a:rPr lang="en-US" dirty="0"/>
              <a:t>Long term overdose protection</a:t>
            </a:r>
          </a:p>
        </p:txBody>
      </p:sp>
    </p:spTree>
    <p:extLst>
      <p:ext uri="{BB962C8B-B14F-4D97-AF65-F5344CB8AC3E}">
        <p14:creationId xmlns:p14="http://schemas.microsoft.com/office/powerpoint/2010/main" val="9554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pic>
        <p:nvPicPr>
          <p:cNvPr id="5" name="Content Placeholder 4"/>
          <p:cNvPicPr>
            <a:picLocks noGrp="1" noChangeAspect="1"/>
          </p:cNvPicPr>
          <p:nvPr>
            <p:ph sz="half" idx="1"/>
          </p:nvPr>
        </p:nvPicPr>
        <p:blipFill>
          <a:blip r:embed="rId2"/>
          <a:stretch>
            <a:fillRect/>
          </a:stretch>
        </p:blipFill>
        <p:spPr>
          <a:xfrm>
            <a:off x="1096963" y="2467821"/>
            <a:ext cx="4938712" cy="2779608"/>
          </a:xfrm>
          <a:prstGeom prst="rect">
            <a:avLst/>
          </a:prstGeom>
        </p:spPr>
      </p:pic>
      <p:pic>
        <p:nvPicPr>
          <p:cNvPr id="6" name="Content Placeholder 5"/>
          <p:cNvPicPr>
            <a:picLocks noGrp="1" noChangeAspect="1"/>
          </p:cNvPicPr>
          <p:nvPr>
            <p:ph sz="half" idx="2"/>
          </p:nvPr>
        </p:nvPicPr>
        <p:blipFill>
          <a:blip r:embed="rId3"/>
          <a:stretch>
            <a:fillRect/>
          </a:stretch>
        </p:blipFill>
        <p:spPr>
          <a:xfrm>
            <a:off x="7076611" y="1846263"/>
            <a:ext cx="3220378" cy="4022725"/>
          </a:xfrm>
          <a:prstGeom prst="rect">
            <a:avLst/>
          </a:prstGeom>
        </p:spPr>
      </p:pic>
    </p:spTree>
    <p:extLst>
      <p:ext uri="{BB962C8B-B14F-4D97-AF65-F5344CB8AC3E}">
        <p14:creationId xmlns:p14="http://schemas.microsoft.com/office/powerpoint/2010/main" val="22580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not trying to talk you out of it, but…</a:t>
            </a:r>
          </a:p>
        </p:txBody>
      </p:sp>
      <p:sp>
        <p:nvSpPr>
          <p:cNvPr id="3" name="Content Placeholder 2"/>
          <p:cNvSpPr>
            <a:spLocks noGrp="1"/>
          </p:cNvSpPr>
          <p:nvPr>
            <p:ph idx="1"/>
          </p:nvPr>
        </p:nvSpPr>
        <p:spPr/>
        <p:txBody>
          <a:bodyPr/>
          <a:lstStyle/>
          <a:p>
            <a:r>
              <a:rPr lang="en-US" dirty="0"/>
              <a:t>You have to get to clinic</a:t>
            </a:r>
          </a:p>
          <a:p>
            <a:r>
              <a:rPr lang="en-US" dirty="0"/>
              <a:t>The injection is not pleasant</a:t>
            </a:r>
          </a:p>
          <a:p>
            <a:pPr lvl="1"/>
            <a:r>
              <a:rPr lang="en-US" dirty="0"/>
              <a:t>Getting poked with a needle is no fun</a:t>
            </a:r>
          </a:p>
          <a:p>
            <a:pPr lvl="1"/>
            <a:r>
              <a:rPr lang="en-US" dirty="0"/>
              <a:t>15-20 seconds of burning (exothermic chemical reaction)</a:t>
            </a:r>
          </a:p>
          <a:p>
            <a:pPr lvl="2"/>
            <a:r>
              <a:rPr lang="en-US" dirty="0"/>
              <a:t>Topical anesthetic (lidocaine or cold spray)</a:t>
            </a:r>
          </a:p>
          <a:p>
            <a:pPr lvl="2"/>
            <a:r>
              <a:rPr lang="en-US" dirty="0"/>
              <a:t>Ice packs</a:t>
            </a:r>
          </a:p>
          <a:p>
            <a:pPr lvl="2"/>
            <a:r>
              <a:rPr lang="en-US" dirty="0"/>
              <a:t>Perpendicular vs oblique angle of injection</a:t>
            </a:r>
          </a:p>
          <a:p>
            <a:pPr lvl="2"/>
            <a:r>
              <a:rPr lang="en-US" dirty="0"/>
              <a:t>Pre-injection subdermal lidocaine injection</a:t>
            </a:r>
          </a:p>
          <a:p>
            <a:r>
              <a:rPr lang="en-US" dirty="0"/>
              <a:t>Local reactions and “the bump”</a:t>
            </a:r>
          </a:p>
          <a:p>
            <a:r>
              <a:rPr lang="en-US" dirty="0"/>
              <a:t>Breakthrough cravings are not uncommon in the first few months</a:t>
            </a:r>
          </a:p>
          <a:p>
            <a:r>
              <a:rPr lang="en-US" dirty="0"/>
              <a:t>Loss of acute pain control from </a:t>
            </a:r>
            <a:r>
              <a:rPr lang="en-US" dirty="0" err="1"/>
              <a:t>transmucosal</a:t>
            </a:r>
            <a:r>
              <a:rPr lang="en-US" dirty="0"/>
              <a:t> products</a:t>
            </a:r>
          </a:p>
        </p:txBody>
      </p:sp>
    </p:spTree>
    <p:extLst>
      <p:ext uri="{BB962C8B-B14F-4D97-AF65-F5344CB8AC3E}">
        <p14:creationId xmlns:p14="http://schemas.microsoft.com/office/powerpoint/2010/main" val="20895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Initiating therapy</a:t>
            </a:r>
          </a:p>
        </p:txBody>
      </p:sp>
      <p:sp>
        <p:nvSpPr>
          <p:cNvPr id="3" name="Content Placeholder 2"/>
          <p:cNvSpPr>
            <a:spLocks noGrp="1"/>
          </p:cNvSpPr>
          <p:nvPr>
            <p:ph idx="1"/>
          </p:nvPr>
        </p:nvSpPr>
        <p:spPr/>
        <p:txBody>
          <a:bodyPr/>
          <a:lstStyle/>
          <a:p>
            <a:endParaRPr lang="en-US" dirty="0"/>
          </a:p>
          <a:p>
            <a:r>
              <a:rPr lang="en-US" dirty="0"/>
              <a:t>Prior to first injection, patient must be on a stable dose of </a:t>
            </a:r>
            <a:r>
              <a:rPr lang="en-US" dirty="0" err="1"/>
              <a:t>transmucosal</a:t>
            </a:r>
            <a:r>
              <a:rPr lang="en-US" dirty="0"/>
              <a:t> buprenorphine</a:t>
            </a:r>
          </a:p>
          <a:p>
            <a:pPr lvl="1"/>
            <a:r>
              <a:rPr lang="en-US" dirty="0"/>
              <a:t>Package labeling: 7 days</a:t>
            </a:r>
          </a:p>
          <a:p>
            <a:pPr lvl="1"/>
            <a:r>
              <a:rPr lang="en-US" dirty="0" err="1"/>
              <a:t>Sublocade</a:t>
            </a:r>
            <a:r>
              <a:rPr lang="en-US" dirty="0"/>
              <a:t> Rapid Initiation Study (unpublished): 26 patients given </a:t>
            </a:r>
            <a:r>
              <a:rPr lang="en-US" dirty="0" err="1"/>
              <a:t>Sublocade</a:t>
            </a:r>
            <a:r>
              <a:rPr lang="en-US" dirty="0"/>
              <a:t> 300mg after tolerating a single 4mg dose of </a:t>
            </a:r>
            <a:r>
              <a:rPr lang="en-US" dirty="0" err="1"/>
              <a:t>transmucosal</a:t>
            </a:r>
            <a:r>
              <a:rPr lang="en-US" dirty="0"/>
              <a:t> buprenorphine</a:t>
            </a:r>
          </a:p>
          <a:p>
            <a:pPr lvl="1"/>
            <a:r>
              <a:rPr lang="en-US" dirty="0"/>
              <a:t>Start from abstinence – no data, but maybe ok</a:t>
            </a:r>
          </a:p>
          <a:p>
            <a:endParaRPr lang="en-US" dirty="0"/>
          </a:p>
          <a:p>
            <a:r>
              <a:rPr lang="en-US" dirty="0"/>
              <a:t>I always provide supplemental </a:t>
            </a:r>
            <a:r>
              <a:rPr lang="en-US" dirty="0" err="1"/>
              <a:t>Suboxone</a:t>
            </a:r>
            <a:r>
              <a:rPr lang="en-US" dirty="0"/>
              <a:t> from breakthrough cravings</a:t>
            </a:r>
          </a:p>
          <a:p>
            <a:pPr lvl="1"/>
            <a:r>
              <a:rPr lang="en-US" dirty="0" err="1"/>
              <a:t>Suboxone</a:t>
            </a:r>
            <a:r>
              <a:rPr lang="en-US" dirty="0"/>
              <a:t> 8/2mg SL films #30, take 1 film SL daily for breakthrough cravings</a:t>
            </a:r>
          </a:p>
        </p:txBody>
      </p:sp>
    </p:spTree>
    <p:extLst>
      <p:ext uri="{BB962C8B-B14F-4D97-AF65-F5344CB8AC3E}">
        <p14:creationId xmlns:p14="http://schemas.microsoft.com/office/powerpoint/2010/main" val="38806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41A0-325E-1214-AA42-A5FE60332953}"/>
              </a:ext>
            </a:extLst>
          </p:cNvPr>
          <p:cNvSpPr>
            <a:spLocks noGrp="1"/>
          </p:cNvSpPr>
          <p:nvPr>
            <p:ph type="title"/>
          </p:nvPr>
        </p:nvSpPr>
        <p:spPr/>
        <p:txBody>
          <a:bodyPr/>
          <a:lstStyle/>
          <a:p>
            <a:r>
              <a:rPr lang="en-US" dirty="0"/>
              <a:t>Ordering</a:t>
            </a:r>
          </a:p>
        </p:txBody>
      </p:sp>
      <p:sp>
        <p:nvSpPr>
          <p:cNvPr id="7" name="Text Placeholder 6">
            <a:extLst>
              <a:ext uri="{FF2B5EF4-FFF2-40B4-BE49-F238E27FC236}">
                <a16:creationId xmlns:a16="http://schemas.microsoft.com/office/drawing/2014/main" id="{8E0EFAF1-B7F5-39E8-3C34-D40988B60F10}"/>
              </a:ext>
            </a:extLst>
          </p:cNvPr>
          <p:cNvSpPr>
            <a:spLocks noGrp="1"/>
          </p:cNvSpPr>
          <p:nvPr>
            <p:ph type="body" idx="1"/>
          </p:nvPr>
        </p:nvSpPr>
        <p:spPr/>
        <p:txBody>
          <a:bodyPr/>
          <a:lstStyle/>
          <a:p>
            <a:r>
              <a:rPr lang="en-US" dirty="0"/>
              <a:t>Specialty pharmacy</a:t>
            </a:r>
          </a:p>
        </p:txBody>
      </p:sp>
      <p:sp>
        <p:nvSpPr>
          <p:cNvPr id="3" name="Content Placeholder 2">
            <a:extLst>
              <a:ext uri="{FF2B5EF4-FFF2-40B4-BE49-F238E27FC236}">
                <a16:creationId xmlns:a16="http://schemas.microsoft.com/office/drawing/2014/main" id="{21A8C379-F6F4-45DC-BADA-99142ADD2D44}"/>
              </a:ext>
            </a:extLst>
          </p:cNvPr>
          <p:cNvSpPr>
            <a:spLocks noGrp="1"/>
          </p:cNvSpPr>
          <p:nvPr>
            <p:ph sz="half" idx="2"/>
          </p:nvPr>
        </p:nvSpPr>
        <p:spPr/>
        <p:txBody>
          <a:bodyPr>
            <a:normAutofit/>
          </a:bodyPr>
          <a:lstStyle/>
          <a:p>
            <a:r>
              <a:rPr lang="en-US" dirty="0"/>
              <a:t>No prep work</a:t>
            </a:r>
          </a:p>
          <a:p>
            <a:r>
              <a:rPr lang="en-US" dirty="0"/>
              <a:t>Order medication on a patient-by-patient basis</a:t>
            </a:r>
          </a:p>
          <a:p>
            <a:r>
              <a:rPr lang="en-US" dirty="0"/>
              <a:t>Medication is overnight shipped to your DEA address</a:t>
            </a:r>
          </a:p>
          <a:p>
            <a:r>
              <a:rPr lang="en-US" dirty="0"/>
              <a:t>Medication cannot be given to anyone other than who it was ordered for</a:t>
            </a:r>
          </a:p>
        </p:txBody>
      </p:sp>
      <p:sp>
        <p:nvSpPr>
          <p:cNvPr id="8" name="Text Placeholder 7">
            <a:extLst>
              <a:ext uri="{FF2B5EF4-FFF2-40B4-BE49-F238E27FC236}">
                <a16:creationId xmlns:a16="http://schemas.microsoft.com/office/drawing/2014/main" id="{57640FF1-1CF0-64A4-C48F-1372B6C80855}"/>
              </a:ext>
            </a:extLst>
          </p:cNvPr>
          <p:cNvSpPr>
            <a:spLocks noGrp="1"/>
          </p:cNvSpPr>
          <p:nvPr>
            <p:ph type="body" sz="quarter" idx="3"/>
          </p:nvPr>
        </p:nvSpPr>
        <p:spPr/>
        <p:txBody>
          <a:bodyPr/>
          <a:lstStyle/>
          <a:p>
            <a:r>
              <a:rPr lang="en-US" dirty="0"/>
              <a:t>Buy and bill</a:t>
            </a:r>
          </a:p>
        </p:txBody>
      </p:sp>
      <p:sp>
        <p:nvSpPr>
          <p:cNvPr id="6" name="Content Placeholder 5">
            <a:extLst>
              <a:ext uri="{FF2B5EF4-FFF2-40B4-BE49-F238E27FC236}">
                <a16:creationId xmlns:a16="http://schemas.microsoft.com/office/drawing/2014/main" id="{8739E910-3271-32DB-8290-61D6F7CEBAA9}"/>
              </a:ext>
            </a:extLst>
          </p:cNvPr>
          <p:cNvSpPr>
            <a:spLocks noGrp="1"/>
          </p:cNvSpPr>
          <p:nvPr>
            <p:ph sz="quarter" idx="4"/>
          </p:nvPr>
        </p:nvSpPr>
        <p:spPr/>
        <p:txBody>
          <a:bodyPr>
            <a:normAutofit/>
          </a:bodyPr>
          <a:lstStyle/>
          <a:p>
            <a:r>
              <a:rPr lang="en-US" dirty="0"/>
              <a:t>Lots of administrative prep work and time</a:t>
            </a:r>
          </a:p>
          <a:p>
            <a:r>
              <a:rPr lang="en-US" dirty="0"/>
              <a:t>Bulk buy medication from specialty distributor (up front cost to clinic)</a:t>
            </a:r>
          </a:p>
          <a:p>
            <a:r>
              <a:rPr lang="en-US" dirty="0"/>
              <a:t>Distribute to patients as needed and then bill insurance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22050" y="5163370"/>
            <a:ext cx="1823534" cy="13676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52864" y="5163370"/>
            <a:ext cx="1823534" cy="1367651"/>
          </a:xfrm>
          <a:prstGeom prst="rect">
            <a:avLst/>
          </a:prstGeom>
        </p:spPr>
      </p:pic>
      <p:pic>
        <p:nvPicPr>
          <p:cNvPr id="10" name="Picture 9" descr="Treasure">
            <a:extLst>
              <a:ext uri="{FF2B5EF4-FFF2-40B4-BE49-F238E27FC236}">
                <a16:creationId xmlns:a16="http://schemas.microsoft.com/office/drawing/2014/main" id="{6CC470FC-CFCF-5095-685F-94235D9EF1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083" y="4357871"/>
            <a:ext cx="2146242" cy="1931960"/>
          </a:xfrm>
          <a:prstGeom prst="rect">
            <a:avLst/>
          </a:prstGeom>
        </p:spPr>
      </p:pic>
    </p:spTree>
    <p:extLst>
      <p:ext uri="{BB962C8B-B14F-4D97-AF65-F5344CB8AC3E}">
        <p14:creationId xmlns:p14="http://schemas.microsoft.com/office/powerpoint/2010/main" val="20699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50EC8-E8F2-0F3B-E99F-EECAAD98E5EE}"/>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dirty="0"/>
              <a:t>Storage and Administration</a:t>
            </a:r>
          </a:p>
        </p:txBody>
      </p:sp>
      <p:pic>
        <p:nvPicPr>
          <p:cNvPr id="6" name="Content Placeholder 5" descr="Diagram&#10;&#10;Description automatically generated">
            <a:extLst>
              <a:ext uri="{FF2B5EF4-FFF2-40B4-BE49-F238E27FC236}">
                <a16:creationId xmlns:a16="http://schemas.microsoft.com/office/drawing/2014/main" id="{4D2625CA-A47D-F1F2-ED74-71D894F1F3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192" y="1005804"/>
            <a:ext cx="5451627" cy="4526351"/>
          </a:xfrm>
          <a:prstGeom prst="rect">
            <a:avLst/>
          </a:prstGeom>
        </p:spPr>
      </p:pic>
      <p:cxnSp>
        <p:nvCxnSpPr>
          <p:cNvPr id="19"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CA3DC9-B78C-9E95-8E4D-01762E21C216}"/>
              </a:ext>
            </a:extLst>
          </p:cNvPr>
          <p:cNvSpPr>
            <a:spLocks noGrp="1"/>
          </p:cNvSpPr>
          <p:nvPr>
            <p:ph sz="half" idx="1"/>
          </p:nvPr>
        </p:nvSpPr>
        <p:spPr>
          <a:xfrm>
            <a:off x="6411684" y="2198914"/>
            <a:ext cx="5127172" cy="3670180"/>
          </a:xfrm>
        </p:spPr>
        <p:txBody>
          <a:bodyPr vert="horz" lIns="0" tIns="45720" rIns="0" bIns="45720" rtlCol="0">
            <a:normAutofit fontScale="92500" lnSpcReduction="10000"/>
          </a:bodyPr>
          <a:lstStyle/>
          <a:p>
            <a:r>
              <a:rPr lang="en-US" dirty="0"/>
              <a:t>Store in the refrigerator</a:t>
            </a:r>
          </a:p>
          <a:p>
            <a:pPr lvl="1"/>
            <a:r>
              <a:rPr lang="en-US" dirty="0"/>
              <a:t>Warm at least 15 minutes before use</a:t>
            </a:r>
          </a:p>
          <a:p>
            <a:pPr lvl="1"/>
            <a:r>
              <a:rPr lang="en-US" dirty="0"/>
              <a:t>Discard if left out more than 7 days</a:t>
            </a:r>
          </a:p>
          <a:p>
            <a:r>
              <a:rPr lang="en-US" dirty="0"/>
              <a:t>DEA storage requirements</a:t>
            </a:r>
          </a:p>
          <a:p>
            <a:pPr lvl="1"/>
            <a:r>
              <a:rPr lang="en-US" dirty="0"/>
              <a:t>“Securely locked, substantially constructed cabinet”</a:t>
            </a:r>
          </a:p>
          <a:p>
            <a:r>
              <a:rPr lang="en-US" dirty="0"/>
              <a:t>Rotate subcutaneous injection sites</a:t>
            </a:r>
          </a:p>
          <a:p>
            <a:pPr lvl="1"/>
            <a:r>
              <a:rPr lang="en-US" dirty="0"/>
              <a:t>Abdominal quadrants (product recommended)</a:t>
            </a:r>
          </a:p>
          <a:p>
            <a:pPr lvl="1"/>
            <a:r>
              <a:rPr lang="en-US" dirty="0"/>
              <a:t>Flanks</a:t>
            </a:r>
          </a:p>
          <a:p>
            <a:pPr lvl="1"/>
            <a:r>
              <a:rPr lang="en-US" dirty="0"/>
              <a:t>Back of the upper arms</a:t>
            </a:r>
          </a:p>
          <a:p>
            <a:pPr lvl="1"/>
            <a:r>
              <a:rPr lang="en-US" dirty="0"/>
              <a:t>Avoid pressure points</a:t>
            </a:r>
          </a:p>
          <a:p>
            <a:r>
              <a:rPr lang="en-US" dirty="0"/>
              <a:t>Don’t rub it (and there’s no crying in baseball)</a:t>
            </a:r>
          </a:p>
        </p:txBody>
      </p:sp>
      <p:sp>
        <p:nvSpPr>
          <p:cNvPr id="21"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10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434A14184EA84BAFA1EB768115AB0B" ma:contentTypeVersion="16" ma:contentTypeDescription="Create a new document." ma:contentTypeScope="" ma:versionID="5c04095118a7bccf24a16b1f5e38141b">
  <xsd:schema xmlns:xsd="http://www.w3.org/2001/XMLSchema" xmlns:xs="http://www.w3.org/2001/XMLSchema" xmlns:p="http://schemas.microsoft.com/office/2006/metadata/properties" xmlns:ns2="68f4e044-8e46-4532-8dba-7786cdc36c08" xmlns:ns3="532945bc-7a00-4ad7-9510-db1e62c2396a" targetNamespace="http://schemas.microsoft.com/office/2006/metadata/properties" ma:root="true" ma:fieldsID="c7ffc4b187bd6660fdb1c17f74438e36" ns2:_="" ns3:_="">
    <xsd:import namespace="68f4e044-8e46-4532-8dba-7786cdc36c08"/>
    <xsd:import namespace="532945bc-7a00-4ad7-9510-db1e62c2396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4e044-8e46-4532-8dba-7786cdc36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d23f6cb-3abb-4963-92bc-ef5c42f0c5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2945bc-7a00-4ad7-9510-db1e62c239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4a6ba9-7a8a-4bb1-9605-4d5122025b0e}" ma:internalName="TaxCatchAll" ma:showField="CatchAllData" ma:web="532945bc-7a00-4ad7-9510-db1e62c23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B89973-5A39-4B51-B2E4-1701B3B40727}"/>
</file>

<file path=customXml/itemProps2.xml><?xml version="1.0" encoding="utf-8"?>
<ds:datastoreItem xmlns:ds="http://schemas.openxmlformats.org/officeDocument/2006/customXml" ds:itemID="{F3D5A0A5-109E-4B62-B1FE-025A77749920}"/>
</file>

<file path=docProps/app.xml><?xml version="1.0" encoding="utf-8"?>
<Properties xmlns="http://schemas.openxmlformats.org/officeDocument/2006/extended-properties" xmlns:vt="http://schemas.openxmlformats.org/officeDocument/2006/docPropsVTypes">
  <Template>Retrospect</Template>
  <TotalTime>3069</TotalTime>
  <Words>1238</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LAI Buprenorphine (Sublocade)</vt:lpstr>
      <vt:lpstr>Disclosures</vt:lpstr>
      <vt:lpstr>My Story: Imposter Syndrome</vt:lpstr>
      <vt:lpstr>Another tool in the toolbox</vt:lpstr>
      <vt:lpstr>How it works</vt:lpstr>
      <vt:lpstr>I’m not trying to talk you out of it, but…</vt:lpstr>
      <vt:lpstr>Initiating therapy</vt:lpstr>
      <vt:lpstr>Ordering</vt:lpstr>
      <vt:lpstr>Storage and Administration</vt:lpstr>
      <vt:lpstr>Dosing</vt:lpstr>
      <vt:lpstr>Discontinuing therapy</vt:lpstr>
      <vt:lpstr>Case 1</vt:lpstr>
      <vt:lpstr>Case 2</vt:lpstr>
      <vt:lpstr>Case 3</vt:lpstr>
      <vt:lpstr>Case 4</vt:lpstr>
      <vt:lpstr>Thank you and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First Model and LAI Buprenorphine</dc:title>
  <dc:creator>Steven Hochman</dc:creator>
  <cp:lastModifiedBy>Steven Hochman</cp:lastModifiedBy>
  <cp:revision>61</cp:revision>
  <dcterms:created xsi:type="dcterms:W3CDTF">2022-05-09T17:36:04Z</dcterms:created>
  <dcterms:modified xsi:type="dcterms:W3CDTF">2022-06-27T21:17:57Z</dcterms:modified>
</cp:coreProperties>
</file>