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0" r:id="rId1"/>
  </p:sldMasterIdLst>
  <p:notesMasterIdLst>
    <p:notesMasterId r:id="rId6"/>
  </p:notesMasterIdLst>
  <p:sldIdLst>
    <p:sldId id="269" r:id="rId2"/>
    <p:sldId id="270" r:id="rId3"/>
    <p:sldId id="276" r:id="rId4"/>
    <p:sldId id="280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296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37713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2" name="Google Shape;27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(refer to handout, this definition is included there) </a:t>
            </a:r>
            <a:endParaRPr/>
          </a:p>
        </p:txBody>
      </p:sp>
      <p:sp>
        <p:nvSpPr>
          <p:cNvPr id="273" name="Google Shape;273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1" name="Google Shape;281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7" name="Google Shape;337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purpose of my work is to develop a curriculum that could be given to multiple levels of learners UME and GME learners to introduce to this way of thinking about healthcare disparities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Various calls but very little to actually operationalize/ do it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7" name="Google Shape;467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Refer to handout (which includes definitions) </a:t>
            </a:r>
            <a:endParaRPr/>
          </a:p>
        </p:txBody>
      </p:sp>
      <p:sp>
        <p:nvSpPr>
          <p:cNvPr id="468" name="Google Shape;468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595959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8"/>
          <p:cNvSpPr txBox="1">
            <a:spLocks noGrp="1"/>
          </p:cNvSpPr>
          <p:nvPr>
            <p:ph type="title"/>
          </p:nvPr>
        </p:nvSpPr>
        <p:spPr>
          <a:xfrm>
            <a:off x="826943" y="332509"/>
            <a:ext cx="10972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Social Structures</a:t>
            </a:r>
            <a:endParaRPr/>
          </a:p>
        </p:txBody>
      </p:sp>
      <p:sp>
        <p:nvSpPr>
          <p:cNvPr id="276" name="Google Shape;276;p38"/>
          <p:cNvSpPr txBox="1">
            <a:spLocks noGrp="1"/>
          </p:cNvSpPr>
          <p:nvPr>
            <p:ph type="body" idx="1"/>
          </p:nvPr>
        </p:nvSpPr>
        <p:spPr>
          <a:xfrm>
            <a:off x="832955" y="2306782"/>
            <a:ext cx="10542801" cy="3971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800" b="1">
                <a:latin typeface="Calibri"/>
                <a:ea typeface="Calibri"/>
                <a:cs typeface="Calibri"/>
                <a:sym typeface="Calibri"/>
              </a:rPr>
              <a:t>policies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800" b="1">
                <a:latin typeface="Calibri"/>
                <a:ea typeface="Calibri"/>
                <a:cs typeface="Calibri"/>
                <a:sym typeface="Calibri"/>
              </a:rPr>
              <a:t>economic systems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, and other </a:t>
            </a:r>
            <a:r>
              <a:rPr lang="en-US" sz="2800" b="1">
                <a:latin typeface="Calibri"/>
                <a:ea typeface="Calibri"/>
                <a:cs typeface="Calibri"/>
                <a:sym typeface="Calibri"/>
              </a:rPr>
              <a:t>institutions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 (judicial system, schools, etc.) that have produced and maintain </a:t>
            </a:r>
            <a:r>
              <a:rPr lang="en-US" sz="2800" b="1">
                <a:latin typeface="Calibri"/>
                <a:ea typeface="Calibri"/>
                <a:cs typeface="Calibri"/>
                <a:sym typeface="Calibri"/>
              </a:rPr>
              <a:t>modern social inequities 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as well as </a:t>
            </a:r>
            <a:r>
              <a:rPr lang="en-US" sz="2800" b="1">
                <a:latin typeface="Calibri"/>
                <a:ea typeface="Calibri"/>
                <a:cs typeface="Calibri"/>
                <a:sym typeface="Calibri"/>
              </a:rPr>
              <a:t>health disparities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, often along the lines of social categories such as </a:t>
            </a:r>
            <a:r>
              <a:rPr lang="en-US" sz="2800" b="1">
                <a:latin typeface="Calibri"/>
                <a:ea typeface="Calibri"/>
                <a:cs typeface="Calibri"/>
                <a:sym typeface="Calibri"/>
              </a:rPr>
              <a:t>race, class, gender, sexuality, 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US" sz="2800" b="1">
                <a:latin typeface="Calibri"/>
                <a:ea typeface="Calibri"/>
                <a:cs typeface="Calibri"/>
                <a:sym typeface="Calibri"/>
              </a:rPr>
              <a:t> ability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8" name="Google Shape;278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1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6" name="Google Shape;176;p26" descr="SCWG_ima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5500" y="5961405"/>
            <a:ext cx="1395927" cy="7219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9"/>
          <p:cNvSpPr txBox="1">
            <a:spLocks noGrp="1"/>
          </p:cNvSpPr>
          <p:nvPr>
            <p:ph type="title"/>
          </p:nvPr>
        </p:nvSpPr>
        <p:spPr>
          <a:xfrm>
            <a:off x="2295236" y="621792"/>
            <a:ext cx="6481619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Structural Competency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39"/>
          <p:cNvSpPr txBox="1">
            <a:spLocks noGrp="1"/>
          </p:cNvSpPr>
          <p:nvPr>
            <p:ph type="body" idx="1"/>
          </p:nvPr>
        </p:nvSpPr>
        <p:spPr>
          <a:xfrm>
            <a:off x="545592" y="2583607"/>
            <a:ext cx="10972800" cy="3879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“A shift in medical education … toward attention to forces that influence health outcomes at levels above individual interactions.” </a:t>
            </a:r>
            <a:endParaRPr/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–Metzl and Hansen 2014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The capacity for health professionals to recognize and respond to health and illness as the downstream effects of broad social, political, and economic structures.</a:t>
            </a:r>
            <a:endParaRPr/>
          </a:p>
        </p:txBody>
      </p:sp>
      <p:pic>
        <p:nvPicPr>
          <p:cNvPr id="290" name="Google Shape;290;p39" descr="SCWG_ima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5500" y="5961405"/>
            <a:ext cx="1395927" cy="721970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Google Shape;291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2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5"/>
          <p:cNvSpPr txBox="1">
            <a:spLocks noGrp="1"/>
          </p:cNvSpPr>
          <p:nvPr>
            <p:ph type="title"/>
          </p:nvPr>
        </p:nvSpPr>
        <p:spPr>
          <a:xfrm>
            <a:off x="1361704" y="-48989"/>
            <a:ext cx="10972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45"/>
          <p:cNvSpPr txBox="1">
            <a:spLocks noGrp="1"/>
          </p:cNvSpPr>
          <p:nvPr>
            <p:ph type="body" idx="1"/>
          </p:nvPr>
        </p:nvSpPr>
        <p:spPr>
          <a:xfrm>
            <a:off x="1006357" y="5696874"/>
            <a:ext cx="10411326" cy="855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endParaRPr sz="700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“Structural determinants of the social determinants of health”</a:t>
            </a:r>
            <a:endParaRPr/>
          </a:p>
          <a:p>
            <a:pPr marL="228600" lvl="0" indent="-1841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endParaRPr sz="700" b="1">
              <a:solidFill>
                <a:schemeClr val="dk1"/>
              </a:solidFill>
            </a:endParaRPr>
          </a:p>
        </p:txBody>
      </p:sp>
      <p:grpSp>
        <p:nvGrpSpPr>
          <p:cNvPr id="342" name="Google Shape;342;p45"/>
          <p:cNvGrpSpPr/>
          <p:nvPr/>
        </p:nvGrpSpPr>
        <p:grpSpPr>
          <a:xfrm>
            <a:off x="7613201" y="2058227"/>
            <a:ext cx="3239337" cy="830997"/>
            <a:chOff x="4617190" y="2885011"/>
            <a:chExt cx="4270089" cy="830997"/>
          </a:xfrm>
        </p:grpSpPr>
        <p:sp>
          <p:nvSpPr>
            <p:cNvPr id="343" name="Google Shape;343;p45"/>
            <p:cNvSpPr txBox="1"/>
            <p:nvPr/>
          </p:nvSpPr>
          <p:spPr>
            <a:xfrm>
              <a:off x="5792846" y="2885011"/>
              <a:ext cx="3094433" cy="830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Health Disparities</a:t>
              </a:r>
              <a:endParaRPr/>
            </a:p>
          </p:txBody>
        </p:sp>
        <p:cxnSp>
          <p:nvCxnSpPr>
            <p:cNvPr id="344" name="Google Shape;344;p45"/>
            <p:cNvCxnSpPr/>
            <p:nvPr/>
          </p:nvCxnSpPr>
          <p:spPr>
            <a:xfrm>
              <a:off x="4617190" y="3241224"/>
              <a:ext cx="1175658" cy="0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</p:grpSp>
      <p:sp>
        <p:nvSpPr>
          <p:cNvPr id="345" name="Google Shape;345;p45"/>
          <p:cNvSpPr txBox="1"/>
          <p:nvPr/>
        </p:nvSpPr>
        <p:spPr>
          <a:xfrm>
            <a:off x="5818187" y="2058227"/>
            <a:ext cx="179501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Poverty/ Inequality</a:t>
            </a:r>
            <a:endParaRPr/>
          </a:p>
        </p:txBody>
      </p:sp>
      <p:grpSp>
        <p:nvGrpSpPr>
          <p:cNvPr id="346" name="Google Shape;346;p45"/>
          <p:cNvGrpSpPr/>
          <p:nvPr/>
        </p:nvGrpSpPr>
        <p:grpSpPr>
          <a:xfrm>
            <a:off x="3308699" y="1209896"/>
            <a:ext cx="2460827" cy="992388"/>
            <a:chOff x="2556595" y="2087696"/>
            <a:chExt cx="2460827" cy="992388"/>
          </a:xfrm>
        </p:grpSpPr>
        <p:cxnSp>
          <p:nvCxnSpPr>
            <p:cNvPr id="347" name="Google Shape;347;p45"/>
            <p:cNvCxnSpPr/>
            <p:nvPr/>
          </p:nvCxnSpPr>
          <p:spPr>
            <a:xfrm>
              <a:off x="4178890" y="2578205"/>
              <a:ext cx="838532" cy="501879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  <p:sp>
          <p:nvSpPr>
            <p:cNvPr id="348" name="Google Shape;348;p45"/>
            <p:cNvSpPr txBox="1"/>
            <p:nvPr/>
          </p:nvSpPr>
          <p:spPr>
            <a:xfrm>
              <a:off x="2556595" y="2087696"/>
              <a:ext cx="1795014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Policies</a:t>
              </a:r>
              <a:endParaRPr/>
            </a:p>
          </p:txBody>
        </p:sp>
      </p:grpSp>
      <p:grpSp>
        <p:nvGrpSpPr>
          <p:cNvPr id="349" name="Google Shape;349;p45"/>
          <p:cNvGrpSpPr/>
          <p:nvPr/>
        </p:nvGrpSpPr>
        <p:grpSpPr>
          <a:xfrm>
            <a:off x="3184640" y="1938256"/>
            <a:ext cx="2633547" cy="830997"/>
            <a:chOff x="2432536" y="2816056"/>
            <a:chExt cx="2633547" cy="830997"/>
          </a:xfrm>
        </p:grpSpPr>
        <p:cxnSp>
          <p:nvCxnSpPr>
            <p:cNvPr id="350" name="Google Shape;350;p45"/>
            <p:cNvCxnSpPr/>
            <p:nvPr/>
          </p:nvCxnSpPr>
          <p:spPr>
            <a:xfrm>
              <a:off x="4178890" y="3277726"/>
              <a:ext cx="887193" cy="0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  <p:sp>
          <p:nvSpPr>
            <p:cNvPr id="351" name="Google Shape;351;p45"/>
            <p:cNvSpPr txBox="1"/>
            <p:nvPr/>
          </p:nvSpPr>
          <p:spPr>
            <a:xfrm>
              <a:off x="2432536" y="2816056"/>
              <a:ext cx="1795014" cy="830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Economic systems</a:t>
              </a:r>
              <a:endParaRPr/>
            </a:p>
          </p:txBody>
        </p:sp>
      </p:grpSp>
      <p:grpSp>
        <p:nvGrpSpPr>
          <p:cNvPr id="352" name="Google Shape;352;p45"/>
          <p:cNvGrpSpPr/>
          <p:nvPr/>
        </p:nvGrpSpPr>
        <p:grpSpPr>
          <a:xfrm>
            <a:off x="1064412" y="1090281"/>
            <a:ext cx="4421987" cy="3399581"/>
            <a:chOff x="312308" y="1968081"/>
            <a:chExt cx="4421987" cy="3399581"/>
          </a:xfrm>
        </p:grpSpPr>
        <p:sp>
          <p:nvSpPr>
            <p:cNvPr id="353" name="Google Shape;353;p45"/>
            <p:cNvSpPr/>
            <p:nvPr/>
          </p:nvSpPr>
          <p:spPr>
            <a:xfrm>
              <a:off x="2092694" y="1968081"/>
              <a:ext cx="2641601" cy="3399581"/>
            </a:xfrm>
            <a:prstGeom prst="ellipse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45"/>
            <p:cNvSpPr txBox="1"/>
            <p:nvPr/>
          </p:nvSpPr>
          <p:spPr>
            <a:xfrm>
              <a:off x="312308" y="3156176"/>
              <a:ext cx="1795014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Structures</a:t>
              </a:r>
              <a:endParaRPr/>
            </a:p>
          </p:txBody>
        </p:sp>
      </p:grpSp>
      <p:grpSp>
        <p:nvGrpSpPr>
          <p:cNvPr id="355" name="Google Shape;355;p45"/>
          <p:cNvGrpSpPr/>
          <p:nvPr/>
        </p:nvGrpSpPr>
        <p:grpSpPr>
          <a:xfrm>
            <a:off x="5863086" y="2889225"/>
            <a:ext cx="4937628" cy="1314788"/>
            <a:chOff x="5110982" y="3752511"/>
            <a:chExt cx="4937628" cy="1314788"/>
          </a:xfrm>
        </p:grpSpPr>
        <p:sp>
          <p:nvSpPr>
            <p:cNvPr id="356" name="Google Shape;356;p45"/>
            <p:cNvSpPr/>
            <p:nvPr/>
          </p:nvSpPr>
          <p:spPr>
            <a:xfrm rot="5400000">
              <a:off x="7280977" y="1678800"/>
              <a:ext cx="501580" cy="4649001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381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" name="Google Shape;357;p45"/>
            <p:cNvSpPr txBox="1"/>
            <p:nvPr/>
          </p:nvSpPr>
          <p:spPr>
            <a:xfrm>
              <a:off x="5110982" y="4236301"/>
              <a:ext cx="4937628" cy="830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accent3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Social Determinants of Health &amp;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accent3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Health Disparities Curricula </a:t>
              </a:r>
              <a:endParaRPr/>
            </a:p>
          </p:txBody>
        </p:sp>
      </p:grpSp>
      <p:grpSp>
        <p:nvGrpSpPr>
          <p:cNvPr id="358" name="Google Shape;358;p45"/>
          <p:cNvGrpSpPr/>
          <p:nvPr/>
        </p:nvGrpSpPr>
        <p:grpSpPr>
          <a:xfrm>
            <a:off x="1288742" y="4374922"/>
            <a:ext cx="9341257" cy="963244"/>
            <a:chOff x="5170954" y="3757332"/>
            <a:chExt cx="4649001" cy="963244"/>
          </a:xfrm>
        </p:grpSpPr>
        <p:sp>
          <p:nvSpPr>
            <p:cNvPr id="359" name="Google Shape;359;p45"/>
            <p:cNvSpPr/>
            <p:nvPr/>
          </p:nvSpPr>
          <p:spPr>
            <a:xfrm rot="5400000">
              <a:off x="7244664" y="1683621"/>
              <a:ext cx="501580" cy="4649001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381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" name="Google Shape;360;p45"/>
            <p:cNvSpPr txBox="1"/>
            <p:nvPr/>
          </p:nvSpPr>
          <p:spPr>
            <a:xfrm>
              <a:off x="6565491" y="4258911"/>
              <a:ext cx="1959784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accent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Structural Competency</a:t>
              </a:r>
              <a:endParaRPr/>
            </a:p>
          </p:txBody>
        </p:sp>
      </p:grpSp>
      <p:grpSp>
        <p:nvGrpSpPr>
          <p:cNvPr id="361" name="Google Shape;361;p45"/>
          <p:cNvGrpSpPr/>
          <p:nvPr/>
        </p:nvGrpSpPr>
        <p:grpSpPr>
          <a:xfrm>
            <a:off x="3073180" y="2592999"/>
            <a:ext cx="2745006" cy="1466271"/>
            <a:chOff x="2321076" y="3278294"/>
            <a:chExt cx="2745006" cy="1466271"/>
          </a:xfrm>
        </p:grpSpPr>
        <p:cxnSp>
          <p:nvCxnSpPr>
            <p:cNvPr id="362" name="Google Shape;362;p45"/>
            <p:cNvCxnSpPr/>
            <p:nvPr/>
          </p:nvCxnSpPr>
          <p:spPr>
            <a:xfrm rot="10800000" flipH="1">
              <a:off x="4227551" y="3278294"/>
              <a:ext cx="838531" cy="479353"/>
            </a:xfrm>
            <a:prstGeom prst="straightConnector1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  <p:sp>
          <p:nvSpPr>
            <p:cNvPr id="363" name="Google Shape;363;p45"/>
            <p:cNvSpPr txBox="1"/>
            <p:nvPr/>
          </p:nvSpPr>
          <p:spPr>
            <a:xfrm>
              <a:off x="2321076" y="3544236"/>
              <a:ext cx="2127293" cy="12003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Social Hierarchies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(e.g. racism)</a:t>
              </a:r>
              <a:endParaRPr/>
            </a:p>
          </p:txBody>
        </p:sp>
      </p:grpSp>
      <p:sp>
        <p:nvSpPr>
          <p:cNvPr id="364" name="Google Shape;364;p45"/>
          <p:cNvSpPr txBox="1"/>
          <p:nvPr/>
        </p:nvSpPr>
        <p:spPr>
          <a:xfrm>
            <a:off x="9372757" y="6404876"/>
            <a:ext cx="4026917" cy="655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960"/>
              <a:buFont typeface="Noto Sans Symbols"/>
              <a:buNone/>
            </a:pPr>
            <a:r>
              <a:rPr lang="en-US" sz="160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J. Neff</a:t>
            </a:r>
            <a:endParaRPr dirty="0"/>
          </a:p>
          <a:p>
            <a:pPr marL="274320" marR="0" lvl="0" indent="-195072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960"/>
              <a:buFont typeface="Noto Sans Symbols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176;p26" descr="SCWG_ima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5804" y="5994396"/>
            <a:ext cx="1395927" cy="7219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4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Structural Violence</a:t>
            </a:r>
            <a:endParaRPr/>
          </a:p>
        </p:txBody>
      </p:sp>
      <p:sp>
        <p:nvSpPr>
          <p:cNvPr id="471" name="Google Shape;471;p49"/>
          <p:cNvSpPr txBox="1">
            <a:spLocks noGrp="1"/>
          </p:cNvSpPr>
          <p:nvPr>
            <p:ph type="body" idx="1"/>
          </p:nvPr>
        </p:nvSpPr>
        <p:spPr>
          <a:xfrm>
            <a:off x="1981200" y="2445328"/>
            <a:ext cx="8229600" cy="3833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“Structural violence is one way of describing social arrangements that put individuals and populations in harm’s way... The arrangements are structural because they are </a:t>
            </a:r>
            <a:r>
              <a:rPr lang="en-US" sz="2800" b="1">
                <a:latin typeface="Calibri"/>
                <a:ea typeface="Calibri"/>
                <a:cs typeface="Calibri"/>
                <a:sym typeface="Calibri"/>
              </a:rPr>
              <a:t>embedded in the political and economic organization 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of our social world; they are violent because they </a:t>
            </a:r>
            <a:r>
              <a:rPr lang="en-US" sz="2800" b="1">
                <a:latin typeface="Calibri"/>
                <a:ea typeface="Calibri"/>
                <a:cs typeface="Calibri"/>
                <a:sym typeface="Calibri"/>
              </a:rPr>
              <a:t>cause injury to people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.” </a:t>
            </a:r>
            <a:endParaRPr/>
          </a:p>
          <a:p>
            <a:pPr marL="137160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				</a:t>
            </a:r>
            <a:r>
              <a:rPr lang="en-US" sz="2800" i="1">
                <a:latin typeface="Calibri"/>
                <a:ea typeface="Calibri"/>
                <a:cs typeface="Calibri"/>
                <a:sym typeface="Calibri"/>
              </a:rPr>
              <a:t>– Farmer et al. 2006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Google Shape;473;p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595959"/>
                </a:solidFill>
              </a:rPr>
              <a:t>4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7" name="Google Shape;176;p26" descr="SCWG_ima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5500" y="5961405"/>
            <a:ext cx="1395927" cy="7219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241</Words>
  <Application>Microsoft Macintosh PowerPoint</Application>
  <PresentationFormat>Custom</PresentationFormat>
  <Paragraphs>35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Social Structures</vt:lpstr>
      <vt:lpstr>Structural Competency </vt:lpstr>
      <vt:lpstr> </vt:lpstr>
      <vt:lpstr>Structural Violence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Cara McGuinness</cp:lastModifiedBy>
  <cp:revision>5</cp:revision>
  <dcterms:modified xsi:type="dcterms:W3CDTF">2018-11-15T04:15:04Z</dcterms:modified>
</cp:coreProperties>
</file>