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20"/>
  </p:notesMasterIdLst>
  <p:handoutMasterIdLst>
    <p:handoutMasterId r:id="rId21"/>
  </p:handoutMasterIdLst>
  <p:sldIdLst>
    <p:sldId id="273" r:id="rId2"/>
    <p:sldId id="256" r:id="rId3"/>
    <p:sldId id="257" r:id="rId4"/>
    <p:sldId id="278" r:id="rId5"/>
    <p:sldId id="275" r:id="rId6"/>
    <p:sldId id="269" r:id="rId7"/>
    <p:sldId id="259" r:id="rId8"/>
    <p:sldId id="270" r:id="rId9"/>
    <p:sldId id="271" r:id="rId10"/>
    <p:sldId id="264" r:id="rId11"/>
    <p:sldId id="263" r:id="rId12"/>
    <p:sldId id="276" r:id="rId13"/>
    <p:sldId id="268" r:id="rId14"/>
    <p:sldId id="277" r:id="rId15"/>
    <p:sldId id="272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8743" autoAdjust="0"/>
  </p:normalViewPr>
  <p:slideViewPr>
    <p:cSldViewPr snapToGrid="0">
      <p:cViewPr varScale="1">
        <p:scale>
          <a:sx n="55" d="100"/>
          <a:sy n="55" d="100"/>
        </p:scale>
        <p:origin x="16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F910F4-3C75-44B8-8A1D-59FB2049BD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2CD0C-4522-4774-9F6D-603B6831FD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F2CDB-6D8E-4CB5-BCA7-CC302234864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20D8E-8DA9-4A46-B3AD-E7D3EC7F30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1D08B-88AB-4BC0-A5E9-334030247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F5DE7-3F51-48E2-A027-C265185C3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B0C8C-8739-4FFE-8905-CDB4C65B7382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7232A-2D05-41B2-81F1-BE388500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4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logo and team info.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01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65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Photo of your solution in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83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Quote: End user feedback on the solution. Why do they like this way better?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57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will your solution meet your users/stakeholders’ needs?</a:t>
            </a:r>
          </a:p>
          <a:p>
            <a:endParaRPr lang="en-US" dirty="0"/>
          </a:p>
          <a:p>
            <a:r>
              <a:rPr lang="en-US" dirty="0"/>
              <a:t>What’s the ROI or value it will bring your organization?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38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future problems might occur if your organization doesn’t move your solution forward?</a:t>
            </a:r>
          </a:p>
          <a:p>
            <a:endParaRPr lang="en-US" dirty="0"/>
          </a:p>
          <a:p>
            <a:r>
              <a:rPr lang="en-US" dirty="0"/>
              <a:t>The inverse of the benefits/value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358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specific support. What do you need as next steps to keep moving forward?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43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visual or description of what a better future would look like with your solution. Could be repeat of original visual.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89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8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Describe your vision for the desired future.</a:t>
            </a:r>
          </a:p>
          <a:p>
            <a:endParaRPr lang="en-US" dirty="0"/>
          </a:p>
          <a:p>
            <a:r>
              <a:rPr lang="en-US" dirty="0"/>
              <a:t>The opposite of the user’s pain is the desired story.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Include a visual of the Problem: A photo, video, quote, or other data from your research that illustrates the problem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9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Describe your vision for the desired future + why it’s not currently possible</a:t>
            </a:r>
          </a:p>
          <a:p>
            <a:endParaRPr lang="en-US" dirty="0"/>
          </a:p>
          <a:p>
            <a:r>
              <a:rPr lang="en-US" dirty="0"/>
              <a:t>The opposite of the user’s pain is the desired 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91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Share what you learned from your research.</a:t>
            </a:r>
          </a:p>
          <a:p>
            <a:endParaRPr lang="en-US" dirty="0"/>
          </a:p>
          <a:p>
            <a:r>
              <a:rPr lang="en-US" dirty="0"/>
              <a:t>BRIEFLY show some of the methods you used. DO NOT spend time on this slide, just to give the audience a sense for the design methods you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3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your insights hierarchy framework from your Phase 2 research.  What were they key sub-themes and over-arching themes?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43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a quote from your insights hierarchy that really hits home the pain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10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the HMW statement you generated ideas from.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45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examples of what you tried before finalizing your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06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solution/solution set are you recommending, given what you learned from your prototyping and feedback with users?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5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D9A6-857D-4FBD-AA54-10CD197C56E5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6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EEB-3D6F-4FA3-ACE8-7810231C2A7C}" type="datetime3">
              <a:rPr lang="en-US" smtClean="0"/>
              <a:t>10 December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158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EEB-3D6F-4FA3-ACE8-7810231C2A7C}" type="datetime3">
              <a:rPr lang="en-US" smtClean="0"/>
              <a:t>10 December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566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3042400" cy="823912"/>
          </a:xfrm>
        </p:spPr>
        <p:txBody>
          <a:bodyPr anchor="b"/>
          <a:lstStyle>
            <a:lvl1pPr marL="0" indent="0">
              <a:buNone/>
              <a:defRPr sz="2400" b="1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5"/>
            <a:ext cx="3042400" cy="368458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9863" y="1681163"/>
            <a:ext cx="3057384" cy="823912"/>
          </a:xfrm>
        </p:spPr>
        <p:txBody>
          <a:bodyPr anchor="b"/>
          <a:lstStyle>
            <a:lvl1pPr marL="0" indent="0">
              <a:buNone/>
              <a:defRPr sz="2400" b="1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19863" y="2505075"/>
            <a:ext cx="3057384" cy="368458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6C5832C7-3D4E-4F26-B270-694593F6B629}" type="datetime3">
              <a:rPr lang="en-US" smtClean="0"/>
              <a:pPr/>
              <a:t>10 December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0ECB686B-FFAC-40F3-A797-A9BB00406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BB4D04A-65A7-49D3-A281-FA4855FE01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09837" y="1690689"/>
            <a:ext cx="3057384" cy="823912"/>
          </a:xfrm>
        </p:spPr>
        <p:txBody>
          <a:bodyPr anchor="b"/>
          <a:lstStyle>
            <a:lvl1pPr marL="0" indent="0">
              <a:buNone/>
              <a:defRPr sz="2400" b="1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90D9800-E3D5-42DB-8EAF-DA849B0461D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09837" y="2514601"/>
            <a:ext cx="3057384" cy="368458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14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C117927-3997-4C2E-BEE7-CBA853A6CA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77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2"/>
            <a:ext cx="3042400" cy="2217070"/>
          </a:xfrm>
        </p:spPr>
        <p:txBody>
          <a:bodyPr anchor="b"/>
          <a:lstStyle>
            <a:lvl1pPr marL="0" indent="0">
              <a:buNone/>
              <a:defRPr sz="2400" b="1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284" y="1690690"/>
            <a:ext cx="7275925" cy="2207543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6C5832C7-3D4E-4F26-B270-694593F6B629}" type="datetime3">
              <a:rPr lang="en-US" smtClean="0"/>
              <a:pPr/>
              <a:t>10 December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fld id="{0ECB686B-FFAC-40F3-A797-A9BB00406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012290F-76C1-4D20-80F8-C084312D7C1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9791" y="3978651"/>
            <a:ext cx="3042400" cy="2217070"/>
          </a:xfrm>
        </p:spPr>
        <p:txBody>
          <a:bodyPr anchor="b"/>
          <a:lstStyle>
            <a:lvl1pPr marL="0" indent="0">
              <a:buNone/>
              <a:defRPr sz="2400" b="1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D90A7365-09E0-4A6F-B458-4FD085C05BB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076284" y="3988179"/>
            <a:ext cx="7275925" cy="2207543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3286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F6C61AF-100A-4E84-ABD3-923A406935EF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29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nline Image Placeholder 8">
            <a:extLst>
              <a:ext uri="{FF2B5EF4-FFF2-40B4-BE49-F238E27FC236}">
                <a16:creationId xmlns:a16="http://schemas.microsoft.com/office/drawing/2014/main" id="{9A7BB2B4-1361-4149-B4CF-62F52B71A25F}"/>
              </a:ext>
            </a:extLst>
          </p:cNvPr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71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20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87B5-53BD-476D-BB85-B984D12240DA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4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1778-5F8C-43EA-B4E9-746760D45493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5D56-8680-4B30-9C71-227A98FDA6E9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8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32C7-3D4E-4F26-B270-694593F6B629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6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D348-2626-4E27-AA95-FBCFDC3B70DE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5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D52-5918-4C0E-BBEE-310942AE56BE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1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Franklin Gothic Book" panose="020B0503020102020204" pitchFamily="34" charset="0"/>
              </a:defRPr>
            </a:lvl1pPr>
            <a:lvl2pPr>
              <a:defRPr sz="2800">
                <a:latin typeface="Franklin Gothic Book" panose="020B0503020102020204" pitchFamily="34" charset="0"/>
              </a:defRPr>
            </a:lvl2pPr>
            <a:lvl3pPr>
              <a:defRPr sz="2400">
                <a:latin typeface="Franklin Gothic Book" panose="020B0503020102020204" pitchFamily="34" charset="0"/>
              </a:defRPr>
            </a:lvl3pPr>
            <a:lvl4pPr>
              <a:defRPr sz="2000">
                <a:latin typeface="Franklin Gothic Book" panose="020B0503020102020204" pitchFamily="34" charset="0"/>
              </a:defRPr>
            </a:lvl4pPr>
            <a:lvl5pPr>
              <a:defRPr sz="2000">
                <a:latin typeface="Franklin Gothic Book" panose="020B05030201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D7BC-46E4-42E5-BCAC-CDFE5E5CB86D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7D9-4BC2-4C8A-AC88-91CF3CA0C721}" type="datetime3">
              <a:rPr lang="en-US" smtClean="0"/>
              <a:t>10 December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F2EEB-3D6F-4FA3-ACE8-7810231C2A7C}" type="datetime3">
              <a:rPr lang="en-US" smtClean="0"/>
              <a:t>10 December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7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73" r:id="rId14"/>
    <p:sldLayoutId id="2147483670" r:id="rId15"/>
    <p:sldLayoutId id="2147483658" r:id="rId16"/>
    <p:sldLayoutId id="214748367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F0B6-1114-4BEA-A62E-64AEEE4D1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Guide to Catalyst Showcase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6143B-4C6B-4396-A822-DCC9665E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3113"/>
            <a:ext cx="10515600" cy="43513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latin typeface="Franklin Gothic Book" panose="020B0503020102020204" pitchFamily="34" charset="0"/>
              </a:rPr>
              <a:t>This template has a default font and color scheme. You can change the font and colors to match your organizations template by going to </a:t>
            </a:r>
            <a:r>
              <a:rPr lang="en-US" sz="1600" i="1" dirty="0">
                <a:latin typeface="Franklin Gothic Book" panose="020B0503020102020204" pitchFamily="34" charset="0"/>
              </a:rPr>
              <a:t>View </a:t>
            </a:r>
            <a:r>
              <a:rPr lang="en-US" sz="1600" i="1" dirty="0">
                <a:latin typeface="Franklin Gothic Book" panose="020B0503020102020204" pitchFamily="34" charset="0"/>
                <a:sym typeface="Wingdings" panose="05000000000000000000" pitchFamily="2" charset="2"/>
              </a:rPr>
              <a:t> Slide Master</a:t>
            </a:r>
            <a:r>
              <a:rPr lang="en-US" sz="1600" dirty="0">
                <a:latin typeface="Franklin Gothic Book" panose="020B0503020102020204" pitchFamily="34" charset="0"/>
                <a:sym typeface="Wingdings" panose="05000000000000000000" pitchFamily="2" charset="2"/>
              </a:rPr>
              <a:t>.</a:t>
            </a:r>
            <a:r>
              <a:rPr lang="en-US" sz="1600" b="1" dirty="0">
                <a:latin typeface="Franklin Gothic Book" panose="020B05030201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>
                <a:latin typeface="Franklin Gothic Book" panose="020B0503020102020204" pitchFamily="34" charset="0"/>
                <a:sym typeface="Wingdings" panose="05000000000000000000" pitchFamily="2" charset="2"/>
              </a:rPr>
              <a:t>Find color and font under the “Background” section.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latin typeface="Franklin Gothic Book" panose="020B0503020102020204" pitchFamily="34" charset="0"/>
                <a:sym typeface="Wingdings" panose="05000000000000000000" pitchFamily="2" charset="2"/>
              </a:rPr>
              <a:t>You must keep the slides in a 16:9 format (widescreen).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latin typeface="Franklin Gothic Book" panose="020B0503020102020204" pitchFamily="34" charset="0"/>
              </a:rPr>
              <a:t>This template is a guide. Please adapt to meet your needs! You should, however, address the following points in your </a:t>
            </a:r>
            <a:r>
              <a:rPr lang="en-US" sz="1600" b="1" dirty="0">
                <a:latin typeface="Franklin Gothic Book" panose="020B0503020102020204" pitchFamily="34" charset="0"/>
              </a:rPr>
              <a:t>5-7 minute </a:t>
            </a:r>
            <a:r>
              <a:rPr lang="en-US" sz="1600" dirty="0">
                <a:latin typeface="Franklin Gothic Book" panose="020B0503020102020204" pitchFamily="34" charset="0"/>
              </a:rPr>
              <a:t>presentation: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latin typeface="Franklin Gothic Book" panose="020B0503020102020204" pitchFamily="34" charset="0"/>
              </a:rPr>
              <a:t>Describe the desired future.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latin typeface="Franklin Gothic Book" panose="020B0503020102020204" pitchFamily="34" charset="0"/>
              </a:rPr>
              <a:t>Show why this vision isn’t currently possible.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latin typeface="Franklin Gothic Book" panose="020B0503020102020204" pitchFamily="34" charset="0"/>
              </a:rPr>
              <a:t>Share what you learned from your research.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latin typeface="Franklin Gothic Book" panose="020B0503020102020204" pitchFamily="34" charset="0"/>
              </a:rPr>
              <a:t>Describe three or four parts of your solution.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latin typeface="Franklin Gothic Book" panose="020B0503020102020204" pitchFamily="34" charset="0"/>
              </a:rPr>
              <a:t>Articulate the benefits of successfully implementing your project.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latin typeface="Franklin Gothic Book" panose="020B0503020102020204" pitchFamily="34" charset="0"/>
              </a:rPr>
              <a:t>Present the negative consequences of not pursuing your project.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latin typeface="Franklin Gothic Book" panose="020B0503020102020204" pitchFamily="34" charset="0"/>
              </a:rPr>
              <a:t>Ask for specific support.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There are guiding notes in the notes sections of most slides.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Add photos and videos from your work to make your presentation pop.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Keep text to a minimum. Make no more than three points on each slide.</a:t>
            </a:r>
          </a:p>
          <a:p>
            <a:pPr lvl="1"/>
            <a:endParaRPr lang="en-US" sz="1600" dirty="0">
              <a:latin typeface="Franklin Gothic Book" panose="020B05030201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163E0-4BAF-47EC-B2CE-E625E5D40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AA6DFD-91D3-4577-8522-BD221C8F9980}"/>
              </a:ext>
            </a:extLst>
          </p:cNvPr>
          <p:cNvSpPr txBox="1"/>
          <p:nvPr/>
        </p:nvSpPr>
        <p:spPr>
          <a:xfrm>
            <a:off x="3894221" y="6400414"/>
            <a:ext cx="5835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Center for Care Innovations © 2019 	</a:t>
            </a: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www.careinnovations.org </a:t>
            </a:r>
          </a:p>
        </p:txBody>
      </p:sp>
    </p:spTree>
    <p:extLst>
      <p:ext uri="{BB962C8B-B14F-4D97-AF65-F5344CB8AC3E}">
        <p14:creationId xmlns:p14="http://schemas.microsoft.com/office/powerpoint/2010/main" val="602944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7141-94EC-45DA-A029-0A4430DF2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052" y="2437022"/>
            <a:ext cx="9865895" cy="198395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A Promising Solution Direction:</a:t>
            </a:r>
            <a:br>
              <a:rPr lang="en-US" dirty="0">
                <a:latin typeface="Franklin Gothic Medium" panose="020B0603020102020204" pitchFamily="34" charset="0"/>
              </a:rPr>
            </a:br>
            <a:br>
              <a:rPr lang="en-US" dirty="0">
                <a:latin typeface="Franklin Gothic Medium" panose="020B0603020102020204" pitchFamily="34" charset="0"/>
              </a:rPr>
            </a:br>
            <a:r>
              <a:rPr lang="en-US" dirty="0">
                <a:latin typeface="Franklin Gothic Medium" panose="020B0603020102020204" pitchFamily="34" charset="0"/>
              </a:rPr>
              <a:t>[Solution Name]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1C8A7-519F-464F-8E75-EA1B8740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2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6BEEE-0D51-4A30-A936-7E69F8522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0968"/>
          </a:xfrm>
        </p:spPr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[Solution Name]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DE0F3FF-88C0-4338-AEBF-DAF0A22655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F218E-C191-46C4-93DF-6AEFC1115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80674"/>
            <a:ext cx="3932237" cy="4088314"/>
          </a:xfrm>
        </p:spPr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Explain solution direction in a few words. Add a photo of a prototype so they know what it would look/feel like.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Franklin Gothic Book" panose="020B05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Franklin Gothic Book" panose="020B05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7ED16-CB01-4625-9B4D-9638D930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23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9B4CE54-E0F9-4C08-8FBA-FFE1A64A9E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21408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736CD-367B-40D0-8E1D-D97350934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1958" y="1253331"/>
            <a:ext cx="5748087" cy="4351338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 End user feedback on the solution. Why do they like this way better?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CD6EC41-8D3B-4FE8-A88F-AF1E391D4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1950" y="6356352"/>
            <a:ext cx="2057400" cy="365125"/>
          </a:xfrm>
        </p:spPr>
        <p:txBody>
          <a:bodyPr/>
          <a:lstStyle/>
          <a:p>
            <a:fld id="{0ECB686B-FFAC-40F3-A797-A9BB00406529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C238E-B382-42F3-BFA2-95EAE01802DA}"/>
              </a:ext>
            </a:extLst>
          </p:cNvPr>
          <p:cNvSpPr/>
          <p:nvPr/>
        </p:nvSpPr>
        <p:spPr>
          <a:xfrm>
            <a:off x="2285000" y="370890"/>
            <a:ext cx="12384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045984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[The Benefits/Value of Our Solution]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62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[Challenges if We Don’t Move Forward with Solution]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41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[Our Ask for Specific Support]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3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9B4CE54-E0F9-4C08-8FBA-FFE1A64A9E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52197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09E3-5BCC-45A2-9B3F-CB8EA6D3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138" y="2126835"/>
            <a:ext cx="9072062" cy="173085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Thank you for your feedback!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DC0A6-D6D9-4803-9612-73BF4151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18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EB87600-07CC-4C7E-A5A6-D075F3D802DC}"/>
              </a:ext>
            </a:extLst>
          </p:cNvPr>
          <p:cNvSpPr txBox="1">
            <a:spLocks/>
          </p:cNvSpPr>
          <p:nvPr/>
        </p:nvSpPr>
        <p:spPr>
          <a:xfrm>
            <a:off x="910138" y="3909593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Franklin Gothic Book" panose="020B0503020102020204" pitchFamily="34" charset="0"/>
              </a:rPr>
              <a:t>[Organization Name]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[Team Member Names]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B1785D-4609-4798-B176-3264F580007E}"/>
              </a:ext>
            </a:extLst>
          </p:cNvPr>
          <p:cNvSpPr txBox="1"/>
          <p:nvPr/>
        </p:nvSpPr>
        <p:spPr>
          <a:xfrm>
            <a:off x="8903369" y="266843"/>
            <a:ext cx="2923674" cy="230832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/>
              <a:t>Organization Logo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1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6563F-F285-406D-9DE7-AEAF224D3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231" y="1441284"/>
            <a:ext cx="9144000" cy="2387600"/>
          </a:xfrm>
        </p:spPr>
        <p:txBody>
          <a:bodyPr/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[Catalyst Project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1CEC43-9614-4669-8AA1-373476A88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231" y="3920959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[Organization Name]</a:t>
            </a:r>
          </a:p>
          <a:p>
            <a:pPr algn="l"/>
            <a:r>
              <a:rPr lang="en-US" dirty="0">
                <a:latin typeface="Franklin Gothic Book" panose="020B0503020102020204" pitchFamily="34" charset="0"/>
              </a:rPr>
              <a:t>[Team Member Names]</a:t>
            </a:r>
          </a:p>
          <a:p>
            <a:pPr algn="l"/>
            <a:endParaRPr lang="en-US" dirty="0">
              <a:latin typeface="Franklin Gothic Book" panose="020B0503020102020204" pitchFamily="34" charset="0"/>
            </a:endParaRPr>
          </a:p>
          <a:p>
            <a:pPr algn="l"/>
            <a:r>
              <a:rPr lang="en-US">
                <a:latin typeface="Franklin Gothic Book" panose="020B0503020102020204" pitchFamily="34" charset="0"/>
              </a:rPr>
              <a:t>February 12, 2020</a:t>
            </a: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CE4F3F-8007-4494-B77A-DFFD2204E7A1}"/>
              </a:ext>
            </a:extLst>
          </p:cNvPr>
          <p:cNvSpPr txBox="1"/>
          <p:nvPr/>
        </p:nvSpPr>
        <p:spPr>
          <a:xfrm>
            <a:off x="8855243" y="326760"/>
            <a:ext cx="2923674" cy="230832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/>
              <a:t>Organization Logo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8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[Our Desired Future / Tell a User Story]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8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[Why It’s Not Happening Now]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No more than three points</a:t>
            </a: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6098-4CA9-413B-9A18-6C3739B0C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[How We Explored the Problem]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2C30D-5325-47BA-8E39-34FCBD527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[Research activity example]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4E645-B202-4E91-B280-69868173B3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735E71-41E0-4767-9174-CADEE8648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[Research activity example]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F39C9-BFA2-481C-9723-0F3FA1A0D69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C16EC-7F35-4741-9A7B-7F37E668A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7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EED6-6555-4098-83BD-6F8F04D84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[Key Insights about Our Current State]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733D5-8001-4C3F-97D6-230B85C8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9B953-1217-4F89-BB8B-7F538F9E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9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736CD-367B-40D0-8E1D-D97350934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1958" y="1253331"/>
            <a:ext cx="5748087" cy="4351338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 End user quote articulating a key need/pain point in the current state.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C179DB1-0617-4D7C-B150-FC9A7A158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1950" y="6356352"/>
            <a:ext cx="2057400" cy="365125"/>
          </a:xfrm>
        </p:spPr>
        <p:txBody>
          <a:bodyPr/>
          <a:lstStyle/>
          <a:p>
            <a:fld id="{0ECB686B-FFAC-40F3-A797-A9BB00406529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C238E-B382-42F3-BFA2-95EAE01802DA}"/>
              </a:ext>
            </a:extLst>
          </p:cNvPr>
          <p:cNvSpPr/>
          <p:nvPr/>
        </p:nvSpPr>
        <p:spPr>
          <a:xfrm>
            <a:off x="2285000" y="370890"/>
            <a:ext cx="12384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96123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09E3-5BCC-45A2-9B3F-CB8EA6D3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783" y="2251164"/>
            <a:ext cx="7886700" cy="1177836"/>
          </a:xfrm>
        </p:spPr>
        <p:txBody>
          <a:bodyPr>
            <a:normAutofit/>
          </a:bodyPr>
          <a:lstStyle/>
          <a:p>
            <a:r>
              <a:rPr lang="en-US" sz="4800" i="1" dirty="0">
                <a:latin typeface="Franklin Gothic Medium" panose="020B0603020102020204" pitchFamily="34" charset="0"/>
              </a:rPr>
              <a:t>[How might we…]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DC0A6-D6D9-4803-9612-73BF4151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36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6338-4B9C-4589-92D8-EA9FB857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[Ideas Prototyped and Tested]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5CAB4B-F0E6-436D-A83C-28E648CD82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[Idea 1]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E9DA713-BAD3-4EAC-BECB-D1171BDEF9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1486675-A334-4695-905C-1D9224558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[Idea 2]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3C2FE6D-9BFB-494B-B506-185EF63597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A4BA6-FF6E-473E-B954-CDE1B6C6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9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022A80E-623E-4741-944E-A1B9EAA5C1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>
                <a:latin typeface="Franklin Gothic Book" panose="020B0503020102020204" pitchFamily="34" charset="0"/>
              </a:rPr>
              <a:t>Idea</a:t>
            </a:r>
            <a:r>
              <a:rPr lang="en-US" dirty="0"/>
              <a:t> 3]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42C0027-4B44-4338-B4CD-F1D84F56AF4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3068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791</Words>
  <Application>Microsoft Office PowerPoint</Application>
  <PresentationFormat>Widescreen</PresentationFormat>
  <Paragraphs>142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Abadi</vt:lpstr>
      <vt:lpstr>Arial</vt:lpstr>
      <vt:lpstr>Calibri</vt:lpstr>
      <vt:lpstr>Calibri Light</vt:lpstr>
      <vt:lpstr>Franklin Gothic Book</vt:lpstr>
      <vt:lpstr>Franklin Gothic Medium</vt:lpstr>
      <vt:lpstr>Office Theme</vt:lpstr>
      <vt:lpstr>Guide to Catalyst Showcase Template</vt:lpstr>
      <vt:lpstr>[Catalyst Project Title]</vt:lpstr>
      <vt:lpstr>[Our Desired Future / Tell a User Story]</vt:lpstr>
      <vt:lpstr>[Why It’s Not Happening Now]</vt:lpstr>
      <vt:lpstr>[How We Explored the Problem]</vt:lpstr>
      <vt:lpstr>[Key Insights about Our Current State]</vt:lpstr>
      <vt:lpstr>PowerPoint Presentation</vt:lpstr>
      <vt:lpstr>[How might we…]</vt:lpstr>
      <vt:lpstr>[Ideas Prototyped and Tested]</vt:lpstr>
      <vt:lpstr>A Promising Solution Direction:  [Solution Name]</vt:lpstr>
      <vt:lpstr>[Solution Name]</vt:lpstr>
      <vt:lpstr>PowerPoint Presentation</vt:lpstr>
      <vt:lpstr>PowerPoint Presentation</vt:lpstr>
      <vt:lpstr>[The Benefits/Value of Our Solution]</vt:lpstr>
      <vt:lpstr>[Challenges if We Don’t Move Forward with Solution]</vt:lpstr>
      <vt:lpstr>[Our Ask for Specific Support]</vt:lpstr>
      <vt:lpstr>PowerPoint Presentation</vt:lpstr>
      <vt:lpstr>Thank you for your feedback!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Blumenthal</dc:creator>
  <cp:lastModifiedBy>Angela Liu</cp:lastModifiedBy>
  <cp:revision>22</cp:revision>
  <dcterms:created xsi:type="dcterms:W3CDTF">2019-04-10T22:18:03Z</dcterms:created>
  <dcterms:modified xsi:type="dcterms:W3CDTF">2019-12-10T19:44:55Z</dcterms:modified>
</cp:coreProperties>
</file>