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58" r:id="rId2"/>
    <p:sldId id="357" r:id="rId3"/>
    <p:sldId id="361" r:id="rId4"/>
    <p:sldId id="365" r:id="rId5"/>
    <p:sldId id="3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490" autoAdjust="0"/>
  </p:normalViewPr>
  <p:slideViewPr>
    <p:cSldViewPr snapToGrid="0">
      <p:cViewPr varScale="1">
        <p:scale>
          <a:sx n="104" d="100"/>
          <a:sy n="104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87BB-5679-4FFF-8568-5A1642ED24A6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35C60-D42C-425E-BFC3-587C00AC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9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a picture of your clinic!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11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the bullet points and add a photo of your clinic. It’s good to remind other participants who you are, to help orient them!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8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35C60-D42C-425E-BFC3-587C00ACB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27C2D2-CD03-F648-AE3E-DA7F46E7CB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08BA88-2B15-7243-B8E8-B44FEDEBB780}"/>
              </a:ext>
            </a:extLst>
          </p:cNvPr>
          <p:cNvSpPr/>
          <p:nvPr userDrawn="1"/>
        </p:nvSpPr>
        <p:spPr>
          <a:xfrm>
            <a:off x="0" y="914400"/>
            <a:ext cx="5562600" cy="228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7620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016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F694454-CC42-AB41-B13F-CE9D5FD7F8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8011F-E020-F348-9F82-FC21EABBA5AE}"/>
              </a:ext>
            </a:extLst>
          </p:cNvPr>
          <p:cNvSpPr/>
          <p:nvPr userDrawn="1"/>
        </p:nvSpPr>
        <p:spPr>
          <a:xfrm>
            <a:off x="6629400" y="914400"/>
            <a:ext cx="5562600" cy="2286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C02D6F-14C4-2C48-9A5A-673A4041B7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0" t="35555" r="24444" b="35556"/>
          <a:stretch/>
        </p:blipFill>
        <p:spPr>
          <a:xfrm>
            <a:off x="6781800" y="1066800"/>
            <a:ext cx="4572001" cy="1981200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8907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62E8E-F44B-2E41-99EA-5738A9A13A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7600"/>
            <a:ext cx="8305800" cy="914400"/>
          </a:xfrm>
          <a:solidFill>
            <a:schemeClr val="accent3"/>
          </a:solidFill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080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9FDC85D-B64E-0149-B2AA-5B310CDC5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CCA14F7B-E662-7349-8422-C87A83F72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57600"/>
            <a:ext cx="8305800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lIns="91440"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529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D9EE9CD-568B-AD4D-BEA1-ABAADCDE85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019800" cy="6858000"/>
          </a:xfrm>
          <a:solidFill>
            <a:schemeClr val="bg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A999697-2552-0A4A-91EF-850394F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0600"/>
            <a:ext cx="7543800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lIns="82296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111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F8C80-AB48-8C41-90E8-46E4FD090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2057400"/>
            <a:ext cx="5181600" cy="4114800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CC041B9-0A0E-F645-B992-5DDF5F47BC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5037" cy="6858000"/>
          </a:xfrm>
          <a:solidFill>
            <a:schemeClr val="bg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DDA1B6-0BD9-D942-B227-FDA7DA770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90600"/>
            <a:ext cx="7686040" cy="916454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rIns="82296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346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69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2CC034-6F06-8B48-A24A-213CF1FCCE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795" b="7799"/>
          <a:stretch/>
        </p:blipFill>
        <p:spPr>
          <a:xfrm>
            <a:off x="-1" y="-1"/>
            <a:ext cx="12192445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9F0322-7160-4E45-ADAD-B9CF8612F4D5}"/>
              </a:ext>
            </a:extLst>
          </p:cNvPr>
          <p:cNvSpPr/>
          <p:nvPr userDrawn="1"/>
        </p:nvSpPr>
        <p:spPr>
          <a:xfrm>
            <a:off x="838200" y="662609"/>
            <a:ext cx="10515600" cy="5509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2101D1B-3252-4141-96EB-6CEA270D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0951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9AE5BBC-DE66-6041-BCDC-9A848874F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18" y="1986513"/>
            <a:ext cx="4999382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683C7B2-85DA-C343-A65D-8F5D47628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86513"/>
            <a:ext cx="4999383" cy="3990217"/>
          </a:xfrm>
        </p:spPr>
        <p:txBody>
          <a:bodyPr/>
          <a:lstStyle>
            <a:lvl1pPr>
              <a:spcBef>
                <a:spcPts val="1000"/>
              </a:spcBef>
              <a:spcAft>
                <a:spcPts val="1000"/>
              </a:spcAft>
              <a:defRPr/>
            </a:lvl1pPr>
            <a:lvl2pPr>
              <a:spcBef>
                <a:spcPts val="1000"/>
              </a:spcBef>
              <a:spcAft>
                <a:spcPts val="1000"/>
              </a:spcAft>
              <a:defRPr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05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7875-ECA5-FE4B-8B96-1A83CFE61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A902D-712B-0B4F-8FA7-753ECA3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8AAC67-8612-BC4A-8FD1-EACDE2443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6" t="36094" r="50664" b="36440"/>
          <a:stretch/>
        </p:blipFill>
        <p:spPr>
          <a:xfrm>
            <a:off x="776287" y="6248306"/>
            <a:ext cx="675390" cy="52238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E0D7C7-98E2-3E4D-9BEE-12E30F6D8CB9}"/>
              </a:ext>
            </a:extLst>
          </p:cNvPr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8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881112-A400-6D40-8E05-7F710BCA56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3888" y="6334683"/>
            <a:ext cx="5159912" cy="3655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Museo Sans Cond 700" panose="02000000000000000000" pitchFamily="2" charset="0"/>
              </a:defRPr>
            </a:lvl1pPr>
          </a:lstStyle>
          <a:p>
            <a:r>
              <a:rPr lang="en-US" dirty="0"/>
              <a:t>CENTER FOR CARE INNOVATIONS     |     </a:t>
            </a:r>
            <a:fld id="{124E6FD9-92FF-C64B-8B43-A7A55FF926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B3556F-E1A6-F748-AA72-971386518B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402" t="43550" r="53144" b="43827"/>
          <a:stretch/>
        </p:blipFill>
        <p:spPr>
          <a:xfrm>
            <a:off x="833582" y="6176963"/>
            <a:ext cx="1567873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A42B4-B442-9340-A41D-35761EFA9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CE995-1AC4-A54D-B9E5-C93BCDF6C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594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useo Sans Cond 700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375"/>
          </a:solidFill>
          <a:latin typeface="Museo Slab 300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Museo Slab 500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pos="7152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pos="3840">
          <p15:clr>
            <a:srgbClr val="F26B43"/>
          </p15:clr>
        </p15:guide>
        <p15:guide id="7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B618F41-CCC6-4B77-AFE0-0625908C4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D17102-BE95-4918-9782-B1CDEBEAA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3668617"/>
            <a:ext cx="8305800" cy="914400"/>
          </a:xfrm>
          <a:solidFill>
            <a:srgbClr val="0083A9"/>
          </a:solidFill>
          <a:ln>
            <a:noFill/>
          </a:ln>
        </p:spPr>
        <p:txBody>
          <a:bodyPr/>
          <a:lstStyle/>
          <a:p>
            <a:r>
              <a:rPr lang="en-US" dirty="0"/>
              <a:t>Insert Organization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FD0F6B-C51C-49B0-A4EC-EB14F2C321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643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B2D4586-DB92-4DDC-A30A-AF93FB6EE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62A5-B2EA-4C2E-BBAF-9A897B017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3115" y="1804011"/>
            <a:ext cx="5181600" cy="474116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Location: (city)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Population: (urban, suburban, rural, frontier, etc.)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Clinic Sites: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at our site: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# of Patients in our MAT program: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chemeClr val="tx1"/>
                </a:solidFill>
              </a:rPr>
              <a:t>Our EHR is: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08C22-EF80-486A-B899-1F9F8EBC4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1111"/>
            <a:ext cx="7543800" cy="914400"/>
          </a:xfrm>
          <a:solidFill>
            <a:srgbClr val="0083A9"/>
          </a:solidFill>
        </p:spPr>
        <p:txBody>
          <a:bodyPr/>
          <a:lstStyle/>
          <a:p>
            <a:r>
              <a:rPr lang="en-US" dirty="0"/>
              <a:t>Who We 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577DC-8333-4D17-8A28-56D1B572D9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32625" y="6334125"/>
            <a:ext cx="5159375" cy="3667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18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79" y="142121"/>
            <a:ext cx="10515600" cy="1045034"/>
          </a:xfrm>
        </p:spPr>
        <p:txBody>
          <a:bodyPr/>
          <a:lstStyle/>
          <a:p>
            <a:r>
              <a:rPr lang="en-US" dirty="0"/>
              <a:t>Our Team’s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81" y="1185486"/>
            <a:ext cx="11350515" cy="4674328"/>
          </a:xfrm>
        </p:spPr>
        <p:txBody>
          <a:bodyPr/>
          <a:lstStyle/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What does your process and/or workflow look like when patients transition from the ED or hospital inpatient to our MAT program (if you have pictures of your workflow, feel free to add a slide!)? </a:t>
            </a:r>
          </a:p>
          <a:p>
            <a:pPr marL="752475" lvl="1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Describe roles and responsibilities</a:t>
            </a:r>
          </a:p>
          <a:p>
            <a:pPr marL="752475" lvl="1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Describe how you address bottlenecks (if applicable)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How did you improve communication/coordination with the ED or hospital inpatient unit? </a:t>
            </a:r>
          </a:p>
          <a:p>
            <a:pPr marL="752475" lvl="1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</a:rPr>
              <a:t>What is the notification process for patient admission/discharge? </a:t>
            </a:r>
          </a:p>
          <a:p>
            <a:pPr marL="295275" indent="-2952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>
                <a:solidFill>
                  <a:schemeClr val="tx1"/>
                </a:solidFill>
              </a:rPr>
              <a:t>What tools/templates do you use?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18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C9FA1-8BB9-4ED8-A42A-0456FF16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47" y="219356"/>
            <a:ext cx="10515600" cy="802662"/>
          </a:xfrm>
        </p:spPr>
        <p:txBody>
          <a:bodyPr/>
          <a:lstStyle/>
          <a:p>
            <a:r>
              <a:rPr lang="en-US" dirty="0"/>
              <a:t>Key Learnings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8350E-E21D-4C95-BD84-98590E445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64" y="1193534"/>
            <a:ext cx="11376607" cy="4735628"/>
          </a:xfrm>
        </p:spPr>
        <p:txBody>
          <a:bodyPr/>
          <a:lstStyle/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So far, we learned: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Our biggest surprise was: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If we could go back and do one thing differently, it would be: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patients has been: </a:t>
            </a:r>
          </a:p>
          <a:p>
            <a:pPr marL="349250" indent="-34925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The biggest impact on our providers/staff has been: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encountered the following challenges: </a:t>
            </a:r>
          </a:p>
          <a:p>
            <a:pPr marL="352425" indent="-352425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</a:rPr>
              <a:t>We think our next step is to: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ABFD2-113A-453F-A127-C9F2F5800A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5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4572-1352-4874-8BF1-D438BC91E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94" y="154528"/>
            <a:ext cx="10515600" cy="1325563"/>
          </a:xfrm>
        </p:spPr>
        <p:txBody>
          <a:bodyPr/>
          <a:lstStyle/>
          <a:p>
            <a:r>
              <a:rPr lang="en-US" dirty="0"/>
              <a:t>Q&amp;A and Discussion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D0CB0-6995-4947-87C2-D2F1D9D4B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770" y="1430641"/>
            <a:ext cx="11507304" cy="4351338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Teams that want to make changes in this area, could start by: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1.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2.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Our team would benefit from advice on the following: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E7591-26F5-432B-B4F2-5E7CE1C79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CENTER FOR CARE INNOVATIONS     |     </a:t>
            </a:r>
            <a:fld id="{124E6FD9-92FF-C64B-8B43-A7A55FF926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57350"/>
      </p:ext>
    </p:extLst>
  </p:cSld>
  <p:clrMapOvr>
    <a:masterClrMapping/>
  </p:clrMapOvr>
</p:sld>
</file>

<file path=ppt/theme/theme1.xml><?xml version="1.0" encoding="utf-8"?>
<a:theme xmlns:a="http://schemas.openxmlformats.org/drawingml/2006/main" name="Photo Full Bleed">
  <a:themeElements>
    <a:clrScheme name="CCI 13">
      <a:dk1>
        <a:srgbClr val="38383B"/>
      </a:dk1>
      <a:lt1>
        <a:srgbClr val="FFFFFF"/>
      </a:lt1>
      <a:dk2>
        <a:srgbClr val="717375"/>
      </a:dk2>
      <a:lt2>
        <a:srgbClr val="E7E6E6"/>
      </a:lt2>
      <a:accent1>
        <a:srgbClr val="EEB111"/>
      </a:accent1>
      <a:accent2>
        <a:srgbClr val="F37320"/>
      </a:accent2>
      <a:accent3>
        <a:srgbClr val="0083A9"/>
      </a:accent3>
      <a:accent4>
        <a:srgbClr val="717375"/>
      </a:accent4>
      <a:accent5>
        <a:srgbClr val="454647"/>
      </a:accent5>
      <a:accent6>
        <a:srgbClr val="38383B"/>
      </a:accent6>
      <a:hlink>
        <a:srgbClr val="F3732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_template_169_final" id="{E5628412-B970-5E44-9981-77331D1AE03A}" vid="{7844C5EE-8347-BE43-87BA-D76DAA23D0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301</Words>
  <Application>Microsoft Office PowerPoint</Application>
  <PresentationFormat>Widescreen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Museo Sans Cond 700</vt:lpstr>
      <vt:lpstr>Museo Slab 300</vt:lpstr>
      <vt:lpstr>Museo Slab 500</vt:lpstr>
      <vt:lpstr>Photo Full Bleed</vt:lpstr>
      <vt:lpstr>Insert Organization Name</vt:lpstr>
      <vt:lpstr>Who We Are</vt:lpstr>
      <vt:lpstr>Our Team’s Experience</vt:lpstr>
      <vt:lpstr>Key Learnings </vt:lpstr>
      <vt:lpstr>Q&amp;A and Discussion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PHLN Bright Spot Organizations December 11, 2018</dc:title>
  <dc:creator>Diana Nguyen</dc:creator>
  <cp:lastModifiedBy>Tammy Fisher</cp:lastModifiedBy>
  <cp:revision>38</cp:revision>
  <dcterms:created xsi:type="dcterms:W3CDTF">2018-10-24T19:19:58Z</dcterms:created>
  <dcterms:modified xsi:type="dcterms:W3CDTF">2020-02-21T17:57:22Z</dcterms:modified>
</cp:coreProperties>
</file>