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58" r:id="rId6"/>
    <p:sldId id="260" r:id="rId7"/>
    <p:sldId id="262" r:id="rId8"/>
    <p:sldId id="259" r:id="rId9"/>
    <p:sldId id="263" r:id="rId10"/>
    <p:sldId id="264" r:id="rId11"/>
    <p:sldId id="257" r:id="rId12"/>
    <p:sldId id="265" r:id="rId13"/>
    <p:sldId id="266" r:id="rId14"/>
    <p:sldId id="267" r:id="rId15"/>
    <p:sldId id="268" r:id="rId16"/>
    <p:sldId id="269" r:id="rId17"/>
    <p:sldId id="270" r:id="rId18"/>
    <p:sldId id="26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233"/>
    <a:srgbClr val="942A00"/>
    <a:srgbClr val="942A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687" autoAdjust="0"/>
  </p:normalViewPr>
  <p:slideViewPr>
    <p:cSldViewPr snapToGrid="0" snapToObjects="1">
      <p:cViewPr>
        <p:scale>
          <a:sx n="61" d="100"/>
          <a:sy n="61" d="100"/>
        </p:scale>
        <p:origin x="216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AA7A92-E131-4425-AC74-04057529B02A}" type="datetimeFigureOut">
              <a:rPr lang="en-US" smtClean="0"/>
              <a:t>12/18/2019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381A4-CFC2-420C-8DA3-A965757A7BF6}" type="slidenum">
              <a:rPr lang="en-US" smtClean="0"/>
              <a:t>‹#›</a:t>
            </a:fld>
            <a:endParaRPr lang="en-US"/>
          </a:p>
        </p:txBody>
      </p:sp>
    </p:spTree>
    <p:extLst>
      <p:ext uri="{BB962C8B-B14F-4D97-AF65-F5344CB8AC3E}">
        <p14:creationId xmlns:p14="http://schemas.microsoft.com/office/powerpoint/2010/main" val="480923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5381A4-CFC2-420C-8DA3-A965757A7BF6}" type="slidenum">
              <a:rPr lang="en-US" smtClean="0"/>
              <a:t>8</a:t>
            </a:fld>
            <a:endParaRPr lang="en-US"/>
          </a:p>
        </p:txBody>
      </p:sp>
    </p:spTree>
    <p:extLst>
      <p:ext uri="{BB962C8B-B14F-4D97-AF65-F5344CB8AC3E}">
        <p14:creationId xmlns:p14="http://schemas.microsoft.com/office/powerpoint/2010/main" val="2778936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5381A4-CFC2-420C-8DA3-A965757A7BF6}" type="slidenum">
              <a:rPr lang="en-US" smtClean="0"/>
              <a:t>9</a:t>
            </a:fld>
            <a:endParaRPr lang="en-US"/>
          </a:p>
        </p:txBody>
      </p:sp>
    </p:spTree>
    <p:extLst>
      <p:ext uri="{BB962C8B-B14F-4D97-AF65-F5344CB8AC3E}">
        <p14:creationId xmlns:p14="http://schemas.microsoft.com/office/powerpoint/2010/main" val="26657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381A4-CFC2-420C-8DA3-A965757A7BF6}" type="slidenum">
              <a:rPr lang="en-US" smtClean="0"/>
              <a:t>15</a:t>
            </a:fld>
            <a:endParaRPr lang="en-US"/>
          </a:p>
        </p:txBody>
      </p:sp>
    </p:spTree>
    <p:extLst>
      <p:ext uri="{BB962C8B-B14F-4D97-AF65-F5344CB8AC3E}">
        <p14:creationId xmlns:p14="http://schemas.microsoft.com/office/powerpoint/2010/main" val="99842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D34BB3-D807-8B45-8752-7D18F4722DC6}" type="datetimeFigureOut">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72B37B-90EC-A142-A3E5-D88F1603D67F}" type="slidenum">
              <a:rPr lang="en-US" smtClean="0"/>
              <a:t>‹#›</a:t>
            </a:fld>
            <a:endParaRPr lang="en-US" dirty="0"/>
          </a:p>
        </p:txBody>
      </p:sp>
    </p:spTree>
    <p:extLst>
      <p:ext uri="{BB962C8B-B14F-4D97-AF65-F5344CB8AC3E}">
        <p14:creationId xmlns:p14="http://schemas.microsoft.com/office/powerpoint/2010/main" val="362539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34BB3-D807-8B45-8752-7D18F4722DC6}" type="datetimeFigureOut">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72B37B-90EC-A142-A3E5-D88F1603D67F}" type="slidenum">
              <a:rPr lang="en-US" smtClean="0"/>
              <a:t>‹#›</a:t>
            </a:fld>
            <a:endParaRPr lang="en-US" dirty="0"/>
          </a:p>
        </p:txBody>
      </p:sp>
    </p:spTree>
    <p:extLst>
      <p:ext uri="{BB962C8B-B14F-4D97-AF65-F5344CB8AC3E}">
        <p14:creationId xmlns:p14="http://schemas.microsoft.com/office/powerpoint/2010/main" val="10595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34BB3-D807-8B45-8752-7D18F4722DC6}" type="datetimeFigureOut">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72B37B-90EC-A142-A3E5-D88F1603D67F}" type="slidenum">
              <a:rPr lang="en-US" smtClean="0"/>
              <a:t>‹#›</a:t>
            </a:fld>
            <a:endParaRPr lang="en-US" dirty="0"/>
          </a:p>
        </p:txBody>
      </p:sp>
    </p:spTree>
    <p:extLst>
      <p:ext uri="{BB962C8B-B14F-4D97-AF65-F5344CB8AC3E}">
        <p14:creationId xmlns:p14="http://schemas.microsoft.com/office/powerpoint/2010/main" val="92722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34BB3-D807-8B45-8752-7D18F4722DC6}" type="datetimeFigureOut">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72B37B-90EC-A142-A3E5-D88F1603D67F}" type="slidenum">
              <a:rPr lang="en-US" smtClean="0"/>
              <a:t>‹#›</a:t>
            </a:fld>
            <a:endParaRPr lang="en-US" dirty="0"/>
          </a:p>
        </p:txBody>
      </p:sp>
    </p:spTree>
    <p:extLst>
      <p:ext uri="{BB962C8B-B14F-4D97-AF65-F5344CB8AC3E}">
        <p14:creationId xmlns:p14="http://schemas.microsoft.com/office/powerpoint/2010/main" val="3083585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D34BB3-D807-8B45-8752-7D18F4722DC6}" type="datetimeFigureOut">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72B37B-90EC-A142-A3E5-D88F1603D67F}" type="slidenum">
              <a:rPr lang="en-US" smtClean="0"/>
              <a:t>‹#›</a:t>
            </a:fld>
            <a:endParaRPr lang="en-US" dirty="0"/>
          </a:p>
        </p:txBody>
      </p:sp>
    </p:spTree>
    <p:extLst>
      <p:ext uri="{BB962C8B-B14F-4D97-AF65-F5344CB8AC3E}">
        <p14:creationId xmlns:p14="http://schemas.microsoft.com/office/powerpoint/2010/main" val="21475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accent6">
                    <a:lumMod val="50000"/>
                  </a:schemeClr>
                </a:solidFill>
              </a:defRPr>
            </a:lvl1pPr>
            <a:lvl2pPr>
              <a:defRPr sz="2400">
                <a:solidFill>
                  <a:schemeClr val="accent6">
                    <a:lumMod val="50000"/>
                  </a:schemeClr>
                </a:solidFill>
              </a:defRPr>
            </a:lvl2pPr>
            <a:lvl3pPr>
              <a:defRPr sz="2000">
                <a:solidFill>
                  <a:schemeClr val="accent6">
                    <a:lumMod val="50000"/>
                  </a:schemeClr>
                </a:solidFill>
              </a:defRPr>
            </a:lvl3pPr>
            <a:lvl4pPr>
              <a:defRPr sz="1800">
                <a:solidFill>
                  <a:schemeClr val="accent6">
                    <a:lumMod val="50000"/>
                  </a:schemeClr>
                </a:solidFill>
              </a:defRPr>
            </a:lvl4pPr>
            <a:lvl5pPr>
              <a:defRPr sz="1800">
                <a:solidFill>
                  <a:schemeClr val="accent6">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accent6">
                    <a:lumMod val="50000"/>
                  </a:schemeClr>
                </a:solidFill>
              </a:defRPr>
            </a:lvl1pPr>
            <a:lvl2pPr>
              <a:defRPr sz="2400">
                <a:solidFill>
                  <a:schemeClr val="accent6">
                    <a:lumMod val="50000"/>
                  </a:schemeClr>
                </a:solidFill>
              </a:defRPr>
            </a:lvl2pPr>
            <a:lvl3pPr>
              <a:defRPr sz="2000">
                <a:solidFill>
                  <a:schemeClr val="accent6">
                    <a:lumMod val="50000"/>
                  </a:schemeClr>
                </a:solidFill>
              </a:defRPr>
            </a:lvl3pPr>
            <a:lvl4pPr>
              <a:defRPr sz="1800">
                <a:solidFill>
                  <a:schemeClr val="accent6">
                    <a:lumMod val="50000"/>
                  </a:schemeClr>
                </a:solidFill>
              </a:defRPr>
            </a:lvl4pPr>
            <a:lvl5pPr>
              <a:defRPr sz="1800">
                <a:solidFill>
                  <a:schemeClr val="accent6">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D34BB3-D807-8B45-8752-7D18F4722DC6}" type="datetimeFigureOut">
              <a:rPr lang="en-US" smtClean="0"/>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72B37B-90EC-A142-A3E5-D88F1603D67F}" type="slidenum">
              <a:rPr lang="en-US" smtClean="0"/>
              <a:t>‹#›</a:t>
            </a:fld>
            <a:endParaRPr lang="en-US" dirty="0"/>
          </a:p>
        </p:txBody>
      </p:sp>
    </p:spTree>
    <p:extLst>
      <p:ext uri="{BB962C8B-B14F-4D97-AF65-F5344CB8AC3E}">
        <p14:creationId xmlns:p14="http://schemas.microsoft.com/office/powerpoint/2010/main" val="225147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6">
                    <a:lumMod val="50000"/>
                  </a:schemeClr>
                </a:solidFill>
              </a:defRPr>
            </a:lvl1pPr>
            <a:lvl2pPr>
              <a:defRPr sz="2000">
                <a:solidFill>
                  <a:schemeClr val="accent6">
                    <a:lumMod val="50000"/>
                  </a:schemeClr>
                </a:solidFill>
              </a:defRPr>
            </a:lvl2pPr>
            <a:lvl3pPr>
              <a:defRPr sz="1800">
                <a:solidFill>
                  <a:schemeClr val="accent6">
                    <a:lumMod val="50000"/>
                  </a:schemeClr>
                </a:solidFill>
              </a:defRPr>
            </a:lvl3pPr>
            <a:lvl4pPr>
              <a:defRPr sz="1600">
                <a:solidFill>
                  <a:schemeClr val="accent6">
                    <a:lumMod val="50000"/>
                  </a:schemeClr>
                </a:solidFill>
              </a:defRPr>
            </a:lvl4pPr>
            <a:lvl5pPr>
              <a:defRPr sz="1600">
                <a:solidFill>
                  <a:schemeClr val="accent6">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accent6">
                    <a:lumMod val="50000"/>
                  </a:schemeClr>
                </a:solidFill>
              </a:defRPr>
            </a:lvl1pPr>
            <a:lvl2pPr>
              <a:defRPr sz="2000">
                <a:solidFill>
                  <a:schemeClr val="accent6">
                    <a:lumMod val="50000"/>
                  </a:schemeClr>
                </a:solidFill>
              </a:defRPr>
            </a:lvl2pPr>
            <a:lvl3pPr>
              <a:defRPr sz="1800">
                <a:solidFill>
                  <a:schemeClr val="accent6">
                    <a:lumMod val="50000"/>
                  </a:schemeClr>
                </a:solidFill>
              </a:defRPr>
            </a:lvl3pPr>
            <a:lvl4pPr>
              <a:defRPr sz="1600">
                <a:solidFill>
                  <a:schemeClr val="accent6">
                    <a:lumMod val="50000"/>
                  </a:schemeClr>
                </a:solidFill>
              </a:defRPr>
            </a:lvl4pPr>
            <a:lvl5pPr>
              <a:defRPr sz="1600">
                <a:solidFill>
                  <a:schemeClr val="accent6">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D34BB3-D807-8B45-8752-7D18F4722DC6}" type="datetimeFigureOut">
              <a:rPr lang="en-US" smtClean="0"/>
              <a:t>12/18/2019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72B37B-90EC-A142-A3E5-D88F1603D67F}" type="slidenum">
              <a:rPr lang="en-US" smtClean="0"/>
              <a:t>‹#›</a:t>
            </a:fld>
            <a:endParaRPr lang="en-US" dirty="0"/>
          </a:p>
        </p:txBody>
      </p:sp>
    </p:spTree>
    <p:extLst>
      <p:ext uri="{BB962C8B-B14F-4D97-AF65-F5344CB8AC3E}">
        <p14:creationId xmlns:p14="http://schemas.microsoft.com/office/powerpoint/2010/main" val="223215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D34BB3-D807-8B45-8752-7D18F4722DC6}" type="datetimeFigureOut">
              <a:rPr lang="en-US" smtClean="0"/>
              <a:t>12/18/2019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72B37B-90EC-A142-A3E5-D88F1603D67F}" type="slidenum">
              <a:rPr lang="en-US" smtClean="0"/>
              <a:t>‹#›</a:t>
            </a:fld>
            <a:endParaRPr lang="en-US" dirty="0"/>
          </a:p>
        </p:txBody>
      </p:sp>
    </p:spTree>
    <p:extLst>
      <p:ext uri="{BB962C8B-B14F-4D97-AF65-F5344CB8AC3E}">
        <p14:creationId xmlns:p14="http://schemas.microsoft.com/office/powerpoint/2010/main" val="911179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34BB3-D807-8B45-8752-7D18F4722DC6}" type="datetimeFigureOut">
              <a:rPr lang="en-US" smtClean="0"/>
              <a:t>12/18/2019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72B37B-90EC-A142-A3E5-D88F1603D67F}" type="slidenum">
              <a:rPr lang="en-US" smtClean="0"/>
              <a:t>‹#›</a:t>
            </a:fld>
            <a:endParaRPr lang="en-US" dirty="0"/>
          </a:p>
        </p:txBody>
      </p:sp>
    </p:spTree>
    <p:extLst>
      <p:ext uri="{BB962C8B-B14F-4D97-AF65-F5344CB8AC3E}">
        <p14:creationId xmlns:p14="http://schemas.microsoft.com/office/powerpoint/2010/main" val="63394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accent6">
                    <a:lumMod val="50000"/>
                  </a:schemeClr>
                </a:solidFill>
              </a:defRPr>
            </a:lvl1pPr>
            <a:lvl2pPr>
              <a:defRPr sz="2800">
                <a:solidFill>
                  <a:schemeClr val="accent6">
                    <a:lumMod val="50000"/>
                  </a:schemeClr>
                </a:solidFill>
              </a:defRPr>
            </a:lvl2pPr>
            <a:lvl3pPr>
              <a:defRPr sz="2400">
                <a:solidFill>
                  <a:schemeClr val="accent6">
                    <a:lumMod val="50000"/>
                  </a:schemeClr>
                </a:solidFill>
              </a:defRPr>
            </a:lvl3pPr>
            <a:lvl4pPr>
              <a:defRPr sz="2000">
                <a:solidFill>
                  <a:schemeClr val="accent6">
                    <a:lumMod val="50000"/>
                  </a:schemeClr>
                </a:solidFill>
              </a:defRPr>
            </a:lvl4pPr>
            <a:lvl5pPr>
              <a:defRPr sz="2000">
                <a:solidFill>
                  <a:schemeClr val="accent6">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6">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D34BB3-D807-8B45-8752-7D18F4722DC6}" type="datetimeFigureOut">
              <a:rPr lang="en-US" smtClean="0"/>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72B37B-90EC-A142-A3E5-D88F1603D67F}" type="slidenum">
              <a:rPr lang="en-US" smtClean="0"/>
              <a:t>‹#›</a:t>
            </a:fld>
            <a:endParaRPr lang="en-US" dirty="0"/>
          </a:p>
        </p:txBody>
      </p:sp>
    </p:spTree>
    <p:extLst>
      <p:ext uri="{BB962C8B-B14F-4D97-AF65-F5344CB8AC3E}">
        <p14:creationId xmlns:p14="http://schemas.microsoft.com/office/powerpoint/2010/main" val="148265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6">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D34BB3-D807-8B45-8752-7D18F4722DC6}" type="datetimeFigureOut">
              <a:rPr lang="en-US" smtClean="0"/>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72B37B-90EC-A142-A3E5-D88F1603D67F}" type="slidenum">
              <a:rPr lang="en-US" smtClean="0"/>
              <a:t>‹#›</a:t>
            </a:fld>
            <a:endParaRPr lang="en-US" dirty="0"/>
          </a:p>
        </p:txBody>
      </p:sp>
    </p:spTree>
    <p:extLst>
      <p:ext uri="{BB962C8B-B14F-4D97-AF65-F5344CB8AC3E}">
        <p14:creationId xmlns:p14="http://schemas.microsoft.com/office/powerpoint/2010/main" val="88338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34BB3-D807-8B45-8752-7D18F4722DC6}" type="datetimeFigureOut">
              <a:rPr lang="en-US" smtClean="0"/>
              <a:t>12/18/2019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2B37B-90EC-A142-A3E5-D88F1603D67F}" type="slidenum">
              <a:rPr lang="en-US" smtClean="0"/>
              <a:t>‹#›</a:t>
            </a:fld>
            <a:endParaRPr lang="en-US" dirty="0"/>
          </a:p>
        </p:txBody>
      </p:sp>
    </p:spTree>
    <p:extLst>
      <p:ext uri="{BB962C8B-B14F-4D97-AF65-F5344CB8AC3E}">
        <p14:creationId xmlns:p14="http://schemas.microsoft.com/office/powerpoint/2010/main" val="1904825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7640" y="1438811"/>
            <a:ext cx="7660560" cy="1470025"/>
          </a:xfrm>
          <a:noFill/>
          <a:ln>
            <a:noFill/>
          </a:ln>
        </p:spPr>
        <p:txBody>
          <a:bodyPr>
            <a:normAutofit fontScale="90000"/>
          </a:bodyPr>
          <a:lstStyle/>
          <a:p>
            <a:pPr algn="l"/>
            <a:r>
              <a:rPr lang="en-US" dirty="0">
                <a:solidFill>
                  <a:srgbClr val="942A61"/>
                </a:solidFill>
                <a:latin typeface="PT Serif"/>
                <a:cs typeface="PT Serif"/>
              </a:rPr>
              <a:t>Resiliency and ACE’s at the Dutton Campus</a:t>
            </a:r>
            <a:br>
              <a:rPr lang="en-US" dirty="0">
                <a:solidFill>
                  <a:srgbClr val="942A61"/>
                </a:solidFill>
                <a:latin typeface="PT Serif"/>
                <a:cs typeface="PT Serif"/>
              </a:rPr>
            </a:br>
            <a:r>
              <a:rPr lang="en-US" dirty="0">
                <a:solidFill>
                  <a:srgbClr val="942A61"/>
                </a:solidFill>
                <a:latin typeface="PT Serif"/>
                <a:cs typeface="PT Serif"/>
              </a:rPr>
              <a:t>12/13/2019</a:t>
            </a:r>
            <a:br>
              <a:rPr lang="en-US" dirty="0">
                <a:solidFill>
                  <a:srgbClr val="942A61"/>
                </a:solidFill>
                <a:latin typeface="PT Serif"/>
                <a:cs typeface="PT Serif"/>
              </a:rPr>
            </a:br>
            <a:endParaRPr lang="en-US" dirty="0">
              <a:solidFill>
                <a:srgbClr val="942A61"/>
              </a:solidFill>
              <a:latin typeface="PT Serif"/>
              <a:cs typeface="PT Serif"/>
            </a:endParaRPr>
          </a:p>
        </p:txBody>
      </p:sp>
      <p:pic>
        <p:nvPicPr>
          <p:cNvPr id="4" name="Picture 3" descr="srchc_icon-01.png"/>
          <p:cNvPicPr>
            <a:picLocks noChangeAspect="1"/>
          </p:cNvPicPr>
          <p:nvPr/>
        </p:nvPicPr>
        <p:blipFill rotWithShape="1">
          <a:blip r:embed="rId2">
            <a:extLst>
              <a:ext uri="{28A0092B-C50C-407E-A947-70E740481C1C}">
                <a14:useLocalDpi xmlns:a14="http://schemas.microsoft.com/office/drawing/2010/main" val="0"/>
              </a:ext>
            </a:extLst>
          </a:blip>
          <a:srcRect r="32232" b="43273"/>
          <a:stretch/>
        </p:blipFill>
        <p:spPr>
          <a:xfrm>
            <a:off x="5351546" y="3793318"/>
            <a:ext cx="3792454" cy="3064682"/>
          </a:xfrm>
          <a:prstGeom prst="rect">
            <a:avLst/>
          </a:prstGeom>
        </p:spPr>
      </p:pic>
      <p:pic>
        <p:nvPicPr>
          <p:cNvPr id="5" name="Picture 4"/>
          <p:cNvPicPr>
            <a:picLocks noChangeAspect="1"/>
          </p:cNvPicPr>
          <p:nvPr/>
        </p:nvPicPr>
        <p:blipFill>
          <a:blip r:embed="rId3"/>
          <a:stretch>
            <a:fillRect/>
          </a:stretch>
        </p:blipFill>
        <p:spPr>
          <a:xfrm>
            <a:off x="892098" y="5546408"/>
            <a:ext cx="1805185" cy="687690"/>
          </a:xfrm>
          <a:prstGeom prst="rect">
            <a:avLst/>
          </a:prstGeom>
        </p:spPr>
      </p:pic>
    </p:spTree>
    <p:extLst>
      <p:ext uri="{BB962C8B-B14F-4D97-AF65-F5344CB8AC3E}">
        <p14:creationId xmlns:p14="http://schemas.microsoft.com/office/powerpoint/2010/main" val="729953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0">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Rectangle 42">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711" y="221673"/>
            <a:ext cx="6288577" cy="1332634"/>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C044B3-F61F-4BA9-9F1E-8EB644CFA561}"/>
              </a:ext>
            </a:extLst>
          </p:cNvPr>
          <p:cNvSpPr>
            <a:spLocks noGrp="1"/>
          </p:cNvSpPr>
          <p:nvPr>
            <p:ph type="ctrTitle"/>
          </p:nvPr>
        </p:nvSpPr>
        <p:spPr>
          <a:xfrm>
            <a:off x="1577340" y="310343"/>
            <a:ext cx="5989320" cy="868823"/>
          </a:xfrm>
        </p:spPr>
        <p:txBody>
          <a:bodyPr anchor="ctr">
            <a:normAutofit/>
          </a:bodyPr>
          <a:lstStyle/>
          <a:p>
            <a:r>
              <a:rPr lang="en-US" sz="3500"/>
              <a:t>Resiliency for Staff</a:t>
            </a:r>
          </a:p>
        </p:txBody>
      </p:sp>
      <p:sp>
        <p:nvSpPr>
          <p:cNvPr id="51" name="Rectangle: Rounded Corners 44">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2332" y="1211407"/>
            <a:ext cx="541933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ubtitle 4">
            <a:extLst>
              <a:ext uri="{FF2B5EF4-FFF2-40B4-BE49-F238E27FC236}">
                <a16:creationId xmlns:a16="http://schemas.microsoft.com/office/drawing/2014/main" id="{36C07CEC-1ED6-40C6-9C94-21B0016F6A54}"/>
              </a:ext>
            </a:extLst>
          </p:cNvPr>
          <p:cNvSpPr>
            <a:spLocks noGrp="1"/>
          </p:cNvSpPr>
          <p:nvPr>
            <p:ph type="subTitle" idx="1"/>
          </p:nvPr>
        </p:nvSpPr>
        <p:spPr>
          <a:xfrm>
            <a:off x="1961803" y="1263807"/>
            <a:ext cx="5220393" cy="598516"/>
          </a:xfrm>
        </p:spPr>
        <p:txBody>
          <a:bodyPr anchor="ctr">
            <a:normAutofit/>
          </a:bodyPr>
          <a:lstStyle/>
          <a:p>
            <a:r>
              <a:rPr lang="en-US" sz="1700" dirty="0">
                <a:solidFill>
                  <a:schemeClr val="bg1"/>
                </a:solidFill>
              </a:rPr>
              <a:t>Supporting Dutton Staff  </a:t>
            </a:r>
          </a:p>
        </p:txBody>
      </p:sp>
      <p:graphicFrame>
        <p:nvGraphicFramePr>
          <p:cNvPr id="4" name="Content Placeholder 3">
            <a:extLst>
              <a:ext uri="{FF2B5EF4-FFF2-40B4-BE49-F238E27FC236}">
                <a16:creationId xmlns:a16="http://schemas.microsoft.com/office/drawing/2014/main" id="{F2C5643D-05BF-4B9B-973C-AD3E7BACA17E}"/>
              </a:ext>
            </a:extLst>
          </p:cNvPr>
          <p:cNvGraphicFramePr>
            <a:graphicFrameLocks noGrp="1"/>
          </p:cNvGraphicFramePr>
          <p:nvPr>
            <p:ph idx="4294967295"/>
            <p:extLst>
              <p:ext uri="{D42A27DB-BD31-4B8C-83A1-F6EECF244321}">
                <p14:modId xmlns:p14="http://schemas.microsoft.com/office/powerpoint/2010/main" val="455083381"/>
              </p:ext>
            </p:extLst>
          </p:nvPr>
        </p:nvGraphicFramePr>
        <p:xfrm>
          <a:off x="289179" y="2380129"/>
          <a:ext cx="8565645" cy="3807366"/>
        </p:xfrm>
        <a:graphic>
          <a:graphicData uri="http://schemas.openxmlformats.org/drawingml/2006/table">
            <a:tbl>
              <a:tblPr firstRow="1" bandRow="1">
                <a:noFill/>
                <a:tableStyleId>{5C22544A-7EE6-4342-B048-85BDC9FD1C3A}</a:tableStyleId>
              </a:tblPr>
              <a:tblGrid>
                <a:gridCol w="1713129">
                  <a:extLst>
                    <a:ext uri="{9D8B030D-6E8A-4147-A177-3AD203B41FA5}">
                      <a16:colId xmlns:a16="http://schemas.microsoft.com/office/drawing/2014/main" val="1036168639"/>
                    </a:ext>
                  </a:extLst>
                </a:gridCol>
                <a:gridCol w="566363">
                  <a:extLst>
                    <a:ext uri="{9D8B030D-6E8A-4147-A177-3AD203B41FA5}">
                      <a16:colId xmlns:a16="http://schemas.microsoft.com/office/drawing/2014/main" val="3754398190"/>
                    </a:ext>
                  </a:extLst>
                </a:gridCol>
                <a:gridCol w="4006661">
                  <a:extLst>
                    <a:ext uri="{9D8B030D-6E8A-4147-A177-3AD203B41FA5}">
                      <a16:colId xmlns:a16="http://schemas.microsoft.com/office/drawing/2014/main" val="3802115502"/>
                    </a:ext>
                  </a:extLst>
                </a:gridCol>
                <a:gridCol w="566363">
                  <a:extLst>
                    <a:ext uri="{9D8B030D-6E8A-4147-A177-3AD203B41FA5}">
                      <a16:colId xmlns:a16="http://schemas.microsoft.com/office/drawing/2014/main" val="3314335720"/>
                    </a:ext>
                  </a:extLst>
                </a:gridCol>
                <a:gridCol w="1713129">
                  <a:extLst>
                    <a:ext uri="{9D8B030D-6E8A-4147-A177-3AD203B41FA5}">
                      <a16:colId xmlns:a16="http://schemas.microsoft.com/office/drawing/2014/main" val="1244255406"/>
                    </a:ext>
                  </a:extLst>
                </a:gridCol>
              </a:tblGrid>
              <a:tr h="2944464">
                <a:tc>
                  <a:txBody>
                    <a:bodyPr/>
                    <a:lstStyle/>
                    <a:p>
                      <a:endParaRPr lang="en-US" sz="3100" b="1" dirty="0">
                        <a:solidFill>
                          <a:schemeClr val="tx1">
                            <a:lumMod val="75000"/>
                            <a:lumOff val="25000"/>
                          </a:schemeClr>
                        </a:solidFill>
                      </a:endParaRPr>
                    </a:p>
                  </a:txBody>
                  <a:tcPr marL="309122" marR="231841" marT="154561" marB="154561">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endParaRPr lang="en-US" sz="3100" b="1" dirty="0">
                        <a:solidFill>
                          <a:schemeClr val="tx1">
                            <a:lumMod val="75000"/>
                            <a:lumOff val="25000"/>
                          </a:schemeClr>
                        </a:solidFill>
                      </a:endParaRPr>
                    </a:p>
                  </a:txBody>
                  <a:tcPr marL="309122" marR="231841" marT="154561" marB="154561">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457200" indent="-457200">
                        <a:buFont typeface="Wingdings" panose="05000000000000000000" pitchFamily="2" charset="2"/>
                        <a:buChar char="v"/>
                      </a:pPr>
                      <a:r>
                        <a:rPr lang="en-US" sz="3100" b="1" dirty="0">
                          <a:solidFill>
                            <a:schemeClr val="tx1">
                              <a:lumMod val="75000"/>
                              <a:lumOff val="25000"/>
                            </a:schemeClr>
                          </a:solidFill>
                        </a:rPr>
                        <a:t>Mindfulness</a:t>
                      </a:r>
                    </a:p>
                    <a:p>
                      <a:pPr marL="457200" indent="-457200">
                        <a:buFont typeface="Wingdings" panose="05000000000000000000" pitchFamily="2" charset="2"/>
                        <a:buChar char="v"/>
                      </a:pPr>
                      <a:r>
                        <a:rPr lang="en-US" sz="3100" b="1" dirty="0">
                          <a:solidFill>
                            <a:schemeClr val="tx1">
                              <a:lumMod val="75000"/>
                              <a:lumOff val="25000"/>
                            </a:schemeClr>
                          </a:solidFill>
                        </a:rPr>
                        <a:t>Behavioral health support with patients</a:t>
                      </a:r>
                    </a:p>
                    <a:p>
                      <a:pPr marL="457200" indent="-457200">
                        <a:buFont typeface="Wingdings" panose="05000000000000000000" pitchFamily="2" charset="2"/>
                        <a:buChar char="v"/>
                      </a:pPr>
                      <a:r>
                        <a:rPr lang="en-US" sz="3100" b="1" dirty="0">
                          <a:solidFill>
                            <a:schemeClr val="tx1">
                              <a:lumMod val="75000"/>
                              <a:lumOff val="25000"/>
                            </a:schemeClr>
                          </a:solidFill>
                        </a:rPr>
                        <a:t>Amistad Group</a:t>
                      </a:r>
                    </a:p>
                  </a:txBody>
                  <a:tcPr marL="309122" marR="231841" marT="154561" marB="154561">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endParaRPr lang="en-US" sz="3100" b="1" dirty="0">
                        <a:solidFill>
                          <a:schemeClr val="tx1">
                            <a:lumMod val="75000"/>
                            <a:lumOff val="25000"/>
                          </a:schemeClr>
                        </a:solidFill>
                      </a:endParaRPr>
                    </a:p>
                  </a:txBody>
                  <a:tcPr marL="309122" marR="231841" marT="154561" marB="154561">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endParaRPr lang="en-US" sz="3100" b="1" dirty="0">
                        <a:solidFill>
                          <a:schemeClr val="tx1">
                            <a:lumMod val="75000"/>
                            <a:lumOff val="25000"/>
                          </a:schemeClr>
                        </a:solidFill>
                      </a:endParaRPr>
                    </a:p>
                  </a:txBody>
                  <a:tcPr marL="309122" marR="231841" marT="154561" marB="154561">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4085392475"/>
                  </a:ext>
                </a:extLst>
              </a:tr>
              <a:tr h="862902">
                <a:tc>
                  <a:txBody>
                    <a:bodyPr/>
                    <a:lstStyle/>
                    <a:p>
                      <a:endParaRPr lang="en-US" sz="2200">
                        <a:solidFill>
                          <a:schemeClr val="tx1">
                            <a:lumMod val="75000"/>
                            <a:lumOff val="25000"/>
                          </a:schemeClr>
                        </a:solidFill>
                      </a:endParaRPr>
                    </a:p>
                  </a:txBody>
                  <a:tcPr marL="309122" marR="231841" marT="154561" marB="154561">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endParaRPr lang="en-US" sz="2200">
                        <a:solidFill>
                          <a:schemeClr val="tx1">
                            <a:lumMod val="75000"/>
                            <a:lumOff val="25000"/>
                          </a:schemeClr>
                        </a:solidFill>
                      </a:endParaRPr>
                    </a:p>
                  </a:txBody>
                  <a:tcPr marL="309122" marR="231841" marT="154561" marB="154561">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endParaRPr lang="en-US" sz="2200">
                        <a:solidFill>
                          <a:schemeClr val="tx1">
                            <a:lumMod val="75000"/>
                            <a:lumOff val="25000"/>
                          </a:schemeClr>
                        </a:solidFill>
                      </a:endParaRPr>
                    </a:p>
                  </a:txBody>
                  <a:tcPr marL="309122" marR="231841" marT="154561" marB="154561">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endParaRPr lang="en-US" sz="2200">
                        <a:solidFill>
                          <a:schemeClr val="tx1">
                            <a:lumMod val="75000"/>
                            <a:lumOff val="25000"/>
                          </a:schemeClr>
                        </a:solidFill>
                      </a:endParaRPr>
                    </a:p>
                  </a:txBody>
                  <a:tcPr marL="309122" marR="231841" marT="154561" marB="154561">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endParaRPr lang="en-US" sz="2200" dirty="0">
                        <a:solidFill>
                          <a:schemeClr val="tx1">
                            <a:lumMod val="75000"/>
                            <a:lumOff val="25000"/>
                          </a:schemeClr>
                        </a:solidFill>
                      </a:endParaRPr>
                    </a:p>
                  </a:txBody>
                  <a:tcPr marL="309122" marR="231841" marT="154561" marB="154561">
                    <a:lnL w="12700" cmpd="sng">
                      <a:noFill/>
                      <a:prstDash val="solid"/>
                    </a:lnL>
                    <a:lnR w="12700" cmpd="sng">
                      <a:noFill/>
                      <a:prstDash val="solid"/>
                    </a:lnR>
                    <a:lnT w="9525" cap="flat" cmpd="sng" algn="ctr">
                      <a:solidFill>
                        <a:srgbClr val="C7C6C1"/>
                      </a:solidFill>
                      <a:prstDash val="solid"/>
                    </a:lnT>
                    <a:lnB w="12700" cmpd="sng">
                      <a:noFill/>
                      <a:prstDash val="solid"/>
                    </a:lnB>
                    <a:noFill/>
                  </a:tcPr>
                </a:tc>
                <a:extLst>
                  <a:ext uri="{0D108BD9-81ED-4DB2-BD59-A6C34878D82A}">
                    <a16:rowId xmlns:a16="http://schemas.microsoft.com/office/drawing/2014/main" val="3963997830"/>
                  </a:ext>
                </a:extLst>
              </a:tr>
            </a:tbl>
          </a:graphicData>
        </a:graphic>
      </p:graphicFrame>
    </p:spTree>
    <p:extLst>
      <p:ext uri="{BB962C8B-B14F-4D97-AF65-F5344CB8AC3E}">
        <p14:creationId xmlns:p14="http://schemas.microsoft.com/office/powerpoint/2010/main" val="3073184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0125E2-1414-4318-AE74-477CD327F50D}"/>
              </a:ext>
            </a:extLst>
          </p:cNvPr>
          <p:cNvSpPr>
            <a:spLocks noGrp="1"/>
          </p:cNvSpPr>
          <p:nvPr>
            <p:ph type="title"/>
          </p:nvPr>
        </p:nvSpPr>
        <p:spPr>
          <a:xfrm>
            <a:off x="322326" y="411480"/>
            <a:ext cx="8401050" cy="1106424"/>
          </a:xfrm>
        </p:spPr>
        <p:txBody>
          <a:bodyPr>
            <a:normAutofit/>
          </a:bodyPr>
          <a:lstStyle/>
          <a:p>
            <a:r>
              <a:rPr lang="en-US" sz="3100"/>
              <a:t>Ace’s</a:t>
            </a:r>
            <a:br>
              <a:rPr lang="en-US" sz="3100"/>
            </a:br>
            <a:r>
              <a:rPr lang="en-US" sz="3100"/>
              <a:t>The Challenge</a:t>
            </a:r>
          </a:p>
        </p:txBody>
      </p:sp>
      <p:sp>
        <p:nvSpPr>
          <p:cNvPr id="18" name="Rectangle 13">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37AC5F72-2886-4779-B04C-040AC0EA9000}"/>
              </a:ext>
            </a:extLst>
          </p:cNvPr>
          <p:cNvPicPr>
            <a:picLocks noChangeAspect="1"/>
          </p:cNvPicPr>
          <p:nvPr/>
        </p:nvPicPr>
        <p:blipFill rotWithShape="1">
          <a:blip r:embed="rId2"/>
          <a:srcRect r="6835" b="-2"/>
          <a:stretch/>
        </p:blipFill>
        <p:spPr>
          <a:xfrm>
            <a:off x="322326" y="1721922"/>
            <a:ext cx="5028668" cy="4520559"/>
          </a:xfrm>
          <a:prstGeom prst="rect">
            <a:avLst/>
          </a:prstGeom>
        </p:spPr>
      </p:pic>
      <p:sp useBgFill="1">
        <p:nvSpPr>
          <p:cNvPr id="16" name="Rectangle 15">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1721922"/>
            <a:ext cx="3163824"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Content Placeholder 3">
            <a:extLst>
              <a:ext uri="{FF2B5EF4-FFF2-40B4-BE49-F238E27FC236}">
                <a16:creationId xmlns:a16="http://schemas.microsoft.com/office/drawing/2014/main" id="{1BCB984F-CA91-465B-840F-38F779FEC030}"/>
              </a:ext>
            </a:extLst>
          </p:cNvPr>
          <p:cNvPicPr>
            <a:picLocks noGrp="1" noChangeAspect="1"/>
          </p:cNvPicPr>
          <p:nvPr>
            <p:ph idx="1"/>
          </p:nvPr>
        </p:nvPicPr>
        <p:blipFill>
          <a:blip r:embed="rId3"/>
          <a:stretch>
            <a:fillRect/>
          </a:stretch>
        </p:blipFill>
        <p:spPr>
          <a:xfrm>
            <a:off x="6225988" y="4773705"/>
            <a:ext cx="2326341" cy="1374618"/>
          </a:xfrm>
          <a:prstGeom prst="rect">
            <a:avLst/>
          </a:prstGeom>
        </p:spPr>
      </p:pic>
    </p:spTree>
    <p:extLst>
      <p:ext uri="{BB962C8B-B14F-4D97-AF65-F5344CB8AC3E}">
        <p14:creationId xmlns:p14="http://schemas.microsoft.com/office/powerpoint/2010/main" val="81710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DA21-2F34-4632-A439-3BADF859BBE2}"/>
              </a:ext>
            </a:extLst>
          </p:cNvPr>
          <p:cNvSpPr>
            <a:spLocks noGrp="1"/>
          </p:cNvSpPr>
          <p:nvPr>
            <p:ph type="title"/>
          </p:nvPr>
        </p:nvSpPr>
        <p:spPr/>
        <p:txBody>
          <a:bodyPr/>
          <a:lstStyle/>
          <a:p>
            <a:r>
              <a:rPr lang="en-US" dirty="0"/>
              <a:t>Workflow at Dutton</a:t>
            </a:r>
          </a:p>
        </p:txBody>
      </p:sp>
      <p:sp>
        <p:nvSpPr>
          <p:cNvPr id="3" name="Content Placeholder 2">
            <a:extLst>
              <a:ext uri="{FF2B5EF4-FFF2-40B4-BE49-F238E27FC236}">
                <a16:creationId xmlns:a16="http://schemas.microsoft.com/office/drawing/2014/main" id="{56492EAD-6AB2-4B9A-BF08-1326B6BBC310}"/>
              </a:ext>
            </a:extLst>
          </p:cNvPr>
          <p:cNvSpPr>
            <a:spLocks noGrp="1"/>
          </p:cNvSpPr>
          <p:nvPr>
            <p:ph idx="1"/>
          </p:nvPr>
        </p:nvSpPr>
        <p:spPr/>
        <p:txBody>
          <a:bodyPr/>
          <a:lstStyle/>
          <a:p>
            <a:pPr>
              <a:buFont typeface="Wingdings" panose="05000000000000000000" pitchFamily="2" charset="2"/>
              <a:buChar char="v"/>
            </a:pPr>
            <a:r>
              <a:rPr lang="en-US" dirty="0"/>
              <a:t>Training in ACE’s in 2017,2019</a:t>
            </a:r>
          </a:p>
          <a:p>
            <a:pPr>
              <a:buFont typeface="Wingdings" panose="05000000000000000000" pitchFamily="2" charset="2"/>
              <a:buChar char="v"/>
            </a:pPr>
            <a:r>
              <a:rPr lang="en-US" dirty="0"/>
              <a:t>Adults only</a:t>
            </a:r>
          </a:p>
          <a:p>
            <a:pPr>
              <a:buFont typeface="Wingdings" panose="05000000000000000000" pitchFamily="2" charset="2"/>
              <a:buChar char="v"/>
            </a:pPr>
            <a:r>
              <a:rPr lang="en-US" dirty="0"/>
              <a:t>Second Patient of the shift</a:t>
            </a:r>
          </a:p>
          <a:p>
            <a:pPr>
              <a:buFont typeface="Wingdings" panose="05000000000000000000" pitchFamily="2" charset="2"/>
              <a:buChar char="v"/>
            </a:pPr>
            <a:r>
              <a:rPr lang="en-US" dirty="0"/>
              <a:t>MA gives questionnaire in exam room and documents in the chart</a:t>
            </a:r>
          </a:p>
          <a:p>
            <a:pPr>
              <a:buFont typeface="Wingdings" panose="05000000000000000000" pitchFamily="2" charset="2"/>
              <a:buChar char="v"/>
            </a:pPr>
            <a:r>
              <a:rPr lang="en-US" dirty="0"/>
              <a:t>Clinician comments and documents in chart, Personal History of Psychological Trauma, V15.41 for Score &gt;4.</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05915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DA5D9-9FAF-4BC1-93D3-8338BA304C7F}"/>
              </a:ext>
            </a:extLst>
          </p:cNvPr>
          <p:cNvSpPr>
            <a:spLocks noGrp="1"/>
          </p:cNvSpPr>
          <p:nvPr>
            <p:ph type="title"/>
          </p:nvPr>
        </p:nvSpPr>
        <p:spPr/>
        <p:txBody>
          <a:bodyPr/>
          <a:lstStyle/>
          <a:p>
            <a:r>
              <a:rPr lang="en-US" dirty="0"/>
              <a:t>Clinician Comments</a:t>
            </a:r>
          </a:p>
        </p:txBody>
      </p:sp>
      <p:sp>
        <p:nvSpPr>
          <p:cNvPr id="3" name="Content Placeholder 2">
            <a:extLst>
              <a:ext uri="{FF2B5EF4-FFF2-40B4-BE49-F238E27FC236}">
                <a16:creationId xmlns:a16="http://schemas.microsoft.com/office/drawing/2014/main" id="{4C9B4A3B-EF52-4656-A478-045C0D5460E9}"/>
              </a:ext>
            </a:extLst>
          </p:cNvPr>
          <p:cNvSpPr>
            <a:spLocks noGrp="1"/>
          </p:cNvSpPr>
          <p:nvPr>
            <p:ph idx="1"/>
          </p:nvPr>
        </p:nvSpPr>
        <p:spPr>
          <a:xfrm>
            <a:off x="457200" y="1600200"/>
            <a:ext cx="8229600" cy="4525963"/>
          </a:xfrm>
        </p:spPr>
        <p:txBody>
          <a:bodyPr/>
          <a:lstStyle/>
          <a:p>
            <a:pPr>
              <a:buFont typeface="Wingdings" panose="05000000000000000000" pitchFamily="2" charset="2"/>
              <a:buChar char="v"/>
            </a:pPr>
            <a:r>
              <a:rPr lang="en-US" dirty="0"/>
              <a:t>It really has not been such a big deal and I feel it has brought me closer to my patients</a:t>
            </a:r>
          </a:p>
          <a:p>
            <a:pPr>
              <a:buFont typeface="Wingdings" panose="05000000000000000000" pitchFamily="2" charset="2"/>
              <a:buChar char="v"/>
            </a:pPr>
            <a:r>
              <a:rPr lang="en-US" dirty="0"/>
              <a:t>My Patient was surprised and seemed pleased I was asking</a:t>
            </a:r>
          </a:p>
          <a:p>
            <a:pPr>
              <a:buFont typeface="Wingdings" panose="05000000000000000000" pitchFamily="2" charset="2"/>
              <a:buChar char="v"/>
            </a:pPr>
            <a:r>
              <a:rPr lang="en-US" dirty="0"/>
              <a:t>One patient with severe BPD was very triggered by the questions and dysregulated</a:t>
            </a:r>
          </a:p>
          <a:p>
            <a:pPr>
              <a:buFont typeface="Wingdings" panose="05000000000000000000" pitchFamily="2" charset="2"/>
              <a:buChar char="v"/>
            </a:pPr>
            <a:r>
              <a:rPr lang="en-US" dirty="0"/>
              <a:t>I have had some deep conversations that the questions have stimulated.</a:t>
            </a:r>
          </a:p>
        </p:txBody>
      </p:sp>
    </p:spTree>
    <p:extLst>
      <p:ext uri="{BB962C8B-B14F-4D97-AF65-F5344CB8AC3E}">
        <p14:creationId xmlns:p14="http://schemas.microsoft.com/office/powerpoint/2010/main" val="797988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87057-7E9C-4496-BAA3-D265062876CC}"/>
              </a:ext>
            </a:extLst>
          </p:cNvPr>
          <p:cNvSpPr>
            <a:spLocks noGrp="1"/>
          </p:cNvSpPr>
          <p:nvPr>
            <p:ph type="title"/>
          </p:nvPr>
        </p:nvSpPr>
        <p:spPr/>
        <p:txBody>
          <a:bodyPr/>
          <a:lstStyle/>
          <a:p>
            <a:r>
              <a:rPr lang="en-US" dirty="0">
                <a:solidFill>
                  <a:schemeClr val="accent1"/>
                </a:solidFill>
              </a:rPr>
              <a:t>2020 Goal</a:t>
            </a:r>
          </a:p>
        </p:txBody>
      </p:sp>
      <p:sp>
        <p:nvSpPr>
          <p:cNvPr id="3" name="Content Placeholder 2">
            <a:extLst>
              <a:ext uri="{FF2B5EF4-FFF2-40B4-BE49-F238E27FC236}">
                <a16:creationId xmlns:a16="http://schemas.microsoft.com/office/drawing/2014/main" id="{9EF7159C-17A4-477F-9DEE-99654B8B73AB}"/>
              </a:ext>
            </a:extLst>
          </p:cNvPr>
          <p:cNvSpPr>
            <a:spLocks noGrp="1"/>
          </p:cNvSpPr>
          <p:nvPr>
            <p:ph idx="1"/>
          </p:nvPr>
        </p:nvSpPr>
        <p:spPr/>
        <p:txBody>
          <a:bodyPr/>
          <a:lstStyle/>
          <a:p>
            <a:pPr>
              <a:buFont typeface="Wingdings" panose="05000000000000000000" pitchFamily="2" charset="2"/>
              <a:buChar char="v"/>
            </a:pPr>
            <a:r>
              <a:rPr lang="en-US" dirty="0">
                <a:solidFill>
                  <a:schemeClr val="accent3"/>
                </a:solidFill>
              </a:rPr>
              <a:t>Develop a work flow to give all adults survey over the next year</a:t>
            </a:r>
          </a:p>
          <a:p>
            <a:pPr>
              <a:buFont typeface="Wingdings" panose="05000000000000000000" pitchFamily="2" charset="2"/>
              <a:buChar char="v"/>
            </a:pPr>
            <a:r>
              <a:rPr lang="en-US" dirty="0">
                <a:solidFill>
                  <a:schemeClr val="accent3"/>
                </a:solidFill>
              </a:rPr>
              <a:t>Expand to pediatrics population at Dutton</a:t>
            </a:r>
          </a:p>
          <a:p>
            <a:pPr>
              <a:buFont typeface="Wingdings" panose="05000000000000000000" pitchFamily="2" charset="2"/>
              <a:buChar char="v"/>
            </a:pPr>
            <a:r>
              <a:rPr lang="en-US" dirty="0">
                <a:solidFill>
                  <a:schemeClr val="accent3"/>
                </a:solidFill>
              </a:rPr>
              <a:t>Improve education for parents on how to raise resilient children</a:t>
            </a:r>
          </a:p>
          <a:p>
            <a:pPr marL="0" indent="0">
              <a:buNone/>
            </a:pPr>
            <a:endParaRPr lang="en-US" dirty="0">
              <a:solidFill>
                <a:schemeClr val="accent3"/>
              </a:solidFill>
            </a:endParaRPr>
          </a:p>
        </p:txBody>
      </p:sp>
    </p:spTree>
    <p:extLst>
      <p:ext uri="{BB962C8B-B14F-4D97-AF65-F5344CB8AC3E}">
        <p14:creationId xmlns:p14="http://schemas.microsoft.com/office/powerpoint/2010/main" val="147318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rchc_icon-01.png"/>
          <p:cNvPicPr>
            <a:picLocks noChangeAspect="1"/>
          </p:cNvPicPr>
          <p:nvPr/>
        </p:nvPicPr>
        <p:blipFill rotWithShape="1">
          <a:blip r:embed="rId3">
            <a:extLst>
              <a:ext uri="{28A0092B-C50C-407E-A947-70E740481C1C}">
                <a14:useLocalDpi xmlns:a14="http://schemas.microsoft.com/office/drawing/2010/main" val="0"/>
              </a:ext>
            </a:extLst>
          </a:blip>
          <a:srcRect r="32232" b="43273"/>
          <a:stretch/>
        </p:blipFill>
        <p:spPr>
          <a:xfrm>
            <a:off x="4775200" y="2590800"/>
            <a:ext cx="4368800" cy="4267200"/>
          </a:xfrm>
          <a:prstGeom prst="rect">
            <a:avLst/>
          </a:prstGeom>
        </p:spPr>
      </p:pic>
      <p:pic>
        <p:nvPicPr>
          <p:cNvPr id="6" name="Picture 5"/>
          <p:cNvPicPr>
            <a:picLocks noChangeAspect="1"/>
          </p:cNvPicPr>
          <p:nvPr/>
        </p:nvPicPr>
        <p:blipFill>
          <a:blip r:embed="rId4"/>
          <a:stretch>
            <a:fillRect/>
          </a:stretch>
        </p:blipFill>
        <p:spPr>
          <a:xfrm>
            <a:off x="892098" y="1012316"/>
            <a:ext cx="1805185" cy="687690"/>
          </a:xfrm>
          <a:prstGeom prst="rect">
            <a:avLst/>
          </a:prstGeom>
        </p:spPr>
      </p:pic>
      <p:sp>
        <p:nvSpPr>
          <p:cNvPr id="2" name="TextBox 1">
            <a:extLst>
              <a:ext uri="{FF2B5EF4-FFF2-40B4-BE49-F238E27FC236}">
                <a16:creationId xmlns:a16="http://schemas.microsoft.com/office/drawing/2014/main" id="{D5893C5B-16C9-4AB4-8012-6251367C8BD4}"/>
              </a:ext>
            </a:extLst>
          </p:cNvPr>
          <p:cNvSpPr txBox="1"/>
          <p:nvPr/>
        </p:nvSpPr>
        <p:spPr>
          <a:xfrm>
            <a:off x="1054100" y="3308866"/>
            <a:ext cx="2730500" cy="769441"/>
          </a:xfrm>
          <a:prstGeom prst="rect">
            <a:avLst/>
          </a:prstGeom>
          <a:noFill/>
        </p:spPr>
        <p:txBody>
          <a:bodyPr wrap="square" rtlCol="0">
            <a:spAutoFit/>
          </a:bodyPr>
          <a:lstStyle/>
          <a:p>
            <a:r>
              <a:rPr lang="en-US" sz="4400" dirty="0"/>
              <a:t>Questions?</a:t>
            </a:r>
          </a:p>
        </p:txBody>
      </p:sp>
    </p:spTree>
    <p:extLst>
      <p:ext uri="{BB962C8B-B14F-4D97-AF65-F5344CB8AC3E}">
        <p14:creationId xmlns:p14="http://schemas.microsoft.com/office/powerpoint/2010/main" val="2135391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6__DSC197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140" y="0"/>
            <a:ext cx="4594860" cy="6858000"/>
          </a:xfrm>
          <a:prstGeom prst="rect">
            <a:avLst/>
          </a:prstGeom>
        </p:spPr>
      </p:pic>
      <p:sp>
        <p:nvSpPr>
          <p:cNvPr id="2" name="Title 1"/>
          <p:cNvSpPr>
            <a:spLocks noGrp="1"/>
          </p:cNvSpPr>
          <p:nvPr>
            <p:ph type="title"/>
          </p:nvPr>
        </p:nvSpPr>
        <p:spPr>
          <a:xfrm>
            <a:off x="734671" y="1626921"/>
            <a:ext cx="3201056" cy="2494141"/>
          </a:xfrm>
        </p:spPr>
        <p:txBody>
          <a:bodyPr>
            <a:normAutofit fontScale="90000"/>
          </a:bodyPr>
          <a:lstStyle/>
          <a:p>
            <a:pPr algn="l"/>
            <a:r>
              <a:rPr lang="en-US" sz="3600" dirty="0">
                <a:solidFill>
                  <a:srgbClr val="942A61"/>
                </a:solidFill>
                <a:latin typeface="PT Serif"/>
                <a:cs typeface="PT Serif"/>
              </a:rPr>
              <a:t>The Dutton Campus</a:t>
            </a:r>
            <a:br>
              <a:rPr lang="en-US" sz="3600" dirty="0">
                <a:solidFill>
                  <a:srgbClr val="942A61"/>
                </a:solidFill>
                <a:latin typeface="PT Serif"/>
                <a:cs typeface="PT Serif"/>
              </a:rPr>
            </a:br>
            <a:r>
              <a:rPr lang="en-US" sz="1200" dirty="0">
                <a:solidFill>
                  <a:srgbClr val="942A61"/>
                </a:solidFill>
                <a:latin typeface="PT Serif"/>
                <a:cs typeface="PT Serif"/>
              </a:rPr>
              <a:t>Opened March 5</a:t>
            </a:r>
            <a:r>
              <a:rPr lang="en-US" sz="1200" baseline="30000" dirty="0">
                <a:solidFill>
                  <a:srgbClr val="942A61"/>
                </a:solidFill>
                <a:latin typeface="PT Serif"/>
                <a:cs typeface="PT Serif"/>
              </a:rPr>
              <a:t>th</a:t>
            </a:r>
            <a:r>
              <a:rPr lang="en-US" sz="1200" dirty="0">
                <a:solidFill>
                  <a:srgbClr val="942A61"/>
                </a:solidFill>
                <a:latin typeface="PT Serif"/>
                <a:cs typeface="PT Serif"/>
              </a:rPr>
              <a:t>, 2017</a:t>
            </a:r>
            <a:br>
              <a:rPr lang="en-US" sz="1200" dirty="0">
                <a:solidFill>
                  <a:srgbClr val="942A61"/>
                </a:solidFill>
                <a:latin typeface="PT Serif"/>
                <a:cs typeface="PT Serif"/>
              </a:rPr>
            </a:br>
            <a:r>
              <a:rPr lang="en-US" sz="1200" dirty="0">
                <a:solidFill>
                  <a:srgbClr val="942A61"/>
                </a:solidFill>
                <a:latin typeface="PT Serif"/>
                <a:cs typeface="PT Serif"/>
              </a:rPr>
              <a:t>Designed for team based care</a:t>
            </a:r>
            <a:br>
              <a:rPr lang="en-US" sz="1200" dirty="0">
                <a:solidFill>
                  <a:srgbClr val="942A61"/>
                </a:solidFill>
                <a:latin typeface="PT Serif"/>
                <a:cs typeface="PT Serif"/>
              </a:rPr>
            </a:br>
            <a:r>
              <a:rPr lang="en-US" sz="1200" dirty="0">
                <a:solidFill>
                  <a:srgbClr val="942A61"/>
                </a:solidFill>
                <a:latin typeface="PT Serif"/>
                <a:cs typeface="PT Serif"/>
              </a:rPr>
              <a:t>Imbedded Behavioral health, Wellness services, Groups and Substance use treatment, Dental</a:t>
            </a:r>
            <a:br>
              <a:rPr lang="en-US" sz="1200" dirty="0">
                <a:solidFill>
                  <a:srgbClr val="942A61"/>
                </a:solidFill>
                <a:latin typeface="PT Serif"/>
                <a:cs typeface="PT Serif"/>
              </a:rPr>
            </a:br>
            <a:br>
              <a:rPr lang="en-US" sz="1200" dirty="0">
                <a:solidFill>
                  <a:srgbClr val="942A61"/>
                </a:solidFill>
                <a:latin typeface="PT Serif"/>
                <a:cs typeface="PT Serif"/>
              </a:rPr>
            </a:br>
            <a:r>
              <a:rPr lang="en-US" sz="1200" dirty="0">
                <a:solidFill>
                  <a:srgbClr val="942A61"/>
                </a:solidFill>
                <a:latin typeface="PT Serif"/>
                <a:cs typeface="PT Serif"/>
              </a:rPr>
              <a:t>Specialty services include care for the  intellectually, developmentally disabled, podiatry, surgery, Podiatry, Epilepsy Clinic</a:t>
            </a:r>
            <a:br>
              <a:rPr lang="en-US" sz="1200" dirty="0">
                <a:solidFill>
                  <a:srgbClr val="942A61"/>
                </a:solidFill>
                <a:latin typeface="PT Serif"/>
                <a:cs typeface="PT Serif"/>
              </a:rPr>
            </a:br>
            <a:endParaRPr lang="en-US" sz="3600" dirty="0">
              <a:solidFill>
                <a:srgbClr val="942A61"/>
              </a:solidFill>
              <a:latin typeface="PT Serif"/>
              <a:cs typeface="PT Serif"/>
            </a:endParaRPr>
          </a:p>
        </p:txBody>
      </p:sp>
      <p:pic>
        <p:nvPicPr>
          <p:cNvPr id="5" name="Picture 4" descr="srchc_icon-01.png"/>
          <p:cNvPicPr>
            <a:picLocks noChangeAspect="1"/>
          </p:cNvPicPr>
          <p:nvPr/>
        </p:nvPicPr>
        <p:blipFill rotWithShape="1">
          <a:blip r:embed="rId3">
            <a:extLst>
              <a:ext uri="{28A0092B-C50C-407E-A947-70E740481C1C}">
                <a14:useLocalDpi xmlns:a14="http://schemas.microsoft.com/office/drawing/2010/main" val="0"/>
              </a:ext>
            </a:extLst>
          </a:blip>
          <a:srcRect r="32232" b="43273"/>
          <a:stretch/>
        </p:blipFill>
        <p:spPr>
          <a:xfrm>
            <a:off x="6391618" y="4633801"/>
            <a:ext cx="2752382" cy="2224199"/>
          </a:xfrm>
          <a:prstGeom prst="rect">
            <a:avLst/>
          </a:prstGeom>
        </p:spPr>
      </p:pic>
      <p:pic>
        <p:nvPicPr>
          <p:cNvPr id="6" name="Picture 5"/>
          <p:cNvPicPr>
            <a:picLocks noChangeAspect="1"/>
          </p:cNvPicPr>
          <p:nvPr/>
        </p:nvPicPr>
        <p:blipFill>
          <a:blip r:embed="rId4"/>
          <a:stretch>
            <a:fillRect/>
          </a:stretch>
        </p:blipFill>
        <p:spPr>
          <a:xfrm>
            <a:off x="839624" y="837961"/>
            <a:ext cx="1421248" cy="541428"/>
          </a:xfrm>
          <a:prstGeom prst="rect">
            <a:avLst/>
          </a:prstGeom>
        </p:spPr>
      </p:pic>
    </p:spTree>
    <p:extLst>
      <p:ext uri="{BB962C8B-B14F-4D97-AF65-F5344CB8AC3E}">
        <p14:creationId xmlns:p14="http://schemas.microsoft.com/office/powerpoint/2010/main" val="2802725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984" y="846138"/>
            <a:ext cx="6373253" cy="1143000"/>
          </a:xfrm>
        </p:spPr>
        <p:txBody>
          <a:bodyPr>
            <a:normAutofit/>
          </a:bodyPr>
          <a:lstStyle/>
          <a:p>
            <a:pPr algn="l"/>
            <a:r>
              <a:rPr lang="en-US" sz="3600" dirty="0">
                <a:solidFill>
                  <a:srgbClr val="942A61"/>
                </a:solidFill>
                <a:latin typeface="PT Serif"/>
                <a:cs typeface="PT Serif"/>
              </a:rPr>
              <a:t>Population:</a:t>
            </a:r>
          </a:p>
        </p:txBody>
      </p:sp>
      <p:sp>
        <p:nvSpPr>
          <p:cNvPr id="3" name="Content Placeholder 2"/>
          <p:cNvSpPr>
            <a:spLocks noGrp="1"/>
          </p:cNvSpPr>
          <p:nvPr>
            <p:ph idx="1"/>
          </p:nvPr>
        </p:nvSpPr>
        <p:spPr>
          <a:xfrm>
            <a:off x="1143984" y="1989138"/>
            <a:ext cx="4790435" cy="4137025"/>
          </a:xfrm>
        </p:spPr>
        <p:txBody>
          <a:bodyPr>
            <a:normAutofit/>
          </a:bodyPr>
          <a:lstStyle/>
          <a:p>
            <a:pPr>
              <a:buFont typeface="Wingdings" panose="05000000000000000000" pitchFamily="2" charset="2"/>
              <a:buChar char="v"/>
            </a:pPr>
            <a:r>
              <a:rPr lang="en-US" sz="1800" dirty="0">
                <a:latin typeface="Open Sans"/>
                <a:cs typeface="Open Sans"/>
              </a:rPr>
              <a:t>Care for 18,000 unique patients</a:t>
            </a:r>
          </a:p>
          <a:p>
            <a:pPr>
              <a:buFont typeface="Wingdings" panose="05000000000000000000" pitchFamily="2" charset="2"/>
              <a:buChar char="v"/>
            </a:pPr>
            <a:r>
              <a:rPr lang="en-US" sz="1800" dirty="0">
                <a:latin typeface="Open Sans"/>
                <a:cs typeface="Open Sans"/>
              </a:rPr>
              <a:t>19,000 visits per year</a:t>
            </a:r>
          </a:p>
          <a:p>
            <a:pPr>
              <a:buFont typeface="Wingdings" panose="05000000000000000000" pitchFamily="2" charset="2"/>
              <a:buChar char="v"/>
            </a:pPr>
            <a:r>
              <a:rPr lang="en-US" sz="1800" dirty="0">
                <a:latin typeface="Open Sans"/>
                <a:cs typeface="Open Sans"/>
              </a:rPr>
              <a:t>Emphasis on Whole Person Care delivered as a team</a:t>
            </a:r>
          </a:p>
          <a:p>
            <a:pPr>
              <a:buFont typeface="Wingdings" panose="05000000000000000000" pitchFamily="2" charset="2"/>
              <a:buChar char="v"/>
            </a:pPr>
            <a:endParaRPr lang="en-US" sz="1800" dirty="0">
              <a:latin typeface="Open Sans"/>
              <a:cs typeface="Open Sans"/>
            </a:endParaRPr>
          </a:p>
        </p:txBody>
      </p:sp>
      <p:pic>
        <p:nvPicPr>
          <p:cNvPr id="5" name="Picture 4" descr="srchc_icon-01.png"/>
          <p:cNvPicPr>
            <a:picLocks noChangeAspect="1"/>
          </p:cNvPicPr>
          <p:nvPr/>
        </p:nvPicPr>
        <p:blipFill rotWithShape="1">
          <a:blip r:embed="rId2">
            <a:extLst>
              <a:ext uri="{28A0092B-C50C-407E-A947-70E740481C1C}">
                <a14:useLocalDpi xmlns:a14="http://schemas.microsoft.com/office/drawing/2010/main" val="0"/>
              </a:ext>
            </a:extLst>
          </a:blip>
          <a:srcRect r="32232" b="43273"/>
          <a:stretch/>
        </p:blipFill>
        <p:spPr>
          <a:xfrm>
            <a:off x="7411614" y="5458060"/>
            <a:ext cx="1732385" cy="1399940"/>
          </a:xfrm>
          <a:prstGeom prst="rect">
            <a:avLst/>
          </a:prstGeom>
        </p:spPr>
      </p:pic>
      <p:pic>
        <p:nvPicPr>
          <p:cNvPr id="2050" name="Picture 2" descr="A47F2FB4-1C99-43BE-814E-6586F7964C2D-L0-001">
            <a:extLst>
              <a:ext uri="{FF2B5EF4-FFF2-40B4-BE49-F238E27FC236}">
                <a16:creationId xmlns:a16="http://schemas.microsoft.com/office/drawing/2014/main" id="{2287BA03-1DD4-4820-B656-F258ED026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88" y="3260036"/>
            <a:ext cx="4959626" cy="322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61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96384" y="1476428"/>
            <a:ext cx="2749143" cy="290160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942A61"/>
              </a:solidFill>
              <a:latin typeface="PT Serif"/>
              <a:cs typeface="PT Serif"/>
            </a:endParaRPr>
          </a:p>
        </p:txBody>
      </p:sp>
      <p:sp>
        <p:nvSpPr>
          <p:cNvPr id="9" name="Content Placeholder 2"/>
          <p:cNvSpPr txBox="1">
            <a:spLocks/>
          </p:cNvSpPr>
          <p:nvPr/>
        </p:nvSpPr>
        <p:spPr>
          <a:xfrm>
            <a:off x="4276436" y="526473"/>
            <a:ext cx="3682880" cy="41933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chemeClr val="tx1">
                    <a:lumMod val="65000"/>
                    <a:lumOff val="35000"/>
                  </a:schemeClr>
                </a:solidFill>
                <a:latin typeface="Open Sans"/>
                <a:cs typeface="Open Sans"/>
              </a:rPr>
              <a:t>Excellent, culturally responsive care accessible to all</a:t>
            </a:r>
          </a:p>
          <a:p>
            <a:r>
              <a:rPr lang="en-US" sz="2400" b="1" dirty="0">
                <a:solidFill>
                  <a:schemeClr val="tx1">
                    <a:lumMod val="65000"/>
                    <a:lumOff val="35000"/>
                  </a:schemeClr>
                </a:solidFill>
                <a:latin typeface="Open Sans"/>
                <a:cs typeface="Open Sans"/>
              </a:rPr>
              <a:t>Compassion and respect</a:t>
            </a:r>
          </a:p>
          <a:p>
            <a:r>
              <a:rPr lang="en-US" sz="2400" b="1" dirty="0">
                <a:solidFill>
                  <a:schemeClr val="tx1">
                    <a:lumMod val="65000"/>
                    <a:lumOff val="35000"/>
                  </a:schemeClr>
                </a:solidFill>
                <a:latin typeface="Open Sans"/>
                <a:cs typeface="Open Sans"/>
              </a:rPr>
              <a:t>Safe and supportive learning environment where employees can do their best work in a way that embraces diversity</a:t>
            </a:r>
          </a:p>
          <a:p>
            <a:r>
              <a:rPr lang="en-US" sz="2400" b="1" dirty="0">
                <a:solidFill>
                  <a:schemeClr val="tx1">
                    <a:lumMod val="65000"/>
                    <a:lumOff val="35000"/>
                  </a:schemeClr>
                </a:solidFill>
                <a:latin typeface="Open Sans"/>
                <a:cs typeface="Open Sans"/>
              </a:rPr>
              <a:t>Advocate for health care as a human right as it is fundamental to social justice.</a:t>
            </a:r>
          </a:p>
        </p:txBody>
      </p:sp>
      <p:pic>
        <p:nvPicPr>
          <p:cNvPr id="5" name="Picture 4" descr="srchc_icon-01.png"/>
          <p:cNvPicPr>
            <a:picLocks noChangeAspect="1"/>
          </p:cNvPicPr>
          <p:nvPr/>
        </p:nvPicPr>
        <p:blipFill rotWithShape="1">
          <a:blip r:embed="rId2">
            <a:extLst>
              <a:ext uri="{28A0092B-C50C-407E-A947-70E740481C1C}">
                <a14:useLocalDpi xmlns:a14="http://schemas.microsoft.com/office/drawing/2010/main" val="0"/>
              </a:ext>
            </a:extLst>
          </a:blip>
          <a:srcRect r="32232" b="43273"/>
          <a:stretch/>
        </p:blipFill>
        <p:spPr>
          <a:xfrm>
            <a:off x="7411614" y="5458060"/>
            <a:ext cx="1732385" cy="1399940"/>
          </a:xfrm>
          <a:prstGeom prst="rect">
            <a:avLst/>
          </a:prstGeom>
        </p:spPr>
      </p:pic>
      <p:pic>
        <p:nvPicPr>
          <p:cNvPr id="1026" name="Picture 2" descr="D2D1766C-CCC4-43F4-9EC1-17800BB93D0B-L0-001">
            <a:extLst>
              <a:ext uri="{FF2B5EF4-FFF2-40B4-BE49-F238E27FC236}">
                <a16:creationId xmlns:a16="http://schemas.microsoft.com/office/drawing/2014/main" id="{FC417CA2-B1CD-4CE7-9DFA-59DC7A90B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8793" y="643249"/>
            <a:ext cx="3359400" cy="265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62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8__DSC2011.jpg"/>
          <p:cNvPicPr>
            <a:picLocks noChangeAspect="1"/>
          </p:cNvPicPr>
          <p:nvPr/>
        </p:nvPicPr>
        <p:blipFill rotWithShape="1">
          <a:blip r:embed="rId2">
            <a:extLst>
              <a:ext uri="{28A0092B-C50C-407E-A947-70E740481C1C}">
                <a14:useLocalDpi xmlns:a14="http://schemas.microsoft.com/office/drawing/2010/main" val="0"/>
              </a:ext>
            </a:extLst>
          </a:blip>
          <a:srcRect t="5575" b="32953"/>
          <a:stretch/>
        </p:blipFill>
        <p:spPr>
          <a:xfrm>
            <a:off x="0" y="3096398"/>
            <a:ext cx="9144000" cy="3761601"/>
          </a:xfrm>
          <a:prstGeom prst="rect">
            <a:avLst/>
          </a:prstGeom>
        </p:spPr>
      </p:pic>
      <p:sp>
        <p:nvSpPr>
          <p:cNvPr id="2" name="Title 1"/>
          <p:cNvSpPr>
            <a:spLocks noGrp="1"/>
          </p:cNvSpPr>
          <p:nvPr>
            <p:ph type="title"/>
          </p:nvPr>
        </p:nvSpPr>
        <p:spPr>
          <a:xfrm>
            <a:off x="1143984" y="709687"/>
            <a:ext cx="6373253" cy="1143000"/>
          </a:xfrm>
        </p:spPr>
        <p:txBody>
          <a:bodyPr>
            <a:normAutofit fontScale="90000"/>
          </a:bodyPr>
          <a:lstStyle/>
          <a:p>
            <a:pPr algn="l"/>
            <a:r>
              <a:rPr lang="en-US" sz="3600" b="1" dirty="0">
                <a:solidFill>
                  <a:srgbClr val="942A61"/>
                </a:solidFill>
                <a:latin typeface="PT Serif"/>
                <a:cs typeface="PT Serif"/>
              </a:rPr>
              <a:t>Programs:</a:t>
            </a:r>
            <a:br>
              <a:rPr lang="en-US" sz="3600" b="1" dirty="0">
                <a:solidFill>
                  <a:srgbClr val="942A61"/>
                </a:solidFill>
                <a:latin typeface="PT Serif"/>
                <a:cs typeface="PT Serif"/>
              </a:rPr>
            </a:br>
            <a:br>
              <a:rPr lang="en-US" sz="3600" b="1" dirty="0">
                <a:solidFill>
                  <a:srgbClr val="942A61"/>
                </a:solidFill>
                <a:latin typeface="PT Serif"/>
                <a:cs typeface="PT Serif"/>
              </a:rPr>
            </a:br>
            <a:r>
              <a:rPr lang="en-US" sz="2200" b="1" dirty="0">
                <a:solidFill>
                  <a:srgbClr val="942A61"/>
                </a:solidFill>
                <a:latin typeface="PT Serif"/>
                <a:cs typeface="PT Serif"/>
              </a:rPr>
              <a:t>.</a:t>
            </a:r>
            <a:endParaRPr lang="en-US" sz="2200" dirty="0">
              <a:solidFill>
                <a:srgbClr val="942A61"/>
              </a:solidFill>
              <a:latin typeface="PT Serif"/>
              <a:cs typeface="PT Serif"/>
            </a:endParaRPr>
          </a:p>
        </p:txBody>
      </p:sp>
      <p:sp>
        <p:nvSpPr>
          <p:cNvPr id="3" name="Content Placeholder 2"/>
          <p:cNvSpPr>
            <a:spLocks noGrp="1"/>
          </p:cNvSpPr>
          <p:nvPr>
            <p:ph idx="1"/>
          </p:nvPr>
        </p:nvSpPr>
        <p:spPr>
          <a:xfrm>
            <a:off x="1143984" y="1361661"/>
            <a:ext cx="4790435" cy="1359847"/>
          </a:xfrm>
        </p:spPr>
        <p:txBody>
          <a:bodyPr>
            <a:normAutofit fontScale="62500" lnSpcReduction="20000"/>
          </a:bodyPr>
          <a:lstStyle/>
          <a:p>
            <a:pPr>
              <a:buFont typeface="Wingdings" panose="05000000000000000000" pitchFamily="2" charset="2"/>
              <a:buChar char="v"/>
            </a:pPr>
            <a:r>
              <a:rPr lang="en-US" sz="1800" b="1" dirty="0">
                <a:solidFill>
                  <a:srgbClr val="942A61"/>
                </a:solidFill>
                <a:latin typeface="PT Serif"/>
                <a:cs typeface="PT Serif"/>
              </a:rPr>
              <a:t>Primary care delivered as a team</a:t>
            </a:r>
          </a:p>
          <a:p>
            <a:pPr>
              <a:buFont typeface="Wingdings" panose="05000000000000000000" pitchFamily="2" charset="2"/>
              <a:buChar char="v"/>
            </a:pPr>
            <a:r>
              <a:rPr lang="en-US" sz="1800" b="1" dirty="0">
                <a:solidFill>
                  <a:srgbClr val="942A61"/>
                </a:solidFill>
                <a:latin typeface="PT Serif"/>
                <a:cs typeface="Open Sans"/>
              </a:rPr>
              <a:t>Integrated Dental, Behavioral Health</a:t>
            </a:r>
          </a:p>
          <a:p>
            <a:pPr>
              <a:buFont typeface="Wingdings" panose="05000000000000000000" pitchFamily="2" charset="2"/>
              <a:buChar char="v"/>
            </a:pPr>
            <a:r>
              <a:rPr lang="en-US" sz="1800" b="1" dirty="0">
                <a:solidFill>
                  <a:srgbClr val="942A61"/>
                </a:solidFill>
                <a:latin typeface="PT Serif"/>
                <a:cs typeface="Open Sans"/>
              </a:rPr>
              <a:t>Persons with Intellectual and Developmental Disabilities</a:t>
            </a:r>
          </a:p>
          <a:p>
            <a:pPr>
              <a:buFont typeface="Wingdings" panose="05000000000000000000" pitchFamily="2" charset="2"/>
              <a:buChar char="v"/>
            </a:pPr>
            <a:r>
              <a:rPr lang="en-US" sz="1800" b="1" dirty="0">
                <a:solidFill>
                  <a:srgbClr val="942A61"/>
                </a:solidFill>
                <a:latin typeface="PT Serif"/>
                <a:cs typeface="Open Sans"/>
              </a:rPr>
              <a:t>Medication Assisted Treatment </a:t>
            </a:r>
          </a:p>
          <a:p>
            <a:pPr>
              <a:buFont typeface="Wingdings" panose="05000000000000000000" pitchFamily="2" charset="2"/>
              <a:buChar char="v"/>
            </a:pPr>
            <a:r>
              <a:rPr lang="en-US" sz="1800" b="1" dirty="0">
                <a:solidFill>
                  <a:srgbClr val="942A61"/>
                </a:solidFill>
                <a:latin typeface="PT Serif"/>
                <a:cs typeface="Open Sans"/>
              </a:rPr>
              <a:t>Strong care coordination and Population Management</a:t>
            </a:r>
          </a:p>
          <a:p>
            <a:pPr>
              <a:buFont typeface="Wingdings" panose="05000000000000000000" pitchFamily="2" charset="2"/>
              <a:buChar char="v"/>
            </a:pPr>
            <a:r>
              <a:rPr lang="en-US" sz="1800" b="1" dirty="0">
                <a:solidFill>
                  <a:srgbClr val="942A61"/>
                </a:solidFill>
                <a:latin typeface="PT Serif"/>
                <a:cs typeface="Open Sans"/>
              </a:rPr>
              <a:t>Prompt Access</a:t>
            </a:r>
          </a:p>
          <a:p>
            <a:pPr>
              <a:buFont typeface="Wingdings" panose="05000000000000000000" pitchFamily="2" charset="2"/>
              <a:buChar char="v"/>
            </a:pPr>
            <a:r>
              <a:rPr lang="en-US" sz="1800" b="1" dirty="0">
                <a:solidFill>
                  <a:srgbClr val="942A61"/>
                </a:solidFill>
                <a:latin typeface="PT Serif"/>
                <a:cs typeface="Open Sans"/>
              </a:rPr>
              <a:t>FNP residency</a:t>
            </a:r>
          </a:p>
          <a:p>
            <a:pPr>
              <a:buFont typeface="Wingdings" panose="05000000000000000000" pitchFamily="2" charset="2"/>
              <a:buChar char="v"/>
            </a:pPr>
            <a:endParaRPr lang="en-US" sz="1800" dirty="0">
              <a:solidFill>
                <a:srgbClr val="595959"/>
              </a:solidFill>
              <a:latin typeface="Open Sans"/>
              <a:cs typeface="Open Sans"/>
            </a:endParaRPr>
          </a:p>
        </p:txBody>
      </p:sp>
      <p:pic>
        <p:nvPicPr>
          <p:cNvPr id="5" name="Picture 4" descr="srchc_icon-01.png"/>
          <p:cNvPicPr>
            <a:picLocks noChangeAspect="1"/>
          </p:cNvPicPr>
          <p:nvPr/>
        </p:nvPicPr>
        <p:blipFill rotWithShape="1">
          <a:blip r:embed="rId3">
            <a:extLst>
              <a:ext uri="{28A0092B-C50C-407E-A947-70E740481C1C}">
                <a14:useLocalDpi xmlns:a14="http://schemas.microsoft.com/office/drawing/2010/main" val="0"/>
              </a:ext>
            </a:extLst>
          </a:blip>
          <a:srcRect l="-17768" t="40820" r="50000" b="2453"/>
          <a:stretch/>
        </p:blipFill>
        <p:spPr>
          <a:xfrm>
            <a:off x="6439892" y="3096398"/>
            <a:ext cx="2704107" cy="2185188"/>
          </a:xfrm>
          <a:prstGeom prst="rect">
            <a:avLst/>
          </a:prstGeom>
        </p:spPr>
      </p:pic>
    </p:spTree>
    <p:extLst>
      <p:ext uri="{BB962C8B-B14F-4D97-AF65-F5344CB8AC3E}">
        <p14:creationId xmlns:p14="http://schemas.microsoft.com/office/powerpoint/2010/main" val="58867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B82F-0ADE-481E-9B50-17EFA512DF65}"/>
              </a:ext>
            </a:extLst>
          </p:cNvPr>
          <p:cNvSpPr>
            <a:spLocks noGrp="1"/>
          </p:cNvSpPr>
          <p:nvPr>
            <p:ph type="title"/>
          </p:nvPr>
        </p:nvSpPr>
        <p:spPr/>
        <p:txBody>
          <a:bodyPr/>
          <a:lstStyle/>
          <a:p>
            <a:r>
              <a:rPr lang="en-US" dirty="0"/>
              <a:t>Groups</a:t>
            </a:r>
          </a:p>
        </p:txBody>
      </p:sp>
      <p:sp>
        <p:nvSpPr>
          <p:cNvPr id="3" name="Content Placeholder 2">
            <a:extLst>
              <a:ext uri="{FF2B5EF4-FFF2-40B4-BE49-F238E27FC236}">
                <a16:creationId xmlns:a16="http://schemas.microsoft.com/office/drawing/2014/main" id="{683CA4F7-7062-4126-A449-13F248C2FD5F}"/>
              </a:ext>
            </a:extLst>
          </p:cNvPr>
          <p:cNvSpPr>
            <a:spLocks noGrp="1"/>
          </p:cNvSpPr>
          <p:nvPr>
            <p:ph idx="1"/>
          </p:nvPr>
        </p:nvSpPr>
        <p:spPr/>
        <p:txBody>
          <a:bodyPr>
            <a:normAutofit fontScale="92500" lnSpcReduction="20000"/>
          </a:bodyPr>
          <a:lstStyle/>
          <a:p>
            <a:pPr>
              <a:buFont typeface="Wingdings" panose="05000000000000000000" pitchFamily="2" charset="2"/>
              <a:buChar char="v"/>
            </a:pPr>
            <a:r>
              <a:rPr lang="en-US" dirty="0"/>
              <a:t>Therapeutic Yoga with Osteopathic touch</a:t>
            </a:r>
          </a:p>
          <a:p>
            <a:pPr>
              <a:buFont typeface="Wingdings" panose="05000000000000000000" pitchFamily="2" charset="2"/>
              <a:buChar char="v"/>
            </a:pPr>
            <a:r>
              <a:rPr lang="en-US" dirty="0"/>
              <a:t>Irest Yoga</a:t>
            </a:r>
          </a:p>
          <a:p>
            <a:pPr>
              <a:buFont typeface="Wingdings" panose="05000000000000000000" pitchFamily="2" charset="2"/>
              <a:buChar char="v"/>
            </a:pPr>
            <a:r>
              <a:rPr lang="en-US" dirty="0"/>
              <a:t>Yoga for Health</a:t>
            </a:r>
          </a:p>
          <a:p>
            <a:pPr>
              <a:buFont typeface="Wingdings" panose="05000000000000000000" pitchFamily="2" charset="2"/>
              <a:buChar char="v"/>
            </a:pPr>
            <a:r>
              <a:rPr lang="en-US" dirty="0"/>
              <a:t>Food as Medicine</a:t>
            </a:r>
          </a:p>
          <a:p>
            <a:pPr>
              <a:buFont typeface="Wingdings" panose="05000000000000000000" pitchFamily="2" charset="2"/>
              <a:buChar char="v"/>
            </a:pPr>
            <a:r>
              <a:rPr lang="en-US" dirty="0"/>
              <a:t>Ear acupuncture</a:t>
            </a:r>
          </a:p>
          <a:p>
            <a:pPr>
              <a:buFont typeface="Wingdings" panose="05000000000000000000" pitchFamily="2" charset="2"/>
              <a:buChar char="v"/>
            </a:pPr>
            <a:r>
              <a:rPr lang="en-US" dirty="0"/>
              <a:t>Seeking safety</a:t>
            </a:r>
          </a:p>
          <a:p>
            <a:pPr>
              <a:buFont typeface="Wingdings" panose="05000000000000000000" pitchFamily="2" charset="2"/>
              <a:buChar char="v"/>
            </a:pPr>
            <a:r>
              <a:rPr lang="en-US" dirty="0" err="1"/>
              <a:t>QiGong</a:t>
            </a:r>
            <a:endParaRPr lang="en-US" dirty="0"/>
          </a:p>
          <a:p>
            <a:pPr>
              <a:buFont typeface="Wingdings" panose="05000000000000000000" pitchFamily="2" charset="2"/>
              <a:buChar char="v"/>
            </a:pPr>
            <a:r>
              <a:rPr lang="en-US" dirty="0"/>
              <a:t>Diabetes Management</a:t>
            </a:r>
          </a:p>
          <a:p>
            <a:pPr>
              <a:buFont typeface="Wingdings" panose="05000000000000000000" pitchFamily="2" charset="2"/>
              <a:buChar char="v"/>
            </a:pPr>
            <a:r>
              <a:rPr lang="en-US" dirty="0"/>
              <a:t>Weight loss Group</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49800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FE4F-E68B-41A3-A5B6-3562A1FCE48D}"/>
              </a:ext>
            </a:extLst>
          </p:cNvPr>
          <p:cNvSpPr>
            <a:spLocks noGrp="1"/>
          </p:cNvSpPr>
          <p:nvPr>
            <p:ph type="title"/>
          </p:nvPr>
        </p:nvSpPr>
        <p:spPr/>
        <p:txBody>
          <a:bodyPr/>
          <a:lstStyle/>
          <a:p>
            <a:r>
              <a:rPr lang="en-US" dirty="0"/>
              <a:t>Healing Therapies</a:t>
            </a:r>
          </a:p>
        </p:txBody>
      </p:sp>
      <p:sp>
        <p:nvSpPr>
          <p:cNvPr id="3" name="Content Placeholder 2">
            <a:extLst>
              <a:ext uri="{FF2B5EF4-FFF2-40B4-BE49-F238E27FC236}">
                <a16:creationId xmlns:a16="http://schemas.microsoft.com/office/drawing/2014/main" id="{3FF039F1-0D60-4859-9A3E-112210AF2CC0}"/>
              </a:ext>
            </a:extLst>
          </p:cNvPr>
          <p:cNvSpPr>
            <a:spLocks noGrp="1"/>
          </p:cNvSpPr>
          <p:nvPr>
            <p:ph idx="1"/>
          </p:nvPr>
        </p:nvSpPr>
        <p:spPr>
          <a:xfrm>
            <a:off x="457200" y="1600201"/>
            <a:ext cx="4860235" cy="3538330"/>
          </a:xfrm>
        </p:spPr>
        <p:txBody>
          <a:bodyPr>
            <a:normAutofit fontScale="92500" lnSpcReduction="10000"/>
          </a:bodyPr>
          <a:lstStyle/>
          <a:p>
            <a:pPr>
              <a:buFont typeface="Wingdings" panose="05000000000000000000" pitchFamily="2" charset="2"/>
              <a:buChar char="v"/>
            </a:pPr>
            <a:r>
              <a:rPr lang="en-US" dirty="0" err="1"/>
              <a:t>Acupunture</a:t>
            </a:r>
            <a:r>
              <a:rPr lang="en-US" dirty="0"/>
              <a:t>/ Ear acupuncture</a:t>
            </a:r>
          </a:p>
          <a:p>
            <a:pPr>
              <a:buFont typeface="Wingdings" panose="05000000000000000000" pitchFamily="2" charset="2"/>
              <a:buChar char="v"/>
            </a:pPr>
            <a:r>
              <a:rPr lang="en-US" dirty="0"/>
              <a:t>Chiropractic</a:t>
            </a:r>
          </a:p>
          <a:p>
            <a:pPr>
              <a:buFont typeface="Wingdings" panose="05000000000000000000" pitchFamily="2" charset="2"/>
              <a:buChar char="v"/>
            </a:pPr>
            <a:r>
              <a:rPr lang="en-US" dirty="0"/>
              <a:t>Osteopathy</a:t>
            </a:r>
          </a:p>
          <a:p>
            <a:pPr>
              <a:buFont typeface="Wingdings" panose="05000000000000000000" pitchFamily="2" charset="2"/>
              <a:buChar char="v"/>
            </a:pPr>
            <a:r>
              <a:rPr lang="en-US" dirty="0"/>
              <a:t>Massage</a:t>
            </a:r>
          </a:p>
          <a:p>
            <a:pPr>
              <a:buFont typeface="Wingdings" panose="05000000000000000000" pitchFamily="2" charset="2"/>
              <a:buChar char="v"/>
            </a:pPr>
            <a:r>
              <a:rPr lang="en-US" dirty="0"/>
              <a:t>Naturopathy</a:t>
            </a:r>
          </a:p>
          <a:p>
            <a:pPr>
              <a:buFont typeface="Wingdings" panose="05000000000000000000" pitchFamily="2" charset="2"/>
              <a:buChar char="v"/>
            </a:pPr>
            <a:r>
              <a:rPr lang="en-US" dirty="0"/>
              <a:t>Integrative Medicine</a:t>
            </a:r>
          </a:p>
        </p:txBody>
      </p:sp>
      <p:pic>
        <p:nvPicPr>
          <p:cNvPr id="4099" name="Picture 3" descr="F320F735-9602-4EC8-A13F-83697E0CDB1B-L0-001">
            <a:extLst>
              <a:ext uri="{FF2B5EF4-FFF2-40B4-BE49-F238E27FC236}">
                <a16:creationId xmlns:a16="http://schemas.microsoft.com/office/drawing/2014/main" id="{757B2C9F-3B8D-439A-9C90-16A0C4C7C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191" y="1255696"/>
            <a:ext cx="3616503" cy="239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984D5A61-661E-4A09-A5C8-C2CC1AE42699-L0-001">
            <a:extLst>
              <a:ext uri="{FF2B5EF4-FFF2-40B4-BE49-F238E27FC236}">
                <a16:creationId xmlns:a16="http://schemas.microsoft.com/office/drawing/2014/main" id="{F9F89557-BE34-4752-9E63-9F86125519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94" t="6716" r="9788" b="3358"/>
          <a:stretch/>
        </p:blipFill>
        <p:spPr bwMode="auto">
          <a:xfrm rot="5400000">
            <a:off x="5361151" y="3198538"/>
            <a:ext cx="3279910" cy="239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717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60050" y="3477551"/>
            <a:ext cx="1223951" cy="1744624"/>
          </a:xfrm>
          <a:prstGeom prst="rect">
            <a:avLst/>
          </a:prstGeom>
          <a:solidFill>
            <a:srgbClr val="942A6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942A61"/>
              </a:solidFill>
            </a:endParaRPr>
          </a:p>
        </p:txBody>
      </p:sp>
      <p:sp>
        <p:nvSpPr>
          <p:cNvPr id="8" name="Title 1"/>
          <p:cNvSpPr txBox="1">
            <a:spLocks/>
          </p:cNvSpPr>
          <p:nvPr/>
        </p:nvSpPr>
        <p:spPr>
          <a:xfrm>
            <a:off x="1296384" y="2440929"/>
            <a:ext cx="637325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latin typeface="PT Serif"/>
              <a:cs typeface="PT Serif"/>
            </a:endParaRPr>
          </a:p>
        </p:txBody>
      </p:sp>
      <p:sp>
        <p:nvSpPr>
          <p:cNvPr id="9" name="Content Placeholder 2"/>
          <p:cNvSpPr txBox="1">
            <a:spLocks/>
          </p:cNvSpPr>
          <p:nvPr/>
        </p:nvSpPr>
        <p:spPr>
          <a:xfrm>
            <a:off x="1296384" y="3583929"/>
            <a:ext cx="6220853" cy="8708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a:solidFill>
                  <a:srgbClr val="FFFFFF"/>
                </a:solidFill>
                <a:latin typeface="Open Sans"/>
                <a:cs typeface="Open Sans"/>
              </a:rPr>
              <a:t>.</a:t>
            </a:r>
          </a:p>
        </p:txBody>
      </p:sp>
      <p:sp>
        <p:nvSpPr>
          <p:cNvPr id="2" name="Rectangle 1">
            <a:extLst>
              <a:ext uri="{FF2B5EF4-FFF2-40B4-BE49-F238E27FC236}">
                <a16:creationId xmlns:a16="http://schemas.microsoft.com/office/drawing/2014/main" id="{52EC9041-3A23-4A36-97AC-B721C1E993A3}"/>
              </a:ext>
            </a:extLst>
          </p:cNvPr>
          <p:cNvSpPr/>
          <p:nvPr/>
        </p:nvSpPr>
        <p:spPr>
          <a:xfrm>
            <a:off x="1888435" y="396474"/>
            <a:ext cx="4572000" cy="707886"/>
          </a:xfrm>
          <a:prstGeom prst="rect">
            <a:avLst/>
          </a:prstGeom>
        </p:spPr>
        <p:txBody>
          <a:bodyPr>
            <a:spAutoFit/>
          </a:bodyPr>
          <a:lstStyle/>
          <a:p>
            <a:r>
              <a:rPr lang="en-US" sz="2000" b="1" dirty="0">
                <a:solidFill>
                  <a:srgbClr val="942A61"/>
                </a:solidFill>
                <a:latin typeface="PT Serif"/>
                <a:cs typeface="Open Sans"/>
              </a:rPr>
              <a:t>Persons with Intellectual and    Developmental Disabilities</a:t>
            </a:r>
          </a:p>
        </p:txBody>
      </p:sp>
      <p:pic>
        <p:nvPicPr>
          <p:cNvPr id="3075" name="Picture 3" descr="A7AA5707-BD65-42EC-AE69-02BF9D1C6CBD-L0-001">
            <a:extLst>
              <a:ext uri="{FF2B5EF4-FFF2-40B4-BE49-F238E27FC236}">
                <a16:creationId xmlns:a16="http://schemas.microsoft.com/office/drawing/2014/main" id="{FF639607-8159-4C54-ABFB-6A25AC9ED9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40" r="32024" b="5246"/>
          <a:stretch/>
        </p:blipFill>
        <p:spPr bwMode="auto">
          <a:xfrm>
            <a:off x="4988999" y="1254376"/>
            <a:ext cx="3453023" cy="295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7D7D396-66B2-417E-9AF5-946FF6F544F1-L0-001">
            <a:extLst>
              <a:ext uri="{FF2B5EF4-FFF2-40B4-BE49-F238E27FC236}">
                <a16:creationId xmlns:a16="http://schemas.microsoft.com/office/drawing/2014/main" id="{23781FD4-4C7A-4343-A8B1-35CCCEB71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19" y="2904564"/>
            <a:ext cx="5178996" cy="34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rchc_icon-01.png">
            <a:extLst>
              <a:ext uri="{FF2B5EF4-FFF2-40B4-BE49-F238E27FC236}">
                <a16:creationId xmlns:a16="http://schemas.microsoft.com/office/drawing/2014/main" id="{393933F4-D9B0-4165-97DD-7E8B297B78E1}"/>
              </a:ext>
            </a:extLst>
          </p:cNvPr>
          <p:cNvPicPr>
            <a:picLocks noChangeAspect="1"/>
          </p:cNvPicPr>
          <p:nvPr/>
        </p:nvPicPr>
        <p:blipFill rotWithShape="1">
          <a:blip r:embed="rId5">
            <a:extLst>
              <a:ext uri="{28A0092B-C50C-407E-A947-70E740481C1C}">
                <a14:useLocalDpi xmlns:a14="http://schemas.microsoft.com/office/drawing/2010/main" val="0"/>
              </a:ext>
            </a:extLst>
          </a:blip>
          <a:srcRect r="32232" b="43273"/>
          <a:stretch/>
        </p:blipFill>
        <p:spPr>
          <a:xfrm>
            <a:off x="6460434" y="4620550"/>
            <a:ext cx="2683565" cy="2237449"/>
          </a:xfrm>
          <a:prstGeom prst="rect">
            <a:avLst/>
          </a:prstGeom>
        </p:spPr>
      </p:pic>
    </p:spTree>
    <p:extLst>
      <p:ext uri="{BB962C8B-B14F-4D97-AF65-F5344CB8AC3E}">
        <p14:creationId xmlns:p14="http://schemas.microsoft.com/office/powerpoint/2010/main" val="119607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68E9B-417B-449D-88B7-A3E818ADB7E5}"/>
              </a:ext>
            </a:extLst>
          </p:cNvPr>
          <p:cNvSpPr>
            <a:spLocks noGrp="1"/>
          </p:cNvSpPr>
          <p:nvPr>
            <p:ph type="title"/>
          </p:nvPr>
        </p:nvSpPr>
        <p:spPr>
          <a:xfrm>
            <a:off x="840699" y="687480"/>
            <a:ext cx="5605629" cy="994172"/>
          </a:xfrm>
        </p:spPr>
        <p:txBody>
          <a:bodyPr>
            <a:normAutofit/>
          </a:bodyPr>
          <a:lstStyle/>
          <a:p>
            <a:pPr>
              <a:lnSpc>
                <a:spcPct val="90000"/>
              </a:lnSpc>
            </a:pPr>
            <a:r>
              <a:rPr lang="en-US" sz="3000"/>
              <a:t>Dental at Dutton</a:t>
            </a:r>
            <a:br>
              <a:rPr lang="en-US" sz="3000"/>
            </a:br>
            <a:endParaRPr lang="en-US" sz="3000"/>
          </a:p>
        </p:txBody>
      </p:sp>
      <p:sp>
        <p:nvSpPr>
          <p:cNvPr id="8" name="Content Placeholder 7">
            <a:extLst>
              <a:ext uri="{FF2B5EF4-FFF2-40B4-BE49-F238E27FC236}">
                <a16:creationId xmlns:a16="http://schemas.microsoft.com/office/drawing/2014/main" id="{F8997A33-AC61-4152-AA8F-F819EB48A5D9}"/>
              </a:ext>
            </a:extLst>
          </p:cNvPr>
          <p:cNvSpPr>
            <a:spLocks noGrp="1"/>
          </p:cNvSpPr>
          <p:nvPr>
            <p:ph idx="1"/>
          </p:nvPr>
        </p:nvSpPr>
        <p:spPr>
          <a:xfrm>
            <a:off x="852321" y="1452283"/>
            <a:ext cx="5033221" cy="4563888"/>
          </a:xfrm>
        </p:spPr>
        <p:txBody>
          <a:bodyPr anchor="ctr">
            <a:normAutofit/>
          </a:bodyPr>
          <a:lstStyle/>
          <a:p>
            <a:pPr>
              <a:buFont typeface="Wingdings" panose="05000000000000000000" pitchFamily="2" charset="2"/>
              <a:buChar char="v"/>
            </a:pPr>
            <a:r>
              <a:rPr lang="en-US" sz="2100" dirty="0"/>
              <a:t>Open and single operatory rooms</a:t>
            </a:r>
          </a:p>
          <a:p>
            <a:pPr>
              <a:buFont typeface="Wingdings" panose="05000000000000000000" pitchFamily="2" charset="2"/>
              <a:buChar char="v"/>
            </a:pPr>
            <a:r>
              <a:rPr lang="en-US" sz="2100" dirty="0"/>
              <a:t>Behavioral Health coverage for bravery coaching</a:t>
            </a:r>
          </a:p>
          <a:p>
            <a:pPr>
              <a:buFont typeface="Wingdings" panose="05000000000000000000" pitchFamily="2" charset="2"/>
              <a:buChar char="v"/>
            </a:pPr>
            <a:r>
              <a:rPr lang="en-US" sz="2100" dirty="0"/>
              <a:t>IDD specialty room with wheelchair lift/weighted blankets/video’s for patients</a:t>
            </a:r>
          </a:p>
          <a:p>
            <a:pPr>
              <a:buFont typeface="Wingdings" panose="05000000000000000000" pitchFamily="2" charset="2"/>
              <a:buChar char="v"/>
            </a:pPr>
            <a:r>
              <a:rPr lang="en-US" sz="2100" dirty="0"/>
              <a:t>Specialty trained in desensitization and oral sedation</a:t>
            </a:r>
          </a:p>
          <a:p>
            <a:pPr>
              <a:buFont typeface="Wingdings" panose="05000000000000000000" pitchFamily="2" charset="2"/>
              <a:buChar char="v"/>
            </a:pPr>
            <a:r>
              <a:rPr lang="en-US" sz="2100" dirty="0"/>
              <a:t>Integrates with primary care for same day well-child and urgent dental visits</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Content Placeholder 3">
            <a:extLst>
              <a:ext uri="{FF2B5EF4-FFF2-40B4-BE49-F238E27FC236}">
                <a16:creationId xmlns:a16="http://schemas.microsoft.com/office/drawing/2014/main" id="{4761ECE5-4FCD-479B-9552-A031E3625C3C}"/>
              </a:ext>
            </a:extLst>
          </p:cNvPr>
          <p:cNvPicPr>
            <a:picLocks noChangeAspect="1"/>
          </p:cNvPicPr>
          <p:nvPr/>
        </p:nvPicPr>
        <p:blipFill>
          <a:blip r:embed="rId3"/>
          <a:stretch>
            <a:fillRect/>
          </a:stretch>
        </p:blipFill>
        <p:spPr>
          <a:xfrm>
            <a:off x="6465356" y="3161836"/>
            <a:ext cx="1462672" cy="550064"/>
          </a:xfrm>
          <a:prstGeom prst="rect">
            <a:avLst/>
          </a:prstGeom>
        </p:spPr>
      </p:pic>
    </p:spTree>
    <p:extLst>
      <p:ext uri="{BB962C8B-B14F-4D97-AF65-F5344CB8AC3E}">
        <p14:creationId xmlns:p14="http://schemas.microsoft.com/office/powerpoint/2010/main" val="137205522"/>
      </p:ext>
    </p:extLst>
  </p:cSld>
  <p:clrMapOvr>
    <a:masterClrMapping/>
  </p:clrMapOvr>
</p:sld>
</file>

<file path=ppt/theme/theme1.xml><?xml version="1.0" encoding="utf-8"?>
<a:theme xmlns:a="http://schemas.openxmlformats.org/drawingml/2006/main" name="Office Theme">
  <a:themeElements>
    <a:clrScheme name="SRCH Brand">
      <a:dk1>
        <a:srgbClr val="942860"/>
      </a:dk1>
      <a:lt1>
        <a:srgbClr val="FFFFFF"/>
      </a:lt1>
      <a:dk2>
        <a:srgbClr val="6D6F64"/>
      </a:dk2>
      <a:lt2>
        <a:srgbClr val="EBE9DB"/>
      </a:lt2>
      <a:accent1>
        <a:srgbClr val="942860"/>
      </a:accent1>
      <a:accent2>
        <a:srgbClr val="E44126"/>
      </a:accent2>
      <a:accent3>
        <a:srgbClr val="F47929"/>
      </a:accent3>
      <a:accent4>
        <a:srgbClr val="FFC233"/>
      </a:accent4>
      <a:accent5>
        <a:srgbClr val="EBE9DB"/>
      </a:accent5>
      <a:accent6>
        <a:srgbClr val="7B8865"/>
      </a:accent6>
      <a:hlink>
        <a:srgbClr val="942860"/>
      </a:hlink>
      <a:folHlink>
        <a:srgbClr val="9428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ES present 412.13.19 [Read-Only]" id="{88693FB8-CE02-4946-86A8-60949B054656}" vid="{A6D0FA9A-E94F-40AD-9279-A50B664933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549F1033137C428B3F669E53CB9C69" ma:contentTypeVersion="9" ma:contentTypeDescription="Create a new document." ma:contentTypeScope="" ma:versionID="644ccc5f218941a35066f6d5cf2992ee">
  <xsd:schema xmlns:xsd="http://www.w3.org/2001/XMLSchema" xmlns:xs="http://www.w3.org/2001/XMLSchema" xmlns:p="http://schemas.microsoft.com/office/2006/metadata/properties" xmlns:ns3="1f3044eb-12e8-4ec2-97ca-cbd58a92100a" xmlns:ns4="d7669001-02f7-492f-9014-80879f3371f4" targetNamespace="http://schemas.microsoft.com/office/2006/metadata/properties" ma:root="true" ma:fieldsID="5561b8d5beb873306f489cf3eaa31a67" ns3:_="" ns4:_="">
    <xsd:import namespace="1f3044eb-12e8-4ec2-97ca-cbd58a92100a"/>
    <xsd:import namespace="d7669001-02f7-492f-9014-80879f3371f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3044eb-12e8-4ec2-97ca-cbd58a9210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669001-02f7-492f-9014-80879f3371f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3A715D-7E08-417E-861D-21DA5638BC94}">
  <ds:schemaRefs>
    <ds:schemaRef ds:uri="http://schemas.microsoft.com/sharepoint/v3/contenttype/forms"/>
  </ds:schemaRefs>
</ds:datastoreItem>
</file>

<file path=customXml/itemProps2.xml><?xml version="1.0" encoding="utf-8"?>
<ds:datastoreItem xmlns:ds="http://schemas.openxmlformats.org/officeDocument/2006/customXml" ds:itemID="{FBDD71B4-C9DA-484B-9523-6DCDC9585B82}">
  <ds:schemaRefs>
    <ds:schemaRef ds:uri="http://purl.org/dc/terms/"/>
    <ds:schemaRef ds:uri="http://schemas.microsoft.com/office/2006/documentManagement/types"/>
    <ds:schemaRef ds:uri="d7669001-02f7-492f-9014-80879f3371f4"/>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1f3044eb-12e8-4ec2-97ca-cbd58a92100a"/>
    <ds:schemaRef ds:uri="http://www.w3.org/XML/1998/namespace"/>
    <ds:schemaRef ds:uri="http://purl.org/dc/dcmitype/"/>
  </ds:schemaRefs>
</ds:datastoreItem>
</file>

<file path=customXml/itemProps3.xml><?xml version="1.0" encoding="utf-8"?>
<ds:datastoreItem xmlns:ds="http://schemas.openxmlformats.org/officeDocument/2006/customXml" ds:itemID="{6C4D4CD3-65B6-4156-BF31-4332BD0E35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3044eb-12e8-4ec2-97ca-cbd58a92100a"/>
    <ds:schemaRef ds:uri="d7669001-02f7-492f-9014-80879f3371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ACES present 412.13.19- Carla</Template>
  <TotalTime>0</TotalTime>
  <Words>349</Words>
  <Application>Microsoft Office PowerPoint</Application>
  <PresentationFormat>On-screen Show (4:3)</PresentationFormat>
  <Paragraphs>68</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Open Sans</vt:lpstr>
      <vt:lpstr>PT Serif</vt:lpstr>
      <vt:lpstr>Wingdings</vt:lpstr>
      <vt:lpstr>Office Theme</vt:lpstr>
      <vt:lpstr>Resiliency and ACE’s at the Dutton Campus 12/13/2019 </vt:lpstr>
      <vt:lpstr>The Dutton Campus Opened March 5th, 2017 Designed for team based care Imbedded Behavioral health, Wellness services, Groups and Substance use treatment, Dental  Specialty services include care for the  intellectually, developmentally disabled, podiatry, surgery, Podiatry, Epilepsy Clinic </vt:lpstr>
      <vt:lpstr>Population:</vt:lpstr>
      <vt:lpstr>PowerPoint Presentation</vt:lpstr>
      <vt:lpstr>Programs:  .</vt:lpstr>
      <vt:lpstr>Groups</vt:lpstr>
      <vt:lpstr>Healing Therapies</vt:lpstr>
      <vt:lpstr>PowerPoint Presentation</vt:lpstr>
      <vt:lpstr>Dental at Dutton </vt:lpstr>
      <vt:lpstr>Resiliency for Staff</vt:lpstr>
      <vt:lpstr>Ace’s The Challenge</vt:lpstr>
      <vt:lpstr>Workflow at Dutton</vt:lpstr>
      <vt:lpstr>Clinician Comments</vt:lpstr>
      <vt:lpstr>2020 Goal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Resiliency and ACE’s at the Dutton Campus 12/13/2019 </dc:title>
  <dc:creator>Angela Liu</dc:creator>
  <cp:lastModifiedBy>Angela Liu</cp:lastModifiedBy>
  <cp:revision>2</cp:revision>
  <dcterms:created xsi:type="dcterms:W3CDTF">2019-12-19T00:35:15Z</dcterms:created>
  <dcterms:modified xsi:type="dcterms:W3CDTF">2019-12-19T00:35:37Z</dcterms:modified>
</cp:coreProperties>
</file>