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6" r:id="rId2"/>
  </p:sldMasterIdLst>
  <p:notesMasterIdLst>
    <p:notesMasterId r:id="rId10"/>
  </p:notesMasterIdLst>
  <p:sldIdLst>
    <p:sldId id="347" r:id="rId3"/>
    <p:sldId id="358" r:id="rId4"/>
    <p:sldId id="359" r:id="rId5"/>
    <p:sldId id="360" r:id="rId6"/>
    <p:sldId id="361" r:id="rId7"/>
    <p:sldId id="363" r:id="rId8"/>
    <p:sldId id="362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273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449"/>
    <p:restoredTop sz="94526"/>
  </p:normalViewPr>
  <p:slideViewPr>
    <p:cSldViewPr snapToObjects="1" showGuides="1">
      <p:cViewPr varScale="1">
        <p:scale>
          <a:sx n="84" d="100"/>
          <a:sy n="84" d="100"/>
        </p:scale>
        <p:origin x="920" y="184"/>
      </p:cViewPr>
      <p:guideLst/>
    </p:cSldViewPr>
  </p:slideViewPr>
  <p:outlineViewPr>
    <p:cViewPr>
      <p:scale>
        <a:sx n="33" d="100"/>
        <a:sy n="33" d="100"/>
      </p:scale>
      <p:origin x="0" y="-642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13C061-0BDF-B34F-ACE6-8EF5ABCE32B3}" type="datetimeFigureOut">
              <a:rPr lang="en-US" smtClean="0"/>
              <a:t>7/9/18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843B13-1498-2945-B3A1-087EE1D357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414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48867-289A-E34A-A937-B2C867829D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EE5203-14E1-8D4C-ACA6-040C621740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26A27C6-89B7-9546-9046-D4DD047CDD64}"/>
              </a:ext>
            </a:extLst>
          </p:cNvPr>
          <p:cNvSpPr/>
          <p:nvPr userDrawn="1"/>
        </p:nvSpPr>
        <p:spPr>
          <a:xfrm>
            <a:off x="0" y="6176964"/>
            <a:ext cx="9144000" cy="6810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8BF358AD-1822-744A-B82F-1A8EF1005E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45416" y="6334683"/>
            <a:ext cx="3869934" cy="3655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bg1"/>
                </a:solidFill>
                <a:latin typeface="Museo Sans Cond 700" panose="02000000000000000000" pitchFamily="2" charset="0"/>
              </a:defRPr>
            </a:lvl1pPr>
          </a:lstStyle>
          <a:p>
            <a:r>
              <a:rPr lang="en-US" dirty="0"/>
              <a:t>CENTER FOR CARE INNOVATIONS     |     </a:t>
            </a:r>
            <a:fld id="{124E6FD9-92FF-C64B-8B43-A7A55FF9268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08B525-C041-1549-9F0E-A328EF46C9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402" t="43550" r="53144" b="43827"/>
          <a:stretch/>
        </p:blipFill>
        <p:spPr>
          <a:xfrm>
            <a:off x="833582" y="6176963"/>
            <a:ext cx="1567873" cy="68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614959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04DF1B4-487C-1744-A1A7-40D0FE0CCBED}"/>
              </a:ext>
            </a:extLst>
          </p:cNvPr>
          <p:cNvSpPr/>
          <p:nvPr userDrawn="1"/>
        </p:nvSpPr>
        <p:spPr>
          <a:xfrm>
            <a:off x="0" y="6176964"/>
            <a:ext cx="9144000" cy="68103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83D61D-3AE2-704B-86D0-8BE10BFEC2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45416" y="6334683"/>
            <a:ext cx="3869934" cy="3655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bg1"/>
                </a:solidFill>
                <a:latin typeface="Museo Sans Cond 700" panose="02000000000000000000" pitchFamily="2" charset="0"/>
              </a:defRPr>
            </a:lvl1pPr>
          </a:lstStyle>
          <a:p>
            <a:r>
              <a:rPr lang="en-US" dirty="0"/>
              <a:t>CENTER FOR CARE INNOVATIONS     |     </a:t>
            </a:r>
            <a:fld id="{124E6FD9-92FF-C64B-8B43-A7A55FF9268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79C23B-5BB1-B14F-AE51-3631F66702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402" t="43550" r="53144" b="43827"/>
          <a:stretch/>
        </p:blipFill>
        <p:spPr>
          <a:xfrm>
            <a:off x="833582" y="6176963"/>
            <a:ext cx="1567873" cy="68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552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04DF1B4-487C-1744-A1A7-40D0FE0CCBED}"/>
              </a:ext>
            </a:extLst>
          </p:cNvPr>
          <p:cNvSpPr/>
          <p:nvPr userDrawn="1"/>
        </p:nvSpPr>
        <p:spPr>
          <a:xfrm>
            <a:off x="0" y="6176964"/>
            <a:ext cx="9144000" cy="6810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6CB937-9E45-C241-9140-41ADF55532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45416" y="6334683"/>
            <a:ext cx="3869934" cy="3655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bg1"/>
                </a:solidFill>
                <a:latin typeface="Museo Sans Cond 700" panose="02000000000000000000" pitchFamily="2" charset="0"/>
              </a:defRPr>
            </a:lvl1pPr>
          </a:lstStyle>
          <a:p>
            <a:r>
              <a:rPr lang="en-US" dirty="0"/>
              <a:t>CENTER FOR CARE INNOVATIONS     |     </a:t>
            </a:r>
            <a:fld id="{124E6FD9-92FF-C64B-8B43-A7A55FF9268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9BF114-0028-184F-B9C8-D5D6653A2A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402" t="43550" r="53144" b="43827"/>
          <a:stretch/>
        </p:blipFill>
        <p:spPr>
          <a:xfrm>
            <a:off x="833582" y="6176963"/>
            <a:ext cx="1567873" cy="68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5358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04DF1B4-487C-1744-A1A7-40D0FE0CCBED}"/>
              </a:ext>
            </a:extLst>
          </p:cNvPr>
          <p:cNvSpPr/>
          <p:nvPr userDrawn="1"/>
        </p:nvSpPr>
        <p:spPr>
          <a:xfrm>
            <a:off x="0" y="6176964"/>
            <a:ext cx="9144000" cy="6810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5C5A53-193D-7546-948A-F2D5499312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45416" y="6334683"/>
            <a:ext cx="3869934" cy="3655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bg1"/>
                </a:solidFill>
                <a:latin typeface="Museo Sans Cond 700" panose="02000000000000000000" pitchFamily="2" charset="0"/>
              </a:defRPr>
            </a:lvl1pPr>
          </a:lstStyle>
          <a:p>
            <a:r>
              <a:rPr lang="en-US" dirty="0"/>
              <a:t>CENTER FOR CARE INNOVATIONS     |     </a:t>
            </a:r>
            <a:fld id="{124E6FD9-92FF-C64B-8B43-A7A55FF9268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1A755E-5F33-A74E-815B-1C343CC1F6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402" t="43550" r="53144" b="43827"/>
          <a:stretch/>
        </p:blipFill>
        <p:spPr>
          <a:xfrm>
            <a:off x="833582" y="6176963"/>
            <a:ext cx="1567873" cy="68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4832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CA12B334-77D0-DE42-BAFD-E5BE8A56617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0D8011F-E020-F348-9F82-FC21EABBA5AE}"/>
              </a:ext>
            </a:extLst>
          </p:cNvPr>
          <p:cNvSpPr/>
          <p:nvPr userDrawn="1"/>
        </p:nvSpPr>
        <p:spPr>
          <a:xfrm>
            <a:off x="0" y="914400"/>
            <a:ext cx="5410200" cy="228600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CCA14F7B-E662-7349-8422-C87A83F72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7600"/>
            <a:ext cx="7315200" cy="914400"/>
          </a:xfrm>
          <a:solidFill>
            <a:schemeClr val="accent3"/>
          </a:solidFill>
        </p:spPr>
        <p:txBody>
          <a:bodyPr lIns="640080">
            <a:no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210C625-978C-AF4D-BB34-C1385A0BF6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0" t="35555" r="24444" b="35556"/>
          <a:stretch/>
        </p:blipFill>
        <p:spPr>
          <a:xfrm>
            <a:off x="609599" y="1066800"/>
            <a:ext cx="4572001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3732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F4D0A59-A181-484F-894B-11B11147D3F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0D8011F-E020-F348-9F82-FC21EABBA5AE}"/>
              </a:ext>
            </a:extLst>
          </p:cNvPr>
          <p:cNvSpPr/>
          <p:nvPr userDrawn="1"/>
        </p:nvSpPr>
        <p:spPr>
          <a:xfrm>
            <a:off x="3810000" y="914400"/>
            <a:ext cx="5334000" cy="2286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CCA14F7B-E662-7349-8422-C87A83F72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0" y="3657600"/>
            <a:ext cx="7239000" cy="914400"/>
          </a:xfr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lIns="91440" rIns="640080">
            <a:noAutofit/>
          </a:bodyPr>
          <a:lstStyle>
            <a:lvl1pPr algn="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115A54-EB71-7F4C-9743-DDAE9849F7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0" t="35555" r="24444" b="35556"/>
          <a:stretch/>
        </p:blipFill>
        <p:spPr>
          <a:xfrm>
            <a:off x="3943349" y="1066800"/>
            <a:ext cx="4572001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8677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162E8E-F44B-2E41-99EA-5738A9A13A4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CCA14F7B-E662-7349-8422-C87A83F72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7600"/>
            <a:ext cx="7010400" cy="914400"/>
          </a:xfrm>
          <a:solidFill>
            <a:schemeClr val="accent3"/>
          </a:solidFill>
        </p:spPr>
        <p:txBody>
          <a:bodyPr lIns="640080">
            <a:no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367307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04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9FDC85D-B64E-0149-B2AA-5B310CDC5F2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CCA14F7B-E662-7349-8422-C87A83F72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3657600"/>
            <a:ext cx="7010400" cy="914400"/>
          </a:xfr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lIns="91440" rIns="640080">
            <a:noAutofit/>
          </a:bodyPr>
          <a:lstStyle>
            <a:lvl1pPr algn="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054050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04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D9EE9CD-568B-AD4D-BEA1-ABAADCDE853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29150" y="0"/>
            <a:ext cx="4514850" cy="6858000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8F8C80-AB48-8C41-90E8-46E4FD090E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2057400"/>
            <a:ext cx="3886200" cy="4114800"/>
          </a:xfrm>
        </p:spPr>
        <p:txBody>
          <a:bodyPr/>
          <a:lstStyle>
            <a:lvl1pPr>
              <a:spcBef>
                <a:spcPts val="750"/>
              </a:spcBef>
              <a:spcAft>
                <a:spcPts val="750"/>
              </a:spcAft>
              <a:defRPr/>
            </a:lvl1pPr>
            <a:lvl2pPr>
              <a:spcBef>
                <a:spcPts val="750"/>
              </a:spcBef>
              <a:spcAft>
                <a:spcPts val="750"/>
              </a:spcAft>
              <a:defRPr/>
            </a:lvl2pPr>
            <a:lvl3pPr>
              <a:spcBef>
                <a:spcPts val="750"/>
              </a:spcBef>
              <a:spcAft>
                <a:spcPts val="750"/>
              </a:spcAft>
              <a:defRPr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A999697-2552-0A4A-91EF-850394FB2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90600"/>
            <a:ext cx="7010400" cy="914400"/>
          </a:xfr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lIns="640080">
            <a:no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368259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8F8C80-AB48-8C41-90E8-46E4FD090E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29150" y="2057400"/>
            <a:ext cx="3886200" cy="4114800"/>
          </a:xfrm>
        </p:spPr>
        <p:txBody>
          <a:bodyPr/>
          <a:lstStyle>
            <a:lvl1pPr>
              <a:spcBef>
                <a:spcPts val="750"/>
              </a:spcBef>
              <a:spcAft>
                <a:spcPts val="750"/>
              </a:spcAft>
              <a:defRPr/>
            </a:lvl1pPr>
            <a:lvl2pPr>
              <a:spcBef>
                <a:spcPts val="750"/>
              </a:spcBef>
              <a:spcAft>
                <a:spcPts val="750"/>
              </a:spcAft>
              <a:defRPr/>
            </a:lvl2pPr>
            <a:lvl3pPr>
              <a:spcBef>
                <a:spcPts val="750"/>
              </a:spcBef>
              <a:spcAft>
                <a:spcPts val="750"/>
              </a:spcAft>
              <a:defRPr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CC041B9-0A0E-F645-B992-5DDF5F47BC4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511278" cy="6858000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9DDA1B6-0BD9-D942-B227-FDA7DA770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990600"/>
            <a:ext cx="7002780" cy="916454"/>
          </a:xfr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rIns="640080">
            <a:noAutofit/>
          </a:bodyPr>
          <a:lstStyle>
            <a:lvl1pPr algn="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029132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E8BEC7-5AA9-C547-9056-B25DB095DD9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807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F7875-ECA5-FE4B-8B96-1A83CFE61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85800"/>
            <a:ext cx="7886700" cy="1325563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A902D-712B-0B4F-8FA7-753ECA3FCD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169082"/>
            <a:ext cx="7886700" cy="38501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A8AAC67-8612-BC4A-8FD1-EACDE24437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896" t="36094" r="50664" b="36440"/>
          <a:stretch/>
        </p:blipFill>
        <p:spPr>
          <a:xfrm>
            <a:off x="582215" y="6248307"/>
            <a:ext cx="506543" cy="52238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5E0D7C7-98E2-3E4D-9BEE-12E30F6D8CB9}"/>
              </a:ext>
            </a:extLst>
          </p:cNvPr>
          <p:cNvSpPr/>
          <p:nvPr userDrawn="1"/>
        </p:nvSpPr>
        <p:spPr>
          <a:xfrm>
            <a:off x="0" y="6176964"/>
            <a:ext cx="9144000" cy="68103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9E636D2-C3ED-A24C-89AC-2AA628E5CA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45416" y="6334683"/>
            <a:ext cx="3869934" cy="3655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bg1"/>
                </a:solidFill>
                <a:latin typeface="Museo Sans Cond 700" panose="02000000000000000000" pitchFamily="2" charset="0"/>
              </a:defRPr>
            </a:lvl1pPr>
          </a:lstStyle>
          <a:p>
            <a:r>
              <a:rPr lang="en-US" dirty="0"/>
              <a:t>CENTER FOR CARE INNOVATIONS     |     </a:t>
            </a:r>
            <a:fld id="{124E6FD9-92FF-C64B-8B43-A7A55FF9268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439746B-14D0-2141-BB86-A4AAE92672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402" t="43550" r="53144" b="43827"/>
          <a:stretch/>
        </p:blipFill>
        <p:spPr>
          <a:xfrm>
            <a:off x="833582" y="6176963"/>
            <a:ext cx="1567873" cy="68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1083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72CC034-6F06-8B48-A24A-213CF1FCCE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7795" b="7799"/>
          <a:stretch/>
        </p:blipFill>
        <p:spPr>
          <a:xfrm>
            <a:off x="-1" y="-1"/>
            <a:ext cx="9144334" cy="68580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99F0322-7160-4E45-ADAD-B9CF8612F4D5}"/>
              </a:ext>
            </a:extLst>
          </p:cNvPr>
          <p:cNvSpPr/>
          <p:nvPr userDrawn="1"/>
        </p:nvSpPr>
        <p:spPr>
          <a:xfrm>
            <a:off x="628650" y="662610"/>
            <a:ext cx="7886700" cy="55095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2101D1B-3252-4141-96EB-6CEA270DF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60952"/>
            <a:ext cx="78867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9AE5BBC-DE66-6041-BCDC-9A848874F1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5313" y="1986514"/>
            <a:ext cx="3749537" cy="3990217"/>
          </a:xfrm>
        </p:spPr>
        <p:txBody>
          <a:bodyPr/>
          <a:lstStyle>
            <a:lvl1pPr>
              <a:spcBef>
                <a:spcPts val="750"/>
              </a:spcBef>
              <a:spcAft>
                <a:spcPts val="750"/>
              </a:spcAft>
              <a:defRPr/>
            </a:lvl1pPr>
            <a:lvl2pPr>
              <a:spcBef>
                <a:spcPts val="750"/>
              </a:spcBef>
              <a:spcAft>
                <a:spcPts val="750"/>
              </a:spcAft>
              <a:defRPr/>
            </a:lvl2pPr>
            <a:lvl3pPr>
              <a:lnSpc>
                <a:spcPct val="100000"/>
              </a:lnSpc>
              <a:spcBef>
                <a:spcPts val="750"/>
              </a:spcBef>
              <a:spcAft>
                <a:spcPts val="750"/>
              </a:spcAft>
              <a:defRPr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A683C7B2-85DA-C343-A65D-8F5D476285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1" y="1986514"/>
            <a:ext cx="3749537" cy="3990217"/>
          </a:xfrm>
        </p:spPr>
        <p:txBody>
          <a:bodyPr/>
          <a:lstStyle>
            <a:lvl1pPr>
              <a:spcBef>
                <a:spcPts val="750"/>
              </a:spcBef>
              <a:spcAft>
                <a:spcPts val="750"/>
              </a:spcAft>
              <a:defRPr/>
            </a:lvl1pPr>
            <a:lvl2pPr>
              <a:spcBef>
                <a:spcPts val="750"/>
              </a:spcBef>
              <a:spcAft>
                <a:spcPts val="750"/>
              </a:spcAft>
              <a:defRPr/>
            </a:lvl2pPr>
            <a:lvl3pPr>
              <a:lnSpc>
                <a:spcPct val="100000"/>
              </a:lnSpc>
              <a:spcBef>
                <a:spcPts val="750"/>
              </a:spcBef>
              <a:spcAft>
                <a:spcPts val="750"/>
              </a:spcAft>
              <a:defRPr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69637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BB6A2-CFB3-3E49-9225-76F3503D2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433AEA-1E10-1D44-93C8-B2575551FF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EDE90B-70DB-9B40-BE1F-8CBC4813DA2E}"/>
              </a:ext>
            </a:extLst>
          </p:cNvPr>
          <p:cNvSpPr/>
          <p:nvPr userDrawn="1"/>
        </p:nvSpPr>
        <p:spPr>
          <a:xfrm>
            <a:off x="0" y="6176964"/>
            <a:ext cx="9144000" cy="6810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8697A90-1C0A-9E46-B570-F9C56C7FCC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45416" y="6334683"/>
            <a:ext cx="3869934" cy="3655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bg1"/>
                </a:solidFill>
                <a:latin typeface="Museo Sans Cond 700" panose="02000000000000000000" pitchFamily="2" charset="0"/>
              </a:defRPr>
            </a:lvl1pPr>
          </a:lstStyle>
          <a:p>
            <a:r>
              <a:rPr lang="en-US" dirty="0"/>
              <a:t>CENTER FOR CARE INNOVATIONS     |     </a:t>
            </a:r>
            <a:fld id="{124E6FD9-92FF-C64B-8B43-A7A55FF9268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FC2FD69-494F-E749-921C-FA778F7D4C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402" t="43550" r="53144" b="43827"/>
          <a:stretch/>
        </p:blipFill>
        <p:spPr>
          <a:xfrm>
            <a:off x="833582" y="6176963"/>
            <a:ext cx="1567873" cy="68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704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8A10D-3409-FD4B-8D7E-6FD7A95FF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8F8C80-AB48-8C41-90E8-46E4FD090E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>
              <a:spcBef>
                <a:spcPts val="750"/>
              </a:spcBef>
              <a:spcAft>
                <a:spcPts val="750"/>
              </a:spcAft>
              <a:defRPr/>
            </a:lvl1pPr>
            <a:lvl2pPr>
              <a:spcBef>
                <a:spcPts val="750"/>
              </a:spcBef>
              <a:spcAft>
                <a:spcPts val="750"/>
              </a:spcAft>
              <a:defRPr/>
            </a:lvl2pPr>
            <a:lvl3pPr>
              <a:lnSpc>
                <a:spcPct val="100000"/>
              </a:lnSpc>
              <a:spcBef>
                <a:spcPts val="750"/>
              </a:spcBef>
              <a:spcAft>
                <a:spcPts val="750"/>
              </a:spcAft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D7F35D-B1DD-3B47-A73A-536D0549DD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>
            <a:lvl1pPr>
              <a:spcBef>
                <a:spcPts val="750"/>
              </a:spcBef>
              <a:spcAft>
                <a:spcPts val="750"/>
              </a:spcAft>
              <a:defRPr/>
            </a:lvl1pPr>
            <a:lvl2pPr>
              <a:spcBef>
                <a:spcPts val="750"/>
              </a:spcBef>
              <a:spcAft>
                <a:spcPts val="750"/>
              </a:spcAft>
              <a:defRPr/>
            </a:lvl2pPr>
            <a:lvl3pPr>
              <a:lnSpc>
                <a:spcPct val="100000"/>
              </a:lnSpc>
              <a:spcBef>
                <a:spcPts val="750"/>
              </a:spcBef>
              <a:spcAft>
                <a:spcPts val="750"/>
              </a:spcAft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07BCC1D-5E5D-B041-B4F5-026CF91B7D6D}"/>
              </a:ext>
            </a:extLst>
          </p:cNvPr>
          <p:cNvSpPr/>
          <p:nvPr userDrawn="1"/>
        </p:nvSpPr>
        <p:spPr>
          <a:xfrm>
            <a:off x="0" y="6176964"/>
            <a:ext cx="9144000" cy="6810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CE60F9D-4249-4E4B-8A27-E481630F81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45416" y="6334683"/>
            <a:ext cx="3869934" cy="3655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bg1"/>
                </a:solidFill>
                <a:latin typeface="Museo Sans Cond 700" panose="02000000000000000000" pitchFamily="2" charset="0"/>
              </a:defRPr>
            </a:lvl1pPr>
          </a:lstStyle>
          <a:p>
            <a:r>
              <a:rPr lang="en-US" dirty="0"/>
              <a:t>CENTER FOR CARE INNOVATIONS     |     </a:t>
            </a:r>
            <a:fld id="{124E6FD9-92FF-C64B-8B43-A7A55FF9268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BF9F026-8FDE-234F-BCFC-FA46AEFC5F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402" t="43550" r="53144" b="43827"/>
          <a:stretch/>
        </p:blipFill>
        <p:spPr>
          <a:xfrm>
            <a:off x="833582" y="6176963"/>
            <a:ext cx="1567873" cy="68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579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E9385-FD59-434B-9BF4-7B8B49F7C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6CD089-FD85-8E42-9495-92712890AB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353C9E-216B-FC45-97FC-A92A0C9069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362325"/>
          </a:xfrm>
        </p:spPr>
        <p:txBody>
          <a:bodyPr/>
          <a:lstStyle>
            <a:lvl3pPr>
              <a:lnSpc>
                <a:spcPct val="100000"/>
              </a:lnSpc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E7AEB0-BA78-4144-9925-7B066AC40A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675D13-0C8D-084E-AF9B-E7D3BBC93D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362325"/>
          </a:xfrm>
        </p:spPr>
        <p:txBody>
          <a:bodyPr/>
          <a:lstStyle>
            <a:lvl3pPr>
              <a:lnSpc>
                <a:spcPct val="100000"/>
              </a:lnSpc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3AB02EE-94CB-A746-A8B1-DDA91FAC7D20}"/>
              </a:ext>
            </a:extLst>
          </p:cNvPr>
          <p:cNvSpPr/>
          <p:nvPr userDrawn="1"/>
        </p:nvSpPr>
        <p:spPr>
          <a:xfrm>
            <a:off x="0" y="6176964"/>
            <a:ext cx="9144000" cy="68103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9B80AAE9-3D85-AC4C-A003-AD0762A7D9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645416" y="6334683"/>
            <a:ext cx="3869934" cy="3655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bg1"/>
                </a:solidFill>
                <a:latin typeface="Museo Sans Cond 700" panose="02000000000000000000" pitchFamily="2" charset="0"/>
              </a:defRPr>
            </a:lvl1pPr>
          </a:lstStyle>
          <a:p>
            <a:r>
              <a:rPr lang="en-US" dirty="0"/>
              <a:t>CENTER FOR CARE INNOVATIONS     |     </a:t>
            </a:r>
            <a:fld id="{124E6FD9-92FF-C64B-8B43-A7A55FF9268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4567C9B-9E1F-644F-98AC-2B13B5BD50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402" t="43550" r="53144" b="43827"/>
          <a:stretch/>
        </p:blipFill>
        <p:spPr>
          <a:xfrm>
            <a:off x="833582" y="6176963"/>
            <a:ext cx="1567873" cy="68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955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1DCBA-2479-2843-9821-22E88B75B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966" y="2659147"/>
            <a:ext cx="7886700" cy="1325563"/>
          </a:xfrm>
        </p:spPr>
        <p:txBody>
          <a:bodyPr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361573-BF69-434E-8C96-F4420034A63F}"/>
              </a:ext>
            </a:extLst>
          </p:cNvPr>
          <p:cNvSpPr/>
          <p:nvPr userDrawn="1"/>
        </p:nvSpPr>
        <p:spPr>
          <a:xfrm>
            <a:off x="0" y="6176964"/>
            <a:ext cx="9144000" cy="6810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019246D-D0C0-654C-AA1A-98ECBF465B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45416" y="6334683"/>
            <a:ext cx="3869934" cy="3655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bg1"/>
                </a:solidFill>
                <a:latin typeface="Museo Sans Cond 700" panose="02000000000000000000" pitchFamily="2" charset="0"/>
              </a:defRPr>
            </a:lvl1pPr>
          </a:lstStyle>
          <a:p>
            <a:r>
              <a:rPr lang="en-US" dirty="0"/>
              <a:t>CENTER FOR CARE INNOVATIONS     |     </a:t>
            </a:r>
            <a:fld id="{124E6FD9-92FF-C64B-8B43-A7A55FF9268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E154D5-78AC-BD4D-BA1F-CD962C276B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402" t="43550" r="53144" b="43827"/>
          <a:stretch/>
        </p:blipFill>
        <p:spPr>
          <a:xfrm>
            <a:off x="833582" y="6176963"/>
            <a:ext cx="1567873" cy="68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669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04DF1B4-487C-1744-A1A7-40D0FE0CCBED}"/>
              </a:ext>
            </a:extLst>
          </p:cNvPr>
          <p:cNvSpPr/>
          <p:nvPr userDrawn="1"/>
        </p:nvSpPr>
        <p:spPr>
          <a:xfrm>
            <a:off x="0" y="6176964"/>
            <a:ext cx="9144000" cy="6810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AEA3BC6-B0B7-474A-A37D-9A7AE99B91C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61769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10D0875-63CE-7545-BB7D-D711500363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45416" y="6334683"/>
            <a:ext cx="3869934" cy="3655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bg1"/>
                </a:solidFill>
                <a:latin typeface="Museo Sans Cond 700" panose="02000000000000000000" pitchFamily="2" charset="0"/>
              </a:defRPr>
            </a:lvl1pPr>
          </a:lstStyle>
          <a:p>
            <a:r>
              <a:rPr lang="en-US" dirty="0"/>
              <a:t>CENTER FOR CARE INNOVATIONS     |     </a:t>
            </a:r>
            <a:fld id="{124E6FD9-92FF-C64B-8B43-A7A55FF9268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958DA1-E44C-334B-BFAF-0A85746A40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402" t="43550" r="53144" b="43827"/>
          <a:stretch/>
        </p:blipFill>
        <p:spPr>
          <a:xfrm>
            <a:off x="833582" y="6176963"/>
            <a:ext cx="1567873" cy="68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726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irc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04DF1B4-487C-1744-A1A7-40D0FE0CCBED}"/>
              </a:ext>
            </a:extLst>
          </p:cNvPr>
          <p:cNvSpPr/>
          <p:nvPr userDrawn="1"/>
        </p:nvSpPr>
        <p:spPr>
          <a:xfrm>
            <a:off x="0" y="6176964"/>
            <a:ext cx="9144000" cy="68103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3DE004-D4DC-2146-A023-A4814AB2853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425595" y="2194483"/>
            <a:ext cx="2304288" cy="2302497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780D40A3-FD94-5B44-A51F-03C23CD0561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53912" y="2194483"/>
            <a:ext cx="2304288" cy="2302497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E56E4A74-9144-1F43-9BCC-0BCD4ED7F59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97278" y="2194483"/>
            <a:ext cx="2304288" cy="2302497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A0A939A-1655-E64B-AC90-62E1892C5D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23473" y="4714204"/>
            <a:ext cx="1726872" cy="89008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B9464CBA-4C20-9148-ABF6-E69E2B0482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51790" y="4713886"/>
            <a:ext cx="1726872" cy="89008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C2B67FAA-A6E6-FE4A-A4F9-F8BC7E3059B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95156" y="4695417"/>
            <a:ext cx="1726872" cy="89008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815737EA-DFE1-7448-A4D9-967858832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11201"/>
            <a:ext cx="7886700" cy="1325563"/>
          </a:xfrm>
        </p:spPr>
        <p:txBody>
          <a:bodyPr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749F5A0F-E488-1E41-BCDD-6C95789559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45416" y="6334683"/>
            <a:ext cx="3869934" cy="3655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bg1"/>
                </a:solidFill>
                <a:latin typeface="Museo Sans Cond 700" panose="02000000000000000000" pitchFamily="2" charset="0"/>
              </a:defRPr>
            </a:lvl1pPr>
          </a:lstStyle>
          <a:p>
            <a:r>
              <a:rPr lang="en-US" dirty="0"/>
              <a:t>CENTER FOR CARE INNOVATIONS     |     </a:t>
            </a:r>
            <a:fld id="{124E6FD9-92FF-C64B-8B43-A7A55FF9268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3A89FE7-63B6-254A-A997-9ACC8311E1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402" t="43550" r="53144" b="43827"/>
          <a:stretch/>
        </p:blipFill>
        <p:spPr>
          <a:xfrm>
            <a:off x="833582" y="6176963"/>
            <a:ext cx="1567873" cy="68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580590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1229578" y="1709309"/>
            <a:ext cx="3257550" cy="13716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000" b="0" i="0">
                <a:solidFill>
                  <a:schemeClr val="tx2"/>
                </a:solidFill>
                <a:latin typeface="Museo Slab 300" charset="0"/>
                <a:ea typeface="Museo Slab 300" charset="0"/>
                <a:cs typeface="Museo Slab 30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1229578" y="3102175"/>
            <a:ext cx="3257550" cy="13716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000" b="0" i="0">
                <a:solidFill>
                  <a:schemeClr val="tx2"/>
                </a:solidFill>
                <a:latin typeface="Museo Slab 300" charset="0"/>
                <a:ea typeface="Museo Slab 300" charset="0"/>
                <a:cs typeface="Museo Slab 30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229578" y="4495041"/>
            <a:ext cx="3257550" cy="13716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000" b="0" i="0">
                <a:solidFill>
                  <a:schemeClr val="tx2"/>
                </a:solidFill>
                <a:latin typeface="Museo Slab 300" charset="0"/>
                <a:ea typeface="Museo Slab 300" charset="0"/>
                <a:cs typeface="Museo Slab 30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5211028" y="1709815"/>
            <a:ext cx="3257550" cy="13716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000" b="0" i="0">
                <a:solidFill>
                  <a:schemeClr val="tx2"/>
                </a:solidFill>
                <a:latin typeface="Museo Slab 300" charset="0"/>
                <a:ea typeface="Museo Slab 300" charset="0"/>
                <a:cs typeface="Museo Slab 30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5211028" y="3092301"/>
            <a:ext cx="3257550" cy="13716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000" b="0" i="0">
                <a:solidFill>
                  <a:schemeClr val="tx2"/>
                </a:solidFill>
                <a:latin typeface="Museo Slab 300" charset="0"/>
                <a:ea typeface="Museo Slab 300" charset="0"/>
                <a:cs typeface="Museo Slab 30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5211028" y="4495800"/>
            <a:ext cx="3257550" cy="13716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000" b="0" i="0">
                <a:solidFill>
                  <a:schemeClr val="tx2"/>
                </a:solidFill>
                <a:latin typeface="Museo Slab 300" charset="0"/>
                <a:ea typeface="Museo Slab 300" charset="0"/>
                <a:cs typeface="Museo Slab 30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638778" y="697317"/>
            <a:ext cx="7886700" cy="98334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4400" b="1" i="0">
                <a:latin typeface="Museo Sans Cond 700" charset="0"/>
                <a:ea typeface="Museo Sans Cond 700" charset="0"/>
                <a:cs typeface="Museo Sans Cond 70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7" name="TextBox 36"/>
          <p:cNvSpPr txBox="1"/>
          <p:nvPr userDrawn="1"/>
        </p:nvSpPr>
        <p:spPr>
          <a:xfrm>
            <a:off x="665698" y="2114168"/>
            <a:ext cx="480060" cy="5193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en-US" sz="1800" b="0" i="0" dirty="0">
                <a:solidFill>
                  <a:schemeClr val="bg1"/>
                </a:solidFill>
                <a:latin typeface="Museo Slab 500" charset="0"/>
                <a:ea typeface="Museo Slab 500" charset="0"/>
                <a:cs typeface="Museo Slab 500" charset="0"/>
              </a:rPr>
              <a:t>1</a:t>
            </a:r>
          </a:p>
        </p:txBody>
      </p:sp>
      <p:sp>
        <p:nvSpPr>
          <p:cNvPr id="38" name="TextBox 37"/>
          <p:cNvSpPr txBox="1"/>
          <p:nvPr userDrawn="1"/>
        </p:nvSpPr>
        <p:spPr>
          <a:xfrm>
            <a:off x="665698" y="3485768"/>
            <a:ext cx="480060" cy="5193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en-US" sz="1800" b="0" i="0" dirty="0">
                <a:solidFill>
                  <a:schemeClr val="bg1"/>
                </a:solidFill>
                <a:latin typeface="Museo Slab 500" charset="0"/>
                <a:ea typeface="Museo Slab 500" charset="0"/>
                <a:cs typeface="Museo Slab 500" charset="0"/>
              </a:rPr>
              <a:t>2</a:t>
            </a:r>
          </a:p>
        </p:txBody>
      </p:sp>
      <p:sp>
        <p:nvSpPr>
          <p:cNvPr id="39" name="TextBox 38"/>
          <p:cNvSpPr txBox="1"/>
          <p:nvPr userDrawn="1"/>
        </p:nvSpPr>
        <p:spPr>
          <a:xfrm>
            <a:off x="665698" y="4857368"/>
            <a:ext cx="480060" cy="5193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en-US" sz="1800" b="0" i="0" dirty="0">
                <a:solidFill>
                  <a:schemeClr val="bg1"/>
                </a:solidFill>
                <a:latin typeface="Museo Slab 500" charset="0"/>
                <a:ea typeface="Museo Slab 500" charset="0"/>
                <a:cs typeface="Museo Slab 500" charset="0"/>
              </a:rPr>
              <a:t>3</a:t>
            </a:r>
          </a:p>
        </p:txBody>
      </p:sp>
      <p:sp>
        <p:nvSpPr>
          <p:cNvPr id="40" name="TextBox 39"/>
          <p:cNvSpPr txBox="1"/>
          <p:nvPr userDrawn="1"/>
        </p:nvSpPr>
        <p:spPr>
          <a:xfrm>
            <a:off x="4609048" y="2114168"/>
            <a:ext cx="480060" cy="5193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en-US" sz="1800" b="0" i="0" dirty="0">
                <a:solidFill>
                  <a:schemeClr val="bg1"/>
                </a:solidFill>
                <a:latin typeface="Museo Slab 500" charset="0"/>
                <a:ea typeface="Museo Slab 500" charset="0"/>
                <a:cs typeface="Museo Slab 500" charset="0"/>
              </a:rPr>
              <a:t>4</a:t>
            </a:r>
          </a:p>
        </p:txBody>
      </p:sp>
      <p:sp>
        <p:nvSpPr>
          <p:cNvPr id="41" name="TextBox 40"/>
          <p:cNvSpPr txBox="1"/>
          <p:nvPr userDrawn="1"/>
        </p:nvSpPr>
        <p:spPr>
          <a:xfrm>
            <a:off x="4609048" y="3485768"/>
            <a:ext cx="480060" cy="5193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en-US" sz="1800" b="0" i="0" dirty="0">
                <a:solidFill>
                  <a:schemeClr val="bg1"/>
                </a:solidFill>
                <a:latin typeface="Museo Slab 500" charset="0"/>
                <a:ea typeface="Museo Slab 500" charset="0"/>
                <a:cs typeface="Museo Slab 500" charset="0"/>
              </a:rPr>
              <a:t>5</a:t>
            </a:r>
          </a:p>
        </p:txBody>
      </p:sp>
      <p:sp>
        <p:nvSpPr>
          <p:cNvPr id="42" name="TextBox 41"/>
          <p:cNvSpPr txBox="1"/>
          <p:nvPr userDrawn="1"/>
        </p:nvSpPr>
        <p:spPr>
          <a:xfrm>
            <a:off x="4609048" y="4857368"/>
            <a:ext cx="480060" cy="5193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en-US" sz="1800" b="0" i="0" dirty="0">
                <a:solidFill>
                  <a:schemeClr val="bg1"/>
                </a:solidFill>
                <a:latin typeface="Museo Slab 500" charset="0"/>
                <a:ea typeface="Museo Slab 500" charset="0"/>
                <a:cs typeface="Museo Slab 500" charset="0"/>
              </a:rPr>
              <a:t>6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AE8F17D-6661-484F-B727-7847EBF384B3}"/>
              </a:ext>
            </a:extLst>
          </p:cNvPr>
          <p:cNvSpPr/>
          <p:nvPr userDrawn="1"/>
        </p:nvSpPr>
        <p:spPr>
          <a:xfrm>
            <a:off x="0" y="6176964"/>
            <a:ext cx="9144000" cy="6810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FFE73B87-6E94-F540-9E9D-150E561E2D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45416" y="6334683"/>
            <a:ext cx="3869934" cy="3655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bg1"/>
                </a:solidFill>
                <a:latin typeface="Museo Sans Cond 700" panose="02000000000000000000" pitchFamily="2" charset="0"/>
              </a:defRPr>
            </a:lvl1pPr>
          </a:lstStyle>
          <a:p>
            <a:r>
              <a:rPr lang="en-US" dirty="0"/>
              <a:t>CENTER FOR CARE INNOVATIONS     |     </a:t>
            </a:r>
            <a:fld id="{124E6FD9-92FF-C64B-8B43-A7A55FF9268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DD0C38C-3B30-3A40-A832-33E7DBDDBC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402" t="43550" r="53144" b="43827"/>
          <a:stretch/>
        </p:blipFill>
        <p:spPr>
          <a:xfrm>
            <a:off x="833582" y="6176963"/>
            <a:ext cx="1567873" cy="68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199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AA42B4-B442-9340-A41D-35761EFA9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BCE995-1AC4-A54D-B9E5-C93BCDF6C3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Footer Placeholder 14">
            <a:extLst>
              <a:ext uri="{FF2B5EF4-FFF2-40B4-BE49-F238E27FC236}">
                <a16:creationId xmlns:a16="http://schemas.microsoft.com/office/drawing/2014/main" id="{128CD04F-E74E-1E4F-822A-DE6E3758F3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86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spc="225">
                <a:solidFill>
                  <a:schemeClr val="bg1"/>
                </a:solidFill>
                <a:latin typeface="Museo Slab 500" panose="02000000000000000000" pitchFamily="2" charset="0"/>
              </a:defRPr>
            </a:lvl1pPr>
          </a:lstStyle>
          <a:p>
            <a:r>
              <a:rPr lang="en-US" dirty="0"/>
              <a:t>CENTER FOR CARE INNOVATIONS</a:t>
            </a:r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9F294954-AB33-8C43-8934-EB14EDF9B7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bg1"/>
                </a:solidFill>
                <a:latin typeface="Museo Slab 700" panose="02000000000000000000" pitchFamily="2" charset="0"/>
              </a:defRPr>
            </a:lvl1pPr>
          </a:lstStyle>
          <a:p>
            <a:fld id="{124E6FD9-92FF-C64B-8B43-A7A55FF926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778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5" r:id="rId8"/>
    <p:sldLayoutId id="2147483673" r:id="rId9"/>
    <p:sldLayoutId id="2147483676" r:id="rId10"/>
    <p:sldLayoutId id="2147483677" r:id="rId11"/>
    <p:sldLayoutId id="2147483675" r:id="rId12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chemeClr val="tx1"/>
          </a:solidFill>
          <a:latin typeface="Museo Sans Cond 700" panose="02000000000000000000" pitchFamily="2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spcAft>
          <a:spcPts val="750"/>
        </a:spcAft>
        <a:buFont typeface="Arial" panose="020B0604020202020204" pitchFamily="34" charset="0"/>
        <a:buChar char="•"/>
        <a:defRPr sz="2400" kern="1200">
          <a:solidFill>
            <a:srgbClr val="727375"/>
          </a:solidFill>
          <a:latin typeface="Museo Slab 300" panose="02000000000000000000" pitchFamily="2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00000"/>
        </a:lnSpc>
        <a:spcBef>
          <a:spcPts val="750"/>
        </a:spcBef>
        <a:spcAft>
          <a:spcPts val="750"/>
        </a:spcAft>
        <a:buFont typeface="Arial" panose="020B0604020202020204" pitchFamily="34" charset="0"/>
        <a:buChar char="•"/>
        <a:defRPr sz="2000" kern="1200">
          <a:solidFill>
            <a:srgbClr val="727375"/>
          </a:solidFill>
          <a:latin typeface="Museo Slab 300" panose="02000000000000000000" pitchFamily="2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750"/>
        </a:spcBef>
        <a:spcAft>
          <a:spcPts val="750"/>
        </a:spcAft>
        <a:buFont typeface="Arial" panose="020B0604020202020204" pitchFamily="34" charset="0"/>
        <a:buChar char="•"/>
        <a:defRPr sz="1800" kern="1200">
          <a:solidFill>
            <a:srgbClr val="727375"/>
          </a:solidFill>
          <a:latin typeface="Museo Slab 300" panose="02000000000000000000" pitchFamily="2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2"/>
          </a:solidFill>
          <a:latin typeface="Museo Slab 500" panose="02000000000000000000" pitchFamily="2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2"/>
          </a:solidFill>
          <a:latin typeface="Museo Slab 500" panose="02000000000000000000" pitchFamily="2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96" userDrawn="1">
          <p15:clr>
            <a:srgbClr val="F26B43"/>
          </p15:clr>
        </p15:guide>
        <p15:guide id="2" pos="5364" userDrawn="1">
          <p15:clr>
            <a:srgbClr val="F26B43"/>
          </p15:clr>
        </p15:guide>
        <p15:guide id="3" orient="horz" pos="432" userDrawn="1">
          <p15:clr>
            <a:srgbClr val="F26B43"/>
          </p15:clr>
        </p15:guide>
        <p15:guide id="4" pos="2880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AA42B4-B442-9340-A41D-35761EFA9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BCE995-1AC4-A54D-B9E5-C93BCDF6C3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91440" rIns="91440" bIns="9144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53281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60" r:id="rId5"/>
    <p:sldLayoutId id="2147483685" r:id="rId6"/>
    <p:sldLayoutId id="2147483663" r:id="rId7"/>
    <p:sldLayoutId id="2147483672" r:id="rId8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chemeClr val="tx1"/>
          </a:solidFill>
          <a:latin typeface="Museo Sans Cond 700" panose="02000000000000000000" pitchFamily="2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solidFill>
            <a:srgbClr val="727375"/>
          </a:solidFill>
          <a:latin typeface="Museo Slab 300" panose="02000000000000000000" pitchFamily="2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rgbClr val="727375"/>
          </a:solidFill>
          <a:latin typeface="Museo Slab 300" panose="02000000000000000000" pitchFamily="2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1000"/>
        </a:spcBef>
        <a:spcAft>
          <a:spcPts val="1000"/>
        </a:spcAft>
        <a:buFont typeface="Arial" panose="020B0604020202020204" pitchFamily="34" charset="0"/>
        <a:buChar char="•"/>
        <a:defRPr sz="1800" kern="1200">
          <a:solidFill>
            <a:srgbClr val="727375"/>
          </a:solidFill>
          <a:latin typeface="Museo Slab 300" panose="02000000000000000000" pitchFamily="2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2"/>
          </a:solidFill>
          <a:latin typeface="Museo Slab 500" panose="02000000000000000000" pitchFamily="2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2"/>
          </a:solidFill>
          <a:latin typeface="Museo Slab 500" panose="02000000000000000000" pitchFamily="2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96" userDrawn="1">
          <p15:clr>
            <a:srgbClr val="F26B43"/>
          </p15:clr>
        </p15:guide>
        <p15:guide id="2" pos="5364" userDrawn="1">
          <p15:clr>
            <a:srgbClr val="F26B43"/>
          </p15:clr>
        </p15:guide>
        <p15:guide id="4" orient="horz" pos="3888" userDrawn="1">
          <p15:clr>
            <a:srgbClr val="F26B43"/>
          </p15:clr>
        </p15:guide>
        <p15:guide id="5" orient="horz" pos="408" userDrawn="1">
          <p15:clr>
            <a:srgbClr val="F26B43"/>
          </p15:clr>
        </p15:guide>
        <p15:guide id="6" pos="2880" userDrawn="1">
          <p15:clr>
            <a:srgbClr val="F26B43"/>
          </p15:clr>
        </p15:guide>
        <p15:guide id="7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E00F4D12-A833-5B47-8C58-2AA5BCBE892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943600"/>
          </a:xfr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9AFDA08-DE74-2A47-8FA7-40BF9570FAF8}"/>
              </a:ext>
            </a:extLst>
          </p:cNvPr>
          <p:cNvSpPr txBox="1">
            <a:spLocks/>
          </p:cNvSpPr>
          <p:nvPr/>
        </p:nvSpPr>
        <p:spPr>
          <a:xfrm>
            <a:off x="228600" y="5924550"/>
            <a:ext cx="5645220" cy="9334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50" rtl="0" eaLnBrk="1" latinLnBrk="0" hangingPunct="1">
              <a:spcBef>
                <a:spcPct val="0"/>
              </a:spcBef>
              <a:buNone/>
              <a:defRPr sz="4875" b="1" kern="1200">
                <a:solidFill>
                  <a:schemeClr val="bg1"/>
                </a:solidFill>
                <a:latin typeface="Rockwell" panose="02060603020205020403" pitchFamily="18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tx1"/>
                </a:solidFill>
              </a:rPr>
              <a:t>Your Organization’s Name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E604BC1-8875-F849-971E-C5EC3E625220}"/>
              </a:ext>
            </a:extLst>
          </p:cNvPr>
          <p:cNvSpPr txBox="1">
            <a:spLocks/>
          </p:cNvSpPr>
          <p:nvPr/>
        </p:nvSpPr>
        <p:spPr>
          <a:xfrm>
            <a:off x="5186461" y="4718210"/>
            <a:ext cx="3957539" cy="120634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Museo Sans Cond 700" panose="020000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4500" dirty="0">
                <a:latin typeface="Museo Sans Cond 500" charset="0"/>
                <a:ea typeface="Museo Sans Cond 500" charset="0"/>
                <a:cs typeface="Museo Sans Cond 500" charset="0"/>
              </a:rPr>
              <a:t>ROOTS Program</a:t>
            </a:r>
            <a:endParaRPr lang="en-US" sz="1500" b="0" dirty="0">
              <a:latin typeface="Museo Sans Cond 500" charset="0"/>
              <a:ea typeface="Museo Sans Cond 500" charset="0"/>
              <a:cs typeface="Museo Sans Cond 500" charset="0"/>
            </a:endParaRPr>
          </a:p>
        </p:txBody>
      </p:sp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5B997A03-22AF-D942-9DB9-27166DB91B88}"/>
              </a:ext>
            </a:extLst>
          </p:cNvPr>
          <p:cNvSpPr txBox="1">
            <a:spLocks/>
          </p:cNvSpPr>
          <p:nvPr/>
        </p:nvSpPr>
        <p:spPr>
          <a:xfrm>
            <a:off x="6610222" y="5321380"/>
            <a:ext cx="2686178" cy="492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181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rgbClr val="7F7F7F"/>
                </a:solidFill>
                <a:latin typeface="Helvetica"/>
                <a:ea typeface="+mn-ea"/>
                <a:cs typeface="Helvetica"/>
              </a:defRPr>
            </a:lvl1pPr>
            <a:lvl2pPr marL="457181" indent="0" algn="l" defTabSz="457181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61" indent="0" algn="l" defTabSz="457181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2" indent="0" algn="l" defTabSz="457181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2" indent="0" algn="l" defTabSz="457181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93" indent="-228590" algn="l" defTabSz="45718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74" indent="-228590" algn="l" defTabSz="45718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54" indent="-228590" algn="l" defTabSz="45718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35" indent="-228590" algn="l" defTabSz="45718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18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seo Slab 500" charset="0"/>
                <a:ea typeface="Museo Slab 500" charset="0"/>
                <a:cs typeface="Museo Slab 500" charset="0"/>
              </a:rPr>
              <a:t>August 23, 2018</a:t>
            </a:r>
          </a:p>
        </p:txBody>
      </p:sp>
    </p:spTree>
    <p:extLst>
      <p:ext uri="{BB962C8B-B14F-4D97-AF65-F5344CB8AC3E}">
        <p14:creationId xmlns:p14="http://schemas.microsoft.com/office/powerpoint/2010/main" val="31758552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1E22992-B65C-494E-8D7F-0461E8931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Organization’s Name &amp; Logo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45F4EF-9DB8-AC4F-83AD-8E0F9D705F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r>
              <a:rPr lang="en-US" b="1" dirty="0">
                <a:solidFill>
                  <a:schemeClr val="accent3"/>
                </a:solidFill>
              </a:rPr>
              <a:t>Location</a:t>
            </a:r>
            <a:r>
              <a:rPr lang="en-US" dirty="0"/>
              <a:t>:</a:t>
            </a:r>
            <a:endParaRPr lang="en-US" b="1" dirty="0">
              <a:solidFill>
                <a:schemeClr val="accent3"/>
              </a:solidFill>
            </a:endParaRPr>
          </a:p>
          <a:p>
            <a:r>
              <a:rPr lang="en-US" b="1" dirty="0">
                <a:solidFill>
                  <a:schemeClr val="accent3"/>
                </a:solidFill>
              </a:rPr>
              <a:t>EHR Used</a:t>
            </a:r>
            <a:r>
              <a:rPr lang="en-US" dirty="0"/>
              <a:t>:</a:t>
            </a:r>
          </a:p>
          <a:p>
            <a:r>
              <a:rPr lang="en-US" b="1" dirty="0">
                <a:solidFill>
                  <a:schemeClr val="accent3"/>
                </a:solidFill>
              </a:rPr>
              <a:t>Social Needs Focus</a:t>
            </a:r>
            <a:r>
              <a:rPr lang="en-US" dirty="0"/>
              <a:t>:</a:t>
            </a:r>
          </a:p>
          <a:p>
            <a:r>
              <a:rPr lang="en-US" b="1" dirty="0">
                <a:solidFill>
                  <a:schemeClr val="accent3"/>
                </a:solidFill>
              </a:rPr>
              <a:t>Population Focus</a:t>
            </a:r>
            <a:r>
              <a:rPr lang="en-US" dirty="0"/>
              <a:t>: </a:t>
            </a:r>
          </a:p>
          <a:p>
            <a:r>
              <a:rPr lang="en-US" b="1" dirty="0">
                <a:solidFill>
                  <a:schemeClr val="accent3"/>
                </a:solidFill>
              </a:rPr>
              <a:t>Screening Tool Used (if any)</a:t>
            </a:r>
            <a:r>
              <a:rPr lang="en-US" b="1" dirty="0"/>
              <a:t>:  </a:t>
            </a:r>
          </a:p>
          <a:p>
            <a:r>
              <a:rPr lang="en-US" b="1" dirty="0">
                <a:solidFill>
                  <a:schemeClr val="accent3"/>
                </a:solidFill>
              </a:rPr>
              <a:t>Partnerships (if any)</a:t>
            </a:r>
            <a:r>
              <a:rPr lang="en-US" b="1" dirty="0"/>
              <a:t>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7707B0-4BA9-C946-BAE0-A4A85AE83C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CENTER FOR CARE INNOVATIONS     |     </a:t>
            </a:r>
            <a:fld id="{124E6FD9-92FF-C64B-8B43-A7A55FF9268E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A1CC3D-C4BB-CC4A-9FB3-37E3BD32C5CD}"/>
              </a:ext>
            </a:extLst>
          </p:cNvPr>
          <p:cNvSpPr/>
          <p:nvPr/>
        </p:nvSpPr>
        <p:spPr>
          <a:xfrm>
            <a:off x="685800" y="1307068"/>
            <a:ext cx="5257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chemeClr val="accent5"/>
                </a:solidFill>
                <a:latin typeface="Museo Sans Cond 500" panose="02000000000000000000" pitchFamily="2" charset="77"/>
                <a:cs typeface="Arial" panose="020B0604020202020204" pitchFamily="34" charset="0"/>
              </a:rPr>
              <a:t>Who We Are and Social Needs Nuts &amp; Bolts </a:t>
            </a:r>
            <a:endParaRPr lang="en-US" b="1" i="1" dirty="0">
              <a:solidFill>
                <a:schemeClr val="accent5"/>
              </a:solidFill>
              <a:latin typeface="Museo Sans Cond 500" panose="02000000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216919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3AFA70D6-A7AA-E842-8284-0008411A5A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581242" y="304799"/>
            <a:ext cx="1562757" cy="16764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31E22992-B65C-494E-8D7F-0461E8931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1282"/>
            <a:ext cx="7886700" cy="1325563"/>
          </a:xfrm>
        </p:spPr>
        <p:txBody>
          <a:bodyPr/>
          <a:lstStyle/>
          <a:p>
            <a:r>
              <a:rPr lang="en-US" dirty="0"/>
              <a:t>Project Recap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5110A1-8641-644E-9750-34D6E3182E2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200" b="1" dirty="0"/>
              <a:t>Original Project Goal: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0CC6A-0562-3E46-95D1-863D3A69706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b="1" dirty="0"/>
              <a:t>Project Update: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7707B0-4BA9-C946-BAE0-A4A85AE83C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CENTER FOR CARE INNOVATIONS     |     </a:t>
            </a:r>
            <a:fld id="{124E6FD9-92FF-C64B-8B43-A7A55FF9268E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8B838851-E760-DB47-9366-19DCFEF7CE77}"/>
              </a:ext>
            </a:extLst>
          </p:cNvPr>
          <p:cNvSpPr txBox="1">
            <a:spLocks/>
          </p:cNvSpPr>
          <p:nvPr/>
        </p:nvSpPr>
        <p:spPr>
          <a:xfrm>
            <a:off x="628650" y="738981"/>
            <a:ext cx="7886700" cy="854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Museo Sans Cond 700" panose="02000000000000000000" pitchFamily="2" charset="0"/>
                <a:ea typeface="+mj-ea"/>
                <a:cs typeface="+mj-cs"/>
              </a:defRPr>
            </a:lvl1pPr>
          </a:lstStyle>
          <a:p>
            <a:r>
              <a:rPr lang="en-US" sz="2200" b="0" i="1" dirty="0">
                <a:solidFill>
                  <a:schemeClr val="accent4">
                    <a:lumMod val="75000"/>
                  </a:schemeClr>
                </a:solidFill>
                <a:latin typeface="Museo Sans Cond 500" panose="02000000000000000000" pitchFamily="2" charset="77"/>
                <a:cs typeface="Arial" panose="020B0604020202020204" pitchFamily="34" charset="0"/>
              </a:rPr>
              <a:t>Where did you start with your ROOTS project, and where are you now?</a:t>
            </a:r>
            <a:endParaRPr lang="en-US" sz="2200" b="0" i="1" dirty="0">
              <a:solidFill>
                <a:schemeClr val="accent4">
                  <a:lumMod val="75000"/>
                </a:schemeClr>
              </a:solidFill>
              <a:latin typeface="Museo Sans Cond 500" panose="02000000000000000000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553B58-BDAB-3449-8A52-7FB00C4366AF}"/>
              </a:ext>
            </a:extLst>
          </p:cNvPr>
          <p:cNvSpPr txBox="1"/>
          <p:nvPr/>
        </p:nvSpPr>
        <p:spPr>
          <a:xfrm>
            <a:off x="659130" y="1470470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3"/>
                </a:solidFill>
                <a:latin typeface="Museo Slab 500" panose="02000000000000000000" pitchFamily="2" charset="0"/>
              </a:rPr>
              <a:t>September 2017 </a:t>
            </a:r>
          </a:p>
          <a:p>
            <a:r>
              <a:rPr lang="en-US" sz="1400" dirty="0">
                <a:latin typeface="Museo Slab 500" panose="02000000000000000000" pitchFamily="2" charset="0"/>
              </a:rPr>
              <a:t>: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680AE0-7DFD-2741-9D0C-8FF569193B5E}"/>
              </a:ext>
            </a:extLst>
          </p:cNvPr>
          <p:cNvSpPr txBox="1"/>
          <p:nvPr/>
        </p:nvSpPr>
        <p:spPr>
          <a:xfrm>
            <a:off x="4669155" y="1502459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3"/>
                </a:solidFill>
                <a:latin typeface="Museo Slab 500" panose="02000000000000000000" pitchFamily="2" charset="0"/>
              </a:rPr>
              <a:t>August 2018</a:t>
            </a:r>
          </a:p>
          <a:p>
            <a:r>
              <a:rPr lang="en-US" sz="1400" dirty="0">
                <a:latin typeface="Museo Slab 500" panose="02000000000000000000" pitchFamily="2" charset="0"/>
              </a:rPr>
              <a:t>: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372B63F-52BD-1443-88D0-167EBDEC4D2F}"/>
              </a:ext>
            </a:extLst>
          </p:cNvPr>
          <p:cNvCxnSpPr/>
          <p:nvPr/>
        </p:nvCxnSpPr>
        <p:spPr>
          <a:xfrm>
            <a:off x="4343400" y="1502459"/>
            <a:ext cx="0" cy="4674504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20966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1E22992-B65C-494E-8D7F-0461E8931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28600"/>
            <a:ext cx="8058150" cy="854074"/>
          </a:xfrm>
        </p:spPr>
        <p:txBody>
          <a:bodyPr>
            <a:normAutofit fontScale="90000"/>
          </a:bodyPr>
          <a:lstStyle/>
          <a:p>
            <a:r>
              <a:rPr lang="en-US" dirty="0"/>
              <a:t>Project Roadblocks, Challenges, &amp; A-ha’s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45F4EF-9DB8-AC4F-83AD-8E0F9D705F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659059"/>
            <a:ext cx="3886200" cy="4513141"/>
          </a:xfrm>
        </p:spPr>
        <p:txBody>
          <a:bodyPr/>
          <a:lstStyle/>
          <a:p>
            <a:r>
              <a:rPr lang="en-US" sz="1800" b="1" dirty="0">
                <a:solidFill>
                  <a:schemeClr val="accent3"/>
                </a:solidFill>
              </a:rPr>
              <a:t>Roadblocks &amp; Overcoming Challenges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CF371D5-B335-2B46-867C-14CAACA6C6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659059"/>
            <a:ext cx="3886200" cy="4513141"/>
          </a:xfrm>
        </p:spPr>
        <p:txBody>
          <a:bodyPr/>
          <a:lstStyle/>
          <a:p>
            <a:r>
              <a:rPr lang="en-US" sz="1800" b="1" dirty="0">
                <a:solidFill>
                  <a:schemeClr val="accent3"/>
                </a:solidFill>
              </a:rPr>
              <a:t>A-ha’s &amp; Successes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7707B0-4BA9-C946-BAE0-A4A85AE83C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CENTER FOR CARE INNOVATIONS     |     </a:t>
            </a:r>
            <a:fld id="{124E6FD9-92FF-C64B-8B43-A7A55FF9268E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40392488-4160-B04B-AE1F-9C6C78898E68}"/>
              </a:ext>
            </a:extLst>
          </p:cNvPr>
          <p:cNvSpPr txBox="1">
            <a:spLocks/>
          </p:cNvSpPr>
          <p:nvPr/>
        </p:nvSpPr>
        <p:spPr>
          <a:xfrm>
            <a:off x="533400" y="838200"/>
            <a:ext cx="7886700" cy="854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Museo Sans Cond 700" panose="02000000000000000000" pitchFamily="2" charset="0"/>
                <a:ea typeface="+mj-ea"/>
                <a:cs typeface="+mj-cs"/>
              </a:defRPr>
            </a:lvl1pPr>
          </a:lstStyle>
          <a:p>
            <a:r>
              <a:rPr lang="en-US" sz="2200" b="0" i="1" dirty="0">
                <a:solidFill>
                  <a:schemeClr val="accent4">
                    <a:lumMod val="75000"/>
                  </a:schemeClr>
                </a:solidFill>
                <a:latin typeface="Museo Sans Cond 500" panose="02000000000000000000" pitchFamily="2" charset="77"/>
                <a:cs typeface="Arial" panose="020B0604020202020204" pitchFamily="34" charset="0"/>
              </a:rPr>
              <a:t>What roadblocks or challenges forced you to change direction? How did you overcome those challenges? What “a-ha” or moments of success did you have, and why?</a:t>
            </a:r>
            <a:endParaRPr lang="en-US" sz="2200" b="0" i="1" dirty="0">
              <a:solidFill>
                <a:schemeClr val="accent4">
                  <a:lumMod val="75000"/>
                </a:schemeClr>
              </a:solidFill>
              <a:latin typeface="Museo Sans Cond 500" panose="02000000000000000000" pitchFamily="2" charset="77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F07C00B-CF6B-8844-8CCF-539414A10D99}"/>
              </a:ext>
            </a:extLst>
          </p:cNvPr>
          <p:cNvCxnSpPr>
            <a:cxnSpLocks/>
          </p:cNvCxnSpPr>
          <p:nvPr/>
        </p:nvCxnSpPr>
        <p:spPr>
          <a:xfrm>
            <a:off x="4343400" y="1616074"/>
            <a:ext cx="0" cy="4479926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5DC434F5-2D81-BF47-BAF1-838D4518F8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599" y="5174218"/>
            <a:ext cx="809625" cy="8096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61B5C79-03BB-434E-8460-397B78EB15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5181600"/>
            <a:ext cx="1313671" cy="85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7174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59DE4838-B290-5949-82DF-DF7893E9B4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425595" y="1676400"/>
            <a:ext cx="2304288" cy="2302497"/>
          </a:xfrm>
        </p:spPr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18F9F3-20D1-004D-B2B9-85947806410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53912" y="1676400"/>
            <a:ext cx="2304288" cy="2302497"/>
          </a:xfrm>
        </p:spPr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4A33534-768F-FC45-A689-A734F126990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97278" y="1676400"/>
            <a:ext cx="2304288" cy="2302497"/>
          </a:xfrm>
        </p:spPr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6CBCCB-CA51-2643-AE43-967394A1D6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71088" y="4300728"/>
            <a:ext cx="2496312" cy="149047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ACC6E86-22CA-C941-A345-1E53AA4DC4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84392" y="4285488"/>
            <a:ext cx="2496312" cy="149047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84FD504-6DA2-9A47-82B4-105E911C4F3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3634" y="4299255"/>
            <a:ext cx="2497932" cy="149194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752A7801-897E-6C4C-BE73-66748C866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0480"/>
            <a:ext cx="7886700" cy="1325563"/>
          </a:xfrm>
        </p:spPr>
        <p:txBody>
          <a:bodyPr/>
          <a:lstStyle/>
          <a:p>
            <a:r>
              <a:rPr lang="en-US" dirty="0"/>
              <a:t>Top 3 Takeaways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CAB8ED-4A31-5D47-B487-C46D59CC25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CENTER FOR CARE INNOVATIONS     |     </a:t>
            </a:r>
            <a:fld id="{124E6FD9-92FF-C64B-8B43-A7A55FF9268E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310AACF2-8240-524C-A346-A4D909B1B4CB}"/>
              </a:ext>
            </a:extLst>
          </p:cNvPr>
          <p:cNvSpPr txBox="1">
            <a:spLocks/>
          </p:cNvSpPr>
          <p:nvPr/>
        </p:nvSpPr>
        <p:spPr>
          <a:xfrm>
            <a:off x="1257300" y="749355"/>
            <a:ext cx="7886700" cy="854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Museo Sans Cond 700" panose="02000000000000000000" pitchFamily="2" charset="0"/>
                <a:ea typeface="+mj-ea"/>
                <a:cs typeface="+mj-cs"/>
              </a:defRPr>
            </a:lvl1pPr>
          </a:lstStyle>
          <a:p>
            <a:r>
              <a:rPr lang="en-US" sz="2200" b="0" i="1" dirty="0">
                <a:solidFill>
                  <a:schemeClr val="accent4">
                    <a:lumMod val="75000"/>
                  </a:schemeClr>
                </a:solidFill>
                <a:latin typeface="Museo Sans Cond 500" panose="02000000000000000000" pitchFamily="2" charset="77"/>
                <a:cs typeface="Arial" panose="020B0604020202020204" pitchFamily="34" charset="0"/>
              </a:rPr>
              <a:t>What were your top three takeaways or learnings from ROOTS?</a:t>
            </a:r>
            <a:endParaRPr lang="en-US" sz="2200" b="0" i="1" dirty="0">
              <a:solidFill>
                <a:schemeClr val="accent4">
                  <a:lumMod val="75000"/>
                </a:schemeClr>
              </a:solidFill>
              <a:latin typeface="Museo Sans Cond 500" panose="02000000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3106471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1E22992-B65C-494E-8D7F-0461E8931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54074"/>
          </a:xfrm>
        </p:spPr>
        <p:txBody>
          <a:bodyPr/>
          <a:lstStyle/>
          <a:p>
            <a:r>
              <a:rPr lang="en-US" dirty="0"/>
              <a:t>Impact &amp; Role 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45F4EF-9DB8-AC4F-83AD-8E0F9D705F0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CF371D5-B335-2B46-867C-14CAACA6C68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7707B0-4BA9-C946-BAE0-A4A85AE83C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CENTER FOR CARE INNOVATIONS     |     </a:t>
            </a:r>
            <a:fld id="{124E6FD9-92FF-C64B-8B43-A7A55FF9268E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40392488-4160-B04B-AE1F-9C6C78898E68}"/>
              </a:ext>
            </a:extLst>
          </p:cNvPr>
          <p:cNvSpPr txBox="1">
            <a:spLocks/>
          </p:cNvSpPr>
          <p:nvPr/>
        </p:nvSpPr>
        <p:spPr>
          <a:xfrm>
            <a:off x="647700" y="974726"/>
            <a:ext cx="7886700" cy="854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Museo Sans Cond 700" panose="02000000000000000000" pitchFamily="2" charset="0"/>
                <a:ea typeface="+mj-ea"/>
                <a:cs typeface="+mj-cs"/>
              </a:defRPr>
            </a:lvl1pPr>
          </a:lstStyle>
          <a:p>
            <a:r>
              <a:rPr lang="en-US" sz="2200" b="0" i="1" dirty="0">
                <a:solidFill>
                  <a:schemeClr val="accent4">
                    <a:lumMod val="75000"/>
                  </a:schemeClr>
                </a:solidFill>
                <a:latin typeface="Museo Sans Cond 500" panose="02000000000000000000" pitchFamily="2" charset="77"/>
                <a:cs typeface="Arial" panose="020B0604020202020204" pitchFamily="34" charset="0"/>
              </a:rPr>
              <a:t>How has addressing social needs impacted your organization? What do you think your organization’s role in addressing social needs </a:t>
            </a:r>
            <a:r>
              <a:rPr lang="en-US" sz="2200" b="0" i="1" u="sng" dirty="0">
                <a:solidFill>
                  <a:schemeClr val="accent4">
                    <a:lumMod val="75000"/>
                  </a:schemeClr>
                </a:solidFill>
                <a:latin typeface="Museo Sans Cond 500" panose="02000000000000000000" pitchFamily="2" charset="77"/>
                <a:cs typeface="Arial" panose="020B0604020202020204" pitchFamily="34" charset="0"/>
              </a:rPr>
              <a:t>is</a:t>
            </a:r>
            <a:r>
              <a:rPr lang="en-US" sz="2200" b="0" i="1" dirty="0">
                <a:solidFill>
                  <a:schemeClr val="accent4">
                    <a:lumMod val="75000"/>
                  </a:schemeClr>
                </a:solidFill>
                <a:latin typeface="Museo Sans Cond 500" panose="02000000000000000000" pitchFamily="2" charset="77"/>
                <a:cs typeface="Arial" panose="020B0604020202020204" pitchFamily="34" charset="0"/>
              </a:rPr>
              <a:t> or </a:t>
            </a:r>
            <a:r>
              <a:rPr lang="en-US" sz="2200" b="0" i="1" u="sng" dirty="0">
                <a:solidFill>
                  <a:schemeClr val="accent4">
                    <a:lumMod val="75000"/>
                  </a:schemeClr>
                </a:solidFill>
                <a:latin typeface="Museo Sans Cond 500" panose="02000000000000000000" pitchFamily="2" charset="77"/>
                <a:cs typeface="Arial" panose="020B0604020202020204" pitchFamily="34" charset="0"/>
              </a:rPr>
              <a:t>should be</a:t>
            </a:r>
            <a:r>
              <a:rPr lang="en-US" sz="2200" b="0" i="1" dirty="0">
                <a:solidFill>
                  <a:schemeClr val="accent4">
                    <a:lumMod val="75000"/>
                  </a:schemeClr>
                </a:solidFill>
                <a:latin typeface="Museo Sans Cond 500" panose="02000000000000000000" pitchFamily="2" charset="77"/>
                <a:cs typeface="Arial" panose="020B0604020202020204" pitchFamily="34" charset="0"/>
              </a:rPr>
              <a:t>?</a:t>
            </a:r>
            <a:endParaRPr lang="en-US" sz="2200" b="0" i="1" dirty="0">
              <a:solidFill>
                <a:schemeClr val="accent4">
                  <a:lumMod val="75000"/>
                </a:schemeClr>
              </a:solidFill>
              <a:latin typeface="Museo Sans Cond 500" panose="02000000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913988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1E22992-B65C-494E-8D7F-0461E8931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54074"/>
          </a:xfrm>
        </p:spPr>
        <p:txBody>
          <a:bodyPr/>
          <a:lstStyle/>
          <a:p>
            <a:r>
              <a:rPr lang="en-US" dirty="0"/>
              <a:t>What’s Next?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45F4EF-9DB8-AC4F-83AD-8E0F9D705F0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CF371D5-B335-2B46-867C-14CAACA6C68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7707B0-4BA9-C946-BAE0-A4A85AE83C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CENTER FOR CARE INNOVATIONS     |     </a:t>
            </a:r>
            <a:fld id="{124E6FD9-92FF-C64B-8B43-A7A55FF9268E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40392488-4160-B04B-AE1F-9C6C78898E68}"/>
              </a:ext>
            </a:extLst>
          </p:cNvPr>
          <p:cNvSpPr txBox="1">
            <a:spLocks/>
          </p:cNvSpPr>
          <p:nvPr/>
        </p:nvSpPr>
        <p:spPr>
          <a:xfrm>
            <a:off x="647700" y="974726"/>
            <a:ext cx="7886700" cy="854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Museo Sans Cond 700" panose="02000000000000000000" pitchFamily="2" charset="0"/>
                <a:ea typeface="+mj-ea"/>
                <a:cs typeface="+mj-cs"/>
              </a:defRPr>
            </a:lvl1pPr>
          </a:lstStyle>
          <a:p>
            <a:r>
              <a:rPr lang="en-US" sz="2200" b="0" i="1" dirty="0">
                <a:solidFill>
                  <a:schemeClr val="accent4">
                    <a:lumMod val="75000"/>
                  </a:schemeClr>
                </a:solidFill>
                <a:latin typeface="Museo Sans Cond 500" panose="02000000000000000000" pitchFamily="2" charset="77"/>
                <a:cs typeface="Arial" panose="020B0604020202020204" pitchFamily="34" charset="0"/>
              </a:rPr>
              <a:t>What is next in your organizations journey to assess &amp; address social needs? What are you planning for the rest of 2018 &amp; beyond?</a:t>
            </a:r>
            <a:endParaRPr lang="en-US" sz="2200" b="0" i="1" dirty="0">
              <a:solidFill>
                <a:schemeClr val="accent4">
                  <a:lumMod val="75000"/>
                </a:schemeClr>
              </a:solidFill>
              <a:latin typeface="Museo Sans Cond 500" panose="02000000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1223966"/>
      </p:ext>
    </p:extLst>
  </p:cSld>
  <p:clrMapOvr>
    <a:masterClrMapping/>
  </p:clrMapOvr>
</p:sld>
</file>

<file path=ppt/theme/theme1.xml><?xml version="1.0" encoding="utf-8"?>
<a:theme xmlns:a="http://schemas.openxmlformats.org/drawingml/2006/main" name="White with Color Accents">
  <a:themeElements>
    <a:clrScheme name="CCI 13">
      <a:dk1>
        <a:srgbClr val="38383B"/>
      </a:dk1>
      <a:lt1>
        <a:srgbClr val="FFFFFF"/>
      </a:lt1>
      <a:dk2>
        <a:srgbClr val="717375"/>
      </a:dk2>
      <a:lt2>
        <a:srgbClr val="E7E6E6"/>
      </a:lt2>
      <a:accent1>
        <a:srgbClr val="EEB111"/>
      </a:accent1>
      <a:accent2>
        <a:srgbClr val="F37320"/>
      </a:accent2>
      <a:accent3>
        <a:srgbClr val="0083A9"/>
      </a:accent3>
      <a:accent4>
        <a:srgbClr val="717375"/>
      </a:accent4>
      <a:accent5>
        <a:srgbClr val="454647"/>
      </a:accent5>
      <a:accent6>
        <a:srgbClr val="38383B"/>
      </a:accent6>
      <a:hlink>
        <a:srgbClr val="F37320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63BEEAD0-5B27-E247-9958-B9D9EB4F73D3}" vid="{E0EDBFE0-6816-5C4B-A804-74F4EEBF7FF2}"/>
    </a:ext>
  </a:extLst>
</a:theme>
</file>

<file path=ppt/theme/theme2.xml><?xml version="1.0" encoding="utf-8"?>
<a:theme xmlns:a="http://schemas.openxmlformats.org/drawingml/2006/main" name="Photo Full Bleed">
  <a:themeElements>
    <a:clrScheme name="CCI 13">
      <a:dk1>
        <a:srgbClr val="38383B"/>
      </a:dk1>
      <a:lt1>
        <a:srgbClr val="FFFFFF"/>
      </a:lt1>
      <a:dk2>
        <a:srgbClr val="717375"/>
      </a:dk2>
      <a:lt2>
        <a:srgbClr val="E7E6E6"/>
      </a:lt2>
      <a:accent1>
        <a:srgbClr val="EEB111"/>
      </a:accent1>
      <a:accent2>
        <a:srgbClr val="F37320"/>
      </a:accent2>
      <a:accent3>
        <a:srgbClr val="0083A9"/>
      </a:accent3>
      <a:accent4>
        <a:srgbClr val="717375"/>
      </a:accent4>
      <a:accent5>
        <a:srgbClr val="454647"/>
      </a:accent5>
      <a:accent6>
        <a:srgbClr val="38383B"/>
      </a:accent6>
      <a:hlink>
        <a:srgbClr val="F37320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63BEEAD0-5B27-E247-9958-B9D9EB4F73D3}" vid="{998FDB9E-0376-0D47-B67A-84DEE7C1C35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White with Color Accents</Template>
  <TotalTime>150</TotalTime>
  <Words>230</Words>
  <Application>Microsoft Macintosh PowerPoint</Application>
  <PresentationFormat>On-screen Show (4:3)</PresentationFormat>
  <Paragraphs>35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7" baseType="lpstr">
      <vt:lpstr>Arial</vt:lpstr>
      <vt:lpstr>Calibri</vt:lpstr>
      <vt:lpstr>Museo Sans Cond 500</vt:lpstr>
      <vt:lpstr>Museo Sans Cond 700</vt:lpstr>
      <vt:lpstr>Museo Slab 300</vt:lpstr>
      <vt:lpstr>Museo Slab 500</vt:lpstr>
      <vt:lpstr>Museo Slab 700</vt:lpstr>
      <vt:lpstr>Rockwell</vt:lpstr>
      <vt:lpstr>White with Color Accents</vt:lpstr>
      <vt:lpstr>Photo Full Bleed</vt:lpstr>
      <vt:lpstr>PowerPoint Presentation</vt:lpstr>
      <vt:lpstr>Your Organization’s Name &amp; Logo</vt:lpstr>
      <vt:lpstr>Project Recap</vt:lpstr>
      <vt:lpstr>Project Roadblocks, Challenges, &amp; A-ha’s</vt:lpstr>
      <vt:lpstr>Top 3 Takeaways </vt:lpstr>
      <vt:lpstr>Impact &amp; Role  </vt:lpstr>
      <vt:lpstr>What’s Next?</vt:lpstr>
    </vt:vector>
  </TitlesOfParts>
  <Company/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CCI PowerPoint Template!</dc:title>
  <dc:creator>Megan O'Brien</dc:creator>
  <cp:lastModifiedBy>Megan O'Brien</cp:lastModifiedBy>
  <cp:revision>14</cp:revision>
  <cp:lastPrinted>2018-01-23T00:52:48Z</cp:lastPrinted>
  <dcterms:created xsi:type="dcterms:W3CDTF">2018-07-06T17:31:28Z</dcterms:created>
  <dcterms:modified xsi:type="dcterms:W3CDTF">2018-07-09T23:53:47Z</dcterms:modified>
</cp:coreProperties>
</file>