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Nguyen" initials="DN" lastIdx="6" clrIdx="0">
    <p:extLst>
      <p:ext uri="{19B8F6BF-5375-455C-9EA6-DF929625EA0E}">
        <p15:presenceInfo xmlns:p15="http://schemas.microsoft.com/office/powerpoint/2012/main" userId="S-1-5-21-2110595866-1823863878-4163017940-11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0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8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F6E3-A155-4CE5-AE77-ADA4AC86C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C18FC-3025-4C02-935A-7C128F9A5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4C9BB-031A-4FFE-8FB2-57BA42267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5B16-814F-46D7-B038-8A1A0F9797B4}" type="datetimeFigureOut">
              <a:rPr lang="en-US" smtClean="0"/>
              <a:t>10/31/18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19F07-B02A-4771-B133-93B0A9DB1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A9CAC-2B55-47CD-AD07-4F95BA616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A2CF-E0CD-4059-9B8E-3E17800CAD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9A2BA-20E0-4D55-9403-41AB1356A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F65E2-A733-4EEE-943B-A9D0C4E31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20CB5-4A05-4507-B2C6-32671BCCF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5B16-814F-46D7-B038-8A1A0F9797B4}" type="datetimeFigureOut">
              <a:rPr lang="en-US" smtClean="0"/>
              <a:t>10/31/18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EE580-D526-4475-B5E8-8A62BB0DB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F8D39-2055-4FF7-8831-95852240B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A2CF-E0CD-4059-9B8E-3E17800CAD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6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D6DB5E-1203-4ABF-AE04-8111603DCF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53E98C-B5E0-4897-A8CE-82AC90E74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29574-5049-4205-A317-A6BA93714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5B16-814F-46D7-B038-8A1A0F9797B4}" type="datetimeFigureOut">
              <a:rPr lang="en-US" smtClean="0"/>
              <a:t>10/31/18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B1DD1-8647-4ACB-B495-254DF53E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F7D9F-A19A-4678-812F-37F6E9A8A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A2CF-E0CD-4059-9B8E-3E17800CAD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91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00E7F-CFDC-4E84-B09E-FE9362B37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57055-1F68-4476-AD0E-07BADEB21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85B02-98CD-4574-8549-A3A7E0A10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5B16-814F-46D7-B038-8A1A0F9797B4}" type="datetimeFigureOut">
              <a:rPr lang="en-US" smtClean="0"/>
              <a:t>10/31/18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C6A87-9658-4EE8-B6AD-381FA3DA1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006EE-B91C-4326-A5BD-DCF560C6E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A2CF-E0CD-4059-9B8E-3E17800CAD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67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89F94-4EAE-4396-AD49-BD46A3DA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3910F9-E59C-4985-8386-D9B0D2295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54447-0BAE-416B-A365-AC8E54CAB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5B16-814F-46D7-B038-8A1A0F9797B4}" type="datetimeFigureOut">
              <a:rPr lang="en-US" smtClean="0"/>
              <a:t>10/31/18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7B028-2269-4D40-9DD3-31E706682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218A0-0EA6-4CBA-8671-AC3A3E005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A2CF-E0CD-4059-9B8E-3E17800CAD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4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1ACB7-533D-4802-A38C-524B27602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6E7E0-4876-4974-AC06-89345B9A0A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92ACE7-2DE7-4D86-84B8-19114FAD7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E960F6-59D3-4CDB-9A1C-03EE6A686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5B16-814F-46D7-B038-8A1A0F9797B4}" type="datetimeFigureOut">
              <a:rPr lang="en-US" smtClean="0"/>
              <a:t>10/31/18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1CC769-2288-40D3-A115-E1B67D77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A16ED-4E29-4A22-A449-0C1FFD54C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A2CF-E0CD-4059-9B8E-3E17800CAD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04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BB8D2-7B96-42A1-AD2C-BA0272552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33DF3-34F0-4535-8EF5-A1D006152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5049F-48BA-43B9-837A-B7C625A11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7321CE-023D-4D56-98C5-766AF67679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153ED5-0101-4362-8AE9-14A01BECF5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1B8ADA-4BA3-42F0-9CCE-9B5CA19E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5B16-814F-46D7-B038-8A1A0F9797B4}" type="datetimeFigureOut">
              <a:rPr lang="en-US" smtClean="0"/>
              <a:t>10/31/18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B28480-E84A-4F84-8253-2AAFDCA54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D62A01-38FD-4874-9B39-E76E1EB27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A2CF-E0CD-4059-9B8E-3E17800CAD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35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851BD-430C-43E8-AE9A-49C132252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35B224-A9B9-4A41-8B4A-0765C3758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5B16-814F-46D7-B038-8A1A0F9797B4}" type="datetimeFigureOut">
              <a:rPr lang="en-US" smtClean="0"/>
              <a:t>10/31/18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B1D8C3-77E4-40E8-97CE-915632EF2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8B380B-2EFF-4733-91EF-28F85945D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A2CF-E0CD-4059-9B8E-3E17800CAD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6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7A9A81-B950-49A2-BA7A-1CB48D9CB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5B16-814F-46D7-B038-8A1A0F9797B4}" type="datetimeFigureOut">
              <a:rPr lang="en-US" smtClean="0"/>
              <a:t>10/31/18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DBFFA3-2698-4683-8112-916E47318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226C6E-1CD7-498F-B88F-156E0D94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A2CF-E0CD-4059-9B8E-3E17800CAD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75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77FF4-24B6-4EBE-BFD8-802B20FB0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365CF-5015-44EF-ADD6-8BDF79048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4AA67-8424-46DF-A26C-BF748456D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9C4179-3272-45EC-ABFC-662871C7D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5B16-814F-46D7-B038-8A1A0F9797B4}" type="datetimeFigureOut">
              <a:rPr lang="en-US" smtClean="0"/>
              <a:t>10/31/18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174372-CD81-4398-A09A-C0E0DD5F8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8EDE83-3791-4EED-B476-EF1A85046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A2CF-E0CD-4059-9B8E-3E17800CAD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5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41DBD-9123-4154-A8E4-7C2B374F8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8AD16E-42A2-49DB-8C21-F58B8CC406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563A96-FD03-4141-8198-2E80E1101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59CA3C-BF25-4412-B4DB-BCE180F9D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5B16-814F-46D7-B038-8A1A0F9797B4}" type="datetimeFigureOut">
              <a:rPr lang="en-US" smtClean="0"/>
              <a:t>10/31/18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33B7D-531E-4F73-AAB1-13DCD9FF4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FAB194-2DF8-4FB2-B3A6-E2D4FC922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A2CF-E0CD-4059-9B8E-3E17800CAD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89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A759E5-06E6-42CB-83AB-64DE2EACF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FD1B2-C669-41E8-95B1-47655CA71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99E3F-8C3E-4057-8204-83C4736540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A5B16-814F-46D7-B038-8A1A0F9797B4}" type="datetimeFigureOut">
              <a:rPr lang="en-US" smtClean="0"/>
              <a:t>10/31/18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F273A-AC6E-4E85-8CFF-F20AD1F95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77F09-1599-4E1A-B841-B0F26C31C7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4A2CF-E0CD-4059-9B8E-3E17800CAD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10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A1273-F87C-4CC1-99B4-B084C6C8F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056" y="40833"/>
            <a:ext cx="3776330" cy="921415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Museo Slab 500" panose="02000000000000000000" pitchFamily="2" charset="0"/>
              </a:rPr>
              <a:t>Team Time Worksheet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7FEA03-1892-4A85-8AF4-96F876E3C49B}"/>
              </a:ext>
            </a:extLst>
          </p:cNvPr>
          <p:cNvSpPr/>
          <p:nvPr/>
        </p:nvSpPr>
        <p:spPr>
          <a:xfrm>
            <a:off x="606056" y="0"/>
            <a:ext cx="10979888" cy="2285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B4FFD23-6146-4657-B837-507C9D9D7B18}"/>
              </a:ext>
            </a:extLst>
          </p:cNvPr>
          <p:cNvSpPr txBox="1">
            <a:spLocks/>
          </p:cNvSpPr>
          <p:nvPr/>
        </p:nvSpPr>
        <p:spPr>
          <a:xfrm>
            <a:off x="632405" y="244531"/>
            <a:ext cx="10747744" cy="980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Museo Slab 300" panose="02000000000000000000" pitchFamily="2" charset="0"/>
              </a:rPr>
              <a:t>Use this worksheet to help plan your next steps. Please write legibly; CCI will be collecting this and emailing your team a scanned copy to you.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23D3CCF-55ED-4E45-9A89-4D4D5EC14A4B}"/>
              </a:ext>
            </a:extLst>
          </p:cNvPr>
          <p:cNvSpPr txBox="1">
            <a:spLocks/>
          </p:cNvSpPr>
          <p:nvPr/>
        </p:nvSpPr>
        <p:spPr>
          <a:xfrm>
            <a:off x="6598469" y="352721"/>
            <a:ext cx="4987475" cy="22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dirty="0">
                <a:solidFill>
                  <a:schemeClr val="accent2"/>
                </a:solidFill>
                <a:latin typeface="Museo Sans 700" panose="02000000000000000000" pitchFamily="2" charset="0"/>
              </a:rPr>
              <a:t>ORGANIZATION NAME: _________________________________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E4EB66E-CB6E-4ABA-8C4A-593A38A6ABC7}"/>
              </a:ext>
            </a:extLst>
          </p:cNvPr>
          <p:cNvSpPr txBox="1">
            <a:spLocks/>
          </p:cNvSpPr>
          <p:nvPr/>
        </p:nvSpPr>
        <p:spPr>
          <a:xfrm>
            <a:off x="629179" y="833472"/>
            <a:ext cx="3776315" cy="2870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dirty="0">
                <a:solidFill>
                  <a:schemeClr val="accent2"/>
                </a:solidFill>
                <a:latin typeface="Museo Sans 700" panose="02000000000000000000" pitchFamily="2" charset="0"/>
              </a:rPr>
              <a:t>TWO CORE ELEMENTS 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67B8143-BA64-427D-8857-902A68406285}"/>
              </a:ext>
            </a:extLst>
          </p:cNvPr>
          <p:cNvCxnSpPr/>
          <p:nvPr/>
        </p:nvCxnSpPr>
        <p:spPr>
          <a:xfrm>
            <a:off x="606056" y="6606111"/>
            <a:ext cx="1101533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Title 1">
            <a:extLst>
              <a:ext uri="{FF2B5EF4-FFF2-40B4-BE49-F238E27FC236}">
                <a16:creationId xmlns:a16="http://schemas.microsoft.com/office/drawing/2014/main" id="{164E4434-F7CA-4931-9F61-525B5FFAED65}"/>
              </a:ext>
            </a:extLst>
          </p:cNvPr>
          <p:cNvSpPr txBox="1">
            <a:spLocks/>
          </p:cNvSpPr>
          <p:nvPr/>
        </p:nvSpPr>
        <p:spPr>
          <a:xfrm>
            <a:off x="570613" y="6588429"/>
            <a:ext cx="5693322" cy="306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i="1" dirty="0">
                <a:latin typeface="Museo Slab 300" panose="02000000000000000000" pitchFamily="2" charset="0"/>
              </a:rPr>
              <a:t>Resilience Beginnings Collaborative | Convening 2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8F27C1C3-C6C3-4211-8651-E9CC822C094B}"/>
              </a:ext>
            </a:extLst>
          </p:cNvPr>
          <p:cNvSpPr txBox="1">
            <a:spLocks/>
          </p:cNvSpPr>
          <p:nvPr/>
        </p:nvSpPr>
        <p:spPr>
          <a:xfrm>
            <a:off x="9494871" y="6588428"/>
            <a:ext cx="2091073" cy="306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i="1" dirty="0">
                <a:latin typeface="Museo Slab 300" panose="02000000000000000000" pitchFamily="2" charset="0"/>
              </a:rPr>
              <a:t>1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4A60252D-12A4-49BB-A8F3-33615BD40484}"/>
              </a:ext>
            </a:extLst>
          </p:cNvPr>
          <p:cNvSpPr txBox="1">
            <a:spLocks/>
          </p:cNvSpPr>
          <p:nvPr/>
        </p:nvSpPr>
        <p:spPr>
          <a:xfrm>
            <a:off x="6263936" y="4978530"/>
            <a:ext cx="5158826" cy="1879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dirty="0">
              <a:latin typeface="Museo Slab 300" panose="02000000000000000000" pitchFamily="2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6069073-EFF4-D74D-9A8C-9FC4BB6659AE}"/>
              </a:ext>
            </a:extLst>
          </p:cNvPr>
          <p:cNvSpPr/>
          <p:nvPr/>
        </p:nvSpPr>
        <p:spPr>
          <a:xfrm>
            <a:off x="1535203" y="1440853"/>
            <a:ext cx="1250432" cy="699632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55735" tIns="27869" rIns="55735" bIns="27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31507"/>
            <a:r>
              <a:rPr lang="en-US" sz="1600" b="1" kern="0" dirty="0" err="1">
                <a:latin typeface="Museo Sans Cond 500" panose="02000000000000000000" pitchFamily="2" charset="77"/>
                <a:cs typeface="Calibri" panose="020F0502020204030204" pitchFamily="34" charset="0"/>
              </a:rPr>
              <a:t>Oe</a:t>
            </a:r>
            <a:endParaRPr lang="en-US" sz="1600" b="1" kern="0" dirty="0">
              <a:latin typeface="Museo Sans Cond 500" panose="02000000000000000000" pitchFamily="2" charset="77"/>
              <a:cs typeface="Calibri" panose="020F0502020204030204" pitchFamily="34" charset="0"/>
            </a:endParaRPr>
          </a:p>
          <a:p>
            <a:pPr algn="ctr" defTabSz="731507"/>
            <a:r>
              <a:rPr lang="en-US" sz="1200" b="1" kern="0" dirty="0">
                <a:latin typeface="Museo Sans Cond 500" panose="02000000000000000000" pitchFamily="2" charset="77"/>
                <a:cs typeface="Calibri" panose="020F0502020204030204" pitchFamily="34" charset="0"/>
              </a:rPr>
              <a:t>Office Environment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36A2CE7-FC9B-5246-A2A3-976ABBFD14CD}"/>
              </a:ext>
            </a:extLst>
          </p:cNvPr>
          <p:cNvSpPr/>
          <p:nvPr/>
        </p:nvSpPr>
        <p:spPr>
          <a:xfrm>
            <a:off x="3014234" y="1434109"/>
            <a:ext cx="1264800" cy="696464"/>
          </a:xfrm>
          <a:prstGeom prst="rect">
            <a:avLst/>
          </a:prstGeom>
          <a:solidFill>
            <a:schemeClr val="accent2"/>
          </a:solidFill>
          <a:ln w="15875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55735" tIns="27869" rIns="55735" bIns="27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31507"/>
            <a:r>
              <a:rPr lang="en-US" sz="1600" b="1" kern="0" dirty="0">
                <a:latin typeface="Museo Sans Cond 500" panose="02000000000000000000" pitchFamily="2" charset="77"/>
                <a:cs typeface="Calibri" panose="020F0502020204030204" pitchFamily="34" charset="0"/>
              </a:rPr>
              <a:t>Cr</a:t>
            </a:r>
          </a:p>
          <a:p>
            <a:pPr algn="ctr" defTabSz="731507"/>
            <a:r>
              <a:rPr lang="en-US" sz="1200" b="1" kern="0" dirty="0">
                <a:latin typeface="Museo Sans Cond 500" panose="02000000000000000000" pitchFamily="2" charset="77"/>
                <a:cs typeface="Calibri" panose="020F0502020204030204" pitchFamily="34" charset="0"/>
              </a:rPr>
              <a:t>Community Relationships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5BC5339-D46C-CB45-8296-D12336A951BE}"/>
              </a:ext>
            </a:extLst>
          </p:cNvPr>
          <p:cNvSpPr/>
          <p:nvPr/>
        </p:nvSpPr>
        <p:spPr>
          <a:xfrm>
            <a:off x="7466213" y="1422062"/>
            <a:ext cx="1248774" cy="726826"/>
          </a:xfrm>
          <a:prstGeom prst="rect">
            <a:avLst/>
          </a:prstGeom>
          <a:solidFill>
            <a:schemeClr val="accent5"/>
          </a:solidFill>
          <a:ln w="15875" cap="flat" cmpd="sng" algn="ctr">
            <a:solidFill>
              <a:schemeClr val="accent5">
                <a:lumMod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55735" tIns="27869" rIns="55735" bIns="27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31507"/>
            <a:r>
              <a:rPr lang="en-US" sz="1600" b="1" kern="0" dirty="0">
                <a:latin typeface="Museo Sans Cond 500" panose="02000000000000000000" pitchFamily="2" charset="77"/>
                <a:cs typeface="Calibri" panose="020F0502020204030204" pitchFamily="34" charset="0"/>
              </a:rPr>
              <a:t>Ad</a:t>
            </a:r>
          </a:p>
          <a:p>
            <a:pPr algn="ctr" defTabSz="731507"/>
            <a:r>
              <a:rPr lang="en-US" sz="1200" b="1" kern="0" dirty="0">
                <a:latin typeface="Museo Sans Cond 500" panose="02000000000000000000" pitchFamily="2" charset="77"/>
                <a:cs typeface="Calibri" panose="020F0502020204030204" pitchFamily="34" charset="0"/>
              </a:rPr>
              <a:t>Address Health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C9C1516-6311-E246-B71E-5CB98351AFBE}"/>
              </a:ext>
            </a:extLst>
          </p:cNvPr>
          <p:cNvSpPr/>
          <p:nvPr/>
        </p:nvSpPr>
        <p:spPr>
          <a:xfrm>
            <a:off x="4514187" y="1432890"/>
            <a:ext cx="1231069" cy="696464"/>
          </a:xfrm>
          <a:prstGeom prst="rect">
            <a:avLst/>
          </a:prstGeom>
          <a:solidFill>
            <a:schemeClr val="accent3"/>
          </a:solidFill>
          <a:ln w="15875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55735" tIns="27869" rIns="55735" bIns="27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31507"/>
            <a:r>
              <a:rPr lang="en-US" sz="1600" b="1" kern="0" dirty="0">
                <a:latin typeface="Museo Sans Cond 500" panose="02000000000000000000" pitchFamily="2" charset="77"/>
                <a:cs typeface="Calibri" panose="020F0502020204030204" pitchFamily="34" charset="0"/>
              </a:rPr>
              <a:t>Fe</a:t>
            </a:r>
          </a:p>
          <a:p>
            <a:pPr algn="ctr" defTabSz="731507"/>
            <a:r>
              <a:rPr lang="en-US" sz="1200" b="1" kern="0" dirty="0">
                <a:latin typeface="Museo Sans Cond 500" panose="02000000000000000000" pitchFamily="2" charset="77"/>
                <a:cs typeface="Calibri" panose="020F0502020204030204" pitchFamily="34" charset="0"/>
              </a:rPr>
              <a:t>Family Engagement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587DA15-ADDF-1A4A-990E-18044A1D4E0C}"/>
              </a:ext>
            </a:extLst>
          </p:cNvPr>
          <p:cNvSpPr/>
          <p:nvPr/>
        </p:nvSpPr>
        <p:spPr>
          <a:xfrm>
            <a:off x="8870774" y="1425303"/>
            <a:ext cx="1264800" cy="696464"/>
          </a:xfrm>
          <a:prstGeom prst="rect">
            <a:avLst/>
          </a:prstGeom>
          <a:solidFill>
            <a:schemeClr val="accent6"/>
          </a:solidFill>
          <a:ln w="15875" cap="flat" cmpd="sng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55735" tIns="27869" rIns="55735" bIns="27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31507"/>
            <a:r>
              <a:rPr lang="en-US" sz="1600" b="1" kern="0" dirty="0">
                <a:latin typeface="Museo Sans Cond 500" panose="02000000000000000000" pitchFamily="2" charset="77"/>
                <a:cs typeface="Calibri" panose="020F0502020204030204" pitchFamily="34" charset="0"/>
              </a:rPr>
              <a:t>Co</a:t>
            </a:r>
          </a:p>
          <a:p>
            <a:pPr algn="ctr" defTabSz="731507"/>
            <a:r>
              <a:rPr lang="en-US" sz="1200" b="1" kern="0" dirty="0">
                <a:latin typeface="Museo Sans Cond 500" panose="02000000000000000000" pitchFamily="2" charset="77"/>
                <a:cs typeface="Calibri" panose="020F0502020204030204" pitchFamily="34" charset="0"/>
              </a:rPr>
              <a:t>Coordinate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A2191B9-977C-3844-8588-B56F8E45E154}"/>
              </a:ext>
            </a:extLst>
          </p:cNvPr>
          <p:cNvSpPr/>
          <p:nvPr/>
        </p:nvSpPr>
        <p:spPr>
          <a:xfrm>
            <a:off x="6026730" y="1440139"/>
            <a:ext cx="1264800" cy="696464"/>
          </a:xfrm>
          <a:prstGeom prst="rect">
            <a:avLst/>
          </a:prstGeom>
          <a:solidFill>
            <a:schemeClr val="accent4"/>
          </a:solidFill>
          <a:ln w="15875" cap="flat" cmpd="sng" algn="ctr">
            <a:solidFill>
              <a:schemeClr val="accent4">
                <a:lumMod val="5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55735" tIns="27869" rIns="55735" bIns="2786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31507"/>
            <a:r>
              <a:rPr lang="en-US" sz="1600" b="1" kern="0" dirty="0">
                <a:latin typeface="Museo Sans Cond 500" panose="02000000000000000000" pitchFamily="2" charset="77"/>
                <a:cs typeface="Calibri" panose="020F0502020204030204" pitchFamily="34" charset="0"/>
              </a:rPr>
              <a:t>As</a:t>
            </a:r>
          </a:p>
          <a:p>
            <a:pPr algn="ctr" defTabSz="731507"/>
            <a:r>
              <a:rPr lang="en-US" sz="1200" b="1" kern="0" dirty="0">
                <a:latin typeface="Museo Sans Cond 500" panose="02000000000000000000" pitchFamily="2" charset="77"/>
                <a:cs typeface="Calibri" panose="020F0502020204030204" pitchFamily="34" charset="0"/>
              </a:rPr>
              <a:t>Assess Health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A54267C-9C4E-584A-A751-CB54A1058345}"/>
              </a:ext>
            </a:extLst>
          </p:cNvPr>
          <p:cNvSpPr/>
          <p:nvPr/>
        </p:nvSpPr>
        <p:spPr>
          <a:xfrm>
            <a:off x="1479369" y="1072482"/>
            <a:ext cx="92624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Museo Slab 500" panose="02000000000000000000" pitchFamily="2" charset="0"/>
                <a:cs typeface="Arial" panose="020B0604020202020204" pitchFamily="34" charset="0"/>
              </a:rPr>
              <a:t>Circle which </a:t>
            </a:r>
            <a:r>
              <a:rPr lang="en-US" sz="1600" b="1" u="sng" dirty="0">
                <a:latin typeface="Museo Slab 500" panose="02000000000000000000" pitchFamily="2" charset="0"/>
                <a:cs typeface="Arial" panose="020B0604020202020204" pitchFamily="34" charset="0"/>
              </a:rPr>
              <a:t>two elements</a:t>
            </a:r>
            <a:r>
              <a:rPr lang="en-US" sz="1600" b="1" dirty="0">
                <a:latin typeface="Museo Slab 500" panose="02000000000000000000" pitchFamily="2" charset="0"/>
                <a:cs typeface="Arial" panose="020B0604020202020204" pitchFamily="34" charset="0"/>
              </a:rPr>
              <a:t> you’d like to prioritize your efforts through the end of Q1 2019. </a:t>
            </a:r>
            <a:endParaRPr lang="en-US" sz="1600" dirty="0">
              <a:latin typeface="Museo Slab 500" panose="02000000000000000000" pitchFamily="2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6F1D2A9-CDBF-A544-90F7-FCC1B4B22C61}"/>
              </a:ext>
            </a:extLst>
          </p:cNvPr>
          <p:cNvCxnSpPr/>
          <p:nvPr/>
        </p:nvCxnSpPr>
        <p:spPr>
          <a:xfrm>
            <a:off x="514616" y="2257454"/>
            <a:ext cx="1101533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9" name="Title 1">
            <a:extLst>
              <a:ext uri="{FF2B5EF4-FFF2-40B4-BE49-F238E27FC236}">
                <a16:creationId xmlns:a16="http://schemas.microsoft.com/office/drawing/2014/main" id="{2BEADB90-92A1-C44A-94C5-3BF96B29F264}"/>
              </a:ext>
            </a:extLst>
          </p:cNvPr>
          <p:cNvSpPr txBox="1">
            <a:spLocks/>
          </p:cNvSpPr>
          <p:nvPr/>
        </p:nvSpPr>
        <p:spPr>
          <a:xfrm>
            <a:off x="484136" y="2288100"/>
            <a:ext cx="5398504" cy="273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dirty="0">
                <a:solidFill>
                  <a:schemeClr val="accent2"/>
                </a:solidFill>
                <a:latin typeface="Museo Sans 700" panose="02000000000000000000" pitchFamily="2" charset="0"/>
              </a:rPr>
              <a:t>ELEMENT #1: _________________________________________ 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3399794-2C6F-B146-9157-C56A6F6F1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262997"/>
              </p:ext>
            </p:extLst>
          </p:nvPr>
        </p:nvGraphicFramePr>
        <p:xfrm>
          <a:off x="561777" y="2624960"/>
          <a:ext cx="10978581" cy="384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926">
                  <a:extLst>
                    <a:ext uri="{9D8B030D-6E8A-4147-A177-3AD203B41FA5}">
                      <a16:colId xmlns:a16="http://schemas.microsoft.com/office/drawing/2014/main" val="3831692507"/>
                    </a:ext>
                  </a:extLst>
                </a:gridCol>
                <a:gridCol w="3003331">
                  <a:extLst>
                    <a:ext uri="{9D8B030D-6E8A-4147-A177-3AD203B41FA5}">
                      <a16:colId xmlns:a16="http://schemas.microsoft.com/office/drawing/2014/main" val="2388370115"/>
                    </a:ext>
                  </a:extLst>
                </a:gridCol>
                <a:gridCol w="1978573">
                  <a:extLst>
                    <a:ext uri="{9D8B030D-6E8A-4147-A177-3AD203B41FA5}">
                      <a16:colId xmlns:a16="http://schemas.microsoft.com/office/drawing/2014/main" val="2114980716"/>
                    </a:ext>
                  </a:extLst>
                </a:gridCol>
                <a:gridCol w="3176751">
                  <a:extLst>
                    <a:ext uri="{9D8B030D-6E8A-4147-A177-3AD203B41FA5}">
                      <a16:colId xmlns:a16="http://schemas.microsoft.com/office/drawing/2014/main" val="1552231370"/>
                    </a:ext>
                  </a:extLst>
                </a:gridCol>
              </a:tblGrid>
              <a:tr h="44440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Museo Sans Cond 500" panose="02000000000000000000" pitchFamily="2" charset="77"/>
                        </a:rPr>
                        <a:t>Ideas for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Museo Sans Cond 500" panose="02000000000000000000" pitchFamily="2" charset="77"/>
                        </a:rPr>
                        <a:t>What’s your first step?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Museo Sans Cond 500" panose="02000000000000000000" pitchFamily="2" charset="77"/>
                        </a:rPr>
                        <a:t>Completion Date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Museo Sans Cond 500" panose="02000000000000000000" pitchFamily="2" charset="77"/>
                        </a:rPr>
                        <a:t>Who Needs to be Involved?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098373"/>
                  </a:ext>
                </a:extLst>
              </a:tr>
              <a:tr h="67984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Museo Sans Cond 500" panose="02000000000000000000" pitchFamily="2" charset="77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421064"/>
                  </a:ext>
                </a:extLst>
              </a:tr>
              <a:tr h="67984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Museo Sans Cond 500" panose="02000000000000000000" pitchFamily="2" charset="77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994953"/>
                  </a:ext>
                </a:extLst>
              </a:tr>
              <a:tr h="67984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Museo Sans Cond 500" panose="02000000000000000000" pitchFamily="2" charset="77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363850"/>
                  </a:ext>
                </a:extLst>
              </a:tr>
              <a:tr h="67984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Museo Sans Cond 500" panose="02000000000000000000" pitchFamily="2" charset="77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755013"/>
                  </a:ext>
                </a:extLst>
              </a:tr>
              <a:tr h="67984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Museo Sans Cond 500" panose="02000000000000000000" pitchFamily="2" charset="77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501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501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47FEA03-1892-4A85-8AF4-96F876E3C49B}"/>
              </a:ext>
            </a:extLst>
          </p:cNvPr>
          <p:cNvSpPr/>
          <p:nvPr/>
        </p:nvSpPr>
        <p:spPr>
          <a:xfrm>
            <a:off x="606056" y="0"/>
            <a:ext cx="10979888" cy="2285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67B8143-BA64-427D-8857-902A68406285}"/>
              </a:ext>
            </a:extLst>
          </p:cNvPr>
          <p:cNvCxnSpPr/>
          <p:nvPr/>
        </p:nvCxnSpPr>
        <p:spPr>
          <a:xfrm>
            <a:off x="606056" y="6606111"/>
            <a:ext cx="1101533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Title 1">
            <a:extLst>
              <a:ext uri="{FF2B5EF4-FFF2-40B4-BE49-F238E27FC236}">
                <a16:creationId xmlns:a16="http://schemas.microsoft.com/office/drawing/2014/main" id="{164E4434-F7CA-4931-9F61-525B5FFAED65}"/>
              </a:ext>
            </a:extLst>
          </p:cNvPr>
          <p:cNvSpPr txBox="1">
            <a:spLocks/>
          </p:cNvSpPr>
          <p:nvPr/>
        </p:nvSpPr>
        <p:spPr>
          <a:xfrm>
            <a:off x="570613" y="6588429"/>
            <a:ext cx="5693322" cy="306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i="1" dirty="0">
                <a:latin typeface="Museo Slab 300" panose="02000000000000000000" pitchFamily="2" charset="0"/>
              </a:rPr>
              <a:t>Resilience Beginnings Collaborative | Convening 2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8F27C1C3-C6C3-4211-8651-E9CC822C094B}"/>
              </a:ext>
            </a:extLst>
          </p:cNvPr>
          <p:cNvSpPr txBox="1">
            <a:spLocks/>
          </p:cNvSpPr>
          <p:nvPr/>
        </p:nvSpPr>
        <p:spPr>
          <a:xfrm>
            <a:off x="9494871" y="6588428"/>
            <a:ext cx="2091073" cy="306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i="1" dirty="0">
                <a:latin typeface="Museo Slab 300" panose="02000000000000000000" pitchFamily="2" charset="0"/>
              </a:rPr>
              <a:t>2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4A60252D-12A4-49BB-A8F3-33615BD40484}"/>
              </a:ext>
            </a:extLst>
          </p:cNvPr>
          <p:cNvSpPr txBox="1">
            <a:spLocks/>
          </p:cNvSpPr>
          <p:nvPr/>
        </p:nvSpPr>
        <p:spPr>
          <a:xfrm>
            <a:off x="6263936" y="4978530"/>
            <a:ext cx="5158826" cy="1879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dirty="0">
              <a:latin typeface="Museo Slab 300" panose="02000000000000000000" pitchFamily="2" charset="0"/>
            </a:endParaRP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2BEADB90-92A1-C44A-94C5-3BF96B29F264}"/>
              </a:ext>
            </a:extLst>
          </p:cNvPr>
          <p:cNvSpPr txBox="1">
            <a:spLocks/>
          </p:cNvSpPr>
          <p:nvPr/>
        </p:nvSpPr>
        <p:spPr>
          <a:xfrm>
            <a:off x="528805" y="386255"/>
            <a:ext cx="5398504" cy="273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dirty="0">
                <a:solidFill>
                  <a:schemeClr val="accent2"/>
                </a:solidFill>
                <a:latin typeface="Museo Sans 700" panose="02000000000000000000" pitchFamily="2" charset="0"/>
              </a:rPr>
              <a:t>ELEMENT #2: _________________________________________ 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8D03194E-2DEB-6841-9EF3-32CC8601ACB8}"/>
              </a:ext>
            </a:extLst>
          </p:cNvPr>
          <p:cNvSpPr txBox="1">
            <a:spLocks/>
          </p:cNvSpPr>
          <p:nvPr/>
        </p:nvSpPr>
        <p:spPr>
          <a:xfrm>
            <a:off x="590816" y="4526807"/>
            <a:ext cx="10976344" cy="517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dirty="0">
                <a:solidFill>
                  <a:schemeClr val="accent2"/>
                </a:solidFill>
                <a:latin typeface="Museo Slab 500" panose="02000000000000000000" pitchFamily="2" charset="0"/>
              </a:rPr>
              <a:t>What support do you need from CCI or your organization to be successful in making progress on the two elements you’ve identified by the end of Q1 (March 2019)?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B3EE92-CAC4-2247-BEE2-8620D11C1C79}"/>
              </a:ext>
            </a:extLst>
          </p:cNvPr>
          <p:cNvSpPr/>
          <p:nvPr/>
        </p:nvSpPr>
        <p:spPr>
          <a:xfrm>
            <a:off x="670560" y="5070455"/>
            <a:ext cx="6096000" cy="14927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300" dirty="0">
                <a:latin typeface="Museo Slab 500" panose="02000000000000000000" pitchFamily="2" charset="0"/>
              </a:rPr>
              <a:t>1.</a:t>
            </a:r>
          </a:p>
          <a:p>
            <a:endParaRPr lang="en-US" sz="1300" dirty="0">
              <a:latin typeface="Museo Slab 500" panose="02000000000000000000" pitchFamily="2" charset="0"/>
            </a:endParaRPr>
          </a:p>
          <a:p>
            <a:endParaRPr lang="en-US" sz="1300" dirty="0">
              <a:latin typeface="Museo Slab 500" panose="02000000000000000000" pitchFamily="2" charset="0"/>
            </a:endParaRPr>
          </a:p>
          <a:p>
            <a:r>
              <a:rPr lang="en-US" sz="1300" dirty="0">
                <a:latin typeface="Museo Slab 500" panose="02000000000000000000" pitchFamily="2" charset="0"/>
              </a:rPr>
              <a:t>2.</a:t>
            </a:r>
          </a:p>
          <a:p>
            <a:endParaRPr lang="en-US" sz="1300" dirty="0">
              <a:latin typeface="Museo Slab 500" panose="02000000000000000000" pitchFamily="2" charset="0"/>
            </a:endParaRPr>
          </a:p>
          <a:p>
            <a:endParaRPr lang="en-US" sz="1300" dirty="0">
              <a:latin typeface="Museo Slab 500" panose="02000000000000000000" pitchFamily="2" charset="0"/>
            </a:endParaRPr>
          </a:p>
          <a:p>
            <a:r>
              <a:rPr lang="en-US" sz="1300" dirty="0">
                <a:latin typeface="Museo Slab 500" panose="02000000000000000000" pitchFamily="2" charset="0"/>
              </a:rPr>
              <a:t>3.</a:t>
            </a:r>
            <a:endParaRPr lang="en-US" sz="13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E16C31E-53B2-C34A-BAF9-D7895765EB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710534"/>
              </p:ext>
            </p:extLst>
          </p:nvPr>
        </p:nvGraphicFramePr>
        <p:xfrm>
          <a:off x="616956" y="662153"/>
          <a:ext cx="10978581" cy="384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926">
                  <a:extLst>
                    <a:ext uri="{9D8B030D-6E8A-4147-A177-3AD203B41FA5}">
                      <a16:colId xmlns:a16="http://schemas.microsoft.com/office/drawing/2014/main" val="3831692507"/>
                    </a:ext>
                  </a:extLst>
                </a:gridCol>
                <a:gridCol w="3003331">
                  <a:extLst>
                    <a:ext uri="{9D8B030D-6E8A-4147-A177-3AD203B41FA5}">
                      <a16:colId xmlns:a16="http://schemas.microsoft.com/office/drawing/2014/main" val="2388370115"/>
                    </a:ext>
                  </a:extLst>
                </a:gridCol>
                <a:gridCol w="1978573">
                  <a:extLst>
                    <a:ext uri="{9D8B030D-6E8A-4147-A177-3AD203B41FA5}">
                      <a16:colId xmlns:a16="http://schemas.microsoft.com/office/drawing/2014/main" val="2114980716"/>
                    </a:ext>
                  </a:extLst>
                </a:gridCol>
                <a:gridCol w="3176751">
                  <a:extLst>
                    <a:ext uri="{9D8B030D-6E8A-4147-A177-3AD203B41FA5}">
                      <a16:colId xmlns:a16="http://schemas.microsoft.com/office/drawing/2014/main" val="1552231370"/>
                    </a:ext>
                  </a:extLst>
                </a:gridCol>
              </a:tblGrid>
              <a:tr h="44440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Museo Sans Cond 500" panose="02000000000000000000" pitchFamily="2" charset="77"/>
                        </a:rPr>
                        <a:t>Ideas for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Museo Sans Cond 500" panose="02000000000000000000" pitchFamily="2" charset="77"/>
                        </a:rPr>
                        <a:t>What’s your first step?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Museo Sans Cond 500" panose="02000000000000000000" pitchFamily="2" charset="77"/>
                        </a:rPr>
                        <a:t>Completion Date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Museo Sans Cond 500" panose="02000000000000000000" pitchFamily="2" charset="77"/>
                        </a:rPr>
                        <a:t>Who Needs to be Involved?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098373"/>
                  </a:ext>
                </a:extLst>
              </a:tr>
              <a:tr h="67984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Museo Sans Cond 500" panose="02000000000000000000" pitchFamily="2" charset="77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421064"/>
                  </a:ext>
                </a:extLst>
              </a:tr>
              <a:tr h="67984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Museo Sans Cond 500" panose="02000000000000000000" pitchFamily="2" charset="77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994953"/>
                  </a:ext>
                </a:extLst>
              </a:tr>
              <a:tr h="67984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Museo Sans Cond 500" panose="02000000000000000000" pitchFamily="2" charset="77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363850"/>
                  </a:ext>
                </a:extLst>
              </a:tr>
              <a:tr h="67984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Museo Sans Cond 500" panose="02000000000000000000" pitchFamily="2" charset="77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755013"/>
                  </a:ext>
                </a:extLst>
              </a:tr>
              <a:tr h="67984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Museo Sans Cond 500" panose="02000000000000000000" pitchFamily="2" charset="77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Museo Sans Cond 500" panose="02000000000000000000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501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778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186</Words>
  <Application>Microsoft Macintosh PowerPoint</Application>
  <PresentationFormat>Widescreen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Museo Sans 700</vt:lpstr>
      <vt:lpstr>Museo Sans Cond 500</vt:lpstr>
      <vt:lpstr>Museo Slab 300</vt:lpstr>
      <vt:lpstr>Museo Slab 500</vt:lpstr>
      <vt:lpstr>Office Theme</vt:lpstr>
      <vt:lpstr>Team Time Worksheet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Shift and Share Preparation</dc:title>
  <dc:creator>Diana Nguyen</dc:creator>
  <cp:lastModifiedBy>Megan O'Brien</cp:lastModifiedBy>
  <cp:revision>44</cp:revision>
  <dcterms:created xsi:type="dcterms:W3CDTF">2018-04-19T21:26:15Z</dcterms:created>
  <dcterms:modified xsi:type="dcterms:W3CDTF">2018-10-31T21:04:42Z</dcterms:modified>
</cp:coreProperties>
</file>