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71" r:id="rId2"/>
    <p:sldId id="257" r:id="rId3"/>
    <p:sldId id="264" r:id="rId4"/>
    <p:sldId id="265" r:id="rId5"/>
    <p:sldId id="266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lumenthal" initials="LB" lastIdx="2" clrIdx="0">
    <p:extLst/>
  </p:cmAuthor>
  <p:cmAuthor id="2" name="Alexis Wielunski" initials="AW" lastIdx="1" clrIdx="1">
    <p:extLst>
      <p:ext uri="{19B8F6BF-5375-455C-9EA6-DF929625EA0E}">
        <p15:presenceInfo xmlns:p15="http://schemas.microsoft.com/office/powerpoint/2012/main" userId="252d66d9-a420-4b5f-a4c7-38dc90a23b1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837"/>
    <a:srgbClr val="1395AE"/>
    <a:srgbClr val="DE703A"/>
    <a:srgbClr val="FF6F1A"/>
    <a:srgbClr val="FF5E31"/>
    <a:srgbClr val="FF6816"/>
    <a:srgbClr val="DF6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68217" autoAdjust="0"/>
  </p:normalViewPr>
  <p:slideViewPr>
    <p:cSldViewPr snapToGrid="0" snapToObjects="1">
      <p:cViewPr varScale="1">
        <p:scale>
          <a:sx n="74" d="100"/>
          <a:sy n="74" d="100"/>
        </p:scale>
        <p:origin x="155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B9E25-ECC8-4FF7-A0A3-14D987EE4FFC}" type="datetimeFigureOut">
              <a:rPr lang="en-US" smtClean="0"/>
              <a:t>9/12/18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1300E-783C-4B61-8286-2D562F900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00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1300E-783C-4B61-8286-2D562F9001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5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1300E-783C-4B61-8286-2D562F9001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4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1300E-783C-4B61-8286-2D562F9001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68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1300E-783C-4B61-8286-2D562F9001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6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49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22516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D67-54A2-BE42-996F-FE2585A8823E}" type="datetimeFigureOut">
              <a:rPr lang="en-US" smtClean="0"/>
              <a:pPr/>
              <a:t>9/12/18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AC4C-5967-7241-9666-2C43D02A7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8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0185" cy="1143000"/>
          </a:xfrm>
        </p:spPr>
        <p:txBody>
          <a:bodyPr/>
          <a:lstStyle>
            <a:lvl1pPr>
              <a:defRPr>
                <a:solidFill>
                  <a:srgbClr val="DE703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395AE"/>
                </a:solidFill>
              </a:defRPr>
            </a:lvl1pPr>
            <a:lvl2pPr>
              <a:defRPr>
                <a:solidFill>
                  <a:srgbClr val="1395AE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D67-54A2-BE42-996F-FE2585A8823E}" type="datetimeFigureOut">
              <a:rPr lang="en-US" smtClean="0"/>
              <a:pPr/>
              <a:t>9/12/18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AC4C-5967-7241-9666-2C43D02A7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3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Slide cop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47513" y="6486724"/>
            <a:ext cx="239288" cy="241102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455398">
              <a:defRPr>
                <a:solidFill>
                  <a:srgbClr val="343434"/>
                </a:solidFill>
                <a:uFill>
                  <a:solidFill>
                    <a:srgbClr val="343434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481950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F5D67-54A2-BE42-996F-FE2585A8823E}" type="datetimeFigureOut">
              <a:rPr lang="en-US" smtClean="0"/>
              <a:pPr/>
              <a:t>9/12/18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0AC4C-5967-7241-9666-2C43D02A7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3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400" kern="1200">
          <a:solidFill>
            <a:srgbClr val="DE703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1395AE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rgbClr val="1395A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he Basics"/>
          <p:cNvSpPr txBox="1"/>
          <p:nvPr/>
        </p:nvSpPr>
        <p:spPr>
          <a:xfrm>
            <a:off x="200770" y="79517"/>
            <a:ext cx="6420027" cy="891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9" tIns="35719" rIns="35719" bIns="35719">
            <a:spAutoFit/>
          </a:bodyPr>
          <a:lstStyle>
            <a:lvl1pPr algn="l" defTabSz="457200">
              <a:lnSpc>
                <a:spcPts val="7500"/>
              </a:lnSpc>
              <a:defRPr sz="4800">
                <a:solidFill>
                  <a:srgbClr val="53AEC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sz="3375" dirty="0"/>
              <a:t>The Basics</a:t>
            </a:r>
            <a:r>
              <a:rPr lang="en-US" sz="3375" dirty="0"/>
              <a:t> for your presentation </a:t>
            </a:r>
            <a:endParaRPr sz="3375" dirty="0"/>
          </a:p>
        </p:txBody>
      </p:sp>
      <p:sp>
        <p:nvSpPr>
          <p:cNvPr id="56" name="This is the core of a great presentation. Make sure you're hitting these before worrying about additional pointers."/>
          <p:cNvSpPr txBox="1"/>
          <p:nvPr/>
        </p:nvSpPr>
        <p:spPr>
          <a:xfrm>
            <a:off x="303452" y="971492"/>
            <a:ext cx="7168502" cy="717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>
            <a:spAutoFit/>
          </a:bodyPr>
          <a:lstStyle>
            <a:lvl1pPr algn="l">
              <a:lnSpc>
                <a:spcPct val="120000"/>
              </a:lnSpc>
              <a:tabLst>
                <a:tab pos="2222500" algn="l"/>
                <a:tab pos="4381500" algn="l"/>
                <a:tab pos="7048500" algn="l"/>
                <a:tab pos="9334500" algn="l"/>
              </a:tabLst>
              <a:defRPr sz="2200" b="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1800" dirty="0"/>
              <a:t>Each team will prepare a presentation for our October 10</a:t>
            </a:r>
            <a:r>
              <a:rPr lang="en-US" sz="1800" baseline="30000" dirty="0"/>
              <a:t>th</a:t>
            </a:r>
            <a:r>
              <a:rPr lang="en-US" sz="1800" dirty="0"/>
              <a:t> KPTA convening.  To make the most of your time, consider these </a:t>
            </a:r>
            <a:r>
              <a:rPr sz="1800" dirty="0"/>
              <a:t>pointers.</a:t>
            </a:r>
          </a:p>
        </p:txBody>
      </p:sp>
      <p:sp>
        <p:nvSpPr>
          <p:cNvPr id="57" name="Use the 7-part narrative structure. 10 to 15 slides max.…"/>
          <p:cNvSpPr txBox="1"/>
          <p:nvPr/>
        </p:nvSpPr>
        <p:spPr>
          <a:xfrm>
            <a:off x="303452" y="1698168"/>
            <a:ext cx="8688148" cy="4462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>
            <a:spAutoFit/>
          </a:bodyPr>
          <a:lstStyle/>
          <a:p>
            <a:pPr marL="160729" indent="-160729">
              <a:lnSpc>
                <a:spcPct val="110000"/>
              </a:lnSpc>
              <a:spcBef>
                <a:spcPts val="2180"/>
              </a:spcBef>
              <a:buSzPct val="100000"/>
              <a:buChar char="•"/>
              <a:tabLst>
                <a:tab pos="1562640" algn="l"/>
                <a:tab pos="3080633" algn="l"/>
                <a:tab pos="4955800" algn="l"/>
                <a:tab pos="6563087" algn="l"/>
              </a:tabLst>
              <a:defRPr sz="28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600" dirty="0"/>
              <a:t>Your team will have 20 minutes total: 10 -15 minutes to present and 5-10 minutes for questions at the end  </a:t>
            </a:r>
          </a:p>
          <a:p>
            <a:pPr marL="160729" indent="-160729">
              <a:lnSpc>
                <a:spcPct val="110000"/>
              </a:lnSpc>
              <a:spcBef>
                <a:spcPts val="2180"/>
              </a:spcBef>
              <a:buSzPct val="100000"/>
              <a:buChar char="•"/>
              <a:tabLst>
                <a:tab pos="1562640" algn="l"/>
                <a:tab pos="3080633" algn="l"/>
                <a:tab pos="4955800" algn="l"/>
                <a:tab pos="6563087" algn="l"/>
              </a:tabLst>
              <a:defRPr sz="28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Use the </a:t>
            </a:r>
            <a:r>
              <a:rPr lang="en-US" sz="1600" dirty="0"/>
              <a:t>6</a:t>
            </a:r>
            <a:r>
              <a:rPr sz="1600" dirty="0"/>
              <a:t>-part narrative structure. </a:t>
            </a:r>
            <a:r>
              <a:rPr lang="en-US" sz="1600" dirty="0"/>
              <a:t>8-12 </a:t>
            </a:r>
            <a:r>
              <a:rPr sz="1600" dirty="0"/>
              <a:t>slides max.</a:t>
            </a:r>
          </a:p>
          <a:p>
            <a:pPr marL="160729" indent="-160729">
              <a:lnSpc>
                <a:spcPct val="110000"/>
              </a:lnSpc>
              <a:spcBef>
                <a:spcPts val="2180"/>
              </a:spcBef>
              <a:buSzPct val="100000"/>
              <a:buChar char="•"/>
              <a:tabLst>
                <a:tab pos="1562640" algn="l"/>
                <a:tab pos="3080633" algn="l"/>
                <a:tab pos="4955800" algn="l"/>
                <a:tab pos="6563087" algn="l"/>
              </a:tabLst>
              <a:defRPr sz="28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Craft the first sentence you'll say for each slide. These openings create the transitions and flow of your presentation.</a:t>
            </a:r>
            <a:r>
              <a:rPr lang="en-US" sz="1600" dirty="0"/>
              <a:t> Put the sentence in your presenter notes.</a:t>
            </a:r>
            <a:endParaRPr sz="1600" dirty="0"/>
          </a:p>
          <a:p>
            <a:pPr marL="160729" indent="-160729">
              <a:lnSpc>
                <a:spcPct val="110000"/>
              </a:lnSpc>
              <a:spcBef>
                <a:spcPts val="2180"/>
              </a:spcBef>
              <a:buSzPct val="100000"/>
              <a:buChar char="•"/>
              <a:tabLst>
                <a:tab pos="1562640" algn="l"/>
                <a:tab pos="3080633" algn="l"/>
                <a:tab pos="4955800" algn="l"/>
                <a:tab pos="6563087" algn="l"/>
              </a:tabLst>
              <a:defRPr sz="28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Use a story. Describe it with visual language.</a:t>
            </a:r>
          </a:p>
          <a:p>
            <a:pPr marL="160729" indent="-160729">
              <a:lnSpc>
                <a:spcPct val="110000"/>
              </a:lnSpc>
              <a:spcBef>
                <a:spcPts val="2180"/>
              </a:spcBef>
              <a:buSzPct val="100000"/>
              <a:buChar char="•"/>
              <a:tabLst>
                <a:tab pos="1562640" algn="l"/>
                <a:tab pos="3080633" algn="l"/>
                <a:tab pos="4955800" algn="l"/>
                <a:tab pos="6563087" algn="l"/>
              </a:tabLst>
              <a:defRPr sz="28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Use visuals for </a:t>
            </a:r>
            <a:r>
              <a:rPr lang="en-US" sz="1600" dirty="0"/>
              <a:t>most</a:t>
            </a:r>
            <a:r>
              <a:rPr sz="1600" dirty="0"/>
              <a:t> slides. Keep them simple and large.</a:t>
            </a:r>
          </a:p>
          <a:p>
            <a:pPr marL="160729" indent="-160729">
              <a:lnSpc>
                <a:spcPct val="110000"/>
              </a:lnSpc>
              <a:spcBef>
                <a:spcPts val="2180"/>
              </a:spcBef>
              <a:buSzPct val="100000"/>
              <a:buChar char="•"/>
              <a:tabLst>
                <a:tab pos="1562640" algn="l"/>
                <a:tab pos="3080633" algn="l"/>
                <a:tab pos="4955800" algn="l"/>
                <a:tab pos="6563087" algn="l"/>
              </a:tabLst>
              <a:defRPr sz="28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Make no more than three to four points per slide. </a:t>
            </a:r>
            <a:r>
              <a:rPr lang="en-US" sz="1600" dirty="0"/>
              <a:t>If you include text on a slide, k</a:t>
            </a:r>
            <a:r>
              <a:rPr sz="1600" dirty="0"/>
              <a:t>eep </a:t>
            </a:r>
            <a:r>
              <a:rPr lang="en-US" sz="1600" dirty="0"/>
              <a:t>it</a:t>
            </a:r>
            <a:r>
              <a:rPr sz="1600" dirty="0"/>
              <a:t> short and direct. Narrate the detail.</a:t>
            </a:r>
          </a:p>
          <a:p>
            <a:pPr marL="160729" indent="-160729">
              <a:lnSpc>
                <a:spcPct val="110000"/>
              </a:lnSpc>
              <a:spcBef>
                <a:spcPts val="2180"/>
              </a:spcBef>
              <a:buSzPct val="100000"/>
              <a:buChar char="•"/>
              <a:tabLst>
                <a:tab pos="1562640" algn="l"/>
                <a:tab pos="3080633" algn="l"/>
                <a:tab pos="4955800" algn="l"/>
                <a:tab pos="6563087" algn="l"/>
              </a:tabLst>
              <a:defRPr sz="28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Put notes of what you want to say in the presenter notes, not as points on the slide.</a:t>
            </a:r>
          </a:p>
        </p:txBody>
      </p:sp>
    </p:spTree>
    <p:extLst>
      <p:ext uri="{BB962C8B-B14F-4D97-AF65-F5344CB8AC3E}">
        <p14:creationId xmlns:p14="http://schemas.microsoft.com/office/powerpoint/2010/main" val="612638086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0185" cy="1437332"/>
          </a:xfrm>
        </p:spPr>
        <p:txBody>
          <a:bodyPr>
            <a:normAutofit/>
          </a:bodyPr>
          <a:lstStyle/>
          <a:p>
            <a:r>
              <a:rPr lang="en-US" sz="3000" dirty="0"/>
              <a:t>[Health Center Name</a:t>
            </a:r>
            <a:r>
              <a:rPr lang="en-US" dirty="0"/>
              <a:t>]</a:t>
            </a:r>
            <a:endParaRPr lang="en-US" sz="2000" dirty="0">
              <a:solidFill>
                <a:srgbClr val="1395A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6970" y="1771710"/>
            <a:ext cx="5037817" cy="485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Who is on your core project team to support work done in the Transformation Accelerator Program?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88925" y="1894114"/>
            <a:ext cx="2911476" cy="4659184"/>
            <a:chOff x="288925" y="2142445"/>
            <a:chExt cx="2911476" cy="4326488"/>
          </a:xfrm>
        </p:grpSpPr>
        <p:pic>
          <p:nvPicPr>
            <p:cNvPr id="1026" name="Picture 2" descr="http://previews.123rf.com/images/venimo/venimo1210/venimo121000082/15834418-Vector-set-with-avatar-icons-men-and-women-silhouette-Stock-Vector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924" r="49634"/>
            <a:stretch/>
          </p:blipFill>
          <p:spPr bwMode="auto">
            <a:xfrm>
              <a:off x="288925" y="2142445"/>
              <a:ext cx="2911476" cy="42080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609600" y="32824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05000" y="32963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8650" y="47302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24050" y="47441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6750" y="61780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62150" y="6191934"/>
              <a:ext cx="10374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Name &amp; role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 rot="19879368">
            <a:off x="783217" y="3879578"/>
            <a:ext cx="2078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7837"/>
                </a:solidFill>
              </a:rPr>
              <a:t>Your photos here</a:t>
            </a:r>
          </a:p>
        </p:txBody>
      </p:sp>
    </p:spTree>
    <p:extLst>
      <p:ext uri="{BB962C8B-B14F-4D97-AF65-F5344CB8AC3E}">
        <p14:creationId xmlns:p14="http://schemas.microsoft.com/office/powerpoint/2010/main" val="161520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86B72-0795-4647-8A5F-75EA4611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Future state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B9981-751F-4056-BD57-A26A44DC3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Describe the desired future your project seeks to create. </a:t>
            </a:r>
            <a:r>
              <a:rPr lang="en-US" i="1" dirty="0"/>
              <a:t>How has (or will) working on this project impact your organization on a larger level?</a:t>
            </a:r>
            <a:endParaRPr lang="en-US" dirty="0"/>
          </a:p>
          <a:p>
            <a:r>
              <a:rPr lang="en-US" dirty="0"/>
              <a:t>Beyond the KPTA program, what do you hope your project accomplishes? </a:t>
            </a:r>
            <a:r>
              <a:rPr lang="en-US" i="1" dirty="0"/>
              <a:t>Ideas for spread to other sites, measures, etc.? Any tools, best practices and learnings that have spilled over into other areas of your organization?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4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213C2-7E80-446E-AB69-16BF2EDB6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Key learnings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CBF9E-F9BD-4060-B566-BC7245B39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what you learned in studying the problem for your specific project</a:t>
            </a:r>
          </a:p>
          <a:p>
            <a:r>
              <a:rPr lang="en-US" dirty="0"/>
              <a:t>Cite at least three insights into why the problem exists </a:t>
            </a:r>
          </a:p>
          <a:p>
            <a:pPr marL="0" indent="0">
              <a:buNone/>
            </a:pPr>
            <a:r>
              <a:rPr lang="en-US" i="1" dirty="0"/>
              <a:t>For example, if you are improving cervical cancer screening rates, what is contributing to </a:t>
            </a:r>
            <a:r>
              <a:rPr lang="en-US" i="1"/>
              <a:t>the problem?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47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69D0-8E86-4100-B98A-014E9C1E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Impactful changes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3B786-CB9E-4154-B2FD-3150234B5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describe 3 to 5 changes you’ve tried and what you’ve learned from these changes in addressing the problem </a:t>
            </a:r>
          </a:p>
          <a:p>
            <a:r>
              <a:rPr lang="en-US" dirty="0"/>
              <a:t>Share your data (remember, quotes/testimonials count as data!) on the impact of your changes. </a:t>
            </a:r>
          </a:p>
        </p:txBody>
      </p:sp>
    </p:spTree>
    <p:extLst>
      <p:ext uri="{BB962C8B-B14F-4D97-AF65-F5344CB8AC3E}">
        <p14:creationId xmlns:p14="http://schemas.microsoft.com/office/powerpoint/2010/main" val="2309722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9FABD-05A0-49CC-97DE-B69903374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Benefits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5009-25E7-46B6-82FE-EE53AFDCE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the benefits and value that you’ve observed in applying your changes – </a:t>
            </a:r>
            <a:r>
              <a:rPr lang="en-US" i="1" dirty="0"/>
              <a:t>think about impacts on patients, staff/team, etc. Also, think about impact on other areas of your organization (spillover?)</a:t>
            </a:r>
          </a:p>
          <a:p>
            <a:r>
              <a:rPr lang="en-US" dirty="0"/>
              <a:t>Share benefits that may yet be realized that you believe would be created as a result of addressing your aim </a:t>
            </a:r>
            <a:r>
              <a:rPr lang="en-US" i="1" dirty="0"/>
              <a:t>(selected topic like cervical cancer screening, for example)</a:t>
            </a:r>
          </a:p>
        </p:txBody>
      </p:sp>
    </p:spTree>
    <p:extLst>
      <p:ext uri="{BB962C8B-B14F-4D97-AF65-F5344CB8AC3E}">
        <p14:creationId xmlns:p14="http://schemas.microsoft.com/office/powerpoint/2010/main" val="2099711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E9A44-361A-47AD-AA8C-1329DA6F3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Negative impacts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4D195-729D-44A3-ACD6-AE63DE096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Now, explain the negative impacts of not continuing to invest time and resources into your project?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697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1A88A-F2E3-4DEA-BA49-074F4ED7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The “pitch” – or “ask” of your leadership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39220-5DC7-4FC9-87DA-F482E09B0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what support or help do you need from your leadership to spread and/or sustain this project? </a:t>
            </a:r>
          </a:p>
        </p:txBody>
      </p:sp>
    </p:spTree>
    <p:extLst>
      <p:ext uri="{BB962C8B-B14F-4D97-AF65-F5344CB8AC3E}">
        <p14:creationId xmlns:p14="http://schemas.microsoft.com/office/powerpoint/2010/main" val="44091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CI Color Palette">
      <a:dk1>
        <a:srgbClr val="424342"/>
      </a:dk1>
      <a:lt1>
        <a:sysClr val="window" lastClr="FFFFFF"/>
      </a:lt1>
      <a:dk2>
        <a:srgbClr val="866949"/>
      </a:dk2>
      <a:lt2>
        <a:srgbClr val="EEECE1"/>
      </a:lt2>
      <a:accent1>
        <a:srgbClr val="DB5520"/>
      </a:accent1>
      <a:accent2>
        <a:srgbClr val="006684"/>
      </a:accent2>
      <a:accent3>
        <a:srgbClr val="DF9E1E"/>
      </a:accent3>
      <a:accent4>
        <a:srgbClr val="DF9E1E"/>
      </a:accent4>
      <a:accent5>
        <a:srgbClr val="866949"/>
      </a:accent5>
      <a:accent6>
        <a:srgbClr val="DB5520"/>
      </a:accent6>
      <a:hlink>
        <a:srgbClr val="006684"/>
      </a:hlink>
      <a:folHlink>
        <a:srgbClr val="42434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CCI PPT Template 2</Template>
  <TotalTime>166</TotalTime>
  <Words>503</Words>
  <Application>Microsoft Macintosh PowerPoint</Application>
  <PresentationFormat>On-screen Show (4:3)</PresentationFormat>
  <Paragraphs>39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</vt:lpstr>
      <vt:lpstr>Office Theme</vt:lpstr>
      <vt:lpstr>PowerPoint Presentation</vt:lpstr>
      <vt:lpstr>[Health Center Name]</vt:lpstr>
      <vt:lpstr>1. Future state </vt:lpstr>
      <vt:lpstr>2. Key learnings </vt:lpstr>
      <vt:lpstr>3. Impactful changes </vt:lpstr>
      <vt:lpstr>4. Benefits </vt:lpstr>
      <vt:lpstr>5. Negative impacts </vt:lpstr>
      <vt:lpstr>6. The “pitch” – or “ask” of your leadership </vt:lpstr>
    </vt:vector>
  </TitlesOfParts>
  <Company>Free Range Studios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Blumenthal</dc:creator>
  <cp:lastModifiedBy>Alexis Wielunski</cp:lastModifiedBy>
  <cp:revision>30</cp:revision>
  <dcterms:created xsi:type="dcterms:W3CDTF">2016-03-01T02:17:08Z</dcterms:created>
  <dcterms:modified xsi:type="dcterms:W3CDTF">2018-09-12T22:18:38Z</dcterms:modified>
</cp:coreProperties>
</file>