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10" r:id="rId2"/>
    <p:sldId id="329" r:id="rId3"/>
    <p:sldId id="318" r:id="rId4"/>
    <p:sldId id="332" r:id="rId5"/>
    <p:sldId id="331" r:id="rId6"/>
    <p:sldId id="330" r:id="rId7"/>
    <p:sldId id="319" r:id="rId8"/>
    <p:sldId id="328" r:id="rId9"/>
    <p:sldId id="315" r:id="rId10"/>
    <p:sldId id="314" r:id="rId11"/>
    <p:sldId id="281" r:id="rId12"/>
    <p:sldId id="305" r:id="rId13"/>
    <p:sldId id="304" r:id="rId14"/>
    <p:sldId id="274" r:id="rId15"/>
    <p:sldId id="282" r:id="rId16"/>
    <p:sldId id="275" r:id="rId17"/>
    <p:sldId id="277" r:id="rId18"/>
    <p:sldId id="283" r:id="rId19"/>
    <p:sldId id="278" r:id="rId20"/>
    <p:sldId id="306" r:id="rId21"/>
    <p:sldId id="313" r:id="rId22"/>
    <p:sldId id="311" r:id="rId23"/>
    <p:sldId id="271" r:id="rId24"/>
    <p:sldId id="312" r:id="rId25"/>
    <p:sldId id="280" r:id="rId26"/>
    <p:sldId id="279" r:id="rId27"/>
    <p:sldId id="320" r:id="rId28"/>
    <p:sldId id="321" r:id="rId29"/>
    <p:sldId id="322" r:id="rId30"/>
    <p:sldId id="316" r:id="rId31"/>
    <p:sldId id="260" r:id="rId32"/>
    <p:sldId id="317" r:id="rId33"/>
    <p:sldId id="324" r:id="rId34"/>
    <p:sldId id="325" r:id="rId35"/>
    <p:sldId id="326" r:id="rId36"/>
    <p:sldId id="327" r:id="rId3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2736" y="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C3B3DF4C-519A-4526-BA0B-F0A432719C34}" type="datetimeFigureOut">
              <a:rPr lang="en-US" smtClean="0"/>
              <a:t>11/26/19</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F404AF26-577F-4C2D-B1E0-C2BA52031028}" type="slidenum">
              <a:rPr lang="en-US" smtClean="0"/>
              <a:t>‹#›</a:t>
            </a:fld>
            <a:endParaRPr lang="en-US"/>
          </a:p>
        </p:txBody>
      </p:sp>
    </p:spTree>
    <p:extLst>
      <p:ext uri="{BB962C8B-B14F-4D97-AF65-F5344CB8AC3E}">
        <p14:creationId xmlns:p14="http://schemas.microsoft.com/office/powerpoint/2010/main" val="259488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961E0D-EBE0-4469-B8E9-809301F9C602}" type="datetime1">
              <a:rPr lang="en-US" smtClean="0"/>
              <a:t>11/26/19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BB78C-29A7-40C1-9E98-29815A6B371C}" type="slidenum">
              <a:rPr lang="en-US" smtClean="0"/>
              <a:t>‹#›</a:t>
            </a:fld>
            <a:endParaRPr lang="en-US"/>
          </a:p>
        </p:txBody>
      </p:sp>
    </p:spTree>
    <p:extLst>
      <p:ext uri="{BB962C8B-B14F-4D97-AF65-F5344CB8AC3E}">
        <p14:creationId xmlns:p14="http://schemas.microsoft.com/office/powerpoint/2010/main" val="2883924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1C9EB-3BF1-4FC5-B724-B0C32BA017D2}" type="datetime1">
              <a:rPr lang="en-US" smtClean="0"/>
              <a:t>11/26/19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BB78C-29A7-40C1-9E98-29815A6B371C}" type="slidenum">
              <a:rPr lang="en-US" smtClean="0"/>
              <a:t>‹#›</a:t>
            </a:fld>
            <a:endParaRPr lang="en-US"/>
          </a:p>
        </p:txBody>
      </p:sp>
    </p:spTree>
    <p:extLst>
      <p:ext uri="{BB962C8B-B14F-4D97-AF65-F5344CB8AC3E}">
        <p14:creationId xmlns:p14="http://schemas.microsoft.com/office/powerpoint/2010/main" val="3599948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9AF69E-3E0B-4107-AB20-5B28016021C3}" type="datetime1">
              <a:rPr lang="en-US" smtClean="0"/>
              <a:t>11/26/19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BB78C-29A7-40C1-9E98-29815A6B371C}" type="slidenum">
              <a:rPr lang="en-US" smtClean="0"/>
              <a:t>‹#›</a:t>
            </a:fld>
            <a:endParaRPr lang="en-US"/>
          </a:p>
        </p:txBody>
      </p:sp>
    </p:spTree>
    <p:extLst>
      <p:ext uri="{BB962C8B-B14F-4D97-AF65-F5344CB8AC3E}">
        <p14:creationId xmlns:p14="http://schemas.microsoft.com/office/powerpoint/2010/main" val="708859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F459C-2C98-421D-9FE3-A555FB90BB64}" type="datetime1">
              <a:rPr lang="en-US" smtClean="0"/>
              <a:t>11/26/19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BB78C-29A7-40C1-9E98-29815A6B371C}" type="slidenum">
              <a:rPr lang="en-US" smtClean="0"/>
              <a:t>‹#›</a:t>
            </a:fld>
            <a:endParaRPr lang="en-US"/>
          </a:p>
        </p:txBody>
      </p:sp>
    </p:spTree>
    <p:extLst>
      <p:ext uri="{BB962C8B-B14F-4D97-AF65-F5344CB8AC3E}">
        <p14:creationId xmlns:p14="http://schemas.microsoft.com/office/powerpoint/2010/main" val="352754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DA3C2D-1C37-46BC-ADE1-16D37BE5F351}" type="datetime1">
              <a:rPr lang="en-US" smtClean="0"/>
              <a:t>11/26/19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BB78C-29A7-40C1-9E98-29815A6B371C}" type="slidenum">
              <a:rPr lang="en-US" smtClean="0"/>
              <a:t>‹#›</a:t>
            </a:fld>
            <a:endParaRPr lang="en-US"/>
          </a:p>
        </p:txBody>
      </p:sp>
    </p:spTree>
    <p:extLst>
      <p:ext uri="{BB962C8B-B14F-4D97-AF65-F5344CB8AC3E}">
        <p14:creationId xmlns:p14="http://schemas.microsoft.com/office/powerpoint/2010/main" val="1469001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EAD4BF-68FF-48DB-96C6-CBBDD8DB72CC}" type="datetime1">
              <a:rPr lang="en-US" smtClean="0"/>
              <a:t>11/26/19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BB78C-29A7-40C1-9E98-29815A6B371C}" type="slidenum">
              <a:rPr lang="en-US" smtClean="0"/>
              <a:t>‹#›</a:t>
            </a:fld>
            <a:endParaRPr lang="en-US"/>
          </a:p>
        </p:txBody>
      </p:sp>
    </p:spTree>
    <p:extLst>
      <p:ext uri="{BB962C8B-B14F-4D97-AF65-F5344CB8AC3E}">
        <p14:creationId xmlns:p14="http://schemas.microsoft.com/office/powerpoint/2010/main" val="3672848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F7E84A-EB96-4C9D-BCB4-3519BC86A22E}" type="datetime1">
              <a:rPr lang="en-US" smtClean="0"/>
              <a:t>11/26/19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0BB78C-29A7-40C1-9E98-29815A6B371C}" type="slidenum">
              <a:rPr lang="en-US" smtClean="0"/>
              <a:t>‹#›</a:t>
            </a:fld>
            <a:endParaRPr lang="en-US"/>
          </a:p>
        </p:txBody>
      </p:sp>
    </p:spTree>
    <p:extLst>
      <p:ext uri="{BB962C8B-B14F-4D97-AF65-F5344CB8AC3E}">
        <p14:creationId xmlns:p14="http://schemas.microsoft.com/office/powerpoint/2010/main" val="405886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B22FE1-1090-43BA-A28C-4663867F93D8}" type="datetime1">
              <a:rPr lang="en-US" smtClean="0"/>
              <a:t>11/26/19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0BB78C-29A7-40C1-9E98-29815A6B371C}" type="slidenum">
              <a:rPr lang="en-US" smtClean="0"/>
              <a:t>‹#›</a:t>
            </a:fld>
            <a:endParaRPr lang="en-US"/>
          </a:p>
        </p:txBody>
      </p:sp>
    </p:spTree>
    <p:extLst>
      <p:ext uri="{BB962C8B-B14F-4D97-AF65-F5344CB8AC3E}">
        <p14:creationId xmlns:p14="http://schemas.microsoft.com/office/powerpoint/2010/main" val="218956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EC420-F1DC-4B17-A7CD-138C8F0826AA}" type="datetime1">
              <a:rPr lang="en-US" smtClean="0"/>
              <a:t>11/26/19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0BB78C-29A7-40C1-9E98-29815A6B371C}" type="slidenum">
              <a:rPr lang="en-US" smtClean="0"/>
              <a:t>‹#›</a:t>
            </a:fld>
            <a:endParaRPr lang="en-US"/>
          </a:p>
        </p:txBody>
      </p:sp>
    </p:spTree>
    <p:extLst>
      <p:ext uri="{BB962C8B-B14F-4D97-AF65-F5344CB8AC3E}">
        <p14:creationId xmlns:p14="http://schemas.microsoft.com/office/powerpoint/2010/main" val="341580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6FB7C-85AD-455D-9BC1-343703ED730D}" type="datetime1">
              <a:rPr lang="en-US" smtClean="0"/>
              <a:t>11/26/19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BB78C-29A7-40C1-9E98-29815A6B371C}" type="slidenum">
              <a:rPr lang="en-US" smtClean="0"/>
              <a:t>‹#›</a:t>
            </a:fld>
            <a:endParaRPr lang="en-US"/>
          </a:p>
        </p:txBody>
      </p:sp>
    </p:spTree>
    <p:extLst>
      <p:ext uri="{BB962C8B-B14F-4D97-AF65-F5344CB8AC3E}">
        <p14:creationId xmlns:p14="http://schemas.microsoft.com/office/powerpoint/2010/main" val="3129839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C980C8-00B5-4087-A261-9DDEC4FD13C6}" type="datetime1">
              <a:rPr lang="en-US" smtClean="0"/>
              <a:t>11/26/19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BB78C-29A7-40C1-9E98-29815A6B371C}" type="slidenum">
              <a:rPr lang="en-US" smtClean="0"/>
              <a:t>‹#›</a:t>
            </a:fld>
            <a:endParaRPr lang="en-US"/>
          </a:p>
        </p:txBody>
      </p:sp>
    </p:spTree>
    <p:extLst>
      <p:ext uri="{BB962C8B-B14F-4D97-AF65-F5344CB8AC3E}">
        <p14:creationId xmlns:p14="http://schemas.microsoft.com/office/powerpoint/2010/main" val="32299589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E0409-70E5-454A-9DFF-5EC99F077315}" type="datetime1">
              <a:rPr lang="en-US" smtClean="0"/>
              <a:t>11/26/19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BB78C-29A7-40C1-9E98-29815A6B371C}" type="slidenum">
              <a:rPr lang="en-US" smtClean="0"/>
              <a:t>‹#›</a:t>
            </a:fld>
            <a:endParaRPr lang="en-US"/>
          </a:p>
        </p:txBody>
      </p:sp>
    </p:spTree>
    <p:extLst>
      <p:ext uri="{BB962C8B-B14F-4D97-AF65-F5344CB8AC3E}">
        <p14:creationId xmlns:p14="http://schemas.microsoft.com/office/powerpoint/2010/main" val="1539356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hyperlink" Target="mailto:decline@decline.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6.png"/><Relationship Id="rId5"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228994">
            <a:off x="5241597" y="3505590"/>
            <a:ext cx="2743200" cy="707886"/>
          </a:xfrm>
          <a:prstGeom prst="rect">
            <a:avLst/>
          </a:prstGeom>
          <a:noFill/>
        </p:spPr>
        <p:txBody>
          <a:bodyPr wrap="square" rtlCol="0">
            <a:spAutoFit/>
          </a:bodyPr>
          <a:lstStyle/>
          <a:p>
            <a:r>
              <a:rPr lang="en-US" sz="4000" b="1" spc="100" dirty="0" smtClean="0">
                <a:solidFill>
                  <a:srgbClr val="FF0000"/>
                </a:solidFill>
                <a:latin typeface="Castellar" panose="020A0402060406010301" pitchFamily="18" charset="0"/>
              </a:rPr>
              <a:t>DRAFT</a:t>
            </a:r>
            <a:endParaRPr lang="en-US" sz="4000" b="1" spc="100" dirty="0">
              <a:solidFill>
                <a:srgbClr val="FF0000"/>
              </a:solidFill>
              <a:latin typeface="Castellar" panose="020A0402060406010301" pitchFamily="18" charset="0"/>
            </a:endParaRPr>
          </a:p>
        </p:txBody>
      </p:sp>
      <p:sp>
        <p:nvSpPr>
          <p:cNvPr id="5" name="Title 4"/>
          <p:cNvSpPr>
            <a:spLocks noGrp="1"/>
          </p:cNvSpPr>
          <p:nvPr>
            <p:ph type="ctrTitle"/>
          </p:nvPr>
        </p:nvSpPr>
        <p:spPr/>
        <p:txBody>
          <a:bodyPr>
            <a:normAutofit/>
          </a:bodyPr>
          <a:lstStyle/>
          <a:p>
            <a:r>
              <a:rPr lang="en-US" sz="4800" b="1" dirty="0" smtClean="0">
                <a:solidFill>
                  <a:schemeClr val="accent3">
                    <a:lumMod val="75000"/>
                  </a:schemeClr>
                </a:solidFill>
              </a:rPr>
              <a:t>Registration Manual</a:t>
            </a:r>
            <a:endParaRPr lang="en-US" sz="4800" b="1" dirty="0">
              <a:solidFill>
                <a:schemeClr val="accent3">
                  <a:lumMod val="75000"/>
                </a:schemeClr>
              </a:solidFill>
            </a:endParaRPr>
          </a:p>
        </p:txBody>
      </p:sp>
      <p:sp>
        <p:nvSpPr>
          <p:cNvPr id="6" name="Subtitle 5"/>
          <p:cNvSpPr>
            <a:spLocks noGrp="1"/>
          </p:cNvSpPr>
          <p:nvPr>
            <p:ph type="subTitle" idx="1"/>
          </p:nvPr>
        </p:nvSpPr>
        <p:spPr>
          <a:xfrm>
            <a:off x="1371600" y="3886200"/>
            <a:ext cx="6400800" cy="1143000"/>
          </a:xfrm>
        </p:spPr>
        <p:txBody>
          <a:bodyPr>
            <a:normAutofit fontScale="77500" lnSpcReduction="20000"/>
          </a:bodyPr>
          <a:lstStyle/>
          <a:p>
            <a:endParaRPr lang="en-US" dirty="0" smtClean="0"/>
          </a:p>
          <a:p>
            <a:r>
              <a:rPr lang="en-US" dirty="0" smtClean="0"/>
              <a:t>Proposal: More required information – i.e., more hard stops…</a:t>
            </a:r>
            <a:endParaRPr lang="en-US" dirty="0"/>
          </a:p>
        </p:txBody>
      </p:sp>
      <p:sp>
        <p:nvSpPr>
          <p:cNvPr id="7" name="TextBox 6"/>
          <p:cNvSpPr txBox="1"/>
          <p:nvPr/>
        </p:nvSpPr>
        <p:spPr>
          <a:xfrm rot="1203782">
            <a:off x="1866987" y="1668254"/>
            <a:ext cx="2743200" cy="707886"/>
          </a:xfrm>
          <a:prstGeom prst="rect">
            <a:avLst/>
          </a:prstGeom>
          <a:noFill/>
        </p:spPr>
        <p:txBody>
          <a:bodyPr wrap="square" rtlCol="0">
            <a:spAutoFit/>
          </a:bodyPr>
          <a:lstStyle/>
          <a:p>
            <a:r>
              <a:rPr lang="en-US" sz="4000" b="1" spc="100" dirty="0" smtClean="0">
                <a:solidFill>
                  <a:srgbClr val="FF0000"/>
                </a:solidFill>
                <a:latin typeface="Castellar" panose="020A0402060406010301" pitchFamily="18" charset="0"/>
              </a:rPr>
              <a:t>DRAFT</a:t>
            </a:r>
            <a:endParaRPr lang="en-US" sz="4000" b="1" spc="100" dirty="0">
              <a:solidFill>
                <a:srgbClr val="FF0000"/>
              </a:solidFill>
              <a:latin typeface="Castellar" panose="020A0402060406010301" pitchFamily="18" charset="0"/>
            </a:endParaRPr>
          </a:p>
        </p:txBody>
      </p:sp>
      <p:sp>
        <p:nvSpPr>
          <p:cNvPr id="3" name="Slide Number Placeholder 2"/>
          <p:cNvSpPr>
            <a:spLocks noGrp="1"/>
          </p:cNvSpPr>
          <p:nvPr>
            <p:ph type="sldNum" sz="quarter" idx="12"/>
          </p:nvPr>
        </p:nvSpPr>
        <p:spPr/>
        <p:txBody>
          <a:bodyPr/>
          <a:lstStyle/>
          <a:p>
            <a:fld id="{B20BB78C-29A7-40C1-9E98-29815A6B371C}" type="slidenum">
              <a:rPr lang="en-US" smtClean="0"/>
              <a:t>1</a:t>
            </a:fld>
            <a:endParaRPr lang="en-US"/>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57200"/>
            <a:ext cx="3628743" cy="1147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836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Demographics</a:t>
            </a:r>
            <a:br>
              <a:rPr lang="en-US" dirty="0" smtClean="0"/>
            </a:br>
            <a:r>
              <a:rPr lang="en-US" sz="3600" dirty="0" smtClean="0"/>
              <a:t>To make changes to existing patient chart:</a:t>
            </a:r>
            <a:endParaRPr lang="en-US" sz="3600" dirty="0"/>
          </a:p>
        </p:txBody>
      </p:sp>
      <p:sp>
        <p:nvSpPr>
          <p:cNvPr id="4" name="Slide Number Placeholder 3"/>
          <p:cNvSpPr>
            <a:spLocks noGrp="1"/>
          </p:cNvSpPr>
          <p:nvPr>
            <p:ph type="sldNum" sz="quarter" idx="12"/>
          </p:nvPr>
        </p:nvSpPr>
        <p:spPr/>
        <p:txBody>
          <a:bodyPr/>
          <a:lstStyle/>
          <a:p>
            <a:fld id="{B20BB78C-29A7-40C1-9E98-29815A6B371C}" type="slidenum">
              <a:rPr lang="en-US" smtClean="0"/>
              <a:t>10</a:t>
            </a:fld>
            <a:endParaRPr lang="en-US"/>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85"/>
          <a:stretch/>
        </p:blipFill>
        <p:spPr bwMode="auto">
          <a:xfrm>
            <a:off x="533400" y="1498127"/>
            <a:ext cx="821436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35280" y="5410200"/>
            <a:ext cx="990600" cy="6096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90" y="2209800"/>
            <a:ext cx="73174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1304662" y="3780930"/>
            <a:ext cx="1384300" cy="1931988"/>
            <a:chOff x="1304662" y="3780930"/>
            <a:chExt cx="1384300" cy="1931988"/>
          </a:xfrm>
        </p:grpSpPr>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14807">
              <a:off x="1304662" y="3780930"/>
              <a:ext cx="1384300"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25880" y="4953000"/>
              <a:ext cx="304800"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grpSp>
      <p:grpSp>
        <p:nvGrpSpPr>
          <p:cNvPr id="8" name="Group 7"/>
          <p:cNvGrpSpPr/>
          <p:nvPr/>
        </p:nvGrpSpPr>
        <p:grpSpPr>
          <a:xfrm>
            <a:off x="1005440" y="1988235"/>
            <a:ext cx="2152650" cy="1706563"/>
            <a:chOff x="1005440" y="1988235"/>
            <a:chExt cx="2152650" cy="1706563"/>
          </a:xfrm>
        </p:grpSpPr>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557556">
              <a:off x="1228483" y="1765192"/>
              <a:ext cx="1706563"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94460" y="2472185"/>
              <a:ext cx="304800"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gr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2064199"/>
            <a:ext cx="1066800" cy="8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00800" y="2925762"/>
            <a:ext cx="2514600" cy="738664"/>
          </a:xfrm>
          <a:prstGeom prst="rect">
            <a:avLst/>
          </a:prstGeom>
          <a:solidFill>
            <a:schemeClr val="bg1"/>
          </a:solidFill>
          <a:ln w="28575">
            <a:solidFill>
              <a:schemeClr val="tx2"/>
            </a:solidFill>
          </a:ln>
        </p:spPr>
        <p:txBody>
          <a:bodyPr wrap="square" rtlCol="0">
            <a:spAutoFit/>
          </a:bodyPr>
          <a:lstStyle/>
          <a:p>
            <a:pPr marL="285750" indent="-285750">
              <a:buFont typeface="Arial" panose="020B0604020202020204" pitchFamily="34" charset="0"/>
              <a:buChar char="•"/>
            </a:pPr>
            <a:r>
              <a:rPr lang="en-US" sz="1400" dirty="0"/>
              <a:t>Scan patient ID </a:t>
            </a:r>
            <a:r>
              <a:rPr lang="en-US" sz="1400" dirty="0" smtClean="0"/>
              <a:t>photo</a:t>
            </a:r>
          </a:p>
          <a:p>
            <a:pPr marL="285750" indent="-285750">
              <a:buFont typeface="Arial" panose="020B0604020202020204" pitchFamily="34" charset="0"/>
              <a:buChar char="•"/>
            </a:pPr>
            <a:r>
              <a:rPr lang="en-US" sz="1400" dirty="0" smtClean="0"/>
              <a:t>Make sure image is clear!</a:t>
            </a:r>
          </a:p>
          <a:p>
            <a:pPr marL="285750" indent="-285750">
              <a:buFont typeface="Arial" panose="020B0604020202020204" pitchFamily="34" charset="0"/>
              <a:buChar char="•"/>
            </a:pPr>
            <a:r>
              <a:rPr lang="en-US" sz="1400" dirty="0" smtClean="0"/>
              <a:t>Rescan if needed</a:t>
            </a:r>
            <a:endParaRPr lang="en-US" sz="1400" dirty="0"/>
          </a:p>
        </p:txBody>
      </p:sp>
    </p:spTree>
    <p:extLst>
      <p:ext uri="{BB962C8B-B14F-4D97-AF65-F5344CB8AC3E}">
        <p14:creationId xmlns:p14="http://schemas.microsoft.com/office/powerpoint/2010/main" val="3073349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Demographics</a:t>
            </a:r>
            <a:br>
              <a:rPr lang="en-US" sz="4900" dirty="0"/>
            </a:br>
            <a:r>
              <a:rPr lang="en-US" sz="3600" dirty="0" err="1"/>
              <a:t>Demographics</a:t>
            </a:r>
            <a:endParaRPr lang="en-US" sz="3600" dirty="0"/>
          </a:p>
        </p:txBody>
      </p:sp>
      <p:sp>
        <p:nvSpPr>
          <p:cNvPr id="4" name="Slide Number Placeholder 3"/>
          <p:cNvSpPr>
            <a:spLocks noGrp="1"/>
          </p:cNvSpPr>
          <p:nvPr>
            <p:ph type="sldNum" sz="quarter" idx="12"/>
          </p:nvPr>
        </p:nvSpPr>
        <p:spPr/>
        <p:txBody>
          <a:bodyPr/>
          <a:lstStyle/>
          <a:p>
            <a:fld id="{B20BB78C-29A7-40C1-9E98-29815A6B371C}" type="slidenum">
              <a:rPr lang="en-US" smtClean="0"/>
              <a:t>11</a:t>
            </a:fld>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46701"/>
            <a:ext cx="511729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67400" y="1524000"/>
            <a:ext cx="2819400" cy="3754874"/>
          </a:xfrm>
          <a:prstGeom prst="rect">
            <a:avLst/>
          </a:prstGeom>
          <a:solidFill>
            <a:schemeClr val="bg1"/>
          </a:solidFill>
          <a:ln w="28575">
            <a:solidFill>
              <a:srgbClr val="002060"/>
            </a:solidFill>
          </a:ln>
        </p:spPr>
        <p:txBody>
          <a:bodyPr wrap="square" rtlCol="0">
            <a:spAutoFit/>
          </a:bodyPr>
          <a:lstStyle/>
          <a:p>
            <a:pPr marL="285750" indent="-285750">
              <a:buFont typeface="Arial" panose="020B0604020202020204" pitchFamily="34" charset="0"/>
              <a:buChar char="•"/>
            </a:pPr>
            <a:r>
              <a:rPr lang="en-US" sz="1400" dirty="0" smtClean="0"/>
              <a:t>Fill out last name(s) exactly as listed on ID &amp; insurance card;</a:t>
            </a:r>
          </a:p>
          <a:p>
            <a:pPr marL="285750" indent="-285750">
              <a:buFont typeface="Arial" panose="020B0604020202020204" pitchFamily="34" charset="0"/>
              <a:buChar char="•"/>
            </a:pPr>
            <a:r>
              <a:rPr lang="en-US" sz="1400" dirty="0" smtClean="0"/>
              <a:t>Fill out first &amp; middle name(s) exactly as listed on ID &amp; insurance card;</a:t>
            </a:r>
          </a:p>
          <a:p>
            <a:pPr marL="285750" indent="-285750">
              <a:buFont typeface="Arial" panose="020B0604020202020204" pitchFamily="34" charset="0"/>
              <a:buChar char="•"/>
            </a:pPr>
            <a:r>
              <a:rPr lang="en-US" sz="1400" dirty="0"/>
              <a:t>F</a:t>
            </a:r>
            <a:r>
              <a:rPr lang="en-US" sz="1400" dirty="0" smtClean="0"/>
              <a:t>irst and last names </a:t>
            </a:r>
            <a:r>
              <a:rPr lang="en-US" sz="1400" b="1" dirty="0" smtClean="0"/>
              <a:t>must</a:t>
            </a:r>
            <a:r>
              <a:rPr lang="en-US" sz="1400" dirty="0" smtClean="0"/>
              <a:t> match patient’s insurance information. </a:t>
            </a:r>
            <a:r>
              <a:rPr lang="en-US" sz="1400" b="1" dirty="0" smtClean="0"/>
              <a:t>Adjust</a:t>
            </a:r>
            <a:r>
              <a:rPr lang="en-US" sz="1400" dirty="0" smtClean="0"/>
              <a:t> as needed.</a:t>
            </a:r>
          </a:p>
          <a:p>
            <a:pPr marL="285750" indent="-285750">
              <a:buFont typeface="Arial" panose="020B0604020202020204" pitchFamily="34" charset="0"/>
              <a:buChar char="•"/>
            </a:pPr>
            <a:r>
              <a:rPr lang="en-US" sz="1400" dirty="0" smtClean="0"/>
              <a:t>Ask for SSN ; use 000-00-0000 if patient does not have one.</a:t>
            </a:r>
          </a:p>
          <a:p>
            <a:pPr marL="285750" indent="-285750">
              <a:buFont typeface="Arial" panose="020B0604020202020204" pitchFamily="34" charset="0"/>
              <a:buChar char="•"/>
            </a:pPr>
            <a:r>
              <a:rPr lang="en-US" sz="1400" dirty="0" smtClean="0"/>
              <a:t>Enter DOB exactly as listed on ID &amp; insurance card. DOB </a:t>
            </a:r>
            <a:r>
              <a:rPr lang="en-US" sz="1400" b="1" dirty="0"/>
              <a:t>must</a:t>
            </a:r>
            <a:r>
              <a:rPr lang="en-US" sz="1400" dirty="0"/>
              <a:t> match patient’s insurance information. </a:t>
            </a:r>
            <a:r>
              <a:rPr lang="en-US" sz="1400" b="1" dirty="0"/>
              <a:t>Adjust</a:t>
            </a:r>
            <a:r>
              <a:rPr lang="en-US" sz="1400" dirty="0"/>
              <a:t> as needed.</a:t>
            </a:r>
          </a:p>
          <a:p>
            <a:pPr marL="285750" indent="-285750">
              <a:buFont typeface="Arial" panose="020B0604020202020204" pitchFamily="34" charset="0"/>
              <a:buChar char="•"/>
            </a:pPr>
            <a:r>
              <a:rPr lang="en-US" sz="1400" dirty="0" smtClean="0"/>
              <a:t>Enter sex at birth: current options are M / F / </a:t>
            </a:r>
            <a:r>
              <a:rPr lang="en-US" sz="1400" dirty="0" err="1" smtClean="0"/>
              <a:t>Undif</a:t>
            </a:r>
            <a:r>
              <a:rPr lang="en-US" sz="1400" dirty="0" smtClean="0"/>
              <a:t> / Unknown</a:t>
            </a:r>
          </a:p>
        </p:txBody>
      </p:sp>
      <p:sp>
        <p:nvSpPr>
          <p:cNvPr id="5" name="TextBox 4"/>
          <p:cNvSpPr txBox="1"/>
          <p:nvPr/>
        </p:nvSpPr>
        <p:spPr>
          <a:xfrm>
            <a:off x="5867400" y="5334000"/>
            <a:ext cx="2819400" cy="738664"/>
          </a:xfrm>
          <a:prstGeom prst="rect">
            <a:avLst/>
          </a:prstGeom>
          <a:solidFill>
            <a:schemeClr val="bg1"/>
          </a:solidFill>
          <a:ln w="28575">
            <a:solidFill>
              <a:srgbClr val="002060"/>
            </a:solidFill>
          </a:ln>
        </p:spPr>
        <p:txBody>
          <a:bodyPr wrap="square" rtlCol="0">
            <a:spAutoFit/>
          </a:bodyPr>
          <a:lstStyle/>
          <a:p>
            <a:pPr marL="285750" indent="-285750">
              <a:buFont typeface="Arial" panose="020B0604020202020204" pitchFamily="34" charset="0"/>
              <a:buChar char="•"/>
            </a:pPr>
            <a:r>
              <a:rPr lang="en-US" sz="1400" dirty="0"/>
              <a:t>Sex choices will change to:  M (cis) / F (cis) / M (trans) / F (trans) / NB (non-binary)</a:t>
            </a:r>
          </a:p>
        </p:txBody>
      </p:sp>
    </p:spTree>
    <p:extLst>
      <p:ext uri="{BB962C8B-B14F-4D97-AF65-F5344CB8AC3E}">
        <p14:creationId xmlns:p14="http://schemas.microsoft.com/office/powerpoint/2010/main" val="1755455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Demographics</a:t>
            </a:r>
            <a:br>
              <a:rPr lang="en-US" sz="4900" dirty="0"/>
            </a:br>
            <a:r>
              <a:rPr lang="en-US" sz="3600" dirty="0" err="1"/>
              <a:t>Demographics</a:t>
            </a:r>
            <a:endParaRPr lang="en-US" sz="3600" dirty="0"/>
          </a:p>
        </p:txBody>
      </p:sp>
      <p:sp>
        <p:nvSpPr>
          <p:cNvPr id="4" name="Slide Number Placeholder 3"/>
          <p:cNvSpPr>
            <a:spLocks noGrp="1"/>
          </p:cNvSpPr>
          <p:nvPr>
            <p:ph type="sldNum" sz="quarter" idx="12"/>
          </p:nvPr>
        </p:nvSpPr>
        <p:spPr/>
        <p:txBody>
          <a:bodyPr/>
          <a:lstStyle/>
          <a:p>
            <a:fld id="{B20BB78C-29A7-40C1-9E98-29815A6B371C}" type="slidenum">
              <a:rPr lang="en-US" smtClean="0">
                <a:solidFill>
                  <a:prstClr val="black">
                    <a:tint val="75000"/>
                  </a:prstClr>
                </a:solidFill>
              </a:rPr>
              <a:pPr/>
              <a:t>12</a:t>
            </a:fld>
            <a:endParaRPr lang="en-US">
              <a:solidFill>
                <a:prstClr val="black">
                  <a:tint val="75000"/>
                </a:prstClr>
              </a:solidFill>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511729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24220" y="1676400"/>
            <a:ext cx="2743200" cy="2462213"/>
          </a:xfrm>
          <a:prstGeom prst="rect">
            <a:avLst/>
          </a:prstGeom>
          <a:solidFill>
            <a:schemeClr val="bg1"/>
          </a:solidFill>
          <a:ln w="28575">
            <a:solidFill>
              <a:srgbClr val="002060"/>
            </a:solidFill>
          </a:ln>
        </p:spPr>
        <p:txBody>
          <a:bodyPr wrap="square" rtlCol="0">
            <a:spAutoFit/>
          </a:bodyPr>
          <a:lstStyle/>
          <a:p>
            <a:pPr marL="285750" indent="-285750">
              <a:buFont typeface="Arial" panose="020B0604020202020204" pitchFamily="34" charset="0"/>
              <a:buChar char="•"/>
            </a:pPr>
            <a:r>
              <a:rPr lang="en-US" sz="1400" dirty="0" smtClean="0">
                <a:solidFill>
                  <a:prstClr val="black"/>
                </a:solidFill>
              </a:rPr>
              <a:t>Fill out all address information; </a:t>
            </a:r>
          </a:p>
          <a:p>
            <a:pPr marL="285750" indent="-285750">
              <a:buFont typeface="Arial" panose="020B0604020202020204" pitchFamily="34" charset="0"/>
              <a:buChar char="•"/>
            </a:pPr>
            <a:r>
              <a:rPr lang="en-US" sz="1400" dirty="0" smtClean="0">
                <a:solidFill>
                  <a:prstClr val="black"/>
                </a:solidFill>
              </a:rPr>
              <a:t>Select preferred language – as specific as possible;</a:t>
            </a:r>
          </a:p>
          <a:p>
            <a:pPr marL="285750" indent="-285750">
              <a:buFont typeface="Arial" panose="020B0604020202020204" pitchFamily="34" charset="0"/>
              <a:buChar char="•"/>
            </a:pPr>
            <a:r>
              <a:rPr lang="en-US" sz="1400" dirty="0" smtClean="0">
                <a:solidFill>
                  <a:prstClr val="black"/>
                </a:solidFill>
              </a:rPr>
              <a:t>Select contact preference – best practice to use cell phone;</a:t>
            </a:r>
          </a:p>
          <a:p>
            <a:pPr marL="285750" indent="-285750">
              <a:buFont typeface="Arial" panose="020B0604020202020204" pitchFamily="34" charset="0"/>
              <a:buChar char="•"/>
            </a:pPr>
            <a:r>
              <a:rPr lang="en-US" sz="1400" dirty="0" smtClean="0">
                <a:solidFill>
                  <a:prstClr val="black"/>
                </a:solidFill>
              </a:rPr>
              <a:t>Ask re: veteran status, select if applicable (also add veteran status in UDS tab);</a:t>
            </a:r>
          </a:p>
          <a:p>
            <a:pPr marL="285750" indent="-285750">
              <a:buFont typeface="Arial" panose="020B0604020202020204" pitchFamily="34" charset="0"/>
              <a:buChar char="•"/>
            </a:pPr>
            <a:r>
              <a:rPr lang="en-US" sz="1400" dirty="0" smtClean="0">
                <a:solidFill>
                  <a:prstClr val="black"/>
                </a:solidFill>
              </a:rPr>
              <a:t>(Expired is used when patient has died; requires expired date, approx. date is OK);</a:t>
            </a:r>
          </a:p>
        </p:txBody>
      </p:sp>
    </p:spTree>
    <p:extLst>
      <p:ext uri="{BB962C8B-B14F-4D97-AF65-F5344CB8AC3E}">
        <p14:creationId xmlns:p14="http://schemas.microsoft.com/office/powerpoint/2010/main" val="3231945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Demographics</a:t>
            </a:r>
            <a:br>
              <a:rPr lang="en-US" sz="4900" dirty="0"/>
            </a:br>
            <a:r>
              <a:rPr lang="en-US" sz="3600" dirty="0" err="1"/>
              <a:t>Demographics</a:t>
            </a:r>
            <a:endParaRPr lang="en-US" sz="3600" dirty="0"/>
          </a:p>
        </p:txBody>
      </p:sp>
      <p:sp>
        <p:nvSpPr>
          <p:cNvPr id="4" name="Slide Number Placeholder 3"/>
          <p:cNvSpPr>
            <a:spLocks noGrp="1"/>
          </p:cNvSpPr>
          <p:nvPr>
            <p:ph type="sldNum" sz="quarter" idx="12"/>
          </p:nvPr>
        </p:nvSpPr>
        <p:spPr/>
        <p:txBody>
          <a:bodyPr/>
          <a:lstStyle/>
          <a:p>
            <a:fld id="{B20BB78C-29A7-40C1-9E98-29815A6B371C}" type="slidenum">
              <a:rPr lang="en-US" smtClean="0">
                <a:solidFill>
                  <a:prstClr val="black">
                    <a:tint val="75000"/>
                  </a:prstClr>
                </a:solidFill>
              </a:rPr>
              <a:pPr/>
              <a:t>13</a:t>
            </a:fld>
            <a:endParaRPr lang="en-US">
              <a:solidFill>
                <a:prstClr val="black">
                  <a:tint val="75000"/>
                </a:prstClr>
              </a:solidFill>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511729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67400" y="1676400"/>
            <a:ext cx="2743200" cy="4185761"/>
          </a:xfrm>
          <a:prstGeom prst="rect">
            <a:avLst/>
          </a:prstGeom>
          <a:solidFill>
            <a:schemeClr val="bg1"/>
          </a:solidFill>
          <a:ln w="28575">
            <a:solidFill>
              <a:srgbClr val="002060"/>
            </a:solidFill>
          </a:ln>
        </p:spPr>
        <p:txBody>
          <a:bodyPr wrap="square" rtlCol="0">
            <a:spAutoFit/>
          </a:bodyPr>
          <a:lstStyle/>
          <a:p>
            <a:pPr marL="285750" indent="-285750">
              <a:buFont typeface="Arial" panose="020B0604020202020204" pitchFamily="34" charset="0"/>
              <a:buChar char="•"/>
            </a:pPr>
            <a:r>
              <a:rPr lang="en-US" sz="1400" dirty="0" smtClean="0">
                <a:solidFill>
                  <a:prstClr val="black"/>
                </a:solidFill>
              </a:rPr>
              <a:t>Best practice to choose primary care provider (PCP) at 1</a:t>
            </a:r>
            <a:r>
              <a:rPr lang="en-US" sz="1400" baseline="30000" dirty="0" smtClean="0">
                <a:solidFill>
                  <a:prstClr val="black"/>
                </a:solidFill>
              </a:rPr>
              <a:t>st</a:t>
            </a:r>
            <a:r>
              <a:rPr lang="en-US" sz="1400" dirty="0" smtClean="0">
                <a:solidFill>
                  <a:prstClr val="black"/>
                </a:solidFill>
              </a:rPr>
              <a:t> registration – </a:t>
            </a:r>
            <a:r>
              <a:rPr lang="en-US" sz="1400" b="1" dirty="0" smtClean="0">
                <a:solidFill>
                  <a:srgbClr val="C00000"/>
                </a:solidFill>
              </a:rPr>
              <a:t>require?</a:t>
            </a:r>
          </a:p>
          <a:p>
            <a:pPr marL="285750" indent="-285750">
              <a:buFont typeface="Arial" panose="020B0604020202020204" pitchFamily="34" charset="0"/>
              <a:buChar char="•"/>
            </a:pPr>
            <a:r>
              <a:rPr lang="en-US" sz="1400" dirty="0" smtClean="0">
                <a:solidFill>
                  <a:prstClr val="black"/>
                </a:solidFill>
              </a:rPr>
              <a:t>Best practice to </a:t>
            </a:r>
            <a:r>
              <a:rPr lang="en-US" sz="1400" dirty="0">
                <a:solidFill>
                  <a:prstClr val="black"/>
                </a:solidFill>
              </a:rPr>
              <a:t>obtain cell </a:t>
            </a:r>
            <a:r>
              <a:rPr lang="en-US" sz="1400" dirty="0" smtClean="0">
                <a:solidFill>
                  <a:prstClr val="black"/>
                </a:solidFill>
              </a:rPr>
              <a:t>phone and select SMS (text);</a:t>
            </a:r>
          </a:p>
          <a:p>
            <a:pPr marL="285750" indent="-285750">
              <a:buFont typeface="Arial" panose="020B0604020202020204" pitchFamily="34" charset="0"/>
              <a:buChar char="•"/>
            </a:pPr>
            <a:r>
              <a:rPr lang="en-US" sz="1400" b="1" dirty="0">
                <a:solidFill>
                  <a:srgbClr val="C00000"/>
                </a:solidFill>
              </a:rPr>
              <a:t>Separate consent for SMS (text), or roll into consent document?</a:t>
            </a:r>
          </a:p>
          <a:p>
            <a:pPr marL="285750" indent="-285750">
              <a:buFont typeface="Arial" panose="020B0604020202020204" pitchFamily="34" charset="0"/>
              <a:buChar char="•"/>
            </a:pPr>
            <a:r>
              <a:rPr lang="en-US" sz="1400" dirty="0">
                <a:solidFill>
                  <a:prstClr val="black"/>
                </a:solidFill>
              </a:rPr>
              <a:t>Complete all phone options; if home, day, cell are the same, copy and paste # in each;</a:t>
            </a:r>
          </a:p>
          <a:p>
            <a:pPr marL="285750" indent="-285750">
              <a:buFont typeface="Arial" panose="020B0604020202020204" pitchFamily="34" charset="0"/>
              <a:buChar char="•"/>
            </a:pPr>
            <a:r>
              <a:rPr lang="en-US" sz="1400" dirty="0" smtClean="0">
                <a:solidFill>
                  <a:prstClr val="black"/>
                </a:solidFill>
              </a:rPr>
              <a:t>Enter </a:t>
            </a:r>
            <a:r>
              <a:rPr lang="en-US" sz="1400" dirty="0">
                <a:solidFill>
                  <a:prstClr val="black"/>
                </a:solidFill>
              </a:rPr>
              <a:t>e-mail address; or </a:t>
            </a:r>
            <a:r>
              <a:rPr lang="en-US" sz="1400" dirty="0">
                <a:solidFill>
                  <a:prstClr val="black"/>
                </a:solidFill>
                <a:hlinkClick r:id="rId3"/>
              </a:rPr>
              <a:t>decline@decline.com</a:t>
            </a:r>
            <a:r>
              <a:rPr lang="en-US" sz="1400" dirty="0">
                <a:solidFill>
                  <a:prstClr val="black"/>
                </a:solidFill>
              </a:rPr>
              <a:t>; no NG patient portal, will have My Chart with Epic.</a:t>
            </a:r>
          </a:p>
          <a:p>
            <a:pPr marL="285750" indent="-285750">
              <a:buFont typeface="Arial" panose="020B0604020202020204" pitchFamily="34" charset="0"/>
              <a:buChar char="•"/>
            </a:pPr>
            <a:r>
              <a:rPr lang="en-US" sz="1400" dirty="0" smtClean="0">
                <a:solidFill>
                  <a:prstClr val="black"/>
                </a:solidFill>
              </a:rPr>
              <a:t>Add any comments to right of numbers;</a:t>
            </a:r>
          </a:p>
          <a:p>
            <a:pPr marL="285750" indent="-285750">
              <a:buFont typeface="Arial" panose="020B0604020202020204" pitchFamily="34" charset="0"/>
              <a:buChar char="•"/>
            </a:pPr>
            <a:r>
              <a:rPr lang="en-US" sz="1400" dirty="0" smtClean="0">
                <a:solidFill>
                  <a:prstClr val="black"/>
                </a:solidFill>
              </a:rPr>
              <a:t>Centralize emergency contacts with phone #s (</a:t>
            </a:r>
            <a:r>
              <a:rPr lang="en-US" sz="1400" b="1" dirty="0" smtClean="0">
                <a:solidFill>
                  <a:srgbClr val="C00000"/>
                </a:solidFill>
              </a:rPr>
              <a:t>future request</a:t>
            </a:r>
            <a:r>
              <a:rPr lang="en-US" sz="1400" dirty="0" smtClean="0">
                <a:solidFill>
                  <a:prstClr val="black"/>
                </a:solidFill>
              </a:rPr>
              <a:t>)</a:t>
            </a:r>
            <a:endParaRPr lang="en-US" sz="1400" b="1" dirty="0" smtClean="0">
              <a:solidFill>
                <a:srgbClr val="FF0000"/>
              </a:solidFill>
            </a:endParaRPr>
          </a:p>
        </p:txBody>
      </p:sp>
    </p:spTree>
    <p:extLst>
      <p:ext uri="{BB962C8B-B14F-4D97-AF65-F5344CB8AC3E}">
        <p14:creationId xmlns:p14="http://schemas.microsoft.com/office/powerpoint/2010/main" val="2809108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Demographics</a:t>
            </a:r>
            <a:r>
              <a:rPr lang="en-US" dirty="0" smtClean="0"/>
              <a:t/>
            </a:r>
            <a:br>
              <a:rPr lang="en-US" dirty="0" smtClean="0"/>
            </a:br>
            <a:r>
              <a:rPr lang="en-US" sz="3600" dirty="0" smtClean="0"/>
              <a:t>Patient Status</a:t>
            </a:r>
            <a:endParaRPr lang="en-US" sz="3600" dirty="0"/>
          </a:p>
        </p:txBody>
      </p:sp>
      <p:sp>
        <p:nvSpPr>
          <p:cNvPr id="4" name="Slide Number Placeholder 3"/>
          <p:cNvSpPr>
            <a:spLocks noGrp="1"/>
          </p:cNvSpPr>
          <p:nvPr>
            <p:ph type="sldNum" sz="quarter" idx="12"/>
          </p:nvPr>
        </p:nvSpPr>
        <p:spPr/>
        <p:txBody>
          <a:bodyPr/>
          <a:lstStyle/>
          <a:p>
            <a:fld id="{B20BB78C-29A7-40C1-9E98-29815A6B371C}" type="slidenum">
              <a:rPr lang="en-US" smtClean="0"/>
              <a:t>14</a:t>
            </a:fld>
            <a:endParaRPr lang="en-US"/>
          </a:p>
        </p:txBody>
      </p:sp>
      <p:grpSp>
        <p:nvGrpSpPr>
          <p:cNvPr id="7" name="Group 6"/>
          <p:cNvGrpSpPr/>
          <p:nvPr/>
        </p:nvGrpSpPr>
        <p:grpSpPr>
          <a:xfrm>
            <a:off x="320040" y="1592580"/>
            <a:ext cx="6429375" cy="4069080"/>
            <a:chOff x="320040" y="2133600"/>
            <a:chExt cx="6429375" cy="406908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23051" r="59205" b="47469"/>
            <a:stretch/>
          </p:blipFill>
          <p:spPr bwMode="auto">
            <a:xfrm>
              <a:off x="320040" y="4031933"/>
              <a:ext cx="2622867"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320040" y="2133600"/>
              <a:ext cx="6429375" cy="2843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41" t="22158" r="61955" b="47826"/>
            <a:stretch/>
          </p:blipFill>
          <p:spPr bwMode="auto">
            <a:xfrm>
              <a:off x="3124200" y="4495800"/>
              <a:ext cx="2346960" cy="170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TextBox 4"/>
          <p:cNvSpPr txBox="1"/>
          <p:nvPr/>
        </p:nvSpPr>
        <p:spPr>
          <a:xfrm>
            <a:off x="5943600" y="2895600"/>
            <a:ext cx="2743200" cy="2246769"/>
          </a:xfrm>
          <a:prstGeom prst="rect">
            <a:avLst/>
          </a:prstGeom>
          <a:solidFill>
            <a:schemeClr val="bg1"/>
          </a:solidFill>
          <a:ln w="28575">
            <a:solidFill>
              <a:srgbClr val="002060"/>
            </a:solidFill>
          </a:ln>
        </p:spPr>
        <p:txBody>
          <a:bodyPr wrap="square" rtlCol="0">
            <a:spAutoFit/>
          </a:bodyPr>
          <a:lstStyle/>
          <a:p>
            <a:pPr marL="285750" indent="-285750">
              <a:buFont typeface="Arial" panose="020B0604020202020204" pitchFamily="34" charset="0"/>
              <a:buChar char="•"/>
            </a:pPr>
            <a:r>
              <a:rPr lang="en-US" sz="1400" dirty="0" smtClean="0"/>
              <a:t>Pick a patient status if appropriate;</a:t>
            </a:r>
          </a:p>
          <a:p>
            <a:pPr marL="285750" indent="-285750">
              <a:buFont typeface="Arial" panose="020B0604020202020204" pitchFamily="34" charset="0"/>
              <a:buChar char="•"/>
            </a:pPr>
            <a:r>
              <a:rPr lang="en-US" sz="1400" dirty="0" smtClean="0"/>
              <a:t>Discharged and Inactive Statuses important for data purposes;</a:t>
            </a:r>
          </a:p>
          <a:p>
            <a:pPr marL="285750" indent="-285750">
              <a:buFont typeface="Arial" panose="020B0604020202020204" pitchFamily="34" charset="0"/>
              <a:buChar char="•"/>
            </a:pPr>
            <a:r>
              <a:rPr lang="en-US" sz="1400" dirty="0" smtClean="0"/>
              <a:t>For </a:t>
            </a:r>
            <a:r>
              <a:rPr lang="en-US" sz="1400" dirty="0"/>
              <a:t>Discharged and </a:t>
            </a:r>
            <a:r>
              <a:rPr lang="en-US" sz="1400" dirty="0" smtClean="0"/>
              <a:t>Inactive, pick a reason from drop down;</a:t>
            </a:r>
          </a:p>
          <a:p>
            <a:pPr marL="285750" indent="-285750">
              <a:buFont typeface="Arial" panose="020B0604020202020204" pitchFamily="34" charset="0"/>
              <a:buChar char="•"/>
            </a:pPr>
            <a:r>
              <a:rPr lang="en-US" sz="1400" dirty="0" smtClean="0"/>
              <a:t>If patient seen for specific services only, indicate by ONLY Dental, etc.</a:t>
            </a:r>
          </a:p>
        </p:txBody>
      </p:sp>
    </p:spTree>
    <p:extLst>
      <p:ext uri="{BB962C8B-B14F-4D97-AF65-F5344CB8AC3E}">
        <p14:creationId xmlns:p14="http://schemas.microsoft.com/office/powerpoint/2010/main" val="2379992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Demographics</a:t>
            </a:r>
            <a:r>
              <a:rPr lang="en-US" dirty="0"/>
              <a:t/>
            </a:r>
            <a:br>
              <a:rPr lang="en-US" dirty="0"/>
            </a:br>
            <a:r>
              <a:rPr lang="en-US" sz="3600" dirty="0"/>
              <a:t>Client Defined (Center ID, Income, </a:t>
            </a:r>
            <a:r>
              <a:rPr lang="en-US" sz="3600" dirty="0" err="1"/>
              <a:t>Adv</a:t>
            </a:r>
            <a:r>
              <a:rPr lang="en-US" sz="3600" dirty="0"/>
              <a:t> </a:t>
            </a:r>
            <a:r>
              <a:rPr lang="en-US" sz="3600" dirty="0" err="1"/>
              <a:t>Dirs</a:t>
            </a:r>
            <a:r>
              <a:rPr lang="en-US" sz="3600" dirty="0"/>
              <a:t>)</a:t>
            </a:r>
          </a:p>
        </p:txBody>
      </p:sp>
      <p:sp>
        <p:nvSpPr>
          <p:cNvPr id="4" name="Slide Number Placeholder 3"/>
          <p:cNvSpPr>
            <a:spLocks noGrp="1"/>
          </p:cNvSpPr>
          <p:nvPr>
            <p:ph type="sldNum" sz="quarter" idx="12"/>
          </p:nvPr>
        </p:nvSpPr>
        <p:spPr/>
        <p:txBody>
          <a:bodyPr/>
          <a:lstStyle/>
          <a:p>
            <a:fld id="{B20BB78C-29A7-40C1-9E98-29815A6B371C}" type="slidenum">
              <a:rPr lang="en-US" smtClean="0"/>
              <a:t>15</a:t>
            </a:fld>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511729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943600" y="1828800"/>
            <a:ext cx="2743200" cy="4185761"/>
          </a:xfrm>
          <a:prstGeom prst="rect">
            <a:avLst/>
          </a:prstGeom>
          <a:solidFill>
            <a:schemeClr val="bg1"/>
          </a:solidFill>
          <a:ln w="28575">
            <a:solidFill>
              <a:srgbClr val="002060"/>
            </a:solidFill>
          </a:ln>
        </p:spPr>
        <p:txBody>
          <a:bodyPr wrap="square" rtlCol="0">
            <a:spAutoFit/>
          </a:bodyPr>
          <a:lstStyle/>
          <a:p>
            <a:pPr marL="285750" indent="-285750">
              <a:buFont typeface="Arial" panose="020B0604020202020204" pitchFamily="34" charset="0"/>
              <a:buChar char="•"/>
            </a:pPr>
            <a:r>
              <a:rPr lang="en-US" sz="1400" dirty="0" smtClean="0"/>
              <a:t>Pick a Center ID; very important for site-level provider panel reports, etc.;</a:t>
            </a:r>
          </a:p>
          <a:p>
            <a:pPr marL="285750" indent="-285750">
              <a:buFont typeface="Arial" panose="020B0604020202020204" pitchFamily="34" charset="0"/>
              <a:buChar char="•"/>
            </a:pPr>
            <a:r>
              <a:rPr lang="en-US" sz="1400" dirty="0" smtClean="0"/>
              <a:t>Verified income is a Yes / No / Refused field. It does not link to the sliding fee scale.</a:t>
            </a:r>
          </a:p>
          <a:p>
            <a:pPr marL="285750" indent="-285750">
              <a:buFont typeface="Arial" panose="020B0604020202020204" pitchFamily="34" charset="0"/>
              <a:buChar char="•"/>
            </a:pPr>
            <a:r>
              <a:rPr lang="en-US" sz="1400" dirty="0" smtClean="0"/>
              <a:t>We </a:t>
            </a:r>
            <a:r>
              <a:rPr lang="en-US" sz="1400" b="1" dirty="0" smtClean="0">
                <a:solidFill>
                  <a:srgbClr val="C00000"/>
                </a:solidFill>
              </a:rPr>
              <a:t>define “income verified”</a:t>
            </a:r>
            <a:r>
              <a:rPr lang="en-US" sz="1400" dirty="0" smtClean="0">
                <a:solidFill>
                  <a:srgbClr val="C00000"/>
                </a:solidFill>
              </a:rPr>
              <a:t> </a:t>
            </a:r>
            <a:r>
              <a:rPr lang="en-US" sz="1400" dirty="0" smtClean="0"/>
              <a:t>as either taxes, pay stubs or self-attestation of income;</a:t>
            </a:r>
          </a:p>
          <a:p>
            <a:pPr marL="285750" indent="-285750">
              <a:buFont typeface="Arial" panose="020B0604020202020204" pitchFamily="34" charset="0"/>
              <a:buChar char="•"/>
            </a:pPr>
            <a:r>
              <a:rPr lang="en-US" sz="1400" dirty="0" smtClean="0"/>
              <a:t>Self-attestation form OK alone, or </a:t>
            </a:r>
            <a:r>
              <a:rPr lang="en-US" sz="1400" b="1" dirty="0" smtClean="0">
                <a:solidFill>
                  <a:srgbClr val="C00000"/>
                </a:solidFill>
              </a:rPr>
              <a:t>do we need letter also</a:t>
            </a:r>
            <a:r>
              <a:rPr lang="en-US" sz="1400" dirty="0" smtClean="0"/>
              <a:t>?  </a:t>
            </a:r>
          </a:p>
          <a:p>
            <a:pPr marL="285750" indent="-285750">
              <a:buFont typeface="Arial" panose="020B0604020202020204" pitchFamily="34" charset="0"/>
              <a:buChar char="•"/>
            </a:pPr>
            <a:r>
              <a:rPr lang="en-US" sz="1400" dirty="0" smtClean="0"/>
              <a:t>We collect income for all patients, regardless of insurance status;</a:t>
            </a:r>
          </a:p>
          <a:p>
            <a:pPr marL="285750" indent="-285750">
              <a:buFont typeface="Arial" panose="020B0604020202020204" pitchFamily="34" charset="0"/>
              <a:buChar char="•"/>
            </a:pPr>
            <a:r>
              <a:rPr lang="en-US" sz="1400" dirty="0" smtClean="0"/>
              <a:t>Advance Directive Given is </a:t>
            </a:r>
            <a:r>
              <a:rPr lang="en-US" sz="1400" dirty="0"/>
              <a:t>a Yes / No </a:t>
            </a:r>
            <a:r>
              <a:rPr lang="en-US" sz="1400" dirty="0" smtClean="0"/>
              <a:t>field</a:t>
            </a:r>
            <a:r>
              <a:rPr lang="en-US" sz="1400" dirty="0"/>
              <a:t>. </a:t>
            </a:r>
            <a:r>
              <a:rPr lang="en-US" sz="1400" dirty="0" smtClean="0"/>
              <a:t>This is an important field for reporting purposes; it should be considered a required field.</a:t>
            </a:r>
            <a:endParaRPr lang="en-US" sz="1400" dirty="0"/>
          </a:p>
        </p:txBody>
      </p:sp>
    </p:spTree>
    <p:extLst>
      <p:ext uri="{BB962C8B-B14F-4D97-AF65-F5344CB8AC3E}">
        <p14:creationId xmlns:p14="http://schemas.microsoft.com/office/powerpoint/2010/main" val="679726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Demographics</a:t>
            </a:r>
            <a:br>
              <a:rPr lang="en-US" sz="4900" dirty="0" smtClean="0"/>
            </a:br>
            <a:r>
              <a:rPr lang="en-US" sz="3600" dirty="0"/>
              <a:t>Privacy</a:t>
            </a:r>
            <a:r>
              <a:rPr lang="en-US" dirty="0" smtClean="0"/>
              <a:t/>
            </a:r>
            <a:br>
              <a:rPr lang="en-US" dirty="0" smtClean="0"/>
            </a:br>
            <a:r>
              <a:rPr lang="en-US" sz="3600" dirty="0"/>
              <a:t>Privacy</a:t>
            </a:r>
          </a:p>
        </p:txBody>
      </p:sp>
      <p:pic>
        <p:nvPicPr>
          <p:cNvPr id="205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r="16326"/>
          <a:stretch/>
        </p:blipFill>
        <p:spPr bwMode="auto">
          <a:xfrm>
            <a:off x="464820" y="1123815"/>
            <a:ext cx="5181599" cy="5477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90260" y="1219200"/>
            <a:ext cx="2667000" cy="3754874"/>
          </a:xfrm>
          <a:prstGeom prst="rect">
            <a:avLst/>
          </a:prstGeom>
          <a:solidFill>
            <a:schemeClr val="bg1"/>
          </a:solidFill>
          <a:ln w="19050">
            <a:solidFill>
              <a:srgbClr val="002060"/>
            </a:solidFill>
          </a:ln>
        </p:spPr>
        <p:txBody>
          <a:bodyPr wrap="square" rtlCol="0">
            <a:spAutoFit/>
          </a:bodyPr>
          <a:lstStyle/>
          <a:p>
            <a:pPr marL="285750" indent="-285750">
              <a:buFont typeface="Arial" panose="020B0604020202020204" pitchFamily="34" charset="0"/>
              <a:buChar char="•"/>
            </a:pPr>
            <a:r>
              <a:rPr lang="en-US" sz="1400" dirty="0" smtClean="0"/>
              <a:t>Privacy notice fields are currently not required by NG, but they will be in the future; please consider required and enter dates and reason.</a:t>
            </a:r>
          </a:p>
          <a:p>
            <a:pPr marL="285750" indent="-285750">
              <a:buFont typeface="Arial" panose="020B0604020202020204" pitchFamily="34" charset="0"/>
              <a:buChar char="•"/>
            </a:pPr>
            <a:r>
              <a:rPr lang="en-US" sz="1400" dirty="0" smtClean="0"/>
              <a:t>Dates are often the same</a:t>
            </a:r>
            <a:endParaRPr lang="en-US" sz="1400" b="1" dirty="0" smtClean="0">
              <a:solidFill>
                <a:srgbClr val="C00000"/>
              </a:solidFill>
            </a:endParaRPr>
          </a:p>
          <a:p>
            <a:pPr marL="285750" indent="-285750">
              <a:buFont typeface="Arial" panose="020B0604020202020204" pitchFamily="34" charset="0"/>
              <a:buChar char="•"/>
            </a:pPr>
            <a:r>
              <a:rPr lang="en-US" sz="1400" dirty="0" smtClean="0"/>
              <a:t>Privacy notice should be given to patient at 1</a:t>
            </a:r>
            <a:r>
              <a:rPr lang="en-US" sz="1400" baseline="30000" dirty="0" smtClean="0"/>
              <a:t>st</a:t>
            </a:r>
            <a:r>
              <a:rPr lang="en-US" sz="1400" dirty="0" smtClean="0"/>
              <a:t> registration appointment; if not possible (phone registration, adult not present), must be given at check-in for first appointment with provider </a:t>
            </a:r>
            <a:r>
              <a:rPr lang="en-US" sz="1400" b="1" dirty="0" smtClean="0">
                <a:solidFill>
                  <a:srgbClr val="C00000"/>
                </a:solidFill>
              </a:rPr>
              <a:t>(?)</a:t>
            </a:r>
          </a:p>
          <a:p>
            <a:pPr marL="285750" indent="-285750">
              <a:buFont typeface="Arial" panose="020B0604020202020204" pitchFamily="34" charset="0"/>
              <a:buChar char="•"/>
            </a:pPr>
            <a:r>
              <a:rPr lang="en-US" sz="1400" b="1" dirty="0" smtClean="0">
                <a:solidFill>
                  <a:srgbClr val="C00000"/>
                </a:solidFill>
              </a:rPr>
              <a:t>NG reminds with alert if patient has not signed privacy notice – easy to click past this alert.</a:t>
            </a:r>
            <a:endParaRPr lang="en-US" sz="1400" b="1" dirty="0">
              <a:solidFill>
                <a:srgbClr val="C00000"/>
              </a:solidFill>
            </a:endParaRPr>
          </a:p>
        </p:txBody>
      </p:sp>
      <p:grpSp>
        <p:nvGrpSpPr>
          <p:cNvPr id="8" name="Group 7"/>
          <p:cNvGrpSpPr/>
          <p:nvPr/>
        </p:nvGrpSpPr>
        <p:grpSpPr>
          <a:xfrm>
            <a:off x="2081669" y="4572000"/>
            <a:ext cx="4253462" cy="1413466"/>
            <a:chOff x="2081669" y="4435888"/>
            <a:chExt cx="4253462" cy="1413466"/>
          </a:xfrm>
        </p:grpSpPr>
        <p:sp>
          <p:nvSpPr>
            <p:cNvPr id="4" name="Curved Up Arrow 3"/>
            <p:cNvSpPr/>
            <p:nvPr/>
          </p:nvSpPr>
          <p:spPr>
            <a:xfrm rot="11376221" flipV="1">
              <a:off x="2081669" y="4435888"/>
              <a:ext cx="4253462" cy="1413466"/>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p:cNvSpPr txBox="1"/>
            <p:nvPr/>
          </p:nvSpPr>
          <p:spPr>
            <a:xfrm>
              <a:off x="3295649" y="4870894"/>
              <a:ext cx="2366010" cy="646331"/>
            </a:xfrm>
            <a:prstGeom prst="rect">
              <a:avLst/>
            </a:prstGeom>
            <a:solidFill>
              <a:schemeClr val="accent2"/>
            </a:solidFill>
          </p:spPr>
          <p:txBody>
            <a:bodyPr wrap="square" rtlCol="0">
              <a:spAutoFit/>
            </a:bodyPr>
            <a:lstStyle/>
            <a:p>
              <a:r>
                <a:rPr lang="en-US" sz="1200" dirty="0" smtClean="0">
                  <a:solidFill>
                    <a:schemeClr val="bg1"/>
                  </a:solidFill>
                </a:rPr>
                <a:t>Can an adult sign for spouse? What do “Signed by Other” &amp; “Not Available to Sign” mean?</a:t>
              </a:r>
              <a:endParaRPr lang="en-US" sz="1200" dirty="0">
                <a:solidFill>
                  <a:schemeClr val="bg1"/>
                </a:solidFill>
              </a:endParaRPr>
            </a:p>
          </p:txBody>
        </p:sp>
      </p:grpSp>
      <p:sp>
        <p:nvSpPr>
          <p:cNvPr id="3" name="Slide Number Placeholder 2"/>
          <p:cNvSpPr>
            <a:spLocks noGrp="1"/>
          </p:cNvSpPr>
          <p:nvPr>
            <p:ph type="sldNum" sz="quarter" idx="12"/>
          </p:nvPr>
        </p:nvSpPr>
        <p:spPr/>
        <p:txBody>
          <a:bodyPr/>
          <a:lstStyle/>
          <a:p>
            <a:fld id="{B20BB78C-29A7-40C1-9E98-29815A6B371C}" type="slidenum">
              <a:rPr lang="en-US" smtClean="0"/>
              <a:t>16</a:t>
            </a:fld>
            <a:endParaRPr lang="en-US"/>
          </a:p>
        </p:txBody>
      </p:sp>
    </p:spTree>
    <p:extLst>
      <p:ext uri="{BB962C8B-B14F-4D97-AF65-F5344CB8AC3E}">
        <p14:creationId xmlns:p14="http://schemas.microsoft.com/office/powerpoint/2010/main" val="149084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Demographics</a:t>
            </a:r>
            <a:r>
              <a:rPr lang="en-US" dirty="0" smtClean="0"/>
              <a:t/>
            </a:r>
            <a:br>
              <a:rPr lang="en-US" dirty="0" smtClean="0"/>
            </a:br>
            <a:r>
              <a:rPr lang="en-US" sz="3600" dirty="0" smtClean="0"/>
              <a:t>Relationships</a:t>
            </a:r>
            <a:endParaRPr lang="en-US" sz="3600" dirty="0"/>
          </a:p>
        </p:txBody>
      </p:sp>
      <p:sp>
        <p:nvSpPr>
          <p:cNvPr id="4" name="Slide Number Placeholder 3"/>
          <p:cNvSpPr>
            <a:spLocks noGrp="1"/>
          </p:cNvSpPr>
          <p:nvPr>
            <p:ph type="sldNum" sz="quarter" idx="12"/>
          </p:nvPr>
        </p:nvSpPr>
        <p:spPr/>
        <p:txBody>
          <a:bodyPr/>
          <a:lstStyle/>
          <a:p>
            <a:fld id="{B20BB78C-29A7-40C1-9E98-29815A6B371C}" type="slidenum">
              <a:rPr lang="en-US" smtClean="0"/>
              <a:t>17</a:t>
            </a:fld>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511729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943600" y="1524000"/>
            <a:ext cx="2590800" cy="4616648"/>
          </a:xfrm>
          <a:prstGeom prst="rect">
            <a:avLst/>
          </a:prstGeom>
          <a:solidFill>
            <a:schemeClr val="bg1"/>
          </a:solidFill>
          <a:ln w="19050">
            <a:solidFill>
              <a:srgbClr val="002060"/>
            </a:solidFill>
          </a:ln>
        </p:spPr>
        <p:txBody>
          <a:bodyPr wrap="square" rtlCol="0">
            <a:spAutoFit/>
          </a:bodyPr>
          <a:lstStyle/>
          <a:p>
            <a:pPr marL="285750" indent="-285750">
              <a:buFont typeface="Arial" panose="020B0604020202020204" pitchFamily="34" charset="0"/>
              <a:buChar char="•"/>
            </a:pPr>
            <a:r>
              <a:rPr lang="en-US" sz="1400" dirty="0" smtClean="0"/>
              <a:t>Do not use Employer field at this time;</a:t>
            </a:r>
          </a:p>
          <a:p>
            <a:pPr marL="285750" indent="-285750">
              <a:buFont typeface="Arial" panose="020B0604020202020204" pitchFamily="34" charset="0"/>
              <a:buChar char="•"/>
            </a:pPr>
            <a:r>
              <a:rPr lang="en-US" sz="1400" dirty="0" smtClean="0"/>
              <a:t>Continue to Relationship Information fields; enter spouse, children, any additional family members. In order to connect family members, they must be registered patients or globes.</a:t>
            </a:r>
          </a:p>
          <a:p>
            <a:pPr marL="285750" indent="-285750">
              <a:buFont typeface="Arial" panose="020B0604020202020204" pitchFamily="34" charset="0"/>
              <a:buChar char="•"/>
            </a:pPr>
            <a:r>
              <a:rPr lang="en-US" sz="1400" dirty="0" smtClean="0"/>
              <a:t>Note that connecting parent’s record to child in parent record does not connect child’s record to parent. Must connect family members in each separate record.</a:t>
            </a:r>
          </a:p>
          <a:p>
            <a:pPr marL="285750" indent="-285750">
              <a:buFont typeface="Arial" panose="020B0604020202020204" pitchFamily="34" charset="0"/>
              <a:buChar char="•"/>
            </a:pPr>
            <a:r>
              <a:rPr lang="en-US" sz="1400" dirty="0" smtClean="0"/>
              <a:t>Do not have to complete before UDS fields; however, best practice is to connect all family members at 1</a:t>
            </a:r>
            <a:r>
              <a:rPr lang="en-US" sz="1400" baseline="30000" dirty="0" smtClean="0"/>
              <a:t>st</a:t>
            </a:r>
            <a:r>
              <a:rPr lang="en-US" sz="1400" dirty="0" smtClean="0"/>
              <a:t> registration appointment.</a:t>
            </a:r>
          </a:p>
        </p:txBody>
      </p:sp>
    </p:spTree>
    <p:extLst>
      <p:ext uri="{BB962C8B-B14F-4D97-AF65-F5344CB8AC3E}">
        <p14:creationId xmlns:p14="http://schemas.microsoft.com/office/powerpoint/2010/main" val="2174076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Demographics</a:t>
            </a:r>
            <a:r>
              <a:rPr lang="en-US" dirty="0"/>
              <a:t/>
            </a:r>
            <a:br>
              <a:rPr lang="en-US" dirty="0"/>
            </a:br>
            <a:r>
              <a:rPr lang="en-US" sz="3600" dirty="0"/>
              <a:t>UDS</a:t>
            </a:r>
            <a:r>
              <a:rPr lang="en-US" sz="3600" dirty="0" smtClean="0"/>
              <a:t>, </a:t>
            </a:r>
            <a:r>
              <a:rPr lang="en-US" sz="3600" dirty="0"/>
              <a:t>Consent to Treat, Sliding Scale</a:t>
            </a:r>
          </a:p>
        </p:txBody>
      </p:sp>
      <p:sp>
        <p:nvSpPr>
          <p:cNvPr id="4" name="Slide Number Placeholder 3"/>
          <p:cNvSpPr>
            <a:spLocks noGrp="1"/>
          </p:cNvSpPr>
          <p:nvPr>
            <p:ph type="sldNum" sz="quarter" idx="12"/>
          </p:nvPr>
        </p:nvSpPr>
        <p:spPr/>
        <p:txBody>
          <a:bodyPr/>
          <a:lstStyle/>
          <a:p>
            <a:fld id="{B20BB78C-29A7-40C1-9E98-29815A6B371C}" type="slidenum">
              <a:rPr lang="en-US" smtClean="0"/>
              <a:t>18</a:t>
            </a:fld>
            <a:endParaRPr lang="en-US"/>
          </a:p>
        </p:txBody>
      </p:sp>
      <p:pic>
        <p:nvPicPr>
          <p:cNvPr id="1229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9828"/>
          <a:stretch/>
        </p:blipFill>
        <p:spPr bwMode="auto">
          <a:xfrm>
            <a:off x="533400" y="1600201"/>
            <a:ext cx="5117294" cy="227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67400" y="1524000"/>
            <a:ext cx="2895600" cy="5047536"/>
          </a:xfrm>
          <a:prstGeom prst="rect">
            <a:avLst/>
          </a:prstGeom>
          <a:noFill/>
          <a:ln w="19050">
            <a:solidFill>
              <a:srgbClr val="002060"/>
            </a:solidFill>
          </a:ln>
        </p:spPr>
        <p:txBody>
          <a:bodyPr wrap="square" rtlCol="0">
            <a:spAutoFit/>
          </a:bodyPr>
          <a:lstStyle/>
          <a:p>
            <a:pPr marL="285750" indent="-285750">
              <a:buFont typeface="Arial" panose="020B0604020202020204" pitchFamily="34" charset="0"/>
              <a:buChar char="•"/>
            </a:pPr>
            <a:r>
              <a:rPr lang="en-US" sz="1400" dirty="0" smtClean="0"/>
              <a:t>UDS fields are </a:t>
            </a:r>
            <a:r>
              <a:rPr lang="en-US" sz="1400" b="1" dirty="0" smtClean="0"/>
              <a:t>very</a:t>
            </a:r>
            <a:r>
              <a:rPr lang="en-US" sz="1400" dirty="0" smtClean="0"/>
              <a:t> important for federal grant reporting. All in red are required; also consider Veteran Status to be required.</a:t>
            </a:r>
          </a:p>
          <a:p>
            <a:pPr marL="285750" indent="-285750">
              <a:buFont typeface="Arial" panose="020B0604020202020204" pitchFamily="34" charset="0"/>
              <a:buChar char="•"/>
            </a:pPr>
            <a:r>
              <a:rPr lang="en-US" sz="1400" dirty="0" smtClean="0"/>
              <a:t>Language barrier (Yes / No) is defined as patient preferring a non-English language for medical interactions. If you are speaking to patient in a language other than English, the answer is “Yes”.</a:t>
            </a:r>
          </a:p>
          <a:p>
            <a:pPr marL="285750" indent="-285750">
              <a:buFont typeface="Arial" panose="020B0604020202020204" pitchFamily="34" charset="0"/>
              <a:buChar char="•"/>
            </a:pPr>
            <a:r>
              <a:rPr lang="en-US" sz="1400" dirty="0" smtClean="0"/>
              <a:t>Race–see dropdown menu and select one or more--is defined by federal guidelines. Hispanic is considered to be an Ethnicity.</a:t>
            </a:r>
          </a:p>
          <a:p>
            <a:pPr marL="285750" indent="-285750">
              <a:buFont typeface="Arial" panose="020B0604020202020204" pitchFamily="34" charset="0"/>
              <a:buChar char="•"/>
            </a:pPr>
            <a:r>
              <a:rPr lang="en-US" sz="1400" dirty="0" smtClean="0"/>
              <a:t>Ethnicity </a:t>
            </a:r>
            <a:r>
              <a:rPr lang="en-US" sz="1400" dirty="0"/>
              <a:t>– see dropdown menu and select </a:t>
            </a:r>
            <a:r>
              <a:rPr lang="en-US" sz="1400" dirty="0" smtClean="0"/>
              <a:t>Hispanic, Not Hispanic or Declined (rarely).</a:t>
            </a:r>
          </a:p>
          <a:p>
            <a:pPr marL="285750" indent="-285750">
              <a:buFont typeface="Arial" panose="020B0604020202020204" pitchFamily="34" charset="0"/>
              <a:buChar char="•"/>
            </a:pPr>
            <a:r>
              <a:rPr lang="en-US" sz="1400" dirty="0" smtClean="0"/>
              <a:t>Select primary medical coverage; most common are MediCal Full Scope, CHCN Blue Cross, Medicare, Family Planning SOFP,   </a:t>
            </a:r>
            <a:r>
              <a:rPr lang="en-US" sz="1400" dirty="0" err="1" smtClean="0"/>
              <a:t>HealthPAC</a:t>
            </a:r>
            <a:r>
              <a:rPr lang="en-US" sz="1400" dirty="0" smtClean="0"/>
              <a:t>, CMSP, etc.</a:t>
            </a:r>
          </a:p>
          <a:p>
            <a:pPr marL="285750" indent="-285750">
              <a:buFont typeface="Arial" panose="020B0604020202020204" pitchFamily="34" charset="0"/>
              <a:buChar char="•"/>
            </a:pPr>
            <a:r>
              <a:rPr lang="en-US" sz="1400" dirty="0" smtClean="0"/>
              <a:t>If no coverage, check Self Pay.</a:t>
            </a:r>
          </a:p>
        </p:txBody>
      </p:sp>
      <p:grpSp>
        <p:nvGrpSpPr>
          <p:cNvPr id="5" name="Group 4"/>
          <p:cNvGrpSpPr/>
          <p:nvPr/>
        </p:nvGrpSpPr>
        <p:grpSpPr>
          <a:xfrm>
            <a:off x="601980" y="4082412"/>
            <a:ext cx="3649980" cy="1404937"/>
            <a:chOff x="601980" y="4082412"/>
            <a:chExt cx="3649980" cy="1404937"/>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48"/>
            <a:stretch/>
          </p:blipFill>
          <p:spPr bwMode="auto">
            <a:xfrm>
              <a:off x="601980" y="4097652"/>
              <a:ext cx="2362200" cy="1389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3333" t="38610" r="56637" b="40485"/>
            <a:stretch/>
          </p:blipFill>
          <p:spPr bwMode="auto">
            <a:xfrm>
              <a:off x="2964180" y="4082412"/>
              <a:ext cx="1287780" cy="118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98910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Demographics</a:t>
            </a:r>
            <a:r>
              <a:rPr lang="en-US" dirty="0" smtClean="0"/>
              <a:t/>
            </a:r>
            <a:br>
              <a:rPr lang="en-US" dirty="0" smtClean="0"/>
            </a:br>
            <a:r>
              <a:rPr lang="en-US" sz="3600" dirty="0" smtClean="0"/>
              <a:t>UDS, Consent to </a:t>
            </a:r>
            <a:r>
              <a:rPr lang="en-US" sz="3600" dirty="0"/>
              <a:t>Treat, Sliding </a:t>
            </a:r>
            <a:r>
              <a:rPr lang="en-US" sz="3600" dirty="0" smtClean="0"/>
              <a:t>Scale</a:t>
            </a:r>
            <a:endParaRPr lang="en-US" sz="3600" dirty="0"/>
          </a:p>
        </p:txBody>
      </p:sp>
      <p:sp>
        <p:nvSpPr>
          <p:cNvPr id="4" name="Slide Number Placeholder 3"/>
          <p:cNvSpPr>
            <a:spLocks noGrp="1"/>
          </p:cNvSpPr>
          <p:nvPr>
            <p:ph type="sldNum" sz="quarter" idx="12"/>
          </p:nvPr>
        </p:nvSpPr>
        <p:spPr/>
        <p:txBody>
          <a:bodyPr/>
          <a:lstStyle/>
          <a:p>
            <a:fld id="{B20BB78C-29A7-40C1-9E98-29815A6B371C}" type="slidenum">
              <a:rPr lang="en-US" smtClean="0"/>
              <a:t>19</a:t>
            </a:fld>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69720"/>
            <a:ext cx="511729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943600" y="1600200"/>
            <a:ext cx="2667000" cy="4832092"/>
          </a:xfrm>
          <a:prstGeom prst="rect">
            <a:avLst/>
          </a:prstGeom>
          <a:noFill/>
          <a:ln w="19050">
            <a:solidFill>
              <a:srgbClr val="002060"/>
            </a:solidFill>
          </a:ln>
        </p:spPr>
        <p:txBody>
          <a:bodyPr wrap="square" rtlCol="0">
            <a:spAutoFit/>
          </a:bodyPr>
          <a:lstStyle/>
          <a:p>
            <a:pPr marL="285750" indent="-285750">
              <a:buFont typeface="Arial" panose="020B0604020202020204" pitchFamily="34" charset="0"/>
              <a:buChar char="•"/>
            </a:pPr>
            <a:r>
              <a:rPr lang="en-US" sz="1400" dirty="0" smtClean="0"/>
              <a:t>Consent to Treat </a:t>
            </a:r>
            <a:r>
              <a:rPr lang="en-US" sz="1400" dirty="0"/>
              <a:t>(</a:t>
            </a:r>
            <a:r>
              <a:rPr lang="en-US" sz="1400" dirty="0" smtClean="0"/>
              <a:t>circled) is very important – parent must sign for self and children at 1</a:t>
            </a:r>
            <a:r>
              <a:rPr lang="en-US" sz="1400" baseline="30000" dirty="0" smtClean="0"/>
              <a:t>st</a:t>
            </a:r>
            <a:r>
              <a:rPr lang="en-US" sz="1400" dirty="0" smtClean="0"/>
              <a:t> registration </a:t>
            </a:r>
            <a:r>
              <a:rPr lang="en-US" sz="1400" dirty="0" err="1" smtClean="0"/>
              <a:t>appt</a:t>
            </a:r>
            <a:r>
              <a:rPr lang="en-US" sz="1400" dirty="0" smtClean="0"/>
              <a:t>; cannot sign for spouse </a:t>
            </a:r>
            <a:r>
              <a:rPr lang="en-US" sz="1400" b="1" dirty="0" smtClean="0">
                <a:solidFill>
                  <a:srgbClr val="C00000"/>
                </a:solidFill>
              </a:rPr>
              <a:t>(confirm)</a:t>
            </a:r>
            <a:r>
              <a:rPr lang="en-US" sz="1400" dirty="0" smtClean="0"/>
              <a:t>;</a:t>
            </a:r>
          </a:p>
          <a:p>
            <a:pPr marL="285750" indent="-285750">
              <a:buFont typeface="Arial" panose="020B0604020202020204" pitchFamily="34" charset="0"/>
              <a:buChar char="•"/>
            </a:pPr>
            <a:r>
              <a:rPr lang="en-US" sz="1400" dirty="0" smtClean="0"/>
              <a:t>Consider a required field; non-present spouse must sign at 1</a:t>
            </a:r>
            <a:r>
              <a:rPr lang="en-US" sz="1400" baseline="30000" dirty="0" smtClean="0"/>
              <a:t>st</a:t>
            </a:r>
            <a:r>
              <a:rPr lang="en-US" sz="1400" dirty="0" smtClean="0"/>
              <a:t> medical </a:t>
            </a:r>
            <a:r>
              <a:rPr lang="en-US" sz="1400" dirty="0" err="1" smtClean="0"/>
              <a:t>appt</a:t>
            </a:r>
            <a:r>
              <a:rPr lang="en-US" sz="1400" dirty="0" smtClean="0"/>
              <a:t> </a:t>
            </a:r>
            <a:r>
              <a:rPr lang="en-US" sz="1400" b="1" dirty="0" smtClean="0">
                <a:solidFill>
                  <a:srgbClr val="C00000"/>
                </a:solidFill>
              </a:rPr>
              <a:t>(Who will check &amp; date?)</a:t>
            </a:r>
            <a:r>
              <a:rPr lang="en-US" sz="1400" dirty="0"/>
              <a:t>;</a:t>
            </a:r>
            <a:endParaRPr lang="en-US" sz="1400" b="1" dirty="0" smtClean="0">
              <a:solidFill>
                <a:srgbClr val="FF0000"/>
              </a:solidFill>
            </a:endParaRPr>
          </a:p>
          <a:p>
            <a:pPr marL="285750" indent="-285750">
              <a:buFont typeface="Arial" panose="020B0604020202020204" pitchFamily="34" charset="0"/>
              <a:buChar char="•"/>
            </a:pPr>
            <a:r>
              <a:rPr lang="en-US" sz="1400" dirty="0"/>
              <a:t>Enter Head of Household (circled</a:t>
            </a:r>
            <a:r>
              <a:rPr lang="en-US" sz="1400" dirty="0" smtClean="0"/>
              <a:t>);</a:t>
            </a:r>
          </a:p>
          <a:p>
            <a:pPr marL="285750" indent="-285750">
              <a:buFont typeface="Arial" panose="020B0604020202020204" pitchFamily="34" charset="0"/>
              <a:buChar char="•"/>
            </a:pPr>
            <a:r>
              <a:rPr lang="en-US" sz="1400" dirty="0" smtClean="0"/>
              <a:t>Must connect all family to Head of Household for sliding scale to update in each record;</a:t>
            </a:r>
          </a:p>
          <a:p>
            <a:pPr marL="285750" indent="-285750">
              <a:buFont typeface="Arial" panose="020B0604020202020204" pitchFamily="34" charset="0"/>
              <a:buChar char="•"/>
            </a:pPr>
            <a:r>
              <a:rPr lang="en-US" sz="1400" dirty="0" smtClean="0"/>
              <a:t>Sliding </a:t>
            </a:r>
            <a:r>
              <a:rPr lang="en-US" sz="1400" dirty="0"/>
              <a:t>Fee Schedule is </a:t>
            </a:r>
            <a:r>
              <a:rPr lang="en-US" sz="1400" b="1" dirty="0">
                <a:solidFill>
                  <a:srgbClr val="C00000"/>
                </a:solidFill>
              </a:rPr>
              <a:t>required</a:t>
            </a:r>
            <a:r>
              <a:rPr lang="en-US" sz="1400" dirty="0">
                <a:solidFill>
                  <a:srgbClr val="C00000"/>
                </a:solidFill>
              </a:rPr>
              <a:t> </a:t>
            </a:r>
            <a:r>
              <a:rPr lang="en-US" sz="1400" dirty="0"/>
              <a:t>for all self-pay patients as well as all insured patients, unless patient </a:t>
            </a:r>
            <a:r>
              <a:rPr lang="en-US" sz="1400" dirty="0" smtClean="0"/>
              <a:t>refuses</a:t>
            </a:r>
            <a:r>
              <a:rPr lang="en-US" sz="1400" dirty="0"/>
              <a:t>;</a:t>
            </a:r>
            <a:endParaRPr lang="en-US" sz="1400" dirty="0" smtClean="0"/>
          </a:p>
          <a:p>
            <a:pPr marL="285750" indent="-285750">
              <a:buFont typeface="Arial" panose="020B0604020202020204" pitchFamily="34" charset="0"/>
              <a:buChar char="•"/>
            </a:pPr>
            <a:r>
              <a:rPr lang="en-US" sz="1400" dirty="0" smtClean="0"/>
              <a:t>Document any patient refusal – see next slide.</a:t>
            </a:r>
            <a:endParaRPr lang="en-US" sz="1400" b="1" dirty="0" smtClean="0">
              <a:solidFill>
                <a:srgbClr val="FF0000"/>
              </a:solidFill>
            </a:endParaRPr>
          </a:p>
        </p:txBody>
      </p:sp>
      <p:grpSp>
        <p:nvGrpSpPr>
          <p:cNvPr id="6" name="Group 5"/>
          <p:cNvGrpSpPr/>
          <p:nvPr/>
        </p:nvGrpSpPr>
        <p:grpSpPr>
          <a:xfrm>
            <a:off x="1295400" y="3242786"/>
            <a:ext cx="3886200" cy="1534954"/>
            <a:chOff x="1295400" y="3242786"/>
            <a:chExt cx="3886200" cy="1534954"/>
          </a:xfrm>
        </p:grpSpPr>
        <p:sp>
          <p:nvSpPr>
            <p:cNvPr id="5" name="Oval 4"/>
            <p:cNvSpPr/>
            <p:nvPr/>
          </p:nvSpPr>
          <p:spPr>
            <a:xfrm>
              <a:off x="1295400" y="4396740"/>
              <a:ext cx="1219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242786"/>
              <a:ext cx="14478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6014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Equipment &amp; Access Needed</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PC &amp; assigned Scanner – full size for Registration HSS; also recommend full size for each Front Desk COA</a:t>
            </a:r>
          </a:p>
          <a:p>
            <a:pPr lvl="1"/>
            <a:r>
              <a:rPr lang="en-US" sz="1600" dirty="0"/>
              <a:t>Full size works for documents and cards (IDs, photos, insurance cards)</a:t>
            </a:r>
          </a:p>
          <a:p>
            <a:pPr lvl="1"/>
            <a:r>
              <a:rPr lang="en-US" sz="1600" dirty="0" smtClean="0"/>
              <a:t>Card size works only </a:t>
            </a:r>
            <a:r>
              <a:rPr lang="en-US" sz="1600" dirty="0"/>
              <a:t>for IDs, photos, insurance </a:t>
            </a:r>
            <a:r>
              <a:rPr lang="en-US" sz="1600" dirty="0" smtClean="0"/>
              <a:t>cards. Note: if front desk scans documents, will need full size – have to have room at each workstation.</a:t>
            </a:r>
          </a:p>
          <a:p>
            <a:r>
              <a:rPr lang="en-US" sz="2400" dirty="0" smtClean="0"/>
              <a:t>Scanners can be finicky, jam sometimes, must be individually assigned to PCs to work properly.</a:t>
            </a:r>
          </a:p>
          <a:p>
            <a:r>
              <a:rPr lang="en-US" sz="2400" dirty="0" smtClean="0"/>
              <a:t>Copier – need access to a copier (for example, for cards in case scanner jams)</a:t>
            </a:r>
          </a:p>
          <a:p>
            <a:r>
              <a:rPr lang="en-US" sz="2400" b="1" dirty="0" smtClean="0">
                <a:solidFill>
                  <a:srgbClr val="C00000"/>
                </a:solidFill>
              </a:rPr>
              <a:t>Signature pads – recommending several forms for e-signature</a:t>
            </a:r>
          </a:p>
          <a:p>
            <a:r>
              <a:rPr lang="en-US" sz="2400" dirty="0" smtClean="0"/>
              <a:t>Logon (not shared) for websites: </a:t>
            </a:r>
            <a:r>
              <a:rPr lang="en-US" sz="2400" dirty="0" err="1" smtClean="0"/>
              <a:t>CalWin</a:t>
            </a:r>
            <a:r>
              <a:rPr lang="en-US" sz="2400" dirty="0" smtClean="0"/>
              <a:t>; One-E-App (CMSP by county); MediCal; CHCN (Community Health Center Network); MediCal managed care plan websites (specific to county)</a:t>
            </a:r>
          </a:p>
          <a:p>
            <a:r>
              <a:rPr lang="en-US" sz="2400" dirty="0" smtClean="0"/>
              <a:t>How much privacy? Group agrees privacy is needed, even for FPACT; no consensus how much is needed.</a:t>
            </a:r>
            <a:endParaRPr lang="en-US" sz="2400" dirty="0"/>
          </a:p>
        </p:txBody>
      </p:sp>
      <p:sp>
        <p:nvSpPr>
          <p:cNvPr id="4" name="Slide Number Placeholder 3"/>
          <p:cNvSpPr>
            <a:spLocks noGrp="1"/>
          </p:cNvSpPr>
          <p:nvPr>
            <p:ph type="sldNum" sz="quarter" idx="12"/>
          </p:nvPr>
        </p:nvSpPr>
        <p:spPr/>
        <p:txBody>
          <a:bodyPr/>
          <a:lstStyle/>
          <a:p>
            <a:fld id="{B20BB78C-29A7-40C1-9E98-29815A6B371C}"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2732638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Demographics</a:t>
            </a:r>
            <a:br>
              <a:rPr lang="en-US" dirty="0"/>
            </a:br>
            <a:r>
              <a:rPr lang="en-US" sz="3600" dirty="0"/>
              <a:t>UDS, </a:t>
            </a:r>
            <a:r>
              <a:rPr lang="en-US" sz="3600" dirty="0" smtClean="0"/>
              <a:t>Consent </a:t>
            </a:r>
            <a:r>
              <a:rPr lang="en-US" sz="3600" dirty="0"/>
              <a:t>to Treat, Sliding </a:t>
            </a:r>
            <a:r>
              <a:rPr lang="en-US" sz="3600" dirty="0" smtClean="0"/>
              <a:t>Scale</a:t>
            </a:r>
            <a:endParaRPr lang="en-US" sz="3600" dirty="0"/>
          </a:p>
        </p:txBody>
      </p:sp>
      <p:sp>
        <p:nvSpPr>
          <p:cNvPr id="4" name="Slide Number Placeholder 3"/>
          <p:cNvSpPr>
            <a:spLocks noGrp="1"/>
          </p:cNvSpPr>
          <p:nvPr>
            <p:ph type="sldNum" sz="quarter" idx="12"/>
          </p:nvPr>
        </p:nvSpPr>
        <p:spPr/>
        <p:txBody>
          <a:bodyPr/>
          <a:lstStyle/>
          <a:p>
            <a:fld id="{B20BB78C-29A7-40C1-9E98-29815A6B371C}" type="slidenum">
              <a:rPr lang="en-US" smtClean="0"/>
              <a:t>20</a:t>
            </a:fld>
            <a:endParaRPr lang="en-US"/>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17320"/>
            <a:ext cx="556260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156960" y="1424940"/>
            <a:ext cx="2529840" cy="4401205"/>
          </a:xfrm>
          <a:prstGeom prst="rect">
            <a:avLst/>
          </a:prstGeom>
          <a:noFill/>
          <a:ln w="19050">
            <a:solidFill>
              <a:srgbClr val="002060"/>
            </a:solidFill>
          </a:ln>
        </p:spPr>
        <p:txBody>
          <a:bodyPr wrap="square" rtlCol="0">
            <a:spAutoFit/>
          </a:bodyPr>
          <a:lstStyle/>
          <a:p>
            <a:pPr marL="285750" indent="-285750">
              <a:buFont typeface="Arial" panose="020B0604020202020204" pitchFamily="34" charset="0"/>
              <a:buChar char="•"/>
            </a:pPr>
            <a:r>
              <a:rPr lang="en-US" sz="1400" dirty="0" smtClean="0"/>
              <a:t>In Verification, select “New” from drop-down, fill out all information and click OK;</a:t>
            </a:r>
          </a:p>
          <a:p>
            <a:pPr marL="285750" indent="-285750">
              <a:buFont typeface="Arial" panose="020B0604020202020204" pitchFamily="34" charset="0"/>
              <a:buChar char="•"/>
            </a:pPr>
            <a:r>
              <a:rPr lang="en-US" sz="1400" dirty="0" smtClean="0"/>
              <a:t>Mark if patient refuses to report;</a:t>
            </a:r>
          </a:p>
          <a:p>
            <a:pPr marL="285750" indent="-285750">
              <a:buFont typeface="Arial" panose="020B0604020202020204" pitchFamily="34" charset="0"/>
              <a:buChar char="•"/>
            </a:pPr>
            <a:r>
              <a:rPr lang="en-US" sz="1400" dirty="0" smtClean="0"/>
              <a:t>Confirm information copied to Family Information below Head of Household;</a:t>
            </a:r>
          </a:p>
          <a:p>
            <a:pPr marL="285750" indent="-285750">
              <a:buFont typeface="Arial" panose="020B0604020202020204" pitchFamily="34" charset="0"/>
              <a:buChar char="•"/>
            </a:pPr>
            <a:r>
              <a:rPr lang="en-US" sz="1400" dirty="0"/>
              <a:t>Note: </a:t>
            </a:r>
            <a:r>
              <a:rPr lang="en-US" sz="1400" dirty="0" smtClean="0"/>
              <a:t>information in Verification </a:t>
            </a:r>
            <a:r>
              <a:rPr lang="en-US" sz="1400" dirty="0"/>
              <a:t>and Family Info </a:t>
            </a:r>
            <a:r>
              <a:rPr lang="en-US" sz="1400" dirty="0" smtClean="0"/>
              <a:t>boxes must match exactly or </a:t>
            </a:r>
            <a:r>
              <a:rPr lang="en-US" sz="1400" dirty="0"/>
              <a:t>sliding scale </a:t>
            </a:r>
            <a:r>
              <a:rPr lang="en-US" sz="1400" dirty="0" smtClean="0"/>
              <a:t>will not take effect;</a:t>
            </a:r>
          </a:p>
          <a:p>
            <a:pPr marL="285750" indent="-285750">
              <a:buFont typeface="Arial" panose="020B0604020202020204" pitchFamily="34" charset="0"/>
              <a:buChar char="•"/>
            </a:pPr>
            <a:r>
              <a:rPr lang="en-US" sz="1400" dirty="0" smtClean="0"/>
              <a:t>With verification </a:t>
            </a:r>
            <a:r>
              <a:rPr lang="en-US" sz="1400" b="1" dirty="0" smtClean="0">
                <a:solidFill>
                  <a:srgbClr val="C00000"/>
                </a:solidFill>
              </a:rPr>
              <a:t>(including self-attestation?)</a:t>
            </a:r>
            <a:r>
              <a:rPr lang="en-US" sz="1400" dirty="0" smtClean="0"/>
              <a:t>, sliding scale is good for 1 year;</a:t>
            </a:r>
          </a:p>
          <a:p>
            <a:pPr marL="285750" indent="-285750">
              <a:buFont typeface="Arial" panose="020B0604020202020204" pitchFamily="34" charset="0"/>
              <a:buChar char="•"/>
            </a:pPr>
            <a:r>
              <a:rPr lang="en-US" sz="1400" dirty="0" smtClean="0"/>
              <a:t>Can backdate 3 months for retroactive reduction of charges;</a:t>
            </a:r>
          </a:p>
          <a:p>
            <a:pPr marL="285750" indent="-285750">
              <a:buFont typeface="Arial" panose="020B0604020202020204" pitchFamily="34" charset="0"/>
              <a:buChar char="•"/>
            </a:pPr>
            <a:r>
              <a:rPr lang="en-US" sz="1400" b="1" dirty="0" smtClean="0">
                <a:solidFill>
                  <a:srgbClr val="C00000"/>
                </a:solidFill>
              </a:rPr>
              <a:t>No temporary sliding scale?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42310"/>
            <a:ext cx="5563860" cy="2244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rot="20657729">
            <a:off x="3721135" y="3135058"/>
            <a:ext cx="2590800" cy="457200"/>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2131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r="49444"/>
          <a:stretch/>
        </p:blipFill>
        <p:spPr bwMode="auto">
          <a:xfrm>
            <a:off x="457200" y="919162"/>
            <a:ext cx="5257800" cy="563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2"/>
          <p:cNvSpPr>
            <a:spLocks noGrp="1"/>
          </p:cNvSpPr>
          <p:nvPr>
            <p:ph type="ctrTitle"/>
          </p:nvPr>
        </p:nvSpPr>
        <p:spPr>
          <a:xfrm>
            <a:off x="2285999" y="838200"/>
            <a:ext cx="5644234" cy="1066800"/>
          </a:xfrm>
          <a:solidFill>
            <a:schemeClr val="bg1"/>
          </a:solidFill>
        </p:spPr>
        <p:txBody>
          <a:bodyPr/>
          <a:lstStyle/>
          <a:p>
            <a:r>
              <a:rPr lang="en-US" dirty="0" smtClean="0"/>
              <a:t>Chart Details</a:t>
            </a:r>
            <a:endParaRPr lang="en-US" dirty="0"/>
          </a:p>
        </p:txBody>
      </p:sp>
      <p:sp>
        <p:nvSpPr>
          <p:cNvPr id="8" name="Oval 7"/>
          <p:cNvSpPr/>
          <p:nvPr/>
        </p:nvSpPr>
        <p:spPr>
          <a:xfrm>
            <a:off x="1600200" y="5867400"/>
            <a:ext cx="1143000" cy="6858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772750"/>
            <a:ext cx="75045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p:cNvSpPr/>
          <p:nvPr/>
        </p:nvSpPr>
        <p:spPr>
          <a:xfrm rot="17747145">
            <a:off x="1752601" y="4725041"/>
            <a:ext cx="1981200" cy="1066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105624">
            <a:off x="2051049" y="1737315"/>
            <a:ext cx="1384300"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943600" y="2133600"/>
            <a:ext cx="2286000" cy="2031325"/>
          </a:xfrm>
          <a:prstGeom prst="rect">
            <a:avLst/>
          </a:prstGeom>
          <a:noFill/>
          <a:ln w="19050">
            <a:solidFill>
              <a:srgbClr val="0070C0"/>
            </a:solidFill>
          </a:ln>
        </p:spPr>
        <p:txBody>
          <a:bodyPr wrap="square" rtlCol="0">
            <a:spAutoFit/>
          </a:bodyPr>
          <a:lstStyle/>
          <a:p>
            <a:pPr marL="342900" indent="-342900">
              <a:buFont typeface="Arial" panose="020B0604020202020204" pitchFamily="34" charset="0"/>
              <a:buChar char="•"/>
            </a:pPr>
            <a:r>
              <a:rPr lang="en-US" sz="1400" dirty="0" smtClean="0"/>
              <a:t>Emergency Contacts, Marketing Plan and Privacy Notice are in Chart Details;</a:t>
            </a:r>
          </a:p>
          <a:p>
            <a:pPr marL="342900" indent="-342900">
              <a:buFont typeface="Arial" panose="020B0604020202020204" pitchFamily="34" charset="0"/>
              <a:buChar char="•"/>
            </a:pPr>
            <a:r>
              <a:rPr lang="en-US" sz="1400" dirty="0" smtClean="0"/>
              <a:t>Best practice to complete this information prior to adding insurance information.</a:t>
            </a:r>
          </a:p>
        </p:txBody>
      </p:sp>
      <p:sp>
        <p:nvSpPr>
          <p:cNvPr id="11" name="TextBox 10"/>
          <p:cNvSpPr txBox="1"/>
          <p:nvPr/>
        </p:nvSpPr>
        <p:spPr>
          <a:xfrm>
            <a:off x="2286000" y="5356860"/>
            <a:ext cx="381001"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
        <p:nvSpPr>
          <p:cNvPr id="12" name="TextBox 11"/>
          <p:cNvSpPr txBox="1"/>
          <p:nvPr/>
        </p:nvSpPr>
        <p:spPr>
          <a:xfrm>
            <a:off x="2095499" y="2199471"/>
            <a:ext cx="381001"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sp>
        <p:nvSpPr>
          <p:cNvPr id="15" name="Slide Number Placeholder 14"/>
          <p:cNvSpPr>
            <a:spLocks noGrp="1"/>
          </p:cNvSpPr>
          <p:nvPr>
            <p:ph type="sldNum" sz="quarter" idx="12"/>
          </p:nvPr>
        </p:nvSpPr>
        <p:spPr/>
        <p:txBody>
          <a:bodyPr/>
          <a:lstStyle/>
          <a:p>
            <a:fld id="{B20BB78C-29A7-40C1-9E98-29815A6B371C}" type="slidenum">
              <a:rPr lang="en-US" smtClean="0"/>
              <a:t>21</a:t>
            </a:fld>
            <a:endParaRPr lang="en-US"/>
          </a:p>
        </p:txBody>
      </p:sp>
    </p:spTree>
    <p:extLst>
      <p:ext uri="{BB962C8B-B14F-4D97-AF65-F5344CB8AC3E}">
        <p14:creationId xmlns:p14="http://schemas.microsoft.com/office/powerpoint/2010/main" val="376856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447800"/>
          </a:xfrm>
        </p:spPr>
        <p:txBody>
          <a:bodyPr>
            <a:normAutofit fontScale="90000"/>
          </a:bodyPr>
          <a:lstStyle/>
          <a:p>
            <a:r>
              <a:rPr lang="en-US" sz="4900" dirty="0" smtClean="0"/>
              <a:t>Chart Details</a:t>
            </a:r>
            <a:r>
              <a:rPr lang="en-US" dirty="0" smtClean="0"/>
              <a:t/>
            </a:r>
            <a:br>
              <a:rPr lang="en-US" dirty="0" smtClean="0"/>
            </a:br>
            <a:r>
              <a:rPr lang="en-US" sz="3600" dirty="0" err="1" smtClean="0"/>
              <a:t>Emerg</a:t>
            </a:r>
            <a:r>
              <a:rPr lang="en-US" sz="3600" dirty="0" smtClean="0"/>
              <a:t> Contact, Marketing Plan, Privacy Notice</a:t>
            </a:r>
            <a:endParaRPr lang="en-US" sz="3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311896"/>
            <a:ext cx="5372100" cy="2804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400800" y="2438400"/>
            <a:ext cx="2133600" cy="2462213"/>
          </a:xfrm>
          <a:prstGeom prst="rect">
            <a:avLst/>
          </a:prstGeom>
          <a:noFill/>
          <a:ln w="19050">
            <a:solidFill>
              <a:srgbClr val="002060"/>
            </a:solidFill>
          </a:ln>
        </p:spPr>
        <p:txBody>
          <a:bodyPr wrap="square" rtlCol="0">
            <a:spAutoFit/>
          </a:bodyPr>
          <a:lstStyle/>
          <a:p>
            <a:pPr marL="285750" indent="-285750">
              <a:buFont typeface="Arial" panose="020B0604020202020204" pitchFamily="34" charset="0"/>
              <a:buChar char="•"/>
            </a:pPr>
            <a:r>
              <a:rPr lang="en-US" sz="1400" dirty="0">
                <a:solidFill>
                  <a:prstClr val="black"/>
                </a:solidFill>
              </a:rPr>
              <a:t>Should </a:t>
            </a:r>
            <a:r>
              <a:rPr lang="en-US" sz="1400" dirty="0" smtClean="0">
                <a:solidFill>
                  <a:prstClr val="black"/>
                </a:solidFill>
              </a:rPr>
              <a:t>emergency contact information </a:t>
            </a:r>
            <a:r>
              <a:rPr lang="en-US" sz="1400" dirty="0">
                <a:solidFill>
                  <a:prstClr val="black"/>
                </a:solidFill>
              </a:rPr>
              <a:t>be </a:t>
            </a:r>
            <a:r>
              <a:rPr lang="en-US" sz="1400" b="1" dirty="0">
                <a:solidFill>
                  <a:srgbClr val="C00000"/>
                </a:solidFill>
              </a:rPr>
              <a:t>required?</a:t>
            </a:r>
          </a:p>
          <a:p>
            <a:pPr marL="285750" indent="-285750">
              <a:buFont typeface="Arial" panose="020B0604020202020204" pitchFamily="34" charset="0"/>
              <a:buChar char="•"/>
            </a:pPr>
            <a:r>
              <a:rPr lang="en-US" sz="1400" dirty="0" smtClean="0">
                <a:solidFill>
                  <a:prstClr val="black"/>
                </a:solidFill>
              </a:rPr>
              <a:t>No dropdown choices -- emergency contact, phone number &amp; relationship are all free text;</a:t>
            </a:r>
            <a:endParaRPr lang="en-US" sz="1400" dirty="0">
              <a:solidFill>
                <a:prstClr val="black"/>
              </a:solidFill>
            </a:endParaRPr>
          </a:p>
          <a:p>
            <a:pPr marL="285750" indent="-285750">
              <a:buFont typeface="Arial" panose="020B0604020202020204" pitchFamily="34" charset="0"/>
              <a:buChar char="•"/>
            </a:pPr>
            <a:r>
              <a:rPr lang="en-US" sz="1400" dirty="0" smtClean="0">
                <a:solidFill>
                  <a:prstClr val="black"/>
                </a:solidFill>
              </a:rPr>
              <a:t>Information does </a:t>
            </a:r>
            <a:r>
              <a:rPr lang="en-US" sz="1400" u="sng" dirty="0" smtClean="0">
                <a:solidFill>
                  <a:prstClr val="black"/>
                </a:solidFill>
              </a:rPr>
              <a:t>not</a:t>
            </a:r>
            <a:r>
              <a:rPr lang="en-US" sz="1400" dirty="0" smtClean="0">
                <a:solidFill>
                  <a:prstClr val="black"/>
                </a:solidFill>
              </a:rPr>
              <a:t> currently transfer to EHR.</a:t>
            </a:r>
          </a:p>
        </p:txBody>
      </p:sp>
      <p:sp>
        <p:nvSpPr>
          <p:cNvPr id="9" name="Oval 8"/>
          <p:cNvSpPr/>
          <p:nvPr/>
        </p:nvSpPr>
        <p:spPr>
          <a:xfrm>
            <a:off x="381000" y="2743200"/>
            <a:ext cx="3868103"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lide Number Placeholder 2"/>
          <p:cNvSpPr>
            <a:spLocks noGrp="1"/>
          </p:cNvSpPr>
          <p:nvPr>
            <p:ph type="sldNum" sz="quarter" idx="12"/>
          </p:nvPr>
        </p:nvSpPr>
        <p:spPr/>
        <p:txBody>
          <a:bodyPr/>
          <a:lstStyle/>
          <a:p>
            <a:fld id="{B20BB78C-29A7-40C1-9E98-29815A6B371C}" type="slidenum">
              <a:rPr lang="en-US" smtClean="0"/>
              <a:t>22</a:t>
            </a:fld>
            <a:endParaRPr lang="en-US"/>
          </a:p>
        </p:txBody>
      </p:sp>
    </p:spTree>
    <p:extLst>
      <p:ext uri="{BB962C8B-B14F-4D97-AF65-F5344CB8AC3E}">
        <p14:creationId xmlns:p14="http://schemas.microsoft.com/office/powerpoint/2010/main" val="970001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447800"/>
          </a:xfrm>
        </p:spPr>
        <p:txBody>
          <a:bodyPr>
            <a:normAutofit fontScale="90000"/>
          </a:bodyPr>
          <a:lstStyle/>
          <a:p>
            <a:r>
              <a:rPr lang="en-US" sz="4900" dirty="0" smtClean="0"/>
              <a:t>Chart Details</a:t>
            </a:r>
            <a:r>
              <a:rPr lang="en-US" dirty="0" smtClean="0"/>
              <a:t/>
            </a:r>
            <a:br>
              <a:rPr lang="en-US" dirty="0" smtClean="0"/>
            </a:br>
            <a:r>
              <a:rPr lang="en-US" sz="3600" dirty="0" err="1" smtClean="0"/>
              <a:t>Emerg</a:t>
            </a:r>
            <a:r>
              <a:rPr lang="en-US" sz="3600" dirty="0" smtClean="0"/>
              <a:t> Contact, Marketing Plan, Privacy Notice</a:t>
            </a:r>
            <a:endParaRPr lang="en-US" sz="3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440" y="1807906"/>
            <a:ext cx="5372100" cy="2804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400800" y="2438400"/>
            <a:ext cx="2133600" cy="3539430"/>
          </a:xfrm>
          <a:prstGeom prst="rect">
            <a:avLst/>
          </a:prstGeom>
          <a:noFill/>
          <a:ln w="19050">
            <a:solidFill>
              <a:srgbClr val="002060"/>
            </a:solidFill>
          </a:ln>
        </p:spPr>
        <p:txBody>
          <a:bodyPr wrap="square" rtlCol="0">
            <a:spAutoFit/>
          </a:bodyPr>
          <a:lstStyle/>
          <a:p>
            <a:pPr marL="285750" indent="-285750">
              <a:buFont typeface="Arial" panose="020B0604020202020204" pitchFamily="34" charset="0"/>
              <a:buChar char="•"/>
            </a:pPr>
            <a:r>
              <a:rPr lang="en-US" sz="1400" dirty="0"/>
              <a:t>Should this information be </a:t>
            </a:r>
            <a:r>
              <a:rPr lang="en-US" sz="1400" b="1" dirty="0">
                <a:solidFill>
                  <a:srgbClr val="C00000"/>
                </a:solidFill>
              </a:rPr>
              <a:t>required?</a:t>
            </a:r>
          </a:p>
          <a:p>
            <a:pPr marL="285750" indent="-285750">
              <a:buFont typeface="Arial" panose="020B0604020202020204" pitchFamily="34" charset="0"/>
              <a:buChar char="•"/>
            </a:pPr>
            <a:r>
              <a:rPr lang="en-US" sz="1400" dirty="0"/>
              <a:t>&lt;8% of 2018 new registrations included Marketing Plan information;</a:t>
            </a:r>
          </a:p>
          <a:p>
            <a:pPr marL="285750" indent="-285750">
              <a:buFont typeface="Arial" panose="020B0604020202020204" pitchFamily="34" charset="0"/>
              <a:buChar char="•"/>
            </a:pPr>
            <a:r>
              <a:rPr lang="en-US" sz="1400" dirty="0" smtClean="0"/>
              <a:t>Many “Marketing Plan” choices </a:t>
            </a:r>
            <a:r>
              <a:rPr lang="en-US" sz="1400" b="1" dirty="0" smtClean="0">
                <a:solidFill>
                  <a:srgbClr val="C00000"/>
                </a:solidFill>
              </a:rPr>
              <a:t>(too many?)</a:t>
            </a:r>
            <a:r>
              <a:rPr lang="en-US" sz="1400" dirty="0" smtClean="0">
                <a:solidFill>
                  <a:srgbClr val="C00000"/>
                </a:solidFill>
              </a:rPr>
              <a:t> </a:t>
            </a:r>
            <a:r>
              <a:rPr lang="en-US" sz="1400" dirty="0" smtClean="0"/>
              <a:t>– pick from dropdown menu;</a:t>
            </a:r>
          </a:p>
          <a:p>
            <a:pPr marL="285750" indent="-285750">
              <a:buFont typeface="Arial" panose="020B0604020202020204" pitchFamily="34" charset="0"/>
              <a:buChar char="•"/>
            </a:pPr>
            <a:r>
              <a:rPr lang="en-US" sz="1400" dirty="0" smtClean="0"/>
              <a:t>Marketing Data (i.e., site) required for some choices;</a:t>
            </a:r>
          </a:p>
          <a:p>
            <a:pPr marL="285750" indent="-285750">
              <a:buFont typeface="Arial" panose="020B0604020202020204" pitchFamily="34" charset="0"/>
              <a:buChar char="•"/>
            </a:pPr>
            <a:r>
              <a:rPr lang="en-US" sz="1400" dirty="0" smtClean="0"/>
              <a:t>Can add comments; not searchable </a:t>
            </a:r>
            <a:r>
              <a:rPr lang="en-US" sz="1400" b="1" dirty="0" smtClean="0">
                <a:solidFill>
                  <a:srgbClr val="C00000"/>
                </a:solidFill>
              </a:rPr>
              <a:t>(?)</a:t>
            </a:r>
            <a:r>
              <a:rPr lang="en-US" sz="1400" dirty="0"/>
              <a:t>.</a:t>
            </a:r>
            <a:endParaRPr lang="en-US" sz="1400" dirty="0" smtClean="0"/>
          </a:p>
        </p:txBody>
      </p:sp>
      <p:grpSp>
        <p:nvGrpSpPr>
          <p:cNvPr id="8" name="Group 7"/>
          <p:cNvGrpSpPr/>
          <p:nvPr/>
        </p:nvGrpSpPr>
        <p:grpSpPr>
          <a:xfrm>
            <a:off x="457200" y="2743200"/>
            <a:ext cx="5666424" cy="3697666"/>
            <a:chOff x="457200" y="2971800"/>
            <a:chExt cx="5666424" cy="3697666"/>
          </a:xfrm>
        </p:grpSpPr>
        <p:grpSp>
          <p:nvGrpSpPr>
            <p:cNvPr id="7" name="Group 6"/>
            <p:cNvGrpSpPr/>
            <p:nvPr/>
          </p:nvGrpSpPr>
          <p:grpSpPr>
            <a:xfrm>
              <a:off x="457200" y="2971800"/>
              <a:ext cx="1932622" cy="3697666"/>
              <a:chOff x="457200" y="2971800"/>
              <a:chExt cx="1932622" cy="3697666"/>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422" r="71333" b="25869"/>
              <a:stretch/>
            </p:blipFill>
            <p:spPr bwMode="auto">
              <a:xfrm>
                <a:off x="457200" y="2971800"/>
                <a:ext cx="1925002" cy="1251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32" t="38696" r="70993" b="26086"/>
              <a:stretch/>
            </p:blipFill>
            <p:spPr bwMode="auto">
              <a:xfrm>
                <a:off x="538161" y="4177726"/>
                <a:ext cx="1851661" cy="1234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319" t="38913" r="70993" b="25218"/>
              <a:stretch/>
            </p:blipFill>
            <p:spPr bwMode="auto">
              <a:xfrm>
                <a:off x="530541" y="5412166"/>
                <a:ext cx="1859281"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077"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887" t="39130" r="70993" b="25435"/>
            <a:stretch/>
          </p:blipFill>
          <p:spPr bwMode="auto">
            <a:xfrm>
              <a:off x="2427922" y="5412166"/>
              <a:ext cx="1821181" cy="1242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1092" t="39131" r="70993" b="25435"/>
            <a:stretch/>
          </p:blipFill>
          <p:spPr bwMode="auto">
            <a:xfrm>
              <a:off x="4249103" y="5412166"/>
              <a:ext cx="1874521" cy="1242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Oval 8"/>
          <p:cNvSpPr/>
          <p:nvPr/>
        </p:nvSpPr>
        <p:spPr>
          <a:xfrm>
            <a:off x="381000" y="2514600"/>
            <a:ext cx="3868103"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B20BB78C-29A7-40C1-9E98-29815A6B371C}" type="slidenum">
              <a:rPr lang="en-US" smtClean="0"/>
              <a:t>23</a:t>
            </a:fld>
            <a:endParaRPr lang="en-US"/>
          </a:p>
        </p:txBody>
      </p:sp>
    </p:spTree>
    <p:extLst>
      <p:ext uri="{BB962C8B-B14F-4D97-AF65-F5344CB8AC3E}">
        <p14:creationId xmlns:p14="http://schemas.microsoft.com/office/powerpoint/2010/main" val="1611734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447800"/>
          </a:xfrm>
        </p:spPr>
        <p:txBody>
          <a:bodyPr>
            <a:normAutofit fontScale="90000"/>
          </a:bodyPr>
          <a:lstStyle/>
          <a:p>
            <a:r>
              <a:rPr lang="en-US" sz="4900" dirty="0" smtClean="0"/>
              <a:t>Chart Details</a:t>
            </a:r>
            <a:r>
              <a:rPr lang="en-US" dirty="0" smtClean="0"/>
              <a:t/>
            </a:r>
            <a:br>
              <a:rPr lang="en-US" dirty="0" smtClean="0"/>
            </a:br>
            <a:r>
              <a:rPr lang="en-US" sz="3600" dirty="0" err="1" smtClean="0"/>
              <a:t>Emerg</a:t>
            </a:r>
            <a:r>
              <a:rPr lang="en-US" sz="3600" dirty="0" smtClean="0"/>
              <a:t> Contact, Marketing Plan, Privacy Notice</a:t>
            </a:r>
            <a:endParaRPr lang="en-US" sz="3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560320"/>
            <a:ext cx="5372100" cy="2804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0" y="2438400"/>
            <a:ext cx="2438400" cy="2462213"/>
          </a:xfrm>
          <a:prstGeom prst="rect">
            <a:avLst/>
          </a:prstGeom>
          <a:noFill/>
          <a:ln w="19050">
            <a:solidFill>
              <a:srgbClr val="002060"/>
            </a:solidFill>
          </a:ln>
        </p:spPr>
        <p:txBody>
          <a:bodyPr wrap="square" rtlCol="0">
            <a:spAutoFit/>
          </a:bodyPr>
          <a:lstStyle/>
          <a:p>
            <a:pPr marL="285750" indent="-285750">
              <a:buFont typeface="Arial" panose="020B0604020202020204" pitchFamily="34" charset="0"/>
              <a:buChar char="•"/>
            </a:pPr>
            <a:r>
              <a:rPr lang="en-US" sz="1400" dirty="0">
                <a:solidFill>
                  <a:prstClr val="black"/>
                </a:solidFill>
              </a:rPr>
              <a:t>Should </a:t>
            </a:r>
            <a:r>
              <a:rPr lang="en-US" sz="1400" dirty="0" smtClean="0">
                <a:solidFill>
                  <a:prstClr val="black"/>
                </a:solidFill>
              </a:rPr>
              <a:t>privacy notice be </a:t>
            </a:r>
            <a:r>
              <a:rPr lang="en-US" sz="1400" b="1" dirty="0">
                <a:solidFill>
                  <a:srgbClr val="C00000"/>
                </a:solidFill>
              </a:rPr>
              <a:t>required?</a:t>
            </a:r>
          </a:p>
          <a:p>
            <a:pPr marL="285750" indent="-285750">
              <a:buFont typeface="Arial" panose="020B0604020202020204" pitchFamily="34" charset="0"/>
              <a:buChar char="•"/>
            </a:pPr>
            <a:r>
              <a:rPr lang="en-US" sz="1400" b="1" dirty="0">
                <a:solidFill>
                  <a:srgbClr val="C00000"/>
                </a:solidFill>
              </a:rPr>
              <a:t>NG reminds with alert if patient has not signed privacy notice – easy to click past this alert.</a:t>
            </a:r>
          </a:p>
          <a:p>
            <a:pPr marL="285750" indent="-285750">
              <a:buFont typeface="Arial" panose="020B0604020202020204" pitchFamily="34" charset="0"/>
              <a:buChar char="•"/>
            </a:pPr>
            <a:r>
              <a:rPr lang="en-US" sz="1400" dirty="0" smtClean="0">
                <a:solidFill>
                  <a:prstClr val="black"/>
                </a:solidFill>
              </a:rPr>
              <a:t>Date issued and date received usually the same;</a:t>
            </a:r>
            <a:endParaRPr lang="en-US" sz="1400" dirty="0">
              <a:solidFill>
                <a:prstClr val="black"/>
              </a:solidFill>
            </a:endParaRPr>
          </a:p>
          <a:p>
            <a:pPr marL="285750" indent="-285750">
              <a:buFont typeface="Arial" panose="020B0604020202020204" pitchFamily="34" charset="0"/>
              <a:buChar char="•"/>
            </a:pPr>
            <a:r>
              <a:rPr lang="en-US" sz="1400" dirty="0" smtClean="0">
                <a:solidFill>
                  <a:prstClr val="black"/>
                </a:solidFill>
              </a:rPr>
              <a:t>Privacy information entered here </a:t>
            </a:r>
            <a:r>
              <a:rPr lang="en-US" sz="1400" u="sng" dirty="0" smtClean="0">
                <a:solidFill>
                  <a:prstClr val="black"/>
                </a:solidFill>
              </a:rPr>
              <a:t>does</a:t>
            </a:r>
            <a:r>
              <a:rPr lang="en-US" sz="1400" dirty="0" smtClean="0">
                <a:solidFill>
                  <a:prstClr val="black"/>
                </a:solidFill>
              </a:rPr>
              <a:t> transfer to EHR.</a:t>
            </a:r>
          </a:p>
        </p:txBody>
      </p:sp>
      <p:sp>
        <p:nvSpPr>
          <p:cNvPr id="3" name="Slide Number Placeholder 2"/>
          <p:cNvSpPr>
            <a:spLocks noGrp="1"/>
          </p:cNvSpPr>
          <p:nvPr>
            <p:ph type="sldNum" sz="quarter" idx="12"/>
          </p:nvPr>
        </p:nvSpPr>
        <p:spPr/>
        <p:txBody>
          <a:bodyPr/>
          <a:lstStyle/>
          <a:p>
            <a:fld id="{B20BB78C-29A7-40C1-9E98-29815A6B371C}" type="slidenum">
              <a:rPr lang="en-US" smtClean="0"/>
              <a:t>24</a:t>
            </a:fld>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67399" r="26056" b="-1164"/>
          <a:stretch/>
        </p:blipFill>
        <p:spPr bwMode="auto">
          <a:xfrm>
            <a:off x="2240280" y="4630590"/>
            <a:ext cx="1607821" cy="1183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504595" y="4254817"/>
            <a:ext cx="7548188" cy="2197669"/>
            <a:chOff x="504595" y="4254817"/>
            <a:chExt cx="7548188" cy="2197669"/>
          </a:xfrm>
        </p:grpSpPr>
        <p:sp>
          <p:nvSpPr>
            <p:cNvPr id="9" name="Oval 8"/>
            <p:cNvSpPr/>
            <p:nvPr/>
          </p:nvSpPr>
          <p:spPr>
            <a:xfrm>
              <a:off x="504595" y="4254817"/>
              <a:ext cx="3992841" cy="51480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6"/>
            <p:cNvGrpSpPr/>
            <p:nvPr/>
          </p:nvGrpSpPr>
          <p:grpSpPr>
            <a:xfrm>
              <a:off x="3662156" y="5088300"/>
              <a:ext cx="4390627" cy="1364186"/>
              <a:chOff x="1871087" y="3903932"/>
              <a:chExt cx="4253462" cy="1413466"/>
            </a:xfrm>
          </p:grpSpPr>
          <p:sp>
            <p:nvSpPr>
              <p:cNvPr id="8" name="Curved Up Arrow 7"/>
              <p:cNvSpPr/>
              <p:nvPr/>
            </p:nvSpPr>
            <p:spPr>
              <a:xfrm rot="10158231" flipV="1">
                <a:off x="1871087" y="3903932"/>
                <a:ext cx="4253462" cy="1413466"/>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p:cNvSpPr txBox="1"/>
              <p:nvPr/>
            </p:nvSpPr>
            <p:spPr>
              <a:xfrm>
                <a:off x="2702418" y="4287499"/>
                <a:ext cx="2590800" cy="646331"/>
              </a:xfrm>
              <a:prstGeom prst="rect">
                <a:avLst/>
              </a:prstGeom>
              <a:solidFill>
                <a:schemeClr val="accent2"/>
              </a:solidFill>
            </p:spPr>
            <p:txBody>
              <a:bodyPr wrap="square" rtlCol="0">
                <a:spAutoFit/>
              </a:bodyPr>
              <a:lstStyle/>
              <a:p>
                <a:r>
                  <a:rPr lang="en-US" sz="1200" dirty="0" smtClean="0">
                    <a:solidFill>
                      <a:schemeClr val="bg1"/>
                    </a:solidFill>
                  </a:rPr>
                  <a:t>Can an adult sign for spouse? What do “Signed by Other”, “Not Able to Sign”, &amp; “Not Available to Sign” mean?</a:t>
                </a:r>
                <a:endParaRPr lang="en-US" sz="1200" dirty="0">
                  <a:solidFill>
                    <a:schemeClr val="bg1"/>
                  </a:solidFill>
                </a:endParaRPr>
              </a:p>
            </p:txBody>
          </p:sp>
        </p:grpSp>
      </p:grpSp>
    </p:spTree>
    <p:extLst>
      <p:ext uri="{BB962C8B-B14F-4D97-AF65-F5344CB8AC3E}">
        <p14:creationId xmlns:p14="http://schemas.microsoft.com/office/powerpoint/2010/main" val="1292302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Demographics</a:t>
            </a:r>
            <a:r>
              <a:rPr lang="en-US" dirty="0" smtClean="0"/>
              <a:t/>
            </a:r>
            <a:br>
              <a:rPr lang="en-US" dirty="0" smtClean="0"/>
            </a:br>
            <a:r>
              <a:rPr lang="en-US" sz="3600" dirty="0" smtClean="0"/>
              <a:t>Insurance</a:t>
            </a:r>
            <a:endParaRPr lang="en-US" sz="3600" dirty="0"/>
          </a:p>
        </p:txBody>
      </p:sp>
      <p:sp>
        <p:nvSpPr>
          <p:cNvPr id="4" name="Slide Number Placeholder 3"/>
          <p:cNvSpPr>
            <a:spLocks noGrp="1"/>
          </p:cNvSpPr>
          <p:nvPr>
            <p:ph type="sldNum" sz="quarter" idx="12"/>
          </p:nvPr>
        </p:nvSpPr>
        <p:spPr/>
        <p:txBody>
          <a:bodyPr/>
          <a:lstStyle/>
          <a:p>
            <a:fld id="{B20BB78C-29A7-40C1-9E98-29815A6B371C}" type="slidenum">
              <a:rPr lang="en-US" smtClean="0"/>
              <a:t>25</a:t>
            </a:fld>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511729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79120" y="5410200"/>
            <a:ext cx="1143000" cy="9144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568912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Demographics</a:t>
            </a:r>
            <a:br>
              <a:rPr lang="en-US" sz="4900" dirty="0" smtClean="0"/>
            </a:br>
            <a:r>
              <a:rPr lang="en-US" sz="3600" dirty="0" smtClean="0"/>
              <a:t>Insurance</a:t>
            </a:r>
            <a:endParaRPr lang="en-US" sz="3600" dirty="0"/>
          </a:p>
        </p:txBody>
      </p:sp>
      <p:sp>
        <p:nvSpPr>
          <p:cNvPr id="4" name="Slide Number Placeholder 3"/>
          <p:cNvSpPr>
            <a:spLocks noGrp="1"/>
          </p:cNvSpPr>
          <p:nvPr>
            <p:ph type="sldNum" sz="quarter" idx="12"/>
          </p:nvPr>
        </p:nvSpPr>
        <p:spPr/>
        <p:txBody>
          <a:bodyPr/>
          <a:lstStyle/>
          <a:p>
            <a:fld id="{B20BB78C-29A7-40C1-9E98-29815A6B371C}" type="slidenum">
              <a:rPr lang="en-US" smtClean="0"/>
              <a:t>26</a:t>
            </a:fld>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503635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172200" y="1752600"/>
            <a:ext cx="2362200" cy="1815882"/>
          </a:xfrm>
          <a:prstGeom prst="rect">
            <a:avLst/>
          </a:prstGeom>
          <a:noFill/>
          <a:ln w="19050">
            <a:solidFill>
              <a:srgbClr val="002060"/>
            </a:solidFill>
          </a:ln>
        </p:spPr>
        <p:txBody>
          <a:bodyPr wrap="square" rtlCol="0">
            <a:spAutoFit/>
          </a:bodyPr>
          <a:lstStyle/>
          <a:p>
            <a:pPr marL="285750" indent="-285750">
              <a:buFont typeface="Arial" panose="020B0604020202020204" pitchFamily="34" charset="0"/>
              <a:buChar char="•"/>
            </a:pPr>
            <a:r>
              <a:rPr lang="en-US" sz="1400" dirty="0" smtClean="0"/>
              <a:t>HIC / Policy </a:t>
            </a:r>
            <a:r>
              <a:rPr lang="en-US" sz="1400" dirty="0" err="1" smtClean="0"/>
              <a:t>Nbr</a:t>
            </a:r>
            <a:r>
              <a:rPr lang="en-US" sz="1400" dirty="0" smtClean="0"/>
              <a:t> is only (current) required field. Recommend </a:t>
            </a:r>
            <a:r>
              <a:rPr lang="en-US" sz="1400" b="1" dirty="0" smtClean="0">
                <a:solidFill>
                  <a:srgbClr val="C00000"/>
                </a:solidFill>
              </a:rPr>
              <a:t>requiring</a:t>
            </a:r>
            <a:r>
              <a:rPr lang="en-US" sz="1400" dirty="0" smtClean="0"/>
              <a:t> Plan # &amp; Effective Date;</a:t>
            </a:r>
          </a:p>
          <a:p>
            <a:pPr marL="285750" indent="-285750">
              <a:buFont typeface="Arial" panose="020B0604020202020204" pitchFamily="34" charset="0"/>
              <a:buChar char="•"/>
            </a:pPr>
            <a:r>
              <a:rPr lang="en-US" sz="1400" dirty="0" smtClean="0"/>
              <a:t>Also </a:t>
            </a:r>
            <a:r>
              <a:rPr lang="en-US" sz="1400" b="1" dirty="0" smtClean="0">
                <a:solidFill>
                  <a:srgbClr val="C00000"/>
                </a:solidFill>
              </a:rPr>
              <a:t>require</a:t>
            </a:r>
            <a:r>
              <a:rPr lang="en-US" sz="1400" dirty="0" smtClean="0">
                <a:solidFill>
                  <a:srgbClr val="C00000"/>
                </a:solidFill>
              </a:rPr>
              <a:t> </a:t>
            </a:r>
            <a:r>
              <a:rPr lang="en-US" sz="1400" dirty="0" smtClean="0"/>
              <a:t>co-pay field? ($0 for all MediCal; $15 for some CMSP; varies for commercial insurances)</a:t>
            </a:r>
          </a:p>
        </p:txBody>
      </p:sp>
    </p:spTree>
    <p:extLst>
      <p:ext uri="{BB962C8B-B14F-4D97-AF65-F5344CB8AC3E}">
        <p14:creationId xmlns:p14="http://schemas.microsoft.com/office/powerpoint/2010/main" val="303659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Demographics</a:t>
            </a:r>
            <a:br>
              <a:rPr lang="en-US" sz="4900" dirty="0" smtClean="0"/>
            </a:br>
            <a:r>
              <a:rPr lang="en-US" sz="3600" dirty="0" smtClean="0"/>
              <a:t>Insurance with “Assignment”</a:t>
            </a:r>
            <a:endParaRPr lang="en-US" sz="3600" dirty="0"/>
          </a:p>
        </p:txBody>
      </p:sp>
      <p:sp>
        <p:nvSpPr>
          <p:cNvPr id="4" name="Slide Number Placeholder 3"/>
          <p:cNvSpPr>
            <a:spLocks noGrp="1"/>
          </p:cNvSpPr>
          <p:nvPr>
            <p:ph type="sldNum" sz="quarter" idx="12"/>
          </p:nvPr>
        </p:nvSpPr>
        <p:spPr/>
        <p:txBody>
          <a:bodyPr/>
          <a:lstStyle/>
          <a:p>
            <a:fld id="{B20BB78C-29A7-40C1-9E98-29815A6B371C}" type="slidenum">
              <a:rPr lang="en-US" smtClean="0">
                <a:solidFill>
                  <a:prstClr val="black">
                    <a:tint val="75000"/>
                  </a:prstClr>
                </a:solidFill>
              </a:rPr>
              <a:pPr/>
              <a:t>27</a:t>
            </a:fld>
            <a:endParaRPr lang="en-US">
              <a:solidFill>
                <a:prstClr val="black">
                  <a:tint val="75000"/>
                </a:prstClr>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503635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928361" y="1760220"/>
            <a:ext cx="2667000" cy="1815882"/>
          </a:xfrm>
          <a:prstGeom prst="rect">
            <a:avLst/>
          </a:prstGeom>
          <a:noFill/>
          <a:ln w="19050">
            <a:solidFill>
              <a:srgbClr val="002060"/>
            </a:solidFill>
          </a:ln>
        </p:spPr>
        <p:txBody>
          <a:bodyPr wrap="square" rtlCol="0">
            <a:spAutoFit/>
          </a:bodyPr>
          <a:lstStyle/>
          <a:p>
            <a:pPr marL="285750" indent="-285750">
              <a:buFont typeface="Arial" panose="020B0604020202020204" pitchFamily="34" charset="0"/>
              <a:buChar char="•"/>
            </a:pPr>
            <a:r>
              <a:rPr lang="en-US" sz="1400" dirty="0" smtClean="0"/>
              <a:t>How / when is PCP assignment information gathered?</a:t>
            </a:r>
          </a:p>
          <a:p>
            <a:pPr marL="285750" indent="-285750">
              <a:buFont typeface="Arial" panose="020B0604020202020204" pitchFamily="34" charset="0"/>
              <a:buChar char="•"/>
            </a:pPr>
            <a:r>
              <a:rPr lang="en-US" sz="1400" dirty="0" smtClean="0"/>
              <a:t>How / when is it changed?</a:t>
            </a:r>
          </a:p>
          <a:p>
            <a:pPr marL="285750" indent="-285750">
              <a:buFont typeface="Arial" panose="020B0604020202020204" pitchFamily="34" charset="0"/>
              <a:buChar char="•"/>
            </a:pPr>
            <a:r>
              <a:rPr lang="en-US" sz="1400" b="1" dirty="0" smtClean="0">
                <a:solidFill>
                  <a:srgbClr val="C00000"/>
                </a:solidFill>
              </a:rPr>
              <a:t>Strong recommendation </a:t>
            </a:r>
            <a:r>
              <a:rPr lang="en-US" sz="1400" dirty="0" smtClean="0"/>
              <a:t>to assign patients to LC at new registration or before first medical appointment.</a:t>
            </a:r>
            <a:endParaRPr lang="en-US" sz="1400" dirty="0"/>
          </a:p>
        </p:txBody>
      </p:sp>
    </p:spTree>
    <p:extLst>
      <p:ext uri="{BB962C8B-B14F-4D97-AF65-F5344CB8AC3E}">
        <p14:creationId xmlns:p14="http://schemas.microsoft.com/office/powerpoint/2010/main" val="1215089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Demographics</a:t>
            </a:r>
            <a:br>
              <a:rPr lang="en-US" dirty="0" smtClean="0"/>
            </a:br>
            <a:r>
              <a:rPr lang="en-US" sz="3600" dirty="0" smtClean="0"/>
              <a:t>Insurance</a:t>
            </a:r>
            <a:endParaRPr lang="en-US" sz="3600" dirty="0"/>
          </a:p>
        </p:txBody>
      </p:sp>
      <p:sp>
        <p:nvSpPr>
          <p:cNvPr id="4" name="Slide Number Placeholder 3"/>
          <p:cNvSpPr>
            <a:spLocks noGrp="1"/>
          </p:cNvSpPr>
          <p:nvPr>
            <p:ph type="sldNum" sz="quarter" idx="12"/>
          </p:nvPr>
        </p:nvSpPr>
        <p:spPr/>
        <p:txBody>
          <a:bodyPr/>
          <a:lstStyle/>
          <a:p>
            <a:fld id="{B20BB78C-29A7-40C1-9E98-29815A6B371C}" type="slidenum">
              <a:rPr lang="en-US" smtClean="0"/>
              <a:t>28</a:t>
            </a:fld>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445993"/>
            <a:ext cx="503635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330960"/>
            <a:ext cx="5978724" cy="322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753468" y="2123607"/>
            <a:ext cx="3578740" cy="2170581"/>
            <a:chOff x="753468" y="2123607"/>
            <a:chExt cx="3578740" cy="2170581"/>
          </a:xfrm>
        </p:grpSpPr>
        <p:grpSp>
          <p:nvGrpSpPr>
            <p:cNvPr id="8" name="Group 7"/>
            <p:cNvGrpSpPr/>
            <p:nvPr/>
          </p:nvGrpSpPr>
          <p:grpSpPr>
            <a:xfrm rot="905732">
              <a:off x="753468" y="2123607"/>
              <a:ext cx="1384300" cy="1931988"/>
              <a:chOff x="685800" y="1447800"/>
              <a:chExt cx="1384300" cy="1931988"/>
            </a:xfrm>
          </p:grpSpPr>
          <p:pic>
            <p:nvPicPr>
              <p:cNvPr id="820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47800"/>
                <a:ext cx="1384300"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90600" y="2768263"/>
                <a:ext cx="304800"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grpSp>
        <p:grpSp>
          <p:nvGrpSpPr>
            <p:cNvPr id="9" name="Group 8"/>
            <p:cNvGrpSpPr/>
            <p:nvPr/>
          </p:nvGrpSpPr>
          <p:grpSpPr>
            <a:xfrm rot="905732">
              <a:off x="2947908" y="2362200"/>
              <a:ext cx="1384300" cy="1931988"/>
              <a:chOff x="2819400" y="1981200"/>
              <a:chExt cx="1384300" cy="1931988"/>
            </a:xfrm>
          </p:grpSpPr>
          <p:pic>
            <p:nvPicPr>
              <p:cNvPr id="81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981200"/>
                <a:ext cx="1384300"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108960" y="3303588"/>
                <a:ext cx="311150"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grpSp>
      </p:grpSp>
      <p:sp>
        <p:nvSpPr>
          <p:cNvPr id="5" name="TextBox 4"/>
          <p:cNvSpPr txBox="1"/>
          <p:nvPr/>
        </p:nvSpPr>
        <p:spPr>
          <a:xfrm>
            <a:off x="5867400" y="1468853"/>
            <a:ext cx="2202890" cy="2462213"/>
          </a:xfrm>
          <a:prstGeom prst="rect">
            <a:avLst/>
          </a:prstGeom>
          <a:solidFill>
            <a:schemeClr val="bg1"/>
          </a:solidFill>
          <a:ln w="19050">
            <a:solidFill>
              <a:srgbClr val="002060"/>
            </a:solidFill>
          </a:ln>
        </p:spPr>
        <p:txBody>
          <a:bodyPr wrap="square" rtlCol="0">
            <a:spAutoFit/>
          </a:bodyPr>
          <a:lstStyle/>
          <a:p>
            <a:pPr marL="285750" indent="-285750">
              <a:buFont typeface="Arial" panose="020B0604020202020204" pitchFamily="34" charset="0"/>
              <a:buChar char="•"/>
            </a:pPr>
            <a:r>
              <a:rPr lang="en-US" sz="1400" dirty="0" smtClean="0"/>
              <a:t>From Insurance Detail, go to Ins Cards tab;</a:t>
            </a:r>
          </a:p>
          <a:p>
            <a:pPr marL="285750" indent="-285750">
              <a:buFont typeface="Arial" panose="020B0604020202020204" pitchFamily="34" charset="0"/>
              <a:buChar char="•"/>
            </a:pPr>
            <a:r>
              <a:rPr lang="en-US" sz="1400" dirty="0" smtClean="0"/>
              <a:t>Scan insurance cards, front and back;</a:t>
            </a:r>
          </a:p>
          <a:p>
            <a:pPr marL="285750" indent="-285750">
              <a:buFont typeface="Arial" panose="020B0604020202020204" pitchFamily="34" charset="0"/>
              <a:buChar char="•"/>
            </a:pPr>
            <a:r>
              <a:rPr lang="en-US" sz="1400" dirty="0" smtClean="0"/>
              <a:t>Back of card has lots of important information for billing purposes;</a:t>
            </a:r>
          </a:p>
          <a:p>
            <a:pPr marL="285750" indent="-285750">
              <a:buFont typeface="Arial" panose="020B0604020202020204" pitchFamily="34" charset="0"/>
              <a:buChar char="•"/>
            </a:pPr>
            <a:r>
              <a:rPr lang="en-US" sz="1400" dirty="0" smtClean="0"/>
              <a:t>Repeat for each card;</a:t>
            </a:r>
          </a:p>
          <a:p>
            <a:pPr marL="285750" indent="-285750">
              <a:buFont typeface="Arial" panose="020B0604020202020204" pitchFamily="34" charset="0"/>
              <a:buChar char="•"/>
            </a:pPr>
            <a:r>
              <a:rPr lang="en-US" sz="1400" dirty="0"/>
              <a:t>Make sure </a:t>
            </a:r>
            <a:r>
              <a:rPr lang="en-US" sz="1400" dirty="0" smtClean="0"/>
              <a:t>images are clear</a:t>
            </a:r>
            <a:r>
              <a:rPr lang="en-US" sz="1400" dirty="0"/>
              <a:t>!</a:t>
            </a:r>
          </a:p>
          <a:p>
            <a:pPr marL="285750" indent="-285750">
              <a:buFont typeface="Arial" panose="020B0604020202020204" pitchFamily="34" charset="0"/>
              <a:buChar char="•"/>
            </a:pPr>
            <a:r>
              <a:rPr lang="en-US" sz="1400" dirty="0"/>
              <a:t>Rescan if </a:t>
            </a:r>
            <a:r>
              <a:rPr lang="en-US" sz="1400" dirty="0" smtClean="0"/>
              <a:t>needed</a:t>
            </a:r>
            <a:r>
              <a:rPr lang="en-US" sz="1400" dirty="0"/>
              <a:t>.</a:t>
            </a:r>
          </a:p>
        </p:txBody>
      </p:sp>
    </p:spTree>
    <p:extLst>
      <p:ext uri="{BB962C8B-B14F-4D97-AF65-F5344CB8AC3E}">
        <p14:creationId xmlns:p14="http://schemas.microsoft.com/office/powerpoint/2010/main" val="2031924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Demographics</a:t>
            </a:r>
            <a:br>
              <a:rPr lang="en-US" dirty="0" smtClean="0"/>
            </a:br>
            <a:r>
              <a:rPr lang="en-US" sz="3600" dirty="0" smtClean="0"/>
              <a:t>Insurance</a:t>
            </a:r>
            <a:endParaRPr lang="en-US" sz="3600" dirty="0"/>
          </a:p>
        </p:txBody>
      </p:sp>
      <p:sp>
        <p:nvSpPr>
          <p:cNvPr id="4" name="Slide Number Placeholder 3"/>
          <p:cNvSpPr>
            <a:spLocks noGrp="1"/>
          </p:cNvSpPr>
          <p:nvPr>
            <p:ph type="sldNum" sz="quarter" idx="12"/>
          </p:nvPr>
        </p:nvSpPr>
        <p:spPr/>
        <p:txBody>
          <a:bodyPr/>
          <a:lstStyle/>
          <a:p>
            <a:fld id="{B20BB78C-29A7-40C1-9E98-29815A6B371C}" type="slidenum">
              <a:rPr lang="en-US" smtClean="0">
                <a:solidFill>
                  <a:prstClr val="black">
                    <a:tint val="75000"/>
                  </a:prstClr>
                </a:solidFill>
              </a:rPr>
              <a:pPr/>
              <a:t>29</a:t>
            </a:fld>
            <a:endParaRPr lang="en-US">
              <a:solidFill>
                <a:prstClr val="black">
                  <a:tint val="75000"/>
                </a:prstClr>
              </a:solidFill>
            </a:endParaRPr>
          </a:p>
        </p:txBody>
      </p:sp>
      <p:sp>
        <p:nvSpPr>
          <p:cNvPr id="5" name="TextBox 4"/>
          <p:cNvSpPr txBox="1"/>
          <p:nvPr/>
        </p:nvSpPr>
        <p:spPr>
          <a:xfrm>
            <a:off x="5859780" y="1468853"/>
            <a:ext cx="2522220" cy="4401205"/>
          </a:xfrm>
          <a:prstGeom prst="rect">
            <a:avLst/>
          </a:prstGeom>
          <a:noFill/>
          <a:ln w="19050">
            <a:solidFill>
              <a:srgbClr val="002060"/>
            </a:solidFill>
          </a:ln>
        </p:spPr>
        <p:txBody>
          <a:bodyPr wrap="square" rtlCol="0">
            <a:spAutoFit/>
          </a:bodyPr>
          <a:lstStyle/>
          <a:p>
            <a:pPr marL="285750" indent="-285750">
              <a:buFont typeface="Arial" panose="020B0604020202020204" pitchFamily="34" charset="0"/>
              <a:buChar char="•"/>
            </a:pPr>
            <a:r>
              <a:rPr lang="en-US" sz="1400" dirty="0" smtClean="0">
                <a:solidFill>
                  <a:prstClr val="black"/>
                </a:solidFill>
              </a:rPr>
              <a:t>From Ins Cards tab, go to </a:t>
            </a:r>
            <a:r>
              <a:rPr lang="en-US" sz="1400" dirty="0" err="1" smtClean="0">
                <a:solidFill>
                  <a:prstClr val="black"/>
                </a:solidFill>
              </a:rPr>
              <a:t>Elig</a:t>
            </a:r>
            <a:r>
              <a:rPr lang="en-US" sz="1400" dirty="0" smtClean="0">
                <a:solidFill>
                  <a:prstClr val="black"/>
                </a:solidFill>
              </a:rPr>
              <a:t>/Referral tab; </a:t>
            </a:r>
          </a:p>
          <a:p>
            <a:pPr marL="285750" indent="-285750">
              <a:buFont typeface="Arial" panose="020B0604020202020204" pitchFamily="34" charset="0"/>
              <a:buChar char="•"/>
            </a:pPr>
            <a:r>
              <a:rPr lang="en-US" sz="1400" b="1" dirty="0" smtClean="0">
                <a:solidFill>
                  <a:srgbClr val="C00000"/>
                </a:solidFill>
              </a:rPr>
              <a:t>Best practice </a:t>
            </a:r>
            <a:r>
              <a:rPr lang="en-US" sz="1400" dirty="0" smtClean="0">
                <a:solidFill>
                  <a:prstClr val="black"/>
                </a:solidFill>
              </a:rPr>
              <a:t>to check eligibility within EMR;</a:t>
            </a:r>
          </a:p>
          <a:p>
            <a:pPr marL="285750" indent="-285750">
              <a:buFont typeface="Arial" panose="020B0604020202020204" pitchFamily="34" charset="0"/>
              <a:buChar char="•"/>
            </a:pPr>
            <a:r>
              <a:rPr lang="en-US" sz="1400" dirty="0" smtClean="0">
                <a:solidFill>
                  <a:prstClr val="black"/>
                </a:solidFill>
              </a:rPr>
              <a:t>From drop-down menu, select “Eligibility Inquiry”;</a:t>
            </a:r>
          </a:p>
          <a:p>
            <a:pPr marL="285750" indent="-285750">
              <a:buFont typeface="Arial" panose="020B0604020202020204" pitchFamily="34" charset="0"/>
              <a:buChar char="•"/>
            </a:pPr>
            <a:r>
              <a:rPr lang="en-US" sz="1400" dirty="0" smtClean="0">
                <a:solidFill>
                  <a:prstClr val="black"/>
                </a:solidFill>
              </a:rPr>
              <a:t>Fill out Requesting Physician “LCRRTS, LCRRTS”, “Default” Location, Type of Service “Health Benefit Plan Coverage” and click OK.</a:t>
            </a:r>
          </a:p>
          <a:p>
            <a:pPr marL="285750" indent="-285750">
              <a:buFont typeface="Arial" panose="020B0604020202020204" pitchFamily="34" charset="0"/>
              <a:buChar char="•"/>
            </a:pPr>
            <a:r>
              <a:rPr lang="en-US" sz="1400" dirty="0" smtClean="0">
                <a:solidFill>
                  <a:prstClr val="black"/>
                </a:solidFill>
              </a:rPr>
              <a:t>System checks eligibility in real time against requested insurance (MediCal, Medicare, etc.) website &amp; returns eligibility response;</a:t>
            </a:r>
          </a:p>
          <a:p>
            <a:pPr marL="285750" indent="-285750">
              <a:buFont typeface="Arial" panose="020B0604020202020204" pitchFamily="34" charset="0"/>
              <a:buChar char="•"/>
            </a:pPr>
            <a:r>
              <a:rPr lang="en-US" sz="1400" dirty="0" smtClean="0">
                <a:solidFill>
                  <a:prstClr val="black"/>
                </a:solidFill>
              </a:rPr>
              <a:t>Repeat for each card;</a:t>
            </a:r>
          </a:p>
          <a:p>
            <a:pPr marL="285750" indent="-285750">
              <a:buFont typeface="Arial" panose="020B0604020202020204" pitchFamily="34" charset="0"/>
              <a:buChar char="•"/>
            </a:pPr>
            <a:r>
              <a:rPr lang="en-US" sz="1400" dirty="0" smtClean="0">
                <a:solidFill>
                  <a:prstClr val="black"/>
                </a:solidFill>
              </a:rPr>
              <a:t>If patient is not eligible, check information, correct &amp; try again.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8" y="1468853"/>
            <a:ext cx="4976291" cy="4471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rot="905732">
            <a:off x="608689" y="583299"/>
            <a:ext cx="1384300" cy="1931988"/>
            <a:chOff x="2819400" y="1981200"/>
            <a:chExt cx="1384300" cy="1931988"/>
          </a:xfrm>
        </p:grpSpPr>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981200"/>
              <a:ext cx="1384300"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108960" y="3303588"/>
              <a:ext cx="311150" cy="369332"/>
            </a:xfrm>
            <a:prstGeom prst="rect">
              <a:avLst/>
            </a:prstGeom>
            <a:noFill/>
          </p:spPr>
          <p:txBody>
            <a:bodyPr wrap="square" rtlCol="0">
              <a:spAutoFit/>
            </a:bodyPr>
            <a:lstStyle/>
            <a:p>
              <a:r>
                <a:rPr lang="en-US" dirty="0" smtClean="0">
                  <a:solidFill>
                    <a:prstClr val="white"/>
                  </a:solidFill>
                </a:rPr>
                <a:t>2</a:t>
              </a:r>
              <a:endParaRPr lang="en-US" dirty="0">
                <a:solidFill>
                  <a:prstClr val="white"/>
                </a:solidFill>
              </a:endParaRPr>
            </a:p>
          </p:txBody>
        </p:sp>
      </p:grpSp>
      <p:grpSp>
        <p:nvGrpSpPr>
          <p:cNvPr id="11" name="Group 10"/>
          <p:cNvGrpSpPr/>
          <p:nvPr/>
        </p:nvGrpSpPr>
        <p:grpSpPr>
          <a:xfrm>
            <a:off x="2133600" y="819003"/>
            <a:ext cx="1931988" cy="1384300"/>
            <a:chOff x="1979350" y="701104"/>
            <a:chExt cx="1931988" cy="1384300"/>
          </a:xfrm>
        </p:grpSpPr>
        <p:grpSp>
          <p:nvGrpSpPr>
            <p:cNvPr id="8" name="Group 7"/>
            <p:cNvGrpSpPr/>
            <p:nvPr/>
          </p:nvGrpSpPr>
          <p:grpSpPr>
            <a:xfrm rot="17665860">
              <a:off x="2253194" y="427260"/>
              <a:ext cx="1384300" cy="1931988"/>
              <a:chOff x="685800" y="1447800"/>
              <a:chExt cx="1384300" cy="1931988"/>
            </a:xfrm>
          </p:grpSpPr>
          <p:sp>
            <p:nvSpPr>
              <p:cNvPr id="6" name="TextBox 5"/>
              <p:cNvSpPr txBox="1"/>
              <p:nvPr/>
            </p:nvSpPr>
            <p:spPr>
              <a:xfrm>
                <a:off x="990600" y="2768263"/>
                <a:ext cx="304800" cy="369332"/>
              </a:xfrm>
              <a:prstGeom prst="rect">
                <a:avLst/>
              </a:prstGeom>
              <a:noFill/>
            </p:spPr>
            <p:txBody>
              <a:bodyPr wrap="square" rtlCol="0">
                <a:spAutoFit/>
              </a:bodyPr>
              <a:lstStyle/>
              <a:p>
                <a:r>
                  <a:rPr lang="en-US" dirty="0" smtClean="0">
                    <a:solidFill>
                      <a:prstClr val="white"/>
                    </a:solidFill>
                  </a:rPr>
                  <a:t>1</a:t>
                </a:r>
                <a:endParaRPr lang="en-US" dirty="0">
                  <a:solidFill>
                    <a:prstClr val="white"/>
                  </a:solidFill>
                </a:endParaRPr>
              </a:p>
            </p:txBody>
          </p:sp>
          <p:pic>
            <p:nvPicPr>
              <p:cNvPr id="820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47800"/>
                <a:ext cx="1384300"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3223448" y="1617582"/>
              <a:ext cx="231164"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grpSp>
      <p:pic>
        <p:nvPicPr>
          <p:cNvPr id="921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67760"/>
          <a:stretch/>
        </p:blipFill>
        <p:spPr bwMode="auto">
          <a:xfrm>
            <a:off x="1452661" y="2544263"/>
            <a:ext cx="3293865" cy="1540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67203"/>
          <a:stretch/>
        </p:blipFill>
        <p:spPr bwMode="auto">
          <a:xfrm>
            <a:off x="1460281" y="4084322"/>
            <a:ext cx="3286246" cy="156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Group 19"/>
          <p:cNvGrpSpPr/>
          <p:nvPr/>
        </p:nvGrpSpPr>
        <p:grpSpPr>
          <a:xfrm rot="905732">
            <a:off x="3836551" y="3555577"/>
            <a:ext cx="1384300" cy="1931988"/>
            <a:chOff x="2819400" y="1981200"/>
            <a:chExt cx="1384300" cy="1931988"/>
          </a:xfrm>
        </p:grpSpPr>
        <p:pic>
          <p:nvPicPr>
            <p:cNvPr id="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981200"/>
              <a:ext cx="1384300"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3108960" y="3303588"/>
              <a:ext cx="311150" cy="369332"/>
            </a:xfrm>
            <a:prstGeom prst="rect">
              <a:avLst/>
            </a:prstGeom>
            <a:noFill/>
          </p:spPr>
          <p:txBody>
            <a:bodyPr wrap="square" rtlCol="0">
              <a:spAutoFit/>
            </a:bodyPr>
            <a:lstStyle/>
            <a:p>
              <a:r>
                <a:rPr lang="en-US" dirty="0" smtClean="0">
                  <a:solidFill>
                    <a:prstClr val="white"/>
                  </a:solidFill>
                </a:rPr>
                <a:t>3</a:t>
              </a:r>
              <a:endParaRPr lang="en-US" dirty="0">
                <a:solidFill>
                  <a:prstClr val="white"/>
                </a:solidFill>
              </a:endParaRPr>
            </a:p>
          </p:txBody>
        </p:sp>
      </p:grpSp>
    </p:spTree>
    <p:extLst>
      <p:ext uri="{BB962C8B-B14F-4D97-AF65-F5344CB8AC3E}">
        <p14:creationId xmlns:p14="http://schemas.microsoft.com/office/powerpoint/2010/main" val="3356128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Setting Up User Preferences</a:t>
            </a:r>
            <a:br>
              <a:rPr lang="en-US" dirty="0" smtClean="0"/>
            </a:br>
            <a:r>
              <a:rPr lang="en-US" sz="3600" dirty="0" smtClean="0"/>
              <a:t>Batches, Printers, Locations</a:t>
            </a:r>
            <a:endParaRPr lang="en-US" sz="3600" dirty="0"/>
          </a:p>
        </p:txBody>
      </p:sp>
      <p:sp>
        <p:nvSpPr>
          <p:cNvPr id="3" name="Content Placeholder 2"/>
          <p:cNvSpPr>
            <a:spLocks noGrp="1"/>
          </p:cNvSpPr>
          <p:nvPr>
            <p:ph idx="1"/>
          </p:nvPr>
        </p:nvSpPr>
        <p:spPr/>
        <p:txBody>
          <a:bodyPr>
            <a:normAutofit/>
          </a:bodyPr>
          <a:lstStyle/>
          <a:p>
            <a:pPr marL="0" indent="0">
              <a:buNone/>
            </a:pPr>
            <a:r>
              <a:rPr lang="en-US" sz="2400" i="1" dirty="0" smtClean="0"/>
              <a:t>Click </a:t>
            </a:r>
            <a:r>
              <a:rPr lang="en-US" sz="2400" b="1" dirty="0"/>
              <a:t>Admin </a:t>
            </a:r>
            <a:r>
              <a:rPr lang="en-US" sz="2400" dirty="0"/>
              <a:t>-&gt; </a:t>
            </a:r>
            <a:r>
              <a:rPr lang="en-US" sz="2400" b="1" dirty="0"/>
              <a:t>Preferences </a:t>
            </a:r>
            <a:r>
              <a:rPr lang="en-US" sz="2400" dirty="0"/>
              <a:t>-&gt; </a:t>
            </a:r>
            <a:r>
              <a:rPr lang="en-US" sz="2400" b="1" dirty="0"/>
              <a:t>User </a:t>
            </a:r>
            <a:r>
              <a:rPr lang="en-US" sz="2400" dirty="0"/>
              <a:t>-&gt; </a:t>
            </a:r>
            <a:r>
              <a:rPr lang="en-US" sz="2400" b="1" dirty="0"/>
              <a:t>General </a:t>
            </a:r>
            <a:endParaRPr lang="en-US" sz="2400" dirty="0"/>
          </a:p>
          <a:p>
            <a:endParaRPr lang="en-US" sz="2400" b="1" dirty="0" smtClean="0"/>
          </a:p>
          <a:p>
            <a:endParaRPr lang="en-US" sz="2400" b="1" dirty="0"/>
          </a:p>
          <a:p>
            <a:endParaRPr lang="en-US" sz="2400" b="1" dirty="0" smtClean="0"/>
          </a:p>
          <a:p>
            <a:endParaRPr lang="en-US" sz="2400" b="1" dirty="0"/>
          </a:p>
          <a:p>
            <a:endParaRPr lang="en-US" sz="2400" b="1" dirty="0" smtClean="0"/>
          </a:p>
          <a:p>
            <a:endParaRPr lang="en-US" sz="2400" dirty="0"/>
          </a:p>
        </p:txBody>
      </p:sp>
      <p:sp>
        <p:nvSpPr>
          <p:cNvPr id="4" name="Slide Number Placeholder 3"/>
          <p:cNvSpPr>
            <a:spLocks noGrp="1"/>
          </p:cNvSpPr>
          <p:nvPr>
            <p:ph type="sldNum" sz="quarter" idx="12"/>
          </p:nvPr>
        </p:nvSpPr>
        <p:spPr/>
        <p:txBody>
          <a:bodyPr/>
          <a:lstStyle/>
          <a:p>
            <a:fld id="{B20BB78C-29A7-40C1-9E98-29815A6B371C}" type="slidenum">
              <a:rPr lang="en-US" smtClean="0"/>
              <a:t>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623887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6791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Patient Signatures Required</a:t>
            </a:r>
            <a:endParaRPr lang="en-US" dirty="0"/>
          </a:p>
        </p:txBody>
      </p:sp>
      <p:sp>
        <p:nvSpPr>
          <p:cNvPr id="6" name="Content Placeholder 5"/>
          <p:cNvSpPr>
            <a:spLocks noGrp="1"/>
          </p:cNvSpPr>
          <p:nvPr>
            <p:ph sz="half" idx="1"/>
          </p:nvPr>
        </p:nvSpPr>
        <p:spPr>
          <a:ln w="28575">
            <a:solidFill>
              <a:schemeClr val="tx1"/>
            </a:solidFill>
          </a:ln>
        </p:spPr>
        <p:txBody>
          <a:bodyPr>
            <a:normAutofit fontScale="92500" lnSpcReduction="20000"/>
          </a:bodyPr>
          <a:lstStyle/>
          <a:p>
            <a:pPr marL="0" indent="0">
              <a:buNone/>
            </a:pPr>
            <a:r>
              <a:rPr lang="en-US" b="1" dirty="0" smtClean="0">
                <a:solidFill>
                  <a:schemeClr val="accent3"/>
                </a:solidFill>
              </a:rPr>
              <a:t>Signed Consents</a:t>
            </a:r>
          </a:p>
          <a:p>
            <a:r>
              <a:rPr lang="en-US" sz="2400" dirty="0" smtClean="0"/>
              <a:t>Consent for Treatment (#170)</a:t>
            </a:r>
          </a:p>
          <a:p>
            <a:r>
              <a:rPr lang="en-US" sz="2400" dirty="0" smtClean="0"/>
              <a:t>Privacy Notice (#8093); patient receives HIPAA brochure (#8092)</a:t>
            </a:r>
          </a:p>
          <a:p>
            <a:r>
              <a:rPr lang="en-US" sz="2400" dirty="0" smtClean="0"/>
              <a:t>Advance Directives (#498, #498.3); </a:t>
            </a:r>
            <a:r>
              <a:rPr lang="en-US" sz="1900" dirty="0"/>
              <a:t>patient receives </a:t>
            </a:r>
            <a:r>
              <a:rPr lang="en-US" sz="1900" dirty="0" smtClean="0"/>
              <a:t>brochure </a:t>
            </a:r>
          </a:p>
          <a:p>
            <a:r>
              <a:rPr lang="en-US" sz="2600" dirty="0" smtClean="0"/>
              <a:t>Patient </a:t>
            </a:r>
            <a:r>
              <a:rPr lang="en-US" sz="2600" dirty="0"/>
              <a:t>data sheet (print from </a:t>
            </a:r>
            <a:r>
              <a:rPr lang="en-US" sz="2600" dirty="0" err="1" smtClean="0"/>
              <a:t>NextGen</a:t>
            </a:r>
            <a:r>
              <a:rPr lang="en-US" sz="2600" dirty="0" smtClean="0"/>
              <a:t>); </a:t>
            </a:r>
            <a:r>
              <a:rPr lang="en-US" sz="1900" dirty="0"/>
              <a:t>patient signs to confirm data entered is </a:t>
            </a:r>
            <a:r>
              <a:rPr lang="en-US" sz="1900" dirty="0" smtClean="0"/>
              <a:t>accurate, it includes </a:t>
            </a:r>
            <a:r>
              <a:rPr lang="en-US" sz="1900" dirty="0"/>
              <a:t>Consent for Treatment at </a:t>
            </a:r>
            <a:r>
              <a:rPr lang="en-US" sz="1900" dirty="0" smtClean="0"/>
              <a:t>bottom of form.</a:t>
            </a:r>
            <a:endParaRPr lang="en-US" sz="1900" dirty="0"/>
          </a:p>
          <a:p>
            <a:r>
              <a:rPr lang="en-US" sz="2400" dirty="0" smtClean="0"/>
              <a:t>Patient Registration Form (#106); </a:t>
            </a:r>
            <a:r>
              <a:rPr lang="en-US" sz="1900" dirty="0" smtClean="0"/>
              <a:t>includes several consents on 2</a:t>
            </a:r>
            <a:r>
              <a:rPr lang="en-US" sz="1900" baseline="30000" dirty="0" smtClean="0"/>
              <a:t>nd</a:t>
            </a:r>
            <a:r>
              <a:rPr lang="en-US" sz="1900" dirty="0" smtClean="0"/>
              <a:t> page.</a:t>
            </a:r>
          </a:p>
          <a:p>
            <a:endParaRPr lang="en-US" dirty="0"/>
          </a:p>
        </p:txBody>
      </p:sp>
      <p:sp>
        <p:nvSpPr>
          <p:cNvPr id="7" name="Content Placeholder 6"/>
          <p:cNvSpPr>
            <a:spLocks noGrp="1"/>
          </p:cNvSpPr>
          <p:nvPr>
            <p:ph sz="half" idx="2"/>
          </p:nvPr>
        </p:nvSpPr>
        <p:spPr>
          <a:ln w="28575">
            <a:solidFill>
              <a:schemeClr val="tx1"/>
            </a:solidFill>
          </a:ln>
        </p:spPr>
        <p:txBody>
          <a:bodyPr>
            <a:normAutofit fontScale="92500" lnSpcReduction="20000"/>
          </a:bodyPr>
          <a:lstStyle/>
          <a:p>
            <a:pPr marL="0" indent="0">
              <a:buNone/>
            </a:pPr>
            <a:r>
              <a:rPr lang="en-US" b="1" dirty="0" smtClean="0">
                <a:solidFill>
                  <a:schemeClr val="accent3"/>
                </a:solidFill>
              </a:rPr>
              <a:t>Other Signed Forms</a:t>
            </a:r>
          </a:p>
          <a:p>
            <a:r>
              <a:rPr lang="en-US" sz="2400" dirty="0"/>
              <a:t>Patient Rights &amp; Responsibilities (#77)</a:t>
            </a:r>
          </a:p>
          <a:p>
            <a:r>
              <a:rPr lang="en-US" sz="2400" dirty="0"/>
              <a:t>Statement of Income -- Sliding Scale (#2004) </a:t>
            </a:r>
          </a:p>
          <a:p>
            <a:r>
              <a:rPr lang="en-US" sz="2400" dirty="0" smtClean="0"/>
              <a:t>FPACT, EWC, CHDP/Gateway Application Forms </a:t>
            </a:r>
            <a:r>
              <a:rPr lang="en-US" sz="1800" dirty="0" smtClean="0"/>
              <a:t>(as needed)</a:t>
            </a:r>
          </a:p>
          <a:p>
            <a:r>
              <a:rPr lang="en-US" sz="2400" dirty="0" smtClean="0"/>
              <a:t>Staying Healthy Assessment (SHA), VFC, Vaccine Contraindication Forms </a:t>
            </a:r>
            <a:r>
              <a:rPr lang="en-US" sz="1900" dirty="0" smtClean="0"/>
              <a:t>(Solano County practice)</a:t>
            </a:r>
            <a:endParaRPr lang="en-US" sz="1900" dirty="0"/>
          </a:p>
        </p:txBody>
      </p:sp>
      <p:sp>
        <p:nvSpPr>
          <p:cNvPr id="4" name="Slide Number Placeholder 3"/>
          <p:cNvSpPr>
            <a:spLocks noGrp="1"/>
          </p:cNvSpPr>
          <p:nvPr>
            <p:ph type="sldNum" sz="quarter" idx="12"/>
          </p:nvPr>
        </p:nvSpPr>
        <p:spPr/>
        <p:txBody>
          <a:bodyPr/>
          <a:lstStyle/>
          <a:p>
            <a:fld id="{B20BB78C-29A7-40C1-9E98-29815A6B371C}" type="slidenum">
              <a:rPr lang="en-US" smtClean="0"/>
              <a:t>30</a:t>
            </a:fld>
            <a:endParaRPr lang="en-US"/>
          </a:p>
        </p:txBody>
      </p:sp>
    </p:spTree>
    <p:extLst>
      <p:ext uri="{BB962C8B-B14F-4D97-AF65-F5344CB8AC3E}">
        <p14:creationId xmlns:p14="http://schemas.microsoft.com/office/powerpoint/2010/main" val="200149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What’s in </a:t>
            </a:r>
            <a:r>
              <a:rPr lang="en-US" dirty="0" err="1" smtClean="0"/>
              <a:t>Reg</a:t>
            </a:r>
            <a:r>
              <a:rPr lang="en-US" dirty="0" smtClean="0"/>
              <a:t> Packets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1399956"/>
              </p:ext>
            </p:extLst>
          </p:nvPr>
        </p:nvGraphicFramePr>
        <p:xfrm>
          <a:off x="533400" y="1143000"/>
          <a:ext cx="8229600" cy="5135879"/>
        </p:xfrm>
        <a:graphic>
          <a:graphicData uri="http://schemas.openxmlformats.org/drawingml/2006/table">
            <a:tbl>
              <a:tblPr firstRow="1" bandRow="1">
                <a:tableStyleId>{5C22544A-7EE6-4342-B048-85BDC9FD1C3A}</a:tableStyleId>
              </a:tblPr>
              <a:tblGrid>
                <a:gridCol w="3581400"/>
                <a:gridCol w="1524000"/>
                <a:gridCol w="1600200"/>
                <a:gridCol w="1524000"/>
              </a:tblGrid>
              <a:tr h="370840">
                <a:tc>
                  <a:txBody>
                    <a:bodyPr/>
                    <a:lstStyle/>
                    <a:p>
                      <a:endParaRPr lang="en-US" dirty="0"/>
                    </a:p>
                  </a:txBody>
                  <a:tcPr/>
                </a:tc>
                <a:tc>
                  <a:txBody>
                    <a:bodyPr/>
                    <a:lstStyle/>
                    <a:p>
                      <a:pPr algn="ctr"/>
                      <a:r>
                        <a:rPr lang="en-US" dirty="0" smtClean="0"/>
                        <a:t>Alameda</a:t>
                      </a:r>
                      <a:endParaRPr lang="en-US" dirty="0"/>
                    </a:p>
                  </a:txBody>
                  <a:tcPr/>
                </a:tc>
                <a:tc>
                  <a:txBody>
                    <a:bodyPr/>
                    <a:lstStyle/>
                    <a:p>
                      <a:pPr algn="ctr"/>
                      <a:r>
                        <a:rPr lang="en-US" dirty="0" err="1" smtClean="0"/>
                        <a:t>Co</a:t>
                      </a:r>
                      <a:r>
                        <a:rPr lang="en-US" baseline="0" dirty="0" err="1" smtClean="0"/>
                        <a:t>Co</a:t>
                      </a:r>
                      <a:endParaRPr lang="en-US" dirty="0"/>
                    </a:p>
                  </a:txBody>
                  <a:tcPr/>
                </a:tc>
                <a:tc>
                  <a:txBody>
                    <a:bodyPr/>
                    <a:lstStyle/>
                    <a:p>
                      <a:pPr algn="ctr"/>
                      <a:r>
                        <a:rPr lang="en-US" dirty="0" smtClean="0"/>
                        <a:t>Solano</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C00000"/>
                          </a:solidFill>
                        </a:rPr>
                        <a:t>Consent for Treatment (#107)</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Pt Rights &amp; </a:t>
                      </a:r>
                      <a:r>
                        <a:rPr lang="en-US" dirty="0" err="1" smtClean="0"/>
                        <a:t>Resps</a:t>
                      </a:r>
                      <a:r>
                        <a:rPr lang="en-US" dirty="0" smtClean="0"/>
                        <a:t> </a:t>
                      </a:r>
                      <a:r>
                        <a:rPr lang="en-US" sz="1400" dirty="0" smtClean="0"/>
                        <a:t>(#77)</a:t>
                      </a:r>
                      <a:endParaRPr lang="en-US" sz="1400" dirty="0"/>
                    </a:p>
                  </a:txBody>
                  <a:tcPr/>
                </a:tc>
                <a:tc>
                  <a:txBody>
                    <a:bodyPr/>
                    <a:lstStyle/>
                    <a:p>
                      <a:pPr algn="ctr"/>
                      <a:r>
                        <a:rPr lang="en-US" dirty="0" smtClean="0">
                          <a:sym typeface="Wingdings"/>
                        </a:rPr>
                        <a:t></a:t>
                      </a:r>
                      <a:endParaRPr lang="en-US" dirty="0"/>
                    </a:p>
                  </a:txBody>
                  <a:tcPr/>
                </a:tc>
                <a:tc>
                  <a:txBody>
                    <a:bodyPr/>
                    <a:lstStyle/>
                    <a:p>
                      <a:pPr algn="ctr"/>
                      <a:r>
                        <a:rPr lang="en-US" dirty="0" smtClean="0">
                          <a:sym typeface="Wingdings"/>
                        </a:rPr>
                        <a:t></a:t>
                      </a:r>
                      <a:endParaRPr lang="en-US" dirty="0"/>
                    </a:p>
                  </a:txBody>
                  <a:tcPr/>
                </a:tc>
                <a:tc>
                  <a:txBody>
                    <a:bodyPr/>
                    <a:lstStyle/>
                    <a:p>
                      <a:pPr algn="ctr"/>
                      <a:r>
                        <a:rPr lang="en-US" dirty="0" smtClean="0">
                          <a:sym typeface="Wingdings"/>
                        </a:rPr>
                        <a:t></a:t>
                      </a:r>
                      <a:endParaRPr lang="en-US" dirty="0"/>
                    </a:p>
                  </a:txBody>
                  <a:tcPr/>
                </a:tc>
              </a:tr>
              <a:tr h="370840">
                <a:tc>
                  <a:txBody>
                    <a:bodyPr/>
                    <a:lstStyle/>
                    <a:p>
                      <a:r>
                        <a:rPr lang="en-US" dirty="0" smtClean="0"/>
                        <a:t>Welcome</a:t>
                      </a:r>
                      <a:r>
                        <a:rPr lang="en-US" baseline="0" dirty="0" smtClean="0"/>
                        <a:t> Letter &amp; Site Brochure </a:t>
                      </a:r>
                      <a:r>
                        <a:rPr lang="en-US" sz="1400" baseline="0" dirty="0" smtClean="0"/>
                        <a:t>(#252, 258, etc.)</a:t>
                      </a:r>
                      <a:endParaRPr lang="en-US" sz="1400" dirty="0"/>
                    </a:p>
                  </a:txBody>
                  <a:tcPr/>
                </a:tc>
                <a:tc>
                  <a:txBody>
                    <a:bodyPr/>
                    <a:lstStyle/>
                    <a:p>
                      <a:endParaRPr lang="en-US" dirty="0"/>
                    </a:p>
                  </a:txBody>
                  <a:tcPr/>
                </a:tc>
                <a:tc>
                  <a:txBody>
                    <a:bodyPr/>
                    <a:lstStyle/>
                    <a:p>
                      <a:pPr algn="ctr"/>
                      <a:r>
                        <a:rPr lang="en-US" dirty="0" smtClean="0">
                          <a:sym typeface="Wingdings"/>
                        </a:rPr>
                        <a:t></a:t>
                      </a:r>
                      <a:endParaRPr lang="en-US" dirty="0"/>
                    </a:p>
                  </a:txBody>
                  <a:tcPr/>
                </a:tc>
                <a:tc>
                  <a:txBody>
                    <a:bodyPr/>
                    <a:lstStyle/>
                    <a:p>
                      <a:pPr algn="ctr"/>
                      <a:r>
                        <a:rPr lang="en-US" dirty="0" smtClean="0">
                          <a:sym typeface="Wingdings"/>
                        </a:rPr>
                        <a:t></a:t>
                      </a:r>
                      <a:endParaRPr lang="en-US" dirty="0"/>
                    </a:p>
                  </a:txBody>
                  <a:tcPr/>
                </a:tc>
              </a:tr>
              <a:tr h="370840">
                <a:tc>
                  <a:txBody>
                    <a:bodyPr/>
                    <a:lstStyle/>
                    <a:p>
                      <a:r>
                        <a:rPr lang="en-US" dirty="0" smtClean="0"/>
                        <a:t>HIPAA Brochure </a:t>
                      </a:r>
                      <a:r>
                        <a:rPr lang="en-US" sz="1400" dirty="0" smtClean="0"/>
                        <a:t>(#8092)</a:t>
                      </a:r>
                      <a:endParaRPr lang="en-US" sz="1400" dirty="0"/>
                    </a:p>
                  </a:txBody>
                  <a:tcPr/>
                </a:tc>
                <a:tc>
                  <a:txBody>
                    <a:bodyPr/>
                    <a:lstStyle/>
                    <a:p>
                      <a:pPr algn="ctr"/>
                      <a:r>
                        <a:rPr lang="en-US" dirty="0" smtClean="0">
                          <a:sym typeface="Wingdings"/>
                        </a:rPr>
                        <a:t></a:t>
                      </a:r>
                      <a:endParaRPr lang="en-US" dirty="0"/>
                    </a:p>
                  </a:txBody>
                  <a:tcPr/>
                </a:tc>
                <a:tc>
                  <a:txBody>
                    <a:bodyPr/>
                    <a:lstStyle/>
                    <a:p>
                      <a:pPr algn="ctr"/>
                      <a:r>
                        <a:rPr lang="en-US" dirty="0" smtClean="0">
                          <a:sym typeface="Wingdings"/>
                        </a:rPr>
                        <a:t></a:t>
                      </a:r>
                      <a:endParaRPr lang="en-US" dirty="0"/>
                    </a:p>
                  </a:txBody>
                  <a:tcPr/>
                </a:tc>
                <a:tc>
                  <a:txBody>
                    <a:bodyPr/>
                    <a:lstStyle/>
                    <a:p>
                      <a:pPr algn="ctr"/>
                      <a:r>
                        <a:rPr lang="en-US" dirty="0" smtClean="0">
                          <a:sym typeface="Wingdings"/>
                        </a:rPr>
                        <a:t></a:t>
                      </a:r>
                      <a:endParaRPr lang="en-US" dirty="0"/>
                    </a:p>
                  </a:txBody>
                  <a:tcPr/>
                </a:tc>
              </a:tr>
              <a:tr h="370840">
                <a:tc>
                  <a:txBody>
                    <a:bodyPr/>
                    <a:lstStyle/>
                    <a:p>
                      <a:r>
                        <a:rPr lang="en-US" dirty="0" smtClean="0"/>
                        <a:t>Privacy Notice </a:t>
                      </a:r>
                      <a:r>
                        <a:rPr lang="en-US" sz="1400" dirty="0" smtClean="0"/>
                        <a:t>(#8093)</a:t>
                      </a:r>
                      <a:endParaRPr lang="en-US" sz="1400" dirty="0"/>
                    </a:p>
                  </a:txBody>
                  <a:tcPr/>
                </a:tc>
                <a:tc>
                  <a:txBody>
                    <a:bodyPr/>
                    <a:lstStyle/>
                    <a:p>
                      <a:pPr algn="ctr"/>
                      <a:r>
                        <a:rPr lang="en-US" dirty="0" smtClean="0">
                          <a:sym typeface="Wingdings"/>
                        </a:rPr>
                        <a:t></a:t>
                      </a:r>
                      <a:endParaRPr lang="en-US" dirty="0"/>
                    </a:p>
                  </a:txBody>
                  <a:tcPr/>
                </a:tc>
                <a:tc>
                  <a:txBody>
                    <a:bodyPr/>
                    <a:lstStyle/>
                    <a:p>
                      <a:pPr algn="ctr"/>
                      <a:r>
                        <a:rPr lang="en-US" dirty="0" smtClean="0">
                          <a:sym typeface="Wingdings"/>
                        </a:rPr>
                        <a:t></a:t>
                      </a:r>
                      <a:endParaRPr lang="en-US" dirty="0"/>
                    </a:p>
                  </a:txBody>
                  <a:tcPr/>
                </a:tc>
                <a:tc>
                  <a:txBody>
                    <a:bodyPr/>
                    <a:lstStyle/>
                    <a:p>
                      <a:pPr algn="ctr"/>
                      <a:r>
                        <a:rPr lang="en-US" dirty="0" smtClean="0">
                          <a:sym typeface="Wingdings"/>
                        </a:rPr>
                        <a:t></a:t>
                      </a:r>
                      <a:endParaRPr lang="en-US" dirty="0"/>
                    </a:p>
                  </a:txBody>
                  <a:tcPr/>
                </a:tc>
              </a:tr>
              <a:tr h="370840">
                <a:tc>
                  <a:txBody>
                    <a:bodyPr/>
                    <a:lstStyle/>
                    <a:p>
                      <a:r>
                        <a:rPr lang="en-US" dirty="0" smtClean="0"/>
                        <a:t>Patient Data Sheet</a:t>
                      </a:r>
                      <a:r>
                        <a:rPr lang="en-US" baseline="0" dirty="0" smtClean="0"/>
                        <a:t> </a:t>
                      </a:r>
                      <a:r>
                        <a:rPr lang="en-US" sz="1400" baseline="0" dirty="0" smtClean="0"/>
                        <a:t>(NG printout)**</a:t>
                      </a:r>
                      <a:endParaRPr lang="en-US" sz="1400" dirty="0"/>
                    </a:p>
                  </a:txBody>
                  <a:tcPr/>
                </a:tc>
                <a:tc>
                  <a:txBody>
                    <a:bodyPr/>
                    <a:lstStyle/>
                    <a:p>
                      <a:pPr algn="ctr"/>
                      <a:r>
                        <a:rPr lang="en-US" dirty="0" smtClean="0">
                          <a:sym typeface="Wingdings"/>
                        </a:rPr>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Wingdings"/>
                        </a:rPr>
                        <a:t></a:t>
                      </a:r>
                      <a:endParaRPr lang="en-US" dirty="0" smtClean="0"/>
                    </a:p>
                  </a:txBody>
                  <a:tcPr/>
                </a:tc>
                <a:tc>
                  <a:txBody>
                    <a:bodyPr/>
                    <a:lstStyle/>
                    <a:p>
                      <a:endParaRPr lang="en-US" dirty="0"/>
                    </a:p>
                  </a:txBody>
                  <a:tcPr/>
                </a:tc>
              </a:tr>
              <a:tr h="370840">
                <a:tc>
                  <a:txBody>
                    <a:bodyPr/>
                    <a:lstStyle/>
                    <a:p>
                      <a:r>
                        <a:rPr lang="en-US" dirty="0" smtClean="0"/>
                        <a:t>Statement of Income – Sliding</a:t>
                      </a:r>
                      <a:r>
                        <a:rPr lang="en-US" baseline="0" dirty="0" smtClean="0"/>
                        <a:t> Scale </a:t>
                      </a:r>
                      <a:r>
                        <a:rPr lang="en-US" sz="1400" baseline="0" dirty="0" smtClean="0"/>
                        <a:t>(#2004)</a:t>
                      </a:r>
                      <a:endParaRPr lang="en-US" sz="1400" dirty="0"/>
                    </a:p>
                  </a:txBody>
                  <a:tcPr/>
                </a:tc>
                <a:tc>
                  <a:txBody>
                    <a:bodyPr/>
                    <a:lstStyle/>
                    <a:p>
                      <a:pPr algn="ctr"/>
                      <a:r>
                        <a:rPr lang="en-US" dirty="0" smtClean="0">
                          <a:sym typeface="Wingdings"/>
                        </a:rPr>
                        <a:t></a:t>
                      </a:r>
                      <a:endParaRPr lang="en-US" dirty="0"/>
                    </a:p>
                  </a:txBody>
                  <a:tcPr/>
                </a:tc>
                <a:tc>
                  <a:txBody>
                    <a:bodyPr/>
                    <a:lstStyle/>
                    <a:p>
                      <a:pPr algn="ctr"/>
                      <a:r>
                        <a:rPr lang="en-US" dirty="0" smtClean="0">
                          <a:sym typeface="Wingdings"/>
                        </a:rPr>
                        <a:t></a:t>
                      </a:r>
                      <a:endParaRPr lang="en-US" dirty="0"/>
                    </a:p>
                  </a:txBody>
                  <a:tcPr/>
                </a:tc>
                <a:tc>
                  <a:txBody>
                    <a:bodyPr/>
                    <a:lstStyle/>
                    <a:p>
                      <a:pPr algn="ctr"/>
                      <a:r>
                        <a:rPr lang="en-US" dirty="0" smtClean="0">
                          <a:sym typeface="Wingdings"/>
                        </a:rPr>
                        <a:t></a:t>
                      </a:r>
                      <a:endParaRPr lang="en-US" dirty="0"/>
                    </a:p>
                  </a:txBody>
                  <a:tcPr/>
                </a:tc>
              </a:tr>
              <a:tr h="370840">
                <a:tc>
                  <a:txBody>
                    <a:bodyPr/>
                    <a:lstStyle/>
                    <a:p>
                      <a:r>
                        <a:rPr lang="en-US" dirty="0" smtClean="0"/>
                        <a:t>Staying Healthy</a:t>
                      </a:r>
                      <a:r>
                        <a:rPr lang="en-US" baseline="0" dirty="0" smtClean="0"/>
                        <a:t> Assessment, VFC, Vax Contraindications</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sym typeface="Wingdings"/>
                        </a:rPr>
                        <a:t></a:t>
                      </a:r>
                      <a:endParaRPr lang="en-US" dirty="0"/>
                    </a:p>
                  </a:txBody>
                  <a:tcPr/>
                </a:tc>
              </a:tr>
              <a:tr h="370840">
                <a:tc>
                  <a:txBody>
                    <a:bodyPr/>
                    <a:lstStyle/>
                    <a:p>
                      <a:r>
                        <a:rPr lang="en-US" dirty="0" smtClean="0"/>
                        <a:t>Advance Directives </a:t>
                      </a:r>
                      <a:r>
                        <a:rPr lang="en-US" sz="1400" dirty="0" smtClean="0"/>
                        <a:t>(#498, 498.3)</a:t>
                      </a:r>
                      <a:endParaRPr lang="en-US" sz="1400" dirty="0"/>
                    </a:p>
                  </a:txBody>
                  <a:tcPr/>
                </a:tc>
                <a:tc>
                  <a:txBody>
                    <a:bodyPr/>
                    <a:lstStyle/>
                    <a:p>
                      <a:pPr algn="ctr"/>
                      <a:r>
                        <a:rPr lang="en-US" dirty="0" smtClean="0">
                          <a:sym typeface="Wingdings"/>
                        </a:rPr>
                        <a:t></a:t>
                      </a:r>
                      <a:endParaRPr lang="en-US" dirty="0"/>
                    </a:p>
                  </a:txBody>
                  <a:tcPr/>
                </a:tc>
                <a:tc>
                  <a:txBody>
                    <a:bodyPr/>
                    <a:lstStyle/>
                    <a:p>
                      <a:pPr algn="ctr"/>
                      <a:r>
                        <a:rPr lang="en-US" dirty="0" smtClean="0">
                          <a:sym typeface="Wingdings"/>
                        </a:rPr>
                        <a:t></a:t>
                      </a:r>
                      <a:endParaRPr lang="en-US" dirty="0"/>
                    </a:p>
                  </a:txBody>
                  <a:tcPr/>
                </a:tc>
                <a:tc>
                  <a:txBody>
                    <a:bodyPr/>
                    <a:lstStyle/>
                    <a:p>
                      <a:pPr algn="ctr"/>
                      <a:r>
                        <a:rPr lang="en-US" dirty="0" smtClean="0">
                          <a:sym typeface="Wingdings"/>
                        </a:rPr>
                        <a:t></a:t>
                      </a:r>
                      <a:endParaRPr lang="en-US" dirty="0"/>
                    </a:p>
                  </a:txBody>
                  <a:tcPr/>
                </a:tc>
              </a:tr>
              <a:tr h="370840">
                <a:tc>
                  <a:txBody>
                    <a:bodyPr/>
                    <a:lstStyle/>
                    <a:p>
                      <a:r>
                        <a:rPr lang="en-US" sz="1800" dirty="0" smtClean="0"/>
                        <a:t>Patient Registration Form </a:t>
                      </a:r>
                      <a:r>
                        <a:rPr lang="en-US" sz="1400" dirty="0" smtClean="0"/>
                        <a:t>(#106)</a:t>
                      </a:r>
                      <a:endParaRPr lang="en-US" sz="1400"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sym typeface="Wingdings"/>
                        </a:rPr>
                        <a:t></a:t>
                      </a:r>
                      <a:endParaRPr lang="en-US" dirty="0"/>
                    </a:p>
                  </a:txBody>
                  <a:tcPr/>
                </a:tc>
              </a:tr>
              <a:tr h="370840">
                <a:tc>
                  <a:txBody>
                    <a:bodyPr/>
                    <a:lstStyle/>
                    <a:p>
                      <a:r>
                        <a:rPr lang="en-US" sz="1800" dirty="0" smtClean="0"/>
                        <a:t>FPACT, EWC, CHDP Forms</a:t>
                      </a:r>
                      <a:r>
                        <a:rPr lang="en-US" sz="1800" baseline="0" dirty="0" smtClean="0"/>
                        <a:t> </a:t>
                      </a:r>
                      <a:r>
                        <a:rPr lang="en-US" sz="1400" baseline="0" dirty="0" smtClean="0"/>
                        <a:t>(as needed)</a:t>
                      </a:r>
                      <a:endParaRPr lang="en-US" sz="1400" dirty="0"/>
                    </a:p>
                  </a:txBody>
                  <a:tcPr/>
                </a:tc>
                <a:tc>
                  <a:txBody>
                    <a:bodyPr/>
                    <a:lstStyle/>
                    <a:p>
                      <a:pPr algn="ctr"/>
                      <a:r>
                        <a:rPr lang="en-US" dirty="0" smtClean="0">
                          <a:sym typeface="Wingdings"/>
                        </a:rPr>
                        <a:t></a:t>
                      </a:r>
                      <a:endParaRPr lang="en-US" dirty="0"/>
                    </a:p>
                  </a:txBody>
                  <a:tcPr/>
                </a:tc>
                <a:tc>
                  <a:txBody>
                    <a:bodyPr/>
                    <a:lstStyle/>
                    <a:p>
                      <a:pPr algn="ctr"/>
                      <a:r>
                        <a:rPr lang="en-US" dirty="0" smtClean="0">
                          <a:sym typeface="Wingdings"/>
                        </a:rPr>
                        <a:t></a:t>
                      </a:r>
                      <a:endParaRPr lang="en-US" dirty="0"/>
                    </a:p>
                  </a:txBody>
                  <a:tcPr/>
                </a:tc>
                <a:tc>
                  <a:txBody>
                    <a:bodyPr/>
                    <a:lstStyle/>
                    <a:p>
                      <a:pPr algn="ctr"/>
                      <a:r>
                        <a:rPr lang="en-US" dirty="0" smtClean="0">
                          <a:sym typeface="Wingdings"/>
                        </a:rPr>
                        <a:t></a:t>
                      </a:r>
                      <a:endParaRPr lang="en-US" dirty="0"/>
                    </a:p>
                  </a:txBody>
                  <a:tcPr/>
                </a:tc>
              </a:tr>
            </a:tbl>
          </a:graphicData>
        </a:graphic>
      </p:graphicFrame>
      <p:sp>
        <p:nvSpPr>
          <p:cNvPr id="5" name="TextBox 4"/>
          <p:cNvSpPr txBox="1"/>
          <p:nvPr/>
        </p:nvSpPr>
        <p:spPr>
          <a:xfrm>
            <a:off x="4114800" y="6288286"/>
            <a:ext cx="4419600" cy="369332"/>
          </a:xfrm>
          <a:prstGeom prst="rect">
            <a:avLst/>
          </a:prstGeom>
          <a:noFill/>
        </p:spPr>
        <p:txBody>
          <a:bodyPr wrap="square" rtlCol="0">
            <a:spAutoFit/>
          </a:bodyPr>
          <a:lstStyle/>
          <a:p>
            <a:r>
              <a:rPr lang="en-US" dirty="0" smtClean="0"/>
              <a:t>** </a:t>
            </a:r>
            <a:r>
              <a:rPr lang="en-US" sz="1400" dirty="0" smtClean="0"/>
              <a:t>In-person registrations</a:t>
            </a:r>
            <a:endParaRPr lang="en-US" sz="1400" dirty="0"/>
          </a:p>
        </p:txBody>
      </p:sp>
      <p:sp>
        <p:nvSpPr>
          <p:cNvPr id="3" name="Slide Number Placeholder 2"/>
          <p:cNvSpPr>
            <a:spLocks noGrp="1"/>
          </p:cNvSpPr>
          <p:nvPr>
            <p:ph type="sldNum" sz="quarter" idx="12"/>
          </p:nvPr>
        </p:nvSpPr>
        <p:spPr/>
        <p:txBody>
          <a:bodyPr/>
          <a:lstStyle/>
          <a:p>
            <a:fld id="{B20BB78C-29A7-40C1-9E98-29815A6B371C}" type="slidenum">
              <a:rPr lang="en-US" smtClean="0"/>
              <a:t>31</a:t>
            </a:fld>
            <a:endParaRPr lang="en-US"/>
          </a:p>
        </p:txBody>
      </p:sp>
    </p:spTree>
    <p:extLst>
      <p:ext uri="{BB962C8B-B14F-4D97-AF65-F5344CB8AC3E}">
        <p14:creationId xmlns:p14="http://schemas.microsoft.com/office/powerpoint/2010/main" val="930954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Registration Types</a:t>
            </a:r>
            <a:br>
              <a:rPr lang="en-US" dirty="0" smtClean="0"/>
            </a:br>
            <a:r>
              <a:rPr lang="en-US" sz="3600" dirty="0" smtClean="0"/>
              <a:t>Special Situations</a:t>
            </a:r>
            <a:endParaRPr lang="en-US" sz="3600" dirty="0"/>
          </a:p>
        </p:txBody>
      </p:sp>
      <p:sp>
        <p:nvSpPr>
          <p:cNvPr id="6" name="Content Placeholder 5"/>
          <p:cNvSpPr>
            <a:spLocks noGrp="1"/>
          </p:cNvSpPr>
          <p:nvPr>
            <p:ph idx="1"/>
          </p:nvPr>
        </p:nvSpPr>
        <p:spPr/>
        <p:txBody>
          <a:bodyPr>
            <a:normAutofit lnSpcReduction="10000"/>
          </a:bodyPr>
          <a:lstStyle/>
          <a:p>
            <a:r>
              <a:rPr lang="en-US" dirty="0" smtClean="0"/>
              <a:t>Phone Registrations – </a:t>
            </a:r>
            <a:r>
              <a:rPr lang="en-US" sz="1800" dirty="0"/>
              <a:t>C</a:t>
            </a:r>
            <a:r>
              <a:rPr lang="en-US" sz="1800" dirty="0" smtClean="0"/>
              <a:t>an work well for patient access, suggest </a:t>
            </a:r>
            <a:r>
              <a:rPr lang="en-US" sz="1800" b="1" dirty="0" smtClean="0">
                <a:solidFill>
                  <a:srgbClr val="C00000"/>
                </a:solidFill>
              </a:rPr>
              <a:t>requiring</a:t>
            </a:r>
            <a:r>
              <a:rPr lang="en-US" sz="1800" dirty="0" smtClean="0">
                <a:solidFill>
                  <a:srgbClr val="C00000"/>
                </a:solidFill>
              </a:rPr>
              <a:t> </a:t>
            </a:r>
            <a:r>
              <a:rPr lang="en-US" sz="1800" dirty="0" smtClean="0"/>
              <a:t>dates for all consents (i.e., hard stop until checked off &amp; dates filled in);</a:t>
            </a:r>
          </a:p>
          <a:p>
            <a:r>
              <a:rPr lang="en-US" dirty="0" smtClean="0"/>
              <a:t>SBHC Registrations – </a:t>
            </a:r>
            <a:r>
              <a:rPr lang="en-US" sz="1800" dirty="0" err="1" smtClean="0"/>
              <a:t>PhB</a:t>
            </a:r>
            <a:r>
              <a:rPr lang="en-US" sz="1800" dirty="0" smtClean="0"/>
              <a:t> to shadow 3 SBHCs (2 visits set up), gather specific workflows;</a:t>
            </a:r>
          </a:p>
          <a:p>
            <a:r>
              <a:rPr lang="en-US" dirty="0"/>
              <a:t>Optical Registrations – </a:t>
            </a:r>
            <a:r>
              <a:rPr lang="en-US" sz="1800" dirty="0"/>
              <a:t>O</a:t>
            </a:r>
            <a:r>
              <a:rPr lang="en-US" sz="1800" dirty="0" smtClean="0"/>
              <a:t>ptical only;</a:t>
            </a:r>
          </a:p>
          <a:p>
            <a:r>
              <a:rPr lang="en-US" dirty="0"/>
              <a:t>Dental Registrations –</a:t>
            </a:r>
            <a:r>
              <a:rPr lang="en-US" sz="1800" dirty="0" smtClean="0"/>
              <a:t> Dental only;</a:t>
            </a:r>
          </a:p>
          <a:p>
            <a:r>
              <a:rPr lang="en-US" dirty="0"/>
              <a:t>Sensitive Services –</a:t>
            </a:r>
            <a:r>
              <a:rPr lang="en-US" sz="1800" dirty="0" smtClean="0"/>
              <a:t> More information needed. How used now? What are requirements? How should we set up and use Sensitive Services going forward?</a:t>
            </a:r>
          </a:p>
          <a:p>
            <a:r>
              <a:rPr lang="en-US" dirty="0" smtClean="0"/>
              <a:t>Prenatal Patients – </a:t>
            </a:r>
            <a:r>
              <a:rPr lang="en-US" sz="1800" dirty="0" err="1"/>
              <a:t>PhB</a:t>
            </a:r>
            <a:r>
              <a:rPr lang="en-US" sz="1800" dirty="0"/>
              <a:t> to shadow PPS staff.</a:t>
            </a:r>
          </a:p>
        </p:txBody>
      </p:sp>
      <p:sp>
        <p:nvSpPr>
          <p:cNvPr id="5" name="Slide Number Placeholder 4"/>
          <p:cNvSpPr>
            <a:spLocks noGrp="1"/>
          </p:cNvSpPr>
          <p:nvPr>
            <p:ph type="sldNum" sz="quarter" idx="12"/>
          </p:nvPr>
        </p:nvSpPr>
        <p:spPr/>
        <p:txBody>
          <a:bodyPr/>
          <a:lstStyle/>
          <a:p>
            <a:fld id="{B20BB78C-29A7-40C1-9E98-29815A6B371C}" type="slidenum">
              <a:rPr lang="en-US" smtClean="0"/>
              <a:t>32</a:t>
            </a:fld>
            <a:endParaRPr lang="en-US"/>
          </a:p>
        </p:txBody>
      </p:sp>
    </p:spTree>
    <p:extLst>
      <p:ext uri="{BB962C8B-B14F-4D97-AF65-F5344CB8AC3E}">
        <p14:creationId xmlns:p14="http://schemas.microsoft.com/office/powerpoint/2010/main" val="205765570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smtClean="0">
                <a:solidFill>
                  <a:schemeClr val="accent3">
                    <a:lumMod val="75000"/>
                  </a:schemeClr>
                </a:solidFill>
              </a:rPr>
              <a:t>Workflows for Insurance Eligibility Verification</a:t>
            </a:r>
            <a:endParaRPr lang="en-US" b="1" dirty="0">
              <a:solidFill>
                <a:schemeClr val="accent3">
                  <a:lumMod val="75000"/>
                </a:schemeClr>
              </a:solidFill>
            </a:endParaRPr>
          </a:p>
        </p:txBody>
      </p:sp>
      <p:sp>
        <p:nvSpPr>
          <p:cNvPr id="6" name="Subtitle 5"/>
          <p:cNvSpPr>
            <a:spLocks noGrp="1"/>
          </p:cNvSpPr>
          <p:nvPr>
            <p:ph type="subTitle" idx="1"/>
          </p:nvPr>
        </p:nvSpPr>
        <p:spPr>
          <a:xfrm>
            <a:off x="1371600" y="3886200"/>
            <a:ext cx="6400800" cy="1066800"/>
          </a:xfrm>
        </p:spPr>
        <p:txBody>
          <a:bodyPr>
            <a:normAutofit lnSpcReduction="10000"/>
          </a:bodyPr>
          <a:lstStyle/>
          <a:p>
            <a:r>
              <a:rPr lang="en-US" dirty="0" smtClean="0"/>
              <a:t>Current Processes – Noted Differences by County</a:t>
            </a:r>
            <a:endParaRPr lang="en-US" dirty="0"/>
          </a:p>
        </p:txBody>
      </p:sp>
      <p:sp>
        <p:nvSpPr>
          <p:cNvPr id="2" name="Slide Number Placeholder 1"/>
          <p:cNvSpPr>
            <a:spLocks noGrp="1"/>
          </p:cNvSpPr>
          <p:nvPr>
            <p:ph type="sldNum" sz="quarter" idx="12"/>
          </p:nvPr>
        </p:nvSpPr>
        <p:spPr/>
        <p:txBody>
          <a:bodyPr/>
          <a:lstStyle/>
          <a:p>
            <a:fld id="{B20BB78C-29A7-40C1-9E98-29815A6B371C}"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219703637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Insurance Eligibility Checking Processes</a:t>
            </a:r>
            <a:endParaRPr lang="en-US" dirty="0"/>
          </a:p>
        </p:txBody>
      </p:sp>
      <p:sp>
        <p:nvSpPr>
          <p:cNvPr id="3" name="Slide Number Placeholder 2"/>
          <p:cNvSpPr>
            <a:spLocks noGrp="1"/>
          </p:cNvSpPr>
          <p:nvPr>
            <p:ph type="sldNum" sz="quarter" idx="12"/>
          </p:nvPr>
        </p:nvSpPr>
        <p:spPr/>
        <p:txBody>
          <a:bodyPr/>
          <a:lstStyle/>
          <a:p>
            <a:fld id="{B20BB78C-29A7-40C1-9E98-29815A6B371C}" type="slidenum">
              <a:rPr lang="en-US" smtClean="0">
                <a:solidFill>
                  <a:prstClr val="black">
                    <a:tint val="75000"/>
                  </a:prstClr>
                </a:solidFill>
              </a:rPr>
              <a:pPr/>
              <a:t>34</a:t>
            </a:fld>
            <a:endParaRPr lang="en-US">
              <a:solidFill>
                <a:prstClr val="black">
                  <a:tint val="75000"/>
                </a:prstClr>
              </a:solidFill>
            </a:endParaRPr>
          </a:p>
        </p:txBody>
      </p:sp>
      <p:sp>
        <p:nvSpPr>
          <p:cNvPr id="5" name="Content Placeholder 4"/>
          <p:cNvSpPr>
            <a:spLocks noGrp="1"/>
          </p:cNvSpPr>
          <p:nvPr>
            <p:ph idx="1"/>
          </p:nvPr>
        </p:nvSpPr>
        <p:spPr/>
        <p:txBody>
          <a:bodyPr>
            <a:normAutofit fontScale="70000" lnSpcReduction="20000"/>
          </a:bodyPr>
          <a:lstStyle/>
          <a:p>
            <a:pPr lvl="0"/>
            <a:r>
              <a:rPr lang="en-US" dirty="0" smtClean="0"/>
              <a:t>All scheduled appointments – insurance eligibility for the first two listed insurances is checked </a:t>
            </a:r>
            <a:r>
              <a:rPr lang="en-US" b="1" dirty="0" smtClean="0"/>
              <a:t>two</a:t>
            </a:r>
            <a:r>
              <a:rPr lang="en-US" dirty="0" smtClean="0"/>
              <a:t> days prior by </a:t>
            </a:r>
            <a:r>
              <a:rPr lang="en-US" dirty="0" err="1" smtClean="0"/>
              <a:t>NextGen</a:t>
            </a:r>
            <a:r>
              <a:rPr lang="en-US" dirty="0" smtClean="0"/>
              <a:t> internal process; eligibility results are dropped into each patient’s </a:t>
            </a:r>
            <a:r>
              <a:rPr lang="en-US" dirty="0" err="1" smtClean="0"/>
              <a:t>Elig</a:t>
            </a:r>
            <a:r>
              <a:rPr lang="en-US" dirty="0" smtClean="0"/>
              <a:t>/Referral tab under active primary and secondary insurances.</a:t>
            </a:r>
            <a:endParaRPr lang="en-US" dirty="0"/>
          </a:p>
          <a:p>
            <a:r>
              <a:rPr lang="en-US" dirty="0"/>
              <a:t>Front desk staff do a manual check </a:t>
            </a:r>
            <a:r>
              <a:rPr lang="en-US" b="1" dirty="0"/>
              <a:t>one</a:t>
            </a:r>
            <a:r>
              <a:rPr lang="en-US" dirty="0"/>
              <a:t> day before for each scheduled patient; </a:t>
            </a:r>
            <a:r>
              <a:rPr lang="en-US" dirty="0" smtClean="0"/>
              <a:t>usually check </a:t>
            </a:r>
            <a:r>
              <a:rPr lang="en-US" dirty="0"/>
              <a:t>on insurance websites. If insurance is expired, call patient to collect updated information or give option of rescheduling appointment. Often combined with appointment reminder calls. </a:t>
            </a:r>
            <a:endParaRPr lang="en-US" dirty="0" smtClean="0"/>
          </a:p>
          <a:p>
            <a:r>
              <a:rPr lang="en-US" dirty="0" smtClean="0"/>
              <a:t>Solano County – each front desk COA is assigned to 2 providers, checks patient eligibility in these 2 schedules for next </a:t>
            </a:r>
            <a:r>
              <a:rPr lang="en-US" b="1" dirty="0" smtClean="0"/>
              <a:t>3 days</a:t>
            </a:r>
            <a:r>
              <a:rPr lang="en-US" dirty="0" smtClean="0"/>
              <a:t>. When insurance is verified, types “Active” in appointment description; doesn’t check again until DOS.</a:t>
            </a:r>
          </a:p>
          <a:p>
            <a:pPr lvl="1"/>
            <a:r>
              <a:rPr lang="en-US" dirty="0" smtClean="0"/>
              <a:t>Note</a:t>
            </a:r>
            <a:r>
              <a:rPr lang="en-US" dirty="0"/>
              <a:t>: for patients who are aware their insurance is not active, there is a </a:t>
            </a:r>
            <a:r>
              <a:rPr lang="en-US" b="1" dirty="0"/>
              <a:t>very</a:t>
            </a:r>
            <a:r>
              <a:rPr lang="en-US" dirty="0"/>
              <a:t> high no-show rate.  </a:t>
            </a:r>
            <a:r>
              <a:rPr lang="en-US" dirty="0" smtClean="0"/>
              <a:t>Even worse </a:t>
            </a:r>
            <a:r>
              <a:rPr lang="en-US" dirty="0"/>
              <a:t>when patients told at check-in; accounts for many walk-outs on </a:t>
            </a:r>
            <a:r>
              <a:rPr lang="en-US" dirty="0" smtClean="0"/>
              <a:t>DOS.</a:t>
            </a:r>
            <a:endParaRPr lang="en-US" dirty="0"/>
          </a:p>
        </p:txBody>
      </p:sp>
      <p:sp>
        <p:nvSpPr>
          <p:cNvPr id="6" name="TextBox 5"/>
          <p:cNvSpPr txBox="1"/>
          <p:nvPr/>
        </p:nvSpPr>
        <p:spPr>
          <a:xfrm>
            <a:off x="762000" y="1219200"/>
            <a:ext cx="1524000" cy="381000"/>
          </a:xfrm>
          <a:prstGeom prst="rect">
            <a:avLst/>
          </a:prstGeom>
          <a:solidFill>
            <a:schemeClr val="accent5"/>
          </a:solidFill>
        </p:spPr>
        <p:txBody>
          <a:bodyPr wrap="square" rtlCol="0">
            <a:spAutoFit/>
          </a:bodyPr>
          <a:lstStyle/>
          <a:p>
            <a:pPr algn="ctr"/>
            <a:r>
              <a:rPr lang="en-US" b="1" dirty="0" smtClean="0"/>
              <a:t>Before DOS</a:t>
            </a:r>
            <a:endParaRPr lang="en-US" b="1" dirty="0"/>
          </a:p>
        </p:txBody>
      </p:sp>
    </p:spTree>
    <p:extLst>
      <p:ext uri="{BB962C8B-B14F-4D97-AF65-F5344CB8AC3E}">
        <p14:creationId xmlns:p14="http://schemas.microsoft.com/office/powerpoint/2010/main" val="40830463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Insurance Eligibility Checking Processes</a:t>
            </a:r>
            <a:endParaRPr lang="en-US" dirty="0"/>
          </a:p>
        </p:txBody>
      </p:sp>
      <p:sp>
        <p:nvSpPr>
          <p:cNvPr id="3" name="Content Placeholder 2"/>
          <p:cNvSpPr>
            <a:spLocks noGrp="1"/>
          </p:cNvSpPr>
          <p:nvPr>
            <p:ph idx="1"/>
          </p:nvPr>
        </p:nvSpPr>
        <p:spPr>
          <a:xfrm>
            <a:off x="457200" y="1981201"/>
            <a:ext cx="8229600" cy="3428999"/>
          </a:xfrm>
        </p:spPr>
        <p:txBody>
          <a:bodyPr>
            <a:normAutofit fontScale="92500" lnSpcReduction="20000"/>
          </a:bodyPr>
          <a:lstStyle/>
          <a:p>
            <a:r>
              <a:rPr lang="en-US" sz="2400" dirty="0"/>
              <a:t>On DOS, front desk COA runs insurance coverage on each insurance website; generally </a:t>
            </a:r>
            <a:r>
              <a:rPr lang="en-US" sz="2400" dirty="0" smtClean="0"/>
              <a:t>don’t use </a:t>
            </a:r>
            <a:r>
              <a:rPr lang="en-US" sz="2400" dirty="0"/>
              <a:t>information pre-loaded by </a:t>
            </a:r>
            <a:r>
              <a:rPr lang="en-US" sz="2400" dirty="0" err="1"/>
              <a:t>NextGen</a:t>
            </a:r>
            <a:r>
              <a:rPr lang="en-US" sz="2400" dirty="0"/>
              <a:t> internal process or </a:t>
            </a:r>
            <a:r>
              <a:rPr lang="en-US" sz="2400" dirty="0" smtClean="0"/>
              <a:t>use </a:t>
            </a:r>
            <a:r>
              <a:rPr lang="en-US" sz="2400" dirty="0" err="1" smtClean="0"/>
              <a:t>NextGen</a:t>
            </a:r>
            <a:r>
              <a:rPr lang="en-US" sz="2400" dirty="0" smtClean="0"/>
              <a:t> </a:t>
            </a:r>
            <a:r>
              <a:rPr lang="en-US" sz="2400" dirty="0"/>
              <a:t>to do on-demand eligibility checking.</a:t>
            </a:r>
          </a:p>
          <a:p>
            <a:pPr lvl="1"/>
            <a:r>
              <a:rPr lang="en-US" sz="2200" dirty="0"/>
              <a:t>Note: </a:t>
            </a:r>
            <a:r>
              <a:rPr lang="en-US" sz="2200" dirty="0" smtClean="0"/>
              <a:t>some </a:t>
            </a:r>
            <a:r>
              <a:rPr lang="en-US" sz="2200" dirty="0"/>
              <a:t>newer staff </a:t>
            </a:r>
            <a:r>
              <a:rPr lang="en-US" sz="2200" dirty="0" smtClean="0"/>
              <a:t>are unaware </a:t>
            </a:r>
            <a:r>
              <a:rPr lang="en-US" sz="2200" dirty="0"/>
              <a:t>of pre-loaded data and unaware of on-demand eligibility checking through </a:t>
            </a:r>
            <a:r>
              <a:rPr lang="en-US" sz="2200" dirty="0" err="1"/>
              <a:t>NextGen</a:t>
            </a:r>
            <a:r>
              <a:rPr lang="en-US" sz="2200" dirty="0"/>
              <a:t>.</a:t>
            </a:r>
          </a:p>
          <a:p>
            <a:r>
              <a:rPr lang="en-US" sz="2400" dirty="0"/>
              <a:t>If FPACT is expired (can tell by dates in insurance detail), ask patient to fill out and sign FPACT form. COA updates FPACT on MediCal website, adds new insurance information to patient Insurance Listing, scans FPACT form to Billing / </a:t>
            </a:r>
            <a:r>
              <a:rPr lang="en-US" sz="2400" dirty="0" err="1"/>
              <a:t>Reg</a:t>
            </a:r>
            <a:r>
              <a:rPr lang="en-US" sz="2400" dirty="0"/>
              <a:t> </a:t>
            </a:r>
            <a:r>
              <a:rPr lang="en-US" sz="2400" dirty="0" smtClean="0"/>
              <a:t>forms, attaches to same-day encounter.</a:t>
            </a:r>
            <a:endParaRPr lang="en-US" sz="2400" dirty="0"/>
          </a:p>
          <a:p>
            <a:endParaRPr lang="en-US" dirty="0"/>
          </a:p>
          <a:p>
            <a:endParaRPr lang="en-US" dirty="0"/>
          </a:p>
        </p:txBody>
      </p:sp>
      <p:sp>
        <p:nvSpPr>
          <p:cNvPr id="4" name="Slide Number Placeholder 3"/>
          <p:cNvSpPr>
            <a:spLocks noGrp="1"/>
          </p:cNvSpPr>
          <p:nvPr>
            <p:ph type="sldNum" sz="quarter" idx="12"/>
          </p:nvPr>
        </p:nvSpPr>
        <p:spPr/>
        <p:txBody>
          <a:bodyPr/>
          <a:lstStyle/>
          <a:p>
            <a:fld id="{B20BB78C-29A7-40C1-9E98-29815A6B371C}" type="slidenum">
              <a:rPr lang="en-US" smtClean="0"/>
              <a:t>35</a:t>
            </a:fld>
            <a:endParaRPr lang="en-US"/>
          </a:p>
        </p:txBody>
      </p:sp>
      <p:sp>
        <p:nvSpPr>
          <p:cNvPr id="5" name="TextBox 4"/>
          <p:cNvSpPr txBox="1"/>
          <p:nvPr/>
        </p:nvSpPr>
        <p:spPr>
          <a:xfrm>
            <a:off x="533400" y="1600200"/>
            <a:ext cx="1905000" cy="369332"/>
          </a:xfrm>
          <a:prstGeom prst="rect">
            <a:avLst/>
          </a:prstGeom>
          <a:solidFill>
            <a:schemeClr val="accent5"/>
          </a:solidFill>
        </p:spPr>
        <p:txBody>
          <a:bodyPr wrap="square" rtlCol="0">
            <a:spAutoFit/>
          </a:bodyPr>
          <a:lstStyle/>
          <a:p>
            <a:pPr algn="ctr"/>
            <a:r>
              <a:rPr lang="en-US" b="1" dirty="0" smtClean="0"/>
              <a:t>On DOS</a:t>
            </a:r>
            <a:endParaRPr lang="en-US" b="1" dirty="0"/>
          </a:p>
        </p:txBody>
      </p:sp>
    </p:spTree>
    <p:extLst>
      <p:ext uri="{BB962C8B-B14F-4D97-AF65-F5344CB8AC3E}">
        <p14:creationId xmlns:p14="http://schemas.microsoft.com/office/powerpoint/2010/main" val="332567829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Insurance Eligibility Checking Processes</a:t>
            </a:r>
            <a:endParaRPr lang="en-US" dirty="0"/>
          </a:p>
        </p:txBody>
      </p:sp>
      <p:sp>
        <p:nvSpPr>
          <p:cNvPr id="3" name="Content Placeholder 2"/>
          <p:cNvSpPr>
            <a:spLocks noGrp="1"/>
          </p:cNvSpPr>
          <p:nvPr>
            <p:ph idx="1"/>
          </p:nvPr>
        </p:nvSpPr>
        <p:spPr>
          <a:xfrm>
            <a:off x="457200" y="1981200"/>
            <a:ext cx="8229600" cy="2971799"/>
          </a:xfrm>
        </p:spPr>
        <p:txBody>
          <a:bodyPr>
            <a:normAutofit/>
          </a:bodyPr>
          <a:lstStyle/>
          <a:p>
            <a:r>
              <a:rPr lang="en-US" sz="2400" dirty="0"/>
              <a:t>At the end of the month, have to have special processes. Can’t check MediCal, etc., at end of one month for DOS in next month.</a:t>
            </a:r>
          </a:p>
          <a:p>
            <a:r>
              <a:rPr lang="en-US" sz="2400" dirty="0" smtClean="0"/>
              <a:t>Patient’s HPAC / CMSP is expired – what is the process?</a:t>
            </a:r>
          </a:p>
          <a:p>
            <a:r>
              <a:rPr lang="en-US" sz="2400" dirty="0" smtClean="0"/>
              <a:t>Patient’s sliding scale is expired – what is the process?</a:t>
            </a:r>
          </a:p>
          <a:p>
            <a:r>
              <a:rPr lang="en-US" sz="2400" dirty="0" smtClean="0"/>
              <a:t>Patient </a:t>
            </a:r>
            <a:r>
              <a:rPr lang="en-US" sz="2400" dirty="0"/>
              <a:t>assignment – patient’s coverage is good, but is assigned to another provider… what is the process</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B20BB78C-29A7-40C1-9E98-29815A6B371C}" type="slidenum">
              <a:rPr lang="en-US" smtClean="0"/>
              <a:t>36</a:t>
            </a:fld>
            <a:endParaRPr lang="en-US"/>
          </a:p>
        </p:txBody>
      </p:sp>
      <p:sp>
        <p:nvSpPr>
          <p:cNvPr id="5" name="TextBox 4"/>
          <p:cNvSpPr txBox="1"/>
          <p:nvPr/>
        </p:nvSpPr>
        <p:spPr>
          <a:xfrm>
            <a:off x="906780" y="1664732"/>
            <a:ext cx="2743200" cy="369332"/>
          </a:xfrm>
          <a:prstGeom prst="rect">
            <a:avLst/>
          </a:prstGeom>
          <a:solidFill>
            <a:schemeClr val="accent5"/>
          </a:solidFill>
        </p:spPr>
        <p:txBody>
          <a:bodyPr wrap="square" rtlCol="0">
            <a:spAutoFit/>
          </a:bodyPr>
          <a:lstStyle/>
          <a:p>
            <a:pPr algn="ctr"/>
            <a:r>
              <a:rPr lang="en-US" b="1" dirty="0" smtClean="0"/>
              <a:t>Questions / Special Cases</a:t>
            </a:r>
            <a:endParaRPr lang="en-US" b="1" dirty="0"/>
          </a:p>
        </p:txBody>
      </p:sp>
    </p:spTree>
    <p:extLst>
      <p:ext uri="{BB962C8B-B14F-4D97-AF65-F5344CB8AC3E}">
        <p14:creationId xmlns:p14="http://schemas.microsoft.com/office/powerpoint/2010/main" val="27161398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chor="t">
            <a:normAutofit fontScale="90000"/>
          </a:bodyPr>
          <a:lstStyle/>
          <a:p>
            <a:r>
              <a:rPr lang="en-US" dirty="0" smtClean="0"/>
              <a:t>Setting Up User Preferences -- Batches</a:t>
            </a:r>
            <a:endParaRPr lang="en-US" dirty="0"/>
          </a:p>
        </p:txBody>
      </p:sp>
      <p:sp>
        <p:nvSpPr>
          <p:cNvPr id="4" name="Slide Number Placeholder 3"/>
          <p:cNvSpPr>
            <a:spLocks noGrp="1"/>
          </p:cNvSpPr>
          <p:nvPr>
            <p:ph type="sldNum" sz="quarter" idx="12"/>
          </p:nvPr>
        </p:nvSpPr>
        <p:spPr/>
        <p:txBody>
          <a:bodyPr/>
          <a:lstStyle/>
          <a:p>
            <a:fld id="{B20BB78C-29A7-40C1-9E98-29815A6B371C}" type="slidenum">
              <a:rPr lang="en-US" smtClean="0">
                <a:solidFill>
                  <a:prstClr val="black">
                    <a:tint val="75000"/>
                  </a:prstClr>
                </a:solidFill>
              </a:rPr>
              <a:pPr/>
              <a:t>4</a:t>
            </a:fld>
            <a:endParaRPr lang="en-US">
              <a:solidFill>
                <a:prstClr val="black">
                  <a:tint val="75000"/>
                </a:prstClr>
              </a:solidFill>
            </a:endParaRPr>
          </a:p>
        </p:txBody>
      </p:sp>
      <p:sp>
        <p:nvSpPr>
          <p:cNvPr id="5" name="TextBox 4"/>
          <p:cNvSpPr txBox="1"/>
          <p:nvPr/>
        </p:nvSpPr>
        <p:spPr>
          <a:xfrm>
            <a:off x="5715000" y="1676400"/>
            <a:ext cx="2819400" cy="2246769"/>
          </a:xfrm>
          <a:prstGeom prst="rect">
            <a:avLst/>
          </a:prstGeom>
          <a:noFill/>
          <a:ln w="28575">
            <a:solidFill>
              <a:schemeClr val="tx2"/>
            </a:solidFill>
          </a:ln>
        </p:spPr>
        <p:txBody>
          <a:bodyPr wrap="square" rtlCol="0">
            <a:spAutoFit/>
          </a:bodyPr>
          <a:lstStyle/>
          <a:p>
            <a:r>
              <a:rPr lang="en-US" sz="1400" dirty="0" smtClean="0"/>
              <a:t>If </a:t>
            </a:r>
            <a:r>
              <a:rPr lang="en-US" sz="1400" dirty="0"/>
              <a:t>you will be taking </a:t>
            </a:r>
            <a:r>
              <a:rPr lang="en-US" sz="1400" dirty="0" smtClean="0"/>
              <a:t>payments, from </a:t>
            </a:r>
            <a:r>
              <a:rPr lang="en-US" sz="1400" dirty="0"/>
              <a:t>the </a:t>
            </a:r>
            <a:r>
              <a:rPr lang="en-US" sz="1400" b="1" dirty="0"/>
              <a:t>General </a:t>
            </a:r>
            <a:r>
              <a:rPr lang="en-US" sz="1400" dirty="0" smtClean="0"/>
              <a:t>tab: </a:t>
            </a:r>
            <a:endParaRPr lang="en-US" sz="1400" dirty="0"/>
          </a:p>
          <a:p>
            <a:r>
              <a:rPr lang="en-US" sz="1400" dirty="0" smtClean="0"/>
              <a:t>a</a:t>
            </a:r>
            <a:r>
              <a:rPr lang="en-US" sz="1400" dirty="0"/>
              <a:t>. </a:t>
            </a:r>
            <a:r>
              <a:rPr lang="en-US" sz="1400" i="1" dirty="0"/>
              <a:t>Check-on </a:t>
            </a:r>
            <a:r>
              <a:rPr lang="en-US" sz="1400" dirty="0"/>
              <a:t>Prompt for session settings, </a:t>
            </a:r>
            <a:endParaRPr lang="en-US" sz="1400" dirty="0" smtClean="0"/>
          </a:p>
          <a:p>
            <a:r>
              <a:rPr lang="en-US" sz="1400" dirty="0" smtClean="0"/>
              <a:t>b</a:t>
            </a:r>
            <a:r>
              <a:rPr lang="en-US" sz="1400" dirty="0"/>
              <a:t>. </a:t>
            </a:r>
            <a:r>
              <a:rPr lang="en-US" sz="1400" i="1" dirty="0"/>
              <a:t>Check-on </a:t>
            </a:r>
            <a:r>
              <a:rPr lang="en-US" sz="1400" dirty="0"/>
              <a:t>Toolbar captions, </a:t>
            </a:r>
            <a:endParaRPr lang="en-US" sz="1400" dirty="0" smtClean="0"/>
          </a:p>
          <a:p>
            <a:r>
              <a:rPr lang="en-US" sz="1400" dirty="0" smtClean="0"/>
              <a:t>c</a:t>
            </a:r>
            <a:r>
              <a:rPr lang="en-US" sz="1400" dirty="0"/>
              <a:t>. </a:t>
            </a:r>
            <a:r>
              <a:rPr lang="en-US" sz="1400" i="1" dirty="0"/>
              <a:t>Check-on </a:t>
            </a:r>
            <a:r>
              <a:rPr lang="en-US" sz="1400" dirty="0"/>
              <a:t>Toolbar tooltips, </a:t>
            </a:r>
          </a:p>
          <a:p>
            <a:r>
              <a:rPr lang="en-US" sz="1400" dirty="0"/>
              <a:t>d. </a:t>
            </a:r>
            <a:r>
              <a:rPr lang="en-US" sz="1400" i="1" dirty="0"/>
              <a:t>Check-on </a:t>
            </a:r>
            <a:r>
              <a:rPr lang="en-US" sz="1400" dirty="0"/>
              <a:t>Only show batches secured to </a:t>
            </a:r>
            <a:r>
              <a:rPr lang="en-US" sz="1400" dirty="0" smtClean="0"/>
              <a:t>me,</a:t>
            </a:r>
          </a:p>
          <a:p>
            <a:r>
              <a:rPr lang="en-US" sz="1400" dirty="0" smtClean="0"/>
              <a:t>e</a:t>
            </a:r>
            <a:r>
              <a:rPr lang="en-US" sz="1400" dirty="0"/>
              <a:t>. </a:t>
            </a:r>
            <a:r>
              <a:rPr lang="en-US" sz="1400" i="1" dirty="0"/>
              <a:t>Check-on </a:t>
            </a:r>
            <a:r>
              <a:rPr lang="en-US" sz="1400" dirty="0"/>
              <a:t>Place the active batch first in the </a:t>
            </a:r>
            <a:r>
              <a:rPr lang="en-US" sz="1400" dirty="0" smtClean="0"/>
              <a:t>list</a:t>
            </a:r>
            <a:r>
              <a:rPr lang="en-US" sz="1400"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4746625" cy="470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111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chor="t">
            <a:normAutofit fontScale="90000"/>
          </a:bodyPr>
          <a:lstStyle/>
          <a:p>
            <a:r>
              <a:rPr lang="en-US" dirty="0" smtClean="0"/>
              <a:t>Setting Up User Preferences -- Printers</a:t>
            </a:r>
            <a:endParaRPr lang="en-US"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49532" y="990600"/>
            <a:ext cx="4596935" cy="4525963"/>
          </a:xfrm>
        </p:spPr>
      </p:pic>
      <p:sp>
        <p:nvSpPr>
          <p:cNvPr id="4" name="Slide Number Placeholder 3"/>
          <p:cNvSpPr>
            <a:spLocks noGrp="1"/>
          </p:cNvSpPr>
          <p:nvPr>
            <p:ph type="sldNum" sz="quarter" idx="12"/>
          </p:nvPr>
        </p:nvSpPr>
        <p:spPr/>
        <p:txBody>
          <a:bodyPr/>
          <a:lstStyle/>
          <a:p>
            <a:fld id="{B20BB78C-29A7-40C1-9E98-29815A6B371C}" type="slidenum">
              <a:rPr lang="en-US" smtClean="0">
                <a:solidFill>
                  <a:prstClr val="black">
                    <a:tint val="75000"/>
                  </a:prstClr>
                </a:solidFill>
              </a:rPr>
              <a:pPr/>
              <a:t>5</a:t>
            </a:fld>
            <a:endParaRPr lang="en-US">
              <a:solidFill>
                <a:prstClr val="black">
                  <a:tint val="75000"/>
                </a:prstClr>
              </a:solidFill>
            </a:endParaRPr>
          </a:p>
        </p:txBody>
      </p:sp>
      <p:sp>
        <p:nvSpPr>
          <p:cNvPr id="5" name="TextBox 4"/>
          <p:cNvSpPr txBox="1"/>
          <p:nvPr/>
        </p:nvSpPr>
        <p:spPr>
          <a:xfrm>
            <a:off x="5562600" y="1066800"/>
            <a:ext cx="2819400" cy="3323987"/>
          </a:xfrm>
          <a:prstGeom prst="rect">
            <a:avLst/>
          </a:prstGeom>
          <a:noFill/>
          <a:ln w="28575">
            <a:solidFill>
              <a:schemeClr val="tx2"/>
            </a:solidFill>
          </a:ln>
        </p:spPr>
        <p:txBody>
          <a:bodyPr wrap="square" rtlCol="0">
            <a:spAutoFit/>
          </a:bodyPr>
          <a:lstStyle/>
          <a:p>
            <a:r>
              <a:rPr lang="en-US" sz="1400" i="1" dirty="0" smtClean="0">
                <a:solidFill>
                  <a:prstClr val="black"/>
                </a:solidFill>
              </a:rPr>
              <a:t>From </a:t>
            </a:r>
            <a:r>
              <a:rPr lang="en-US" sz="1400" dirty="0" smtClean="0">
                <a:solidFill>
                  <a:prstClr val="black"/>
                </a:solidFill>
              </a:rPr>
              <a:t>the </a:t>
            </a:r>
            <a:r>
              <a:rPr lang="en-US" sz="1400" b="1" dirty="0">
                <a:solidFill>
                  <a:prstClr val="black"/>
                </a:solidFill>
              </a:rPr>
              <a:t>Printing </a:t>
            </a:r>
            <a:r>
              <a:rPr lang="en-US" sz="1400" dirty="0" smtClean="0">
                <a:solidFill>
                  <a:prstClr val="black"/>
                </a:solidFill>
              </a:rPr>
              <a:t>tab:</a:t>
            </a:r>
          </a:p>
          <a:p>
            <a:r>
              <a:rPr lang="en-US" sz="1400" dirty="0" smtClean="0">
                <a:solidFill>
                  <a:prstClr val="black"/>
                </a:solidFill>
              </a:rPr>
              <a:t>a</a:t>
            </a:r>
            <a:r>
              <a:rPr lang="en-US" sz="1400" dirty="0">
                <a:solidFill>
                  <a:prstClr val="black"/>
                </a:solidFill>
              </a:rPr>
              <a:t>. </a:t>
            </a:r>
            <a:r>
              <a:rPr lang="en-US" sz="1400" i="1" dirty="0">
                <a:solidFill>
                  <a:prstClr val="black"/>
                </a:solidFill>
              </a:rPr>
              <a:t>Check-on </a:t>
            </a:r>
            <a:r>
              <a:rPr lang="en-US" sz="1400" dirty="0">
                <a:solidFill>
                  <a:prstClr val="black"/>
                </a:solidFill>
              </a:rPr>
              <a:t>Print </a:t>
            </a:r>
            <a:r>
              <a:rPr lang="en-US" sz="1400" dirty="0" smtClean="0">
                <a:solidFill>
                  <a:prstClr val="black"/>
                </a:solidFill>
              </a:rPr>
              <a:t>Preview</a:t>
            </a:r>
            <a:endParaRPr lang="en-US" sz="1400" dirty="0">
              <a:solidFill>
                <a:prstClr val="black"/>
              </a:solidFill>
            </a:endParaRPr>
          </a:p>
          <a:p>
            <a:r>
              <a:rPr lang="en-US" sz="1400" dirty="0">
                <a:solidFill>
                  <a:prstClr val="black"/>
                </a:solidFill>
              </a:rPr>
              <a:t>b. </a:t>
            </a:r>
            <a:r>
              <a:rPr lang="en-US" sz="1400" i="1" dirty="0">
                <a:solidFill>
                  <a:prstClr val="black"/>
                </a:solidFill>
              </a:rPr>
              <a:t>Check-on</a:t>
            </a:r>
            <a:r>
              <a:rPr lang="en-US" sz="1400" dirty="0">
                <a:solidFill>
                  <a:prstClr val="black"/>
                </a:solidFill>
              </a:rPr>
              <a:t>, Prompt for options </a:t>
            </a:r>
            <a:r>
              <a:rPr lang="en-US" sz="1400" dirty="0" smtClean="0">
                <a:solidFill>
                  <a:prstClr val="black"/>
                </a:solidFill>
              </a:rPr>
              <a:t>dialog</a:t>
            </a:r>
          </a:p>
          <a:p>
            <a:endParaRPr lang="en-US" sz="1400" dirty="0">
              <a:solidFill>
                <a:prstClr val="black"/>
              </a:solidFill>
            </a:endParaRPr>
          </a:p>
          <a:p>
            <a:r>
              <a:rPr lang="en-US" sz="1400" dirty="0">
                <a:solidFill>
                  <a:prstClr val="black"/>
                </a:solidFill>
              </a:rPr>
              <a:t>Set </a:t>
            </a:r>
            <a:r>
              <a:rPr lang="en-US" sz="1400" b="1" dirty="0">
                <a:solidFill>
                  <a:prstClr val="black"/>
                </a:solidFill>
              </a:rPr>
              <a:t>Default</a:t>
            </a:r>
            <a:r>
              <a:rPr lang="en-US" sz="1400" dirty="0">
                <a:solidFill>
                  <a:prstClr val="black"/>
                </a:solidFill>
              </a:rPr>
              <a:t> </a:t>
            </a:r>
            <a:r>
              <a:rPr lang="en-US" sz="1400" b="1" dirty="0" smtClean="0">
                <a:solidFill>
                  <a:prstClr val="black"/>
                </a:solidFill>
              </a:rPr>
              <a:t>Printer </a:t>
            </a:r>
            <a:r>
              <a:rPr lang="en-US" sz="1400" dirty="0" smtClean="0">
                <a:solidFill>
                  <a:prstClr val="black"/>
                </a:solidFill>
              </a:rPr>
              <a:t>&amp;</a:t>
            </a:r>
            <a:r>
              <a:rPr lang="en-US" sz="1400" b="1" dirty="0" smtClean="0">
                <a:solidFill>
                  <a:prstClr val="black"/>
                </a:solidFill>
              </a:rPr>
              <a:t> Labels</a:t>
            </a:r>
            <a:r>
              <a:rPr lang="en-US" sz="1400" dirty="0" smtClean="0">
                <a:solidFill>
                  <a:prstClr val="black"/>
                </a:solidFill>
              </a:rPr>
              <a:t>:</a:t>
            </a:r>
          </a:p>
          <a:p>
            <a:pPr indent="-342900">
              <a:buFont typeface="+mj-lt"/>
              <a:buAutoNum type="alphaLcPeriod"/>
            </a:pPr>
            <a:r>
              <a:rPr lang="en-US" sz="1400" i="1" dirty="0">
                <a:solidFill>
                  <a:prstClr val="black"/>
                </a:solidFill>
              </a:rPr>
              <a:t>Right click </a:t>
            </a:r>
            <a:r>
              <a:rPr lang="en-US" sz="1400" dirty="0">
                <a:solidFill>
                  <a:prstClr val="black"/>
                </a:solidFill>
              </a:rPr>
              <a:t>on Default Printer or Label Templates </a:t>
            </a:r>
          </a:p>
          <a:p>
            <a:pPr indent="-342900">
              <a:buFont typeface="+mj-lt"/>
              <a:buAutoNum type="alphaLcPeriod"/>
            </a:pPr>
            <a:r>
              <a:rPr lang="en-US" sz="1400" i="1" dirty="0">
                <a:solidFill>
                  <a:prstClr val="black"/>
                </a:solidFill>
              </a:rPr>
              <a:t>Select</a:t>
            </a:r>
            <a:r>
              <a:rPr lang="en-US" sz="1400" dirty="0">
                <a:solidFill>
                  <a:prstClr val="black"/>
                </a:solidFill>
              </a:rPr>
              <a:t> Open</a:t>
            </a:r>
            <a:r>
              <a:rPr lang="en-US" sz="1400" b="1" dirty="0">
                <a:solidFill>
                  <a:prstClr val="black"/>
                </a:solidFill>
              </a:rPr>
              <a:t> </a:t>
            </a:r>
          </a:p>
          <a:p>
            <a:pPr indent="-342900">
              <a:buFont typeface="+mj-lt"/>
              <a:buAutoNum type="alphaLcPeriod"/>
            </a:pPr>
            <a:r>
              <a:rPr lang="en-US" sz="1400" i="1" dirty="0">
                <a:solidFill>
                  <a:prstClr val="black"/>
                </a:solidFill>
              </a:rPr>
              <a:t>Select</a:t>
            </a:r>
            <a:r>
              <a:rPr lang="en-US" sz="1400" dirty="0">
                <a:solidFill>
                  <a:prstClr val="black"/>
                </a:solidFill>
              </a:rPr>
              <a:t> the desired printer. </a:t>
            </a:r>
            <a:endParaRPr lang="en-US" sz="1400" dirty="0" smtClean="0">
              <a:solidFill>
                <a:prstClr val="black"/>
              </a:solidFill>
            </a:endParaRPr>
          </a:p>
          <a:p>
            <a:r>
              <a:rPr lang="en-US" sz="1400" dirty="0" smtClean="0">
                <a:solidFill>
                  <a:prstClr val="black"/>
                </a:solidFill>
              </a:rPr>
              <a:t>Note</a:t>
            </a:r>
            <a:r>
              <a:rPr lang="en-US" sz="1400" dirty="0">
                <a:solidFill>
                  <a:prstClr val="black"/>
                </a:solidFill>
              </a:rPr>
              <a:t>: Printer ending in “</a:t>
            </a:r>
            <a:r>
              <a:rPr lang="en-US" sz="1400" dirty="0" err="1">
                <a:solidFill>
                  <a:prstClr val="black"/>
                </a:solidFill>
              </a:rPr>
              <a:t>ze</a:t>
            </a:r>
            <a:r>
              <a:rPr lang="en-US" sz="1400" dirty="0">
                <a:solidFill>
                  <a:prstClr val="black"/>
                </a:solidFill>
              </a:rPr>
              <a:t>” are for label printing only. Printer ending in “</a:t>
            </a:r>
            <a:r>
              <a:rPr lang="en-US" sz="1400" dirty="0" err="1">
                <a:solidFill>
                  <a:prstClr val="black"/>
                </a:solidFill>
              </a:rPr>
              <a:t>hp</a:t>
            </a:r>
            <a:r>
              <a:rPr lang="en-US" sz="1400" dirty="0">
                <a:solidFill>
                  <a:prstClr val="black"/>
                </a:solidFill>
              </a:rPr>
              <a:t>” are for letter size documents. </a:t>
            </a:r>
          </a:p>
          <a:p>
            <a:pPr indent="-342900">
              <a:buFont typeface="+mj-lt"/>
              <a:buAutoNum type="alphaLcPeriod"/>
            </a:pPr>
            <a:r>
              <a:rPr lang="en-US" sz="1400" i="1" dirty="0">
                <a:solidFill>
                  <a:prstClr val="black"/>
                </a:solidFill>
              </a:rPr>
              <a:t>Set</a:t>
            </a:r>
            <a:r>
              <a:rPr lang="en-US" sz="1400" dirty="0">
                <a:solidFill>
                  <a:prstClr val="black"/>
                </a:solidFill>
              </a:rPr>
              <a:t> number of copies </a:t>
            </a:r>
          </a:p>
          <a:p>
            <a:pPr indent="-342900">
              <a:buFont typeface="+mj-lt"/>
              <a:buAutoNum type="alphaLcPeriod"/>
            </a:pPr>
            <a:r>
              <a:rPr lang="en-US" sz="1400" i="1" dirty="0">
                <a:solidFill>
                  <a:prstClr val="black"/>
                </a:solidFill>
              </a:rPr>
              <a:t>Click</a:t>
            </a:r>
            <a:r>
              <a:rPr lang="en-US" sz="1400" dirty="0">
                <a:solidFill>
                  <a:prstClr val="black"/>
                </a:solidFill>
              </a:rPr>
              <a:t> OK </a:t>
            </a:r>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8168" t="43290" r="1764" b="3164"/>
          <a:stretch/>
        </p:blipFill>
        <p:spPr bwMode="auto">
          <a:xfrm>
            <a:off x="2057400" y="3810000"/>
            <a:ext cx="3325813" cy="250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070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39762"/>
          </a:xfrm>
        </p:spPr>
        <p:txBody>
          <a:bodyPr anchor="t">
            <a:normAutofit fontScale="90000"/>
          </a:bodyPr>
          <a:lstStyle/>
          <a:p>
            <a:r>
              <a:rPr lang="en-US" sz="3800" dirty="0" smtClean="0"/>
              <a:t>Setting Up User Preferences - Locations</a:t>
            </a:r>
            <a:endParaRPr lang="en-US" sz="3800" dirty="0"/>
          </a:p>
        </p:txBody>
      </p:sp>
      <p:sp>
        <p:nvSpPr>
          <p:cNvPr id="4" name="Slide Number Placeholder 3"/>
          <p:cNvSpPr>
            <a:spLocks noGrp="1"/>
          </p:cNvSpPr>
          <p:nvPr>
            <p:ph type="sldNum" sz="quarter" idx="12"/>
          </p:nvPr>
        </p:nvSpPr>
        <p:spPr/>
        <p:txBody>
          <a:bodyPr/>
          <a:lstStyle/>
          <a:p>
            <a:fld id="{B20BB78C-29A7-40C1-9E98-29815A6B371C}" type="slidenum">
              <a:rPr lang="en-US" smtClean="0"/>
              <a:pPr/>
              <a:t>6</a:t>
            </a:fld>
            <a:endParaRPr lang="en-US"/>
          </a:p>
        </p:txBody>
      </p:sp>
      <p:sp>
        <p:nvSpPr>
          <p:cNvPr id="13" name="Content Placeholder 12"/>
          <p:cNvSpPr>
            <a:spLocks noGrp="1"/>
          </p:cNvSpPr>
          <p:nvPr>
            <p:ph idx="1"/>
          </p:nvPr>
        </p:nvSpPr>
        <p:spPr/>
        <p:txBody>
          <a:bodyPr>
            <a:normAutofit fontScale="92500" lnSpcReduction="10000"/>
          </a:bodyPr>
          <a:lstStyle/>
          <a:p>
            <a:pPr marL="0" indent="0">
              <a:buNone/>
            </a:pPr>
            <a:r>
              <a:rPr lang="en-US" sz="2400" i="1" dirty="0" smtClean="0"/>
              <a:t>Set</a:t>
            </a:r>
            <a:r>
              <a:rPr lang="en-US" sz="2400" dirty="0" smtClean="0"/>
              <a:t> </a:t>
            </a:r>
            <a:r>
              <a:rPr lang="en-US" sz="2400" dirty="0"/>
              <a:t>your preferred </a:t>
            </a:r>
            <a:r>
              <a:rPr lang="en-US" sz="2400" dirty="0" smtClean="0"/>
              <a:t>locations:</a:t>
            </a:r>
          </a:p>
          <a:p>
            <a:pPr marL="0" indent="0">
              <a:buNone/>
            </a:pPr>
            <a:r>
              <a:rPr lang="en-US" sz="2400" i="1" dirty="0" smtClean="0"/>
              <a:t>Click</a:t>
            </a:r>
            <a:r>
              <a:rPr lang="en-US" sz="2400" dirty="0" smtClean="0"/>
              <a:t> </a:t>
            </a:r>
            <a:r>
              <a:rPr lang="en-US" sz="2400" dirty="0"/>
              <a:t>Admin -&gt; Preferences -&gt; User -&gt; </a:t>
            </a:r>
            <a:r>
              <a:rPr lang="en-US" sz="2400" dirty="0" smtClean="0"/>
              <a:t>Locations</a:t>
            </a:r>
          </a:p>
          <a:p>
            <a:endParaRPr lang="en-US" sz="2400" dirty="0" smtClean="0"/>
          </a:p>
          <a:p>
            <a:endParaRPr lang="en-US" sz="2400" dirty="0"/>
          </a:p>
          <a:p>
            <a:endParaRPr lang="en-US" sz="2400" dirty="0" smtClean="0"/>
          </a:p>
          <a:p>
            <a:endParaRPr lang="en-US" sz="2400" dirty="0"/>
          </a:p>
          <a:p>
            <a:endParaRPr lang="en-US" sz="2400" dirty="0" smtClean="0"/>
          </a:p>
          <a:p>
            <a:pPr marL="0" indent="0">
              <a:buNone/>
            </a:pPr>
            <a:r>
              <a:rPr lang="en-US" sz="2400" i="1" dirty="0" smtClean="0"/>
              <a:t>Scroll </a:t>
            </a:r>
            <a:r>
              <a:rPr lang="en-US" sz="2400" i="1" dirty="0"/>
              <a:t>down </a:t>
            </a:r>
            <a:r>
              <a:rPr lang="en-US" sz="2400" dirty="0"/>
              <a:t>until you find your location </a:t>
            </a:r>
          </a:p>
          <a:p>
            <a:pPr marL="0" indent="0">
              <a:buNone/>
            </a:pPr>
            <a:r>
              <a:rPr lang="en-US" sz="2400" i="1" dirty="0" smtClean="0"/>
              <a:t>Check-on </a:t>
            </a:r>
            <a:r>
              <a:rPr lang="en-US" sz="2400" dirty="0"/>
              <a:t>the location(s) you desire </a:t>
            </a:r>
          </a:p>
          <a:p>
            <a:pPr marL="0" indent="0">
              <a:buNone/>
            </a:pPr>
            <a:r>
              <a:rPr lang="en-US" sz="2400" i="1" dirty="0" smtClean="0"/>
              <a:t>Highlight </a:t>
            </a:r>
            <a:r>
              <a:rPr lang="en-US" sz="2400" dirty="0"/>
              <a:t>the location</a:t>
            </a:r>
            <a:r>
              <a:rPr lang="en-US" sz="2400" b="1" dirty="0"/>
              <a:t> </a:t>
            </a:r>
            <a:r>
              <a:rPr lang="en-US" sz="2400" dirty="0"/>
              <a:t>and </a:t>
            </a:r>
            <a:r>
              <a:rPr lang="en-US" sz="2400" i="1" dirty="0"/>
              <a:t>click </a:t>
            </a:r>
            <a:r>
              <a:rPr lang="en-US" sz="2400" dirty="0"/>
              <a:t>on the double blue arrow pointing up so that the location highlighted is at the top of the list </a:t>
            </a:r>
            <a:endParaRPr lang="en-US" sz="2400" dirty="0" smtClean="0"/>
          </a:p>
          <a:p>
            <a:pPr marL="0" indent="0">
              <a:buNone/>
            </a:pPr>
            <a:r>
              <a:rPr lang="en-US" sz="2400" i="1" dirty="0" smtClean="0"/>
              <a:t>Click </a:t>
            </a:r>
            <a:r>
              <a:rPr lang="en-US" sz="2400" dirty="0" smtClean="0"/>
              <a:t>OK</a:t>
            </a:r>
            <a:endParaRPr lang="en-US" sz="2400" dirty="0"/>
          </a:p>
          <a:p>
            <a:pPr marL="0" indent="0">
              <a:buNone/>
            </a:pPr>
            <a:endParaRPr lang="en-US" sz="2400"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62200"/>
            <a:ext cx="623887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23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Patient Information</a:t>
            </a:r>
            <a:br>
              <a:rPr lang="en-US" dirty="0" smtClean="0"/>
            </a:br>
            <a:r>
              <a:rPr lang="en-US" dirty="0" smtClean="0"/>
              <a:t> </a:t>
            </a:r>
            <a:r>
              <a:rPr lang="en-US" sz="3600" dirty="0" smtClean="0"/>
              <a:t>Needed to Register as New Patient</a:t>
            </a:r>
            <a:endParaRPr lang="en-US" sz="3600" dirty="0"/>
          </a:p>
        </p:txBody>
      </p:sp>
      <p:sp>
        <p:nvSpPr>
          <p:cNvPr id="3" name="Content Placeholder 2"/>
          <p:cNvSpPr>
            <a:spLocks noGrp="1"/>
          </p:cNvSpPr>
          <p:nvPr>
            <p:ph idx="1"/>
          </p:nvPr>
        </p:nvSpPr>
        <p:spPr/>
        <p:txBody>
          <a:bodyPr>
            <a:normAutofit/>
          </a:bodyPr>
          <a:lstStyle/>
          <a:p>
            <a:r>
              <a:rPr lang="en-US" sz="2400" dirty="0" smtClean="0"/>
              <a:t>Current personal identification (government issued, with photo)</a:t>
            </a:r>
          </a:p>
          <a:p>
            <a:r>
              <a:rPr lang="en-US" sz="2400" dirty="0" smtClean="0"/>
              <a:t>Proof of address (can be driver’s license, vehicle registration, utility bill, etc.)</a:t>
            </a:r>
          </a:p>
          <a:p>
            <a:r>
              <a:rPr lang="en-US" sz="2400" dirty="0" smtClean="0"/>
              <a:t>Birth certificates for minor children – to ensure that kids “belong” to person registering, &amp; to establish family unit if couple is unmarried. </a:t>
            </a:r>
          </a:p>
          <a:p>
            <a:r>
              <a:rPr lang="en-US" sz="2400" dirty="0" smtClean="0"/>
              <a:t>Marriage certificate (helpful if no birth certificates).</a:t>
            </a:r>
          </a:p>
          <a:p>
            <a:r>
              <a:rPr lang="en-US" sz="2400" dirty="0" smtClean="0"/>
              <a:t>Income information – taxes, paystubs, self-attestation</a:t>
            </a:r>
          </a:p>
          <a:p>
            <a:r>
              <a:rPr lang="en-US" sz="2400" dirty="0" smtClean="0"/>
              <a:t>Insurance cards</a:t>
            </a:r>
            <a:endParaRPr lang="en-US" sz="2400" b="1" dirty="0" smtClean="0">
              <a:solidFill>
                <a:srgbClr val="FF0000"/>
              </a:solidFill>
            </a:endParaRPr>
          </a:p>
        </p:txBody>
      </p:sp>
      <p:sp>
        <p:nvSpPr>
          <p:cNvPr id="4" name="Slide Number Placeholder 3"/>
          <p:cNvSpPr>
            <a:spLocks noGrp="1"/>
          </p:cNvSpPr>
          <p:nvPr>
            <p:ph type="sldNum" sz="quarter" idx="12"/>
          </p:nvPr>
        </p:nvSpPr>
        <p:spPr/>
        <p:txBody>
          <a:bodyPr/>
          <a:lstStyle/>
          <a:p>
            <a:fld id="{B20BB78C-29A7-40C1-9E98-29815A6B371C}"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520179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Minimal </a:t>
            </a:r>
            <a:r>
              <a:rPr lang="en-US" dirty="0" smtClean="0"/>
              <a:t>Registration</a:t>
            </a:r>
            <a:br>
              <a:rPr lang="en-US" dirty="0" smtClean="0"/>
            </a:br>
            <a:r>
              <a:rPr lang="en-US" sz="3600" dirty="0" smtClean="0"/>
              <a:t>Create a “Globe” in </a:t>
            </a:r>
            <a:r>
              <a:rPr lang="en-US" sz="3600" dirty="0" err="1" smtClean="0"/>
              <a:t>NextGen</a:t>
            </a:r>
            <a:endParaRPr lang="en-US" sz="3600" dirty="0"/>
          </a:p>
        </p:txBody>
      </p:sp>
      <p:sp>
        <p:nvSpPr>
          <p:cNvPr id="4" name="Slide Number Placeholder 3"/>
          <p:cNvSpPr>
            <a:spLocks noGrp="1"/>
          </p:cNvSpPr>
          <p:nvPr>
            <p:ph type="sldNum" sz="quarter" idx="12"/>
          </p:nvPr>
        </p:nvSpPr>
        <p:spPr/>
        <p:txBody>
          <a:bodyPr/>
          <a:lstStyle/>
          <a:p>
            <a:fld id="{B20BB78C-29A7-40C1-9E98-29815A6B371C}" type="slidenum">
              <a:rPr lang="en-US" smtClean="0"/>
              <a:t>8</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260" y="2743200"/>
            <a:ext cx="5692140" cy="2049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9313" b="86000"/>
          <a:stretch/>
        </p:blipFill>
        <p:spPr bwMode="auto">
          <a:xfrm>
            <a:off x="522287" y="1805020"/>
            <a:ext cx="5726113" cy="856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81893"/>
          <a:stretch/>
        </p:blipFill>
        <p:spPr bwMode="auto">
          <a:xfrm>
            <a:off x="522286" y="4876439"/>
            <a:ext cx="5726113" cy="917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304800" y="1981200"/>
            <a:ext cx="5208587" cy="2713038"/>
            <a:chOff x="304800" y="1587500"/>
            <a:chExt cx="5208587" cy="2713038"/>
          </a:xfrm>
        </p:grpSpPr>
        <p:sp>
          <p:nvSpPr>
            <p:cNvPr id="5" name="Oval 4"/>
            <p:cNvSpPr/>
            <p:nvPr/>
          </p:nvSpPr>
          <p:spPr>
            <a:xfrm>
              <a:off x="304800" y="1587500"/>
              <a:ext cx="838200" cy="53848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733800"/>
              <a:ext cx="865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Box 7"/>
          <p:cNvSpPr txBox="1"/>
          <p:nvPr/>
        </p:nvSpPr>
        <p:spPr>
          <a:xfrm>
            <a:off x="6400800" y="1412240"/>
            <a:ext cx="2362200" cy="5262979"/>
          </a:xfrm>
          <a:prstGeom prst="rect">
            <a:avLst/>
          </a:prstGeom>
          <a:noFill/>
          <a:ln w="19050">
            <a:solidFill>
              <a:schemeClr val="tx2"/>
            </a:solidFill>
          </a:ln>
        </p:spPr>
        <p:txBody>
          <a:bodyPr wrap="square" rtlCol="0">
            <a:spAutoFit/>
          </a:bodyPr>
          <a:lstStyle/>
          <a:p>
            <a:pPr marL="285750" indent="-285750">
              <a:buFont typeface="Arial" panose="020B0604020202020204" pitchFamily="34" charset="0"/>
              <a:buChar char="•"/>
            </a:pPr>
            <a:r>
              <a:rPr lang="en-US" sz="1400" dirty="0" smtClean="0"/>
              <a:t>Click on People Lookup on the far left of tool bar (circled); </a:t>
            </a:r>
          </a:p>
          <a:p>
            <a:pPr marL="285750" indent="-285750">
              <a:buFont typeface="Arial" panose="020B0604020202020204" pitchFamily="34" charset="0"/>
              <a:buChar char="•"/>
            </a:pPr>
            <a:r>
              <a:rPr lang="en-US" sz="1400" dirty="0" smtClean="0"/>
              <a:t>Enter </a:t>
            </a:r>
            <a:r>
              <a:rPr lang="en-US" sz="1400" dirty="0"/>
              <a:t>Search Criteria – last name, first name, birth date (DOB) -- to see if patient already exists, to avoid duplicate records;</a:t>
            </a:r>
          </a:p>
          <a:p>
            <a:pPr marL="285750" indent="-285750">
              <a:buFont typeface="Arial" panose="020B0604020202020204" pitchFamily="34" charset="0"/>
              <a:buChar char="•"/>
            </a:pPr>
            <a:r>
              <a:rPr lang="en-US" sz="1400" dirty="0"/>
              <a:t>Patient names and DOBs can be slightly different than on patient IDs or by patient report – check twice</a:t>
            </a:r>
            <a:r>
              <a:rPr lang="en-US" sz="1400" dirty="0" smtClean="0"/>
              <a:t>!</a:t>
            </a:r>
          </a:p>
          <a:p>
            <a:pPr marL="285750" indent="-285750">
              <a:buFont typeface="Arial" panose="020B0604020202020204" pitchFamily="34" charset="0"/>
              <a:buChar char="•"/>
            </a:pPr>
            <a:r>
              <a:rPr lang="en-US" sz="1400" dirty="0" smtClean="0"/>
              <a:t>If patient does not exist, click New (circled) and create a globe by typing last name, first name, DOB and patient sex.</a:t>
            </a:r>
          </a:p>
          <a:p>
            <a:pPr marL="285750" indent="-285750">
              <a:buFont typeface="Arial" panose="020B0604020202020204" pitchFamily="34" charset="0"/>
              <a:buChar char="•"/>
            </a:pPr>
            <a:r>
              <a:rPr lang="en-US" sz="1400" dirty="0" smtClean="0"/>
              <a:t>Best practice to enter phone number as well, especially if using “globe” to make a registration or medical appt.</a:t>
            </a:r>
            <a:endParaRPr lang="en-US" sz="1400" dirty="0"/>
          </a:p>
        </p:txBody>
      </p:sp>
    </p:spTree>
    <p:extLst>
      <p:ext uri="{BB962C8B-B14F-4D97-AF65-F5344CB8AC3E}">
        <p14:creationId xmlns:p14="http://schemas.microsoft.com/office/powerpoint/2010/main" val="4037535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0BB78C-29A7-40C1-9E98-29815A6B371C}" type="slidenum">
              <a:rPr lang="en-US" smtClean="0"/>
              <a:t>9</a:t>
            </a:fld>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4412252" cy="1588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743200"/>
            <a:ext cx="4412252" cy="3902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solidFill>
            <a:schemeClr val="bg1"/>
          </a:solidFill>
        </p:spPr>
        <p:txBody>
          <a:bodyPr>
            <a:normAutofit fontScale="90000"/>
          </a:bodyPr>
          <a:lstStyle/>
          <a:p>
            <a:r>
              <a:rPr lang="en-US" dirty="0" smtClean="0"/>
              <a:t>Registration</a:t>
            </a:r>
            <a:br>
              <a:rPr lang="en-US" dirty="0" smtClean="0"/>
            </a:br>
            <a:r>
              <a:rPr lang="en-US" sz="3600" dirty="0" smtClean="0"/>
              <a:t>Create a “Chart” in </a:t>
            </a:r>
            <a:r>
              <a:rPr lang="en-US" sz="3600" dirty="0" err="1" smtClean="0"/>
              <a:t>NextGen</a:t>
            </a:r>
            <a:endParaRPr lang="en-US" sz="3600" dirty="0"/>
          </a:p>
        </p:txBody>
      </p:sp>
      <p:sp>
        <p:nvSpPr>
          <p:cNvPr id="5" name="TextBox 4"/>
          <p:cNvSpPr txBox="1"/>
          <p:nvPr/>
        </p:nvSpPr>
        <p:spPr>
          <a:xfrm>
            <a:off x="5585460" y="1394817"/>
            <a:ext cx="2948940" cy="4832092"/>
          </a:xfrm>
          <a:prstGeom prst="rect">
            <a:avLst/>
          </a:prstGeom>
          <a:noFill/>
          <a:ln w="28575">
            <a:solidFill>
              <a:srgbClr val="002060"/>
            </a:solidFill>
          </a:ln>
        </p:spPr>
        <p:txBody>
          <a:bodyPr wrap="square" rtlCol="0">
            <a:spAutoFit/>
          </a:bodyPr>
          <a:lstStyle/>
          <a:p>
            <a:pPr marL="285750" indent="-285750">
              <a:buFont typeface="Arial" panose="020B0604020202020204" pitchFamily="34" charset="0"/>
              <a:buChar char="•"/>
            </a:pPr>
            <a:r>
              <a:rPr lang="en-US" sz="1400" dirty="0" smtClean="0"/>
              <a:t>Enter Search Criteria – last name, first name, birth date (DOB) -- to see if patient already exists, to avoid duplicate records;</a:t>
            </a:r>
          </a:p>
          <a:p>
            <a:pPr marL="285750" indent="-285750">
              <a:buFont typeface="Arial" panose="020B0604020202020204" pitchFamily="34" charset="0"/>
              <a:buChar char="•"/>
            </a:pPr>
            <a:r>
              <a:rPr lang="en-US" sz="1400" dirty="0" smtClean="0"/>
              <a:t>Patient names and DOBs can be slightly different than on patient IDs or by patient report – check twice!</a:t>
            </a:r>
          </a:p>
          <a:p>
            <a:pPr marL="285750" indent="-285750">
              <a:buFont typeface="Arial" panose="020B0604020202020204" pitchFamily="34" charset="0"/>
              <a:buChar char="•"/>
            </a:pPr>
            <a:r>
              <a:rPr lang="en-US" sz="1400" dirty="0" smtClean="0"/>
              <a:t>If patient does not exist in system, click New (circled);</a:t>
            </a:r>
          </a:p>
          <a:p>
            <a:pPr marL="285750" indent="-285750">
              <a:buFont typeface="Arial" panose="020B0604020202020204" pitchFamily="34" charset="0"/>
              <a:buChar char="•"/>
            </a:pPr>
            <a:r>
              <a:rPr lang="en-US" sz="1400" dirty="0" smtClean="0"/>
              <a:t>Create a chart by entering all information in red;</a:t>
            </a:r>
          </a:p>
          <a:p>
            <a:pPr marL="285750" indent="-285750">
              <a:buFont typeface="Arial" panose="020B0604020202020204" pitchFamily="34" charset="0"/>
              <a:buChar char="•"/>
            </a:pPr>
            <a:r>
              <a:rPr lang="en-US" sz="1400" dirty="0" smtClean="0"/>
              <a:t>Can also pull up existing patient globe; system will prompt to enter additional information, including head of household in UDS tab.</a:t>
            </a:r>
          </a:p>
          <a:p>
            <a:pPr marL="285750" indent="-285750">
              <a:buFont typeface="Arial" panose="020B0604020202020204" pitchFamily="34" charset="0"/>
              <a:buChar char="•"/>
            </a:pPr>
            <a:r>
              <a:rPr lang="en-US" sz="1400" dirty="0" smtClean="0"/>
              <a:t>Choose New to select other registered patient as head of household or choose Self;</a:t>
            </a:r>
          </a:p>
          <a:p>
            <a:pPr marL="285750" indent="-285750">
              <a:buFont typeface="Arial" panose="020B0604020202020204" pitchFamily="34" charset="0"/>
              <a:buChar char="•"/>
            </a:pPr>
            <a:r>
              <a:rPr lang="en-US" sz="1400" dirty="0" smtClean="0"/>
              <a:t>Immediately click “Chart”</a:t>
            </a:r>
            <a:r>
              <a:rPr lang="en-US" sz="1400" dirty="0"/>
              <a:t> in UDS </a:t>
            </a:r>
            <a:r>
              <a:rPr lang="en-US" sz="1400" dirty="0" smtClean="0"/>
              <a:t>tab to create Chart.</a:t>
            </a:r>
          </a:p>
        </p:txBody>
      </p:sp>
      <p:sp>
        <p:nvSpPr>
          <p:cNvPr id="6" name="Oval 5"/>
          <p:cNvSpPr/>
          <p:nvPr/>
        </p:nvSpPr>
        <p:spPr>
          <a:xfrm>
            <a:off x="3657600" y="2438400"/>
            <a:ext cx="838200" cy="50292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714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2258</TotalTime>
  <Words>3018</Words>
  <Application>Microsoft Macintosh PowerPoint</Application>
  <PresentationFormat>On-screen Show (4:3)</PresentationFormat>
  <Paragraphs>309</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Registration Manual</vt:lpstr>
      <vt:lpstr>Staff Equipment &amp; Access Needed</vt:lpstr>
      <vt:lpstr>Setting Up User Preferences Batches, Printers, Locations</vt:lpstr>
      <vt:lpstr>Setting Up User Preferences -- Batches</vt:lpstr>
      <vt:lpstr>Setting Up User Preferences -- Printers</vt:lpstr>
      <vt:lpstr>Setting Up User Preferences - Locations</vt:lpstr>
      <vt:lpstr>Patient Information  Needed to Register as New Patient</vt:lpstr>
      <vt:lpstr>Minimal Registration Create a “Globe” in NextGen</vt:lpstr>
      <vt:lpstr>Registration Create a “Chart” in NextGen</vt:lpstr>
      <vt:lpstr>Demographics To make changes to existing patient chart:</vt:lpstr>
      <vt:lpstr>Demographics Demographics</vt:lpstr>
      <vt:lpstr>Demographics Demographics</vt:lpstr>
      <vt:lpstr>Demographics Demographics</vt:lpstr>
      <vt:lpstr>Demographics Patient Status</vt:lpstr>
      <vt:lpstr>Demographics Client Defined (Center ID, Income, Adv Dirs)</vt:lpstr>
      <vt:lpstr>Demographics Privacy Privacy</vt:lpstr>
      <vt:lpstr>Demographics Relationships</vt:lpstr>
      <vt:lpstr>Demographics UDS, Consent to Treat, Sliding Scale</vt:lpstr>
      <vt:lpstr>Demographics UDS, Consent to Treat, Sliding Scale</vt:lpstr>
      <vt:lpstr>Demographics UDS, Consent to Treat, Sliding Scale</vt:lpstr>
      <vt:lpstr>Chart Details</vt:lpstr>
      <vt:lpstr>Chart Details Emerg Contact, Marketing Plan, Privacy Notice</vt:lpstr>
      <vt:lpstr>Chart Details Emerg Contact, Marketing Plan, Privacy Notice</vt:lpstr>
      <vt:lpstr>Chart Details Emerg Contact, Marketing Plan, Privacy Notice</vt:lpstr>
      <vt:lpstr>Demographics Insurance</vt:lpstr>
      <vt:lpstr>Demographics Insurance</vt:lpstr>
      <vt:lpstr>Demographics Insurance with “Assignment”</vt:lpstr>
      <vt:lpstr>Demographics Insurance</vt:lpstr>
      <vt:lpstr>Demographics Insurance</vt:lpstr>
      <vt:lpstr>Patient Signatures Required</vt:lpstr>
      <vt:lpstr>Review: What’s in Reg Packets</vt:lpstr>
      <vt:lpstr>Special Registration Types Special Situations</vt:lpstr>
      <vt:lpstr>Workflows for Insurance Eligibility Verification</vt:lpstr>
      <vt:lpstr>Insurance Eligibility Checking Processes</vt:lpstr>
      <vt:lpstr>Insurance Eligibility Checking Processes</vt:lpstr>
      <vt:lpstr>Insurance Eligibility Checking Processes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Philippa Barron</dc:creator>
  <cp:lastModifiedBy>Meaghan Mallari</cp:lastModifiedBy>
  <cp:revision>279</cp:revision>
  <cp:lastPrinted>2019-05-08T01:07:19Z</cp:lastPrinted>
  <dcterms:created xsi:type="dcterms:W3CDTF">2019-04-15T17:40:37Z</dcterms:created>
  <dcterms:modified xsi:type="dcterms:W3CDTF">2019-11-26T22:13:25Z</dcterms:modified>
</cp:coreProperties>
</file>