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38"/>
  </p:notesMasterIdLst>
  <p:sldIdLst>
    <p:sldId id="256" r:id="rId2"/>
    <p:sldId id="403" r:id="rId3"/>
    <p:sldId id="369" r:id="rId4"/>
    <p:sldId id="370" r:id="rId5"/>
    <p:sldId id="371" r:id="rId6"/>
    <p:sldId id="270" r:id="rId7"/>
    <p:sldId id="397" r:id="rId8"/>
    <p:sldId id="264" r:id="rId9"/>
    <p:sldId id="281" r:id="rId10"/>
    <p:sldId id="265" r:id="rId11"/>
    <p:sldId id="268" r:id="rId12"/>
    <p:sldId id="401" r:id="rId13"/>
    <p:sldId id="402" r:id="rId14"/>
    <p:sldId id="273" r:id="rId15"/>
    <p:sldId id="374" r:id="rId16"/>
    <p:sldId id="398" r:id="rId17"/>
    <p:sldId id="400" r:id="rId18"/>
    <p:sldId id="376" r:id="rId19"/>
    <p:sldId id="377" r:id="rId20"/>
    <p:sldId id="375" r:id="rId21"/>
    <p:sldId id="378" r:id="rId22"/>
    <p:sldId id="379" r:id="rId23"/>
    <p:sldId id="380" r:id="rId24"/>
    <p:sldId id="382" r:id="rId25"/>
    <p:sldId id="383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8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975" autoAdjust="0"/>
    <p:restoredTop sz="92308" autoAdjust="0"/>
  </p:normalViewPr>
  <p:slideViewPr>
    <p:cSldViewPr>
      <p:cViewPr varScale="1">
        <p:scale>
          <a:sx n="85" d="100"/>
          <a:sy n="85" d="100"/>
        </p:scale>
        <p:origin x="8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2070" y="6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2D623E-9A26-4CD6-BBE4-0FF4413E47A3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E638AFB-4D6E-4A46-B686-8069B26AFC8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Coordinated</a:t>
          </a:r>
        </a:p>
      </dgm:t>
    </dgm:pt>
    <dgm:pt modelId="{B3ECA1FB-7401-4D28-9EA1-BF98FAD16939}" type="parTrans" cxnId="{58962549-5F75-4E86-BA14-D42060C1B26C}">
      <dgm:prSet/>
      <dgm:spPr/>
      <dgm:t>
        <a:bodyPr/>
        <a:lstStyle/>
        <a:p>
          <a:endParaRPr lang="en-US"/>
        </a:p>
      </dgm:t>
    </dgm:pt>
    <dgm:pt modelId="{7FF2EE2D-7A04-4DFF-BFE2-E8236E2F32EA}" type="sibTrans" cxnId="{58962549-5F75-4E86-BA14-D42060C1B26C}">
      <dgm:prSet/>
      <dgm:spPr/>
      <dgm:t>
        <a:bodyPr/>
        <a:lstStyle/>
        <a:p>
          <a:endParaRPr lang="en-US"/>
        </a:p>
      </dgm:t>
    </dgm:pt>
    <dgm:pt modelId="{C1C3B050-CB3B-49FB-B9F7-0DDBEFCA91B4}">
      <dgm:prSet phldrT="[Text]"/>
      <dgm:spPr/>
      <dgm:t>
        <a:bodyPr/>
        <a:lstStyle/>
        <a:p>
          <a:r>
            <a:rPr lang="en-US" dirty="0"/>
            <a:t>Never meet in person, traditional referral system, little collaboration</a:t>
          </a:r>
        </a:p>
      </dgm:t>
    </dgm:pt>
    <dgm:pt modelId="{3EF84032-B8DE-4C62-AC5B-04A131C00BFD}" type="parTrans" cxnId="{8E18BCF8-D758-48BF-A76D-96377433759A}">
      <dgm:prSet/>
      <dgm:spPr/>
      <dgm:t>
        <a:bodyPr/>
        <a:lstStyle/>
        <a:p>
          <a:endParaRPr lang="en-US"/>
        </a:p>
      </dgm:t>
    </dgm:pt>
    <dgm:pt modelId="{5CE3F594-7509-4260-AA9F-5ED11A138860}" type="sibTrans" cxnId="{8E18BCF8-D758-48BF-A76D-96377433759A}">
      <dgm:prSet/>
      <dgm:spPr/>
      <dgm:t>
        <a:bodyPr/>
        <a:lstStyle/>
        <a:p>
          <a:endParaRPr lang="en-US"/>
        </a:p>
      </dgm:t>
    </dgm:pt>
    <dgm:pt modelId="{F644414C-8F9A-4968-A58F-29EB8C58C1BF}">
      <dgm:prSet phldrT="[Text]"/>
      <dgm:spPr/>
      <dgm:t>
        <a:bodyPr/>
        <a:lstStyle/>
        <a:p>
          <a:r>
            <a:rPr lang="en-US" dirty="0"/>
            <a:t>Communicate when driven by patient issues</a:t>
          </a:r>
        </a:p>
      </dgm:t>
    </dgm:pt>
    <dgm:pt modelId="{7AB88BD3-8563-40EC-B12D-772ABC621DD9}" type="parTrans" cxnId="{ED2A7A79-C256-4168-ACC8-F4A1F04B8BB9}">
      <dgm:prSet/>
      <dgm:spPr/>
      <dgm:t>
        <a:bodyPr/>
        <a:lstStyle/>
        <a:p>
          <a:endParaRPr lang="en-US"/>
        </a:p>
      </dgm:t>
    </dgm:pt>
    <dgm:pt modelId="{D25C9FC2-E0DC-4977-9EC2-02E633B59E23}" type="sibTrans" cxnId="{ED2A7A79-C256-4168-ACC8-F4A1F04B8BB9}">
      <dgm:prSet/>
      <dgm:spPr/>
      <dgm:t>
        <a:bodyPr/>
        <a:lstStyle/>
        <a:p>
          <a:endParaRPr lang="en-US"/>
        </a:p>
      </dgm:t>
    </dgm:pt>
    <dgm:pt modelId="{C9CCDC74-BA74-4EE5-8D54-2A542E57DE9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Co-located</a:t>
          </a:r>
        </a:p>
      </dgm:t>
    </dgm:pt>
    <dgm:pt modelId="{41BE6460-68D2-493B-A458-2E7C6C5823C0}" type="parTrans" cxnId="{17633A30-5562-4543-8C9B-F5A6D33F6E83}">
      <dgm:prSet/>
      <dgm:spPr/>
      <dgm:t>
        <a:bodyPr/>
        <a:lstStyle/>
        <a:p>
          <a:endParaRPr lang="en-US"/>
        </a:p>
      </dgm:t>
    </dgm:pt>
    <dgm:pt modelId="{3595288E-9210-448F-9F5A-3AF65097EF21}" type="sibTrans" cxnId="{17633A30-5562-4543-8C9B-F5A6D33F6E83}">
      <dgm:prSet/>
      <dgm:spPr/>
      <dgm:t>
        <a:bodyPr/>
        <a:lstStyle/>
        <a:p>
          <a:endParaRPr lang="en-US"/>
        </a:p>
      </dgm:t>
    </dgm:pt>
    <dgm:pt modelId="{01C15425-B0B0-4EF9-B72A-5590A37B327D}">
      <dgm:prSet phldrT="[Text]"/>
      <dgm:spPr/>
      <dgm:t>
        <a:bodyPr/>
        <a:lstStyle/>
        <a:p>
          <a:r>
            <a:rPr lang="en-US" dirty="0"/>
            <a:t>Communicate regularly about shared patients by phone, email or shared medical record</a:t>
          </a:r>
        </a:p>
      </dgm:t>
    </dgm:pt>
    <dgm:pt modelId="{110A3733-7B16-41E1-B5D9-3E2D990A0C56}" type="parTrans" cxnId="{F8A0A9FC-ADD9-4189-A16D-3A5CD4D4CC5F}">
      <dgm:prSet/>
      <dgm:spPr/>
      <dgm:t>
        <a:bodyPr/>
        <a:lstStyle/>
        <a:p>
          <a:endParaRPr lang="en-US"/>
        </a:p>
      </dgm:t>
    </dgm:pt>
    <dgm:pt modelId="{04DFC309-57E4-44B5-9B96-858E7FCD7DF8}" type="sibTrans" cxnId="{F8A0A9FC-ADD9-4189-A16D-3A5CD4D4CC5F}">
      <dgm:prSet/>
      <dgm:spPr/>
      <dgm:t>
        <a:bodyPr/>
        <a:lstStyle/>
        <a:p>
          <a:endParaRPr lang="en-US"/>
        </a:p>
      </dgm:t>
    </dgm:pt>
    <dgm:pt modelId="{9C0BDF6C-A0FB-4313-95D7-57120E83EF84}">
      <dgm:prSet phldrT="[Text]"/>
      <dgm:spPr/>
      <dgm:t>
        <a:bodyPr/>
        <a:lstStyle/>
        <a:p>
          <a:r>
            <a:rPr lang="en-US" dirty="0"/>
            <a:t>Collaboration driven by plans for difficult patients</a:t>
          </a:r>
        </a:p>
      </dgm:t>
    </dgm:pt>
    <dgm:pt modelId="{06E3749D-1706-4B92-885E-43948CB420B3}" type="parTrans" cxnId="{B385D9A8-3148-478C-A98B-DCAA9F1234D2}">
      <dgm:prSet/>
      <dgm:spPr/>
      <dgm:t>
        <a:bodyPr/>
        <a:lstStyle/>
        <a:p>
          <a:endParaRPr lang="en-US"/>
        </a:p>
      </dgm:t>
    </dgm:pt>
    <dgm:pt modelId="{0B1045A5-9E41-4D3E-B51A-5C6E69AA4E72}" type="sibTrans" cxnId="{B385D9A8-3148-478C-A98B-DCAA9F1234D2}">
      <dgm:prSet/>
      <dgm:spPr/>
      <dgm:t>
        <a:bodyPr/>
        <a:lstStyle/>
        <a:p>
          <a:endParaRPr lang="en-US"/>
        </a:p>
      </dgm:t>
    </dgm:pt>
    <dgm:pt modelId="{DD697214-2697-4352-AD0D-94E38728F09E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Integrated</a:t>
          </a:r>
        </a:p>
      </dgm:t>
    </dgm:pt>
    <dgm:pt modelId="{7913F7E3-1188-4498-B486-73F17659D8FB}" type="parTrans" cxnId="{21F1462C-A437-4B55-A0AC-153B981E0E7E}">
      <dgm:prSet/>
      <dgm:spPr/>
      <dgm:t>
        <a:bodyPr/>
        <a:lstStyle/>
        <a:p>
          <a:endParaRPr lang="en-US"/>
        </a:p>
      </dgm:t>
    </dgm:pt>
    <dgm:pt modelId="{868917D7-52FB-46E3-A34C-5794A212B7D7}" type="sibTrans" cxnId="{21F1462C-A437-4B55-A0AC-153B981E0E7E}">
      <dgm:prSet/>
      <dgm:spPr/>
      <dgm:t>
        <a:bodyPr/>
        <a:lstStyle/>
        <a:p>
          <a:endParaRPr lang="en-US"/>
        </a:p>
      </dgm:t>
    </dgm:pt>
    <dgm:pt modelId="{373B88ED-E814-45CF-816C-D40CD26D0D4F}">
      <dgm:prSet phldrT="[Text]"/>
      <dgm:spPr/>
      <dgm:t>
        <a:bodyPr/>
        <a:lstStyle/>
        <a:p>
          <a:r>
            <a:rPr lang="en-US" dirty="0"/>
            <a:t>Communicate consistently at system, team &amp; individual levels</a:t>
          </a:r>
        </a:p>
      </dgm:t>
    </dgm:pt>
    <dgm:pt modelId="{CB9989CC-9367-40C9-881C-996FA285F3BD}" type="parTrans" cxnId="{1EB0FEC5-C547-45F8-A39A-C14FCEBBE916}">
      <dgm:prSet/>
      <dgm:spPr/>
      <dgm:t>
        <a:bodyPr/>
        <a:lstStyle/>
        <a:p>
          <a:endParaRPr lang="en-US"/>
        </a:p>
      </dgm:t>
    </dgm:pt>
    <dgm:pt modelId="{FE361C02-B12C-428A-854E-6A183E33B03E}" type="sibTrans" cxnId="{1EB0FEC5-C547-45F8-A39A-C14FCEBBE916}">
      <dgm:prSet/>
      <dgm:spPr/>
      <dgm:t>
        <a:bodyPr/>
        <a:lstStyle/>
        <a:p>
          <a:endParaRPr lang="en-US"/>
        </a:p>
      </dgm:t>
    </dgm:pt>
    <dgm:pt modelId="{0D4A072E-A782-4098-8602-4C8C17834E80}">
      <dgm:prSet phldrT="[Text]"/>
      <dgm:spPr/>
      <dgm:t>
        <a:bodyPr/>
        <a:lstStyle/>
        <a:p>
          <a:r>
            <a:rPr lang="en-US" dirty="0"/>
            <a:t>Collaboration driven by shared concept of team care</a:t>
          </a:r>
        </a:p>
      </dgm:t>
    </dgm:pt>
    <dgm:pt modelId="{E1DF8D85-E9C1-4D39-A25D-C13ECA3EAC4F}" type="parTrans" cxnId="{B479E56A-EF77-4A69-9962-BFECA5729A85}">
      <dgm:prSet/>
      <dgm:spPr/>
      <dgm:t>
        <a:bodyPr/>
        <a:lstStyle/>
        <a:p>
          <a:endParaRPr lang="en-US"/>
        </a:p>
      </dgm:t>
    </dgm:pt>
    <dgm:pt modelId="{595C5E62-BDD3-40BD-BC4E-4548C93BB1AE}" type="sibTrans" cxnId="{B479E56A-EF77-4A69-9962-BFECA5729A85}">
      <dgm:prSet/>
      <dgm:spPr/>
      <dgm:t>
        <a:bodyPr/>
        <a:lstStyle/>
        <a:p>
          <a:endParaRPr lang="en-US"/>
        </a:p>
      </dgm:t>
    </dgm:pt>
    <dgm:pt modelId="{3A5B7A64-7B82-421F-98FC-194AB57B6B3D}">
      <dgm:prSet phldrT="[Text]"/>
      <dgm:spPr/>
      <dgm:t>
        <a:bodyPr/>
        <a:lstStyle/>
        <a:p>
          <a:r>
            <a:rPr lang="en-US" dirty="0"/>
            <a:t>Go beyond to full BH integration as primary care teammates, consultants, shared medical visits</a:t>
          </a:r>
        </a:p>
      </dgm:t>
    </dgm:pt>
    <dgm:pt modelId="{1269905C-F492-41EE-BBE4-2E674FAABA86}" type="parTrans" cxnId="{674B1AE5-F2B6-49D5-B942-D834E49BD1E1}">
      <dgm:prSet/>
      <dgm:spPr/>
      <dgm:t>
        <a:bodyPr/>
        <a:lstStyle/>
        <a:p>
          <a:endParaRPr lang="en-US"/>
        </a:p>
      </dgm:t>
    </dgm:pt>
    <dgm:pt modelId="{58E73AF3-4E36-42B2-866D-A28E74D847F0}" type="sibTrans" cxnId="{674B1AE5-F2B6-49D5-B942-D834E49BD1E1}">
      <dgm:prSet/>
      <dgm:spPr/>
      <dgm:t>
        <a:bodyPr/>
        <a:lstStyle/>
        <a:p>
          <a:endParaRPr lang="en-US"/>
        </a:p>
      </dgm:t>
    </dgm:pt>
    <dgm:pt modelId="{24E5B9CE-3388-445B-8FD6-90C1166A63FD}" type="pres">
      <dgm:prSet presAssocID="{872D623E-9A26-4CD6-BBE4-0FF4413E47A3}" presName="linearFlow" presStyleCnt="0">
        <dgm:presLayoutVars>
          <dgm:dir/>
          <dgm:animLvl val="lvl"/>
          <dgm:resizeHandles val="exact"/>
        </dgm:presLayoutVars>
      </dgm:prSet>
      <dgm:spPr/>
    </dgm:pt>
    <dgm:pt modelId="{1491DD1F-93A5-4271-80A3-25FDB4670C93}" type="pres">
      <dgm:prSet presAssocID="{4E638AFB-4D6E-4A46-B686-8069B26AFC8A}" presName="composite" presStyleCnt="0"/>
      <dgm:spPr/>
    </dgm:pt>
    <dgm:pt modelId="{07FA87A3-B502-49A3-9C9B-BA7AA8C6296B}" type="pres">
      <dgm:prSet presAssocID="{4E638AFB-4D6E-4A46-B686-8069B26AFC8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A1EAFD7-C1B0-4C4E-93EC-C84D7651B673}" type="pres">
      <dgm:prSet presAssocID="{4E638AFB-4D6E-4A46-B686-8069B26AFC8A}" presName="descendantText" presStyleLbl="alignAcc1" presStyleIdx="0" presStyleCnt="3">
        <dgm:presLayoutVars>
          <dgm:bulletEnabled val="1"/>
        </dgm:presLayoutVars>
      </dgm:prSet>
      <dgm:spPr/>
    </dgm:pt>
    <dgm:pt modelId="{27160314-818A-412E-800F-A3BE6FE38747}" type="pres">
      <dgm:prSet presAssocID="{7FF2EE2D-7A04-4DFF-BFE2-E8236E2F32EA}" presName="sp" presStyleCnt="0"/>
      <dgm:spPr/>
    </dgm:pt>
    <dgm:pt modelId="{3EDA098B-C1E2-4322-9F71-89A5BE049C00}" type="pres">
      <dgm:prSet presAssocID="{C9CCDC74-BA74-4EE5-8D54-2A542E57DE9D}" presName="composite" presStyleCnt="0"/>
      <dgm:spPr/>
    </dgm:pt>
    <dgm:pt modelId="{A0F6CDEE-3AB5-4F9E-9ED3-9E774659B97F}" type="pres">
      <dgm:prSet presAssocID="{C9CCDC74-BA74-4EE5-8D54-2A542E57DE9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FF30A86-A5F3-4E6F-9C86-EE114EA4BE7A}" type="pres">
      <dgm:prSet presAssocID="{C9CCDC74-BA74-4EE5-8D54-2A542E57DE9D}" presName="descendantText" presStyleLbl="alignAcc1" presStyleIdx="1" presStyleCnt="3">
        <dgm:presLayoutVars>
          <dgm:bulletEnabled val="1"/>
        </dgm:presLayoutVars>
      </dgm:prSet>
      <dgm:spPr/>
    </dgm:pt>
    <dgm:pt modelId="{BEA8A1A5-2DCC-4A94-922A-B04754B64F28}" type="pres">
      <dgm:prSet presAssocID="{3595288E-9210-448F-9F5A-3AF65097EF21}" presName="sp" presStyleCnt="0"/>
      <dgm:spPr/>
    </dgm:pt>
    <dgm:pt modelId="{9BC0532E-7349-4077-B264-C1B4BF1CA2FB}" type="pres">
      <dgm:prSet presAssocID="{DD697214-2697-4352-AD0D-94E38728F09E}" presName="composite" presStyleCnt="0"/>
      <dgm:spPr/>
    </dgm:pt>
    <dgm:pt modelId="{FEE6E2FF-B162-4EED-8D6F-757F1015DE9B}" type="pres">
      <dgm:prSet presAssocID="{DD697214-2697-4352-AD0D-94E38728F09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FE06472-2550-49F9-B606-7C750F2C0E3C}" type="pres">
      <dgm:prSet presAssocID="{DD697214-2697-4352-AD0D-94E38728F09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9B1D705-7AF4-43EE-BD84-46CCC01BBB94}" type="presOf" srcId="{C1C3B050-CB3B-49FB-B9F7-0DDBEFCA91B4}" destId="{BA1EAFD7-C1B0-4C4E-93EC-C84D7651B673}" srcOrd="0" destOrd="0" presId="urn:microsoft.com/office/officeart/2005/8/layout/chevron2"/>
    <dgm:cxn modelId="{5B105D2B-7154-4BE0-A116-D150D870F810}" type="presOf" srcId="{9C0BDF6C-A0FB-4313-95D7-57120E83EF84}" destId="{FFF30A86-A5F3-4E6F-9C86-EE114EA4BE7A}" srcOrd="0" destOrd="1" presId="urn:microsoft.com/office/officeart/2005/8/layout/chevron2"/>
    <dgm:cxn modelId="{21F1462C-A437-4B55-A0AC-153B981E0E7E}" srcId="{872D623E-9A26-4CD6-BBE4-0FF4413E47A3}" destId="{DD697214-2697-4352-AD0D-94E38728F09E}" srcOrd="2" destOrd="0" parTransId="{7913F7E3-1188-4498-B486-73F17659D8FB}" sibTransId="{868917D7-52FB-46E3-A34C-5794A212B7D7}"/>
    <dgm:cxn modelId="{7A5DC42E-A317-4F57-9398-5B61F88BF973}" type="presOf" srcId="{0D4A072E-A782-4098-8602-4C8C17834E80}" destId="{CFE06472-2550-49F9-B606-7C750F2C0E3C}" srcOrd="0" destOrd="1" presId="urn:microsoft.com/office/officeart/2005/8/layout/chevron2"/>
    <dgm:cxn modelId="{17633A30-5562-4543-8C9B-F5A6D33F6E83}" srcId="{872D623E-9A26-4CD6-BBE4-0FF4413E47A3}" destId="{C9CCDC74-BA74-4EE5-8D54-2A542E57DE9D}" srcOrd="1" destOrd="0" parTransId="{41BE6460-68D2-493B-A458-2E7C6C5823C0}" sibTransId="{3595288E-9210-448F-9F5A-3AF65097EF21}"/>
    <dgm:cxn modelId="{D6EDAD38-0852-4052-AE41-16FB92BEDAAD}" type="presOf" srcId="{DD697214-2697-4352-AD0D-94E38728F09E}" destId="{FEE6E2FF-B162-4EED-8D6F-757F1015DE9B}" srcOrd="0" destOrd="0" presId="urn:microsoft.com/office/officeart/2005/8/layout/chevron2"/>
    <dgm:cxn modelId="{58962549-5F75-4E86-BA14-D42060C1B26C}" srcId="{872D623E-9A26-4CD6-BBE4-0FF4413E47A3}" destId="{4E638AFB-4D6E-4A46-B686-8069B26AFC8A}" srcOrd="0" destOrd="0" parTransId="{B3ECA1FB-7401-4D28-9EA1-BF98FAD16939}" sibTransId="{7FF2EE2D-7A04-4DFF-BFE2-E8236E2F32EA}"/>
    <dgm:cxn modelId="{B479E56A-EF77-4A69-9962-BFECA5729A85}" srcId="{DD697214-2697-4352-AD0D-94E38728F09E}" destId="{0D4A072E-A782-4098-8602-4C8C17834E80}" srcOrd="1" destOrd="0" parTransId="{E1DF8D85-E9C1-4D39-A25D-C13ECA3EAC4F}" sibTransId="{595C5E62-BDD3-40BD-BC4E-4548C93BB1AE}"/>
    <dgm:cxn modelId="{6F532974-724E-44BC-A70D-8A51FA4F14A1}" type="presOf" srcId="{01C15425-B0B0-4EF9-B72A-5590A37B327D}" destId="{FFF30A86-A5F3-4E6F-9C86-EE114EA4BE7A}" srcOrd="0" destOrd="0" presId="urn:microsoft.com/office/officeart/2005/8/layout/chevron2"/>
    <dgm:cxn modelId="{8F722D56-3C7D-4603-8A97-5E84BF4852DA}" type="presOf" srcId="{4E638AFB-4D6E-4A46-B686-8069B26AFC8A}" destId="{07FA87A3-B502-49A3-9C9B-BA7AA8C6296B}" srcOrd="0" destOrd="0" presId="urn:microsoft.com/office/officeart/2005/8/layout/chevron2"/>
    <dgm:cxn modelId="{ED2A7A79-C256-4168-ACC8-F4A1F04B8BB9}" srcId="{4E638AFB-4D6E-4A46-B686-8069B26AFC8A}" destId="{F644414C-8F9A-4968-A58F-29EB8C58C1BF}" srcOrd="1" destOrd="0" parTransId="{7AB88BD3-8563-40EC-B12D-772ABC621DD9}" sibTransId="{D25C9FC2-E0DC-4977-9EC2-02E633B59E23}"/>
    <dgm:cxn modelId="{31101D8E-F28D-4889-8B5E-E89AF05D8AAD}" type="presOf" srcId="{F644414C-8F9A-4968-A58F-29EB8C58C1BF}" destId="{BA1EAFD7-C1B0-4C4E-93EC-C84D7651B673}" srcOrd="0" destOrd="1" presId="urn:microsoft.com/office/officeart/2005/8/layout/chevron2"/>
    <dgm:cxn modelId="{E35E15A1-88A2-4671-8C83-A2061A348DED}" type="presOf" srcId="{373B88ED-E814-45CF-816C-D40CD26D0D4F}" destId="{CFE06472-2550-49F9-B606-7C750F2C0E3C}" srcOrd="0" destOrd="0" presId="urn:microsoft.com/office/officeart/2005/8/layout/chevron2"/>
    <dgm:cxn modelId="{B385D9A8-3148-478C-A98B-DCAA9F1234D2}" srcId="{C9CCDC74-BA74-4EE5-8D54-2A542E57DE9D}" destId="{9C0BDF6C-A0FB-4313-95D7-57120E83EF84}" srcOrd="1" destOrd="0" parTransId="{06E3749D-1706-4B92-885E-43948CB420B3}" sibTransId="{0B1045A5-9E41-4D3E-B51A-5C6E69AA4E72}"/>
    <dgm:cxn modelId="{4D1F02C4-78B1-4092-992F-6984C7E749E6}" type="presOf" srcId="{C9CCDC74-BA74-4EE5-8D54-2A542E57DE9D}" destId="{A0F6CDEE-3AB5-4F9E-9ED3-9E774659B97F}" srcOrd="0" destOrd="0" presId="urn:microsoft.com/office/officeart/2005/8/layout/chevron2"/>
    <dgm:cxn modelId="{1EB0FEC5-C547-45F8-A39A-C14FCEBBE916}" srcId="{DD697214-2697-4352-AD0D-94E38728F09E}" destId="{373B88ED-E814-45CF-816C-D40CD26D0D4F}" srcOrd="0" destOrd="0" parTransId="{CB9989CC-9367-40C9-881C-996FA285F3BD}" sibTransId="{FE361C02-B12C-428A-854E-6A183E33B03E}"/>
    <dgm:cxn modelId="{674B1AE5-F2B6-49D5-B942-D834E49BD1E1}" srcId="{DD697214-2697-4352-AD0D-94E38728F09E}" destId="{3A5B7A64-7B82-421F-98FC-194AB57B6B3D}" srcOrd="2" destOrd="0" parTransId="{1269905C-F492-41EE-BBE4-2E674FAABA86}" sibTransId="{58E73AF3-4E36-42B2-866D-A28E74D847F0}"/>
    <dgm:cxn modelId="{8E18BCF8-D758-48BF-A76D-96377433759A}" srcId="{4E638AFB-4D6E-4A46-B686-8069B26AFC8A}" destId="{C1C3B050-CB3B-49FB-B9F7-0DDBEFCA91B4}" srcOrd="0" destOrd="0" parTransId="{3EF84032-B8DE-4C62-AC5B-04A131C00BFD}" sibTransId="{5CE3F594-7509-4260-AA9F-5ED11A138860}"/>
    <dgm:cxn modelId="{F3E5E3F9-9FC5-4E4B-886A-EA9DB0A12D24}" type="presOf" srcId="{3A5B7A64-7B82-421F-98FC-194AB57B6B3D}" destId="{CFE06472-2550-49F9-B606-7C750F2C0E3C}" srcOrd="0" destOrd="2" presId="urn:microsoft.com/office/officeart/2005/8/layout/chevron2"/>
    <dgm:cxn modelId="{F8A0A9FC-ADD9-4189-A16D-3A5CD4D4CC5F}" srcId="{C9CCDC74-BA74-4EE5-8D54-2A542E57DE9D}" destId="{01C15425-B0B0-4EF9-B72A-5590A37B327D}" srcOrd="0" destOrd="0" parTransId="{110A3733-7B16-41E1-B5D9-3E2D990A0C56}" sibTransId="{04DFC309-57E4-44B5-9B96-858E7FCD7DF8}"/>
    <dgm:cxn modelId="{3C8A32FD-86CF-46E1-8795-2BD57F7C2FA0}" type="presOf" srcId="{872D623E-9A26-4CD6-BBE4-0FF4413E47A3}" destId="{24E5B9CE-3388-445B-8FD6-90C1166A63FD}" srcOrd="0" destOrd="0" presId="urn:microsoft.com/office/officeart/2005/8/layout/chevron2"/>
    <dgm:cxn modelId="{F686EA61-B6D7-4CBD-9E60-DA9A5C848923}" type="presParOf" srcId="{24E5B9CE-3388-445B-8FD6-90C1166A63FD}" destId="{1491DD1F-93A5-4271-80A3-25FDB4670C93}" srcOrd="0" destOrd="0" presId="urn:microsoft.com/office/officeart/2005/8/layout/chevron2"/>
    <dgm:cxn modelId="{56442994-C028-41A3-98E4-3590BFDB704D}" type="presParOf" srcId="{1491DD1F-93A5-4271-80A3-25FDB4670C93}" destId="{07FA87A3-B502-49A3-9C9B-BA7AA8C6296B}" srcOrd="0" destOrd="0" presId="urn:microsoft.com/office/officeart/2005/8/layout/chevron2"/>
    <dgm:cxn modelId="{0E89CE9E-00A4-4AC8-B58E-DF1F62BF8344}" type="presParOf" srcId="{1491DD1F-93A5-4271-80A3-25FDB4670C93}" destId="{BA1EAFD7-C1B0-4C4E-93EC-C84D7651B673}" srcOrd="1" destOrd="0" presId="urn:microsoft.com/office/officeart/2005/8/layout/chevron2"/>
    <dgm:cxn modelId="{2E7C9AF1-9935-4F3D-B199-BDA3B844669E}" type="presParOf" srcId="{24E5B9CE-3388-445B-8FD6-90C1166A63FD}" destId="{27160314-818A-412E-800F-A3BE6FE38747}" srcOrd="1" destOrd="0" presId="urn:microsoft.com/office/officeart/2005/8/layout/chevron2"/>
    <dgm:cxn modelId="{1C63E6FC-89D5-46C7-AFAD-6A188D5E51B6}" type="presParOf" srcId="{24E5B9CE-3388-445B-8FD6-90C1166A63FD}" destId="{3EDA098B-C1E2-4322-9F71-89A5BE049C00}" srcOrd="2" destOrd="0" presId="urn:microsoft.com/office/officeart/2005/8/layout/chevron2"/>
    <dgm:cxn modelId="{2E6102A7-8B76-42DA-867D-FDB66D09098B}" type="presParOf" srcId="{3EDA098B-C1E2-4322-9F71-89A5BE049C00}" destId="{A0F6CDEE-3AB5-4F9E-9ED3-9E774659B97F}" srcOrd="0" destOrd="0" presId="urn:microsoft.com/office/officeart/2005/8/layout/chevron2"/>
    <dgm:cxn modelId="{99B20181-0310-4C33-AEF9-19D59AE474E9}" type="presParOf" srcId="{3EDA098B-C1E2-4322-9F71-89A5BE049C00}" destId="{FFF30A86-A5F3-4E6F-9C86-EE114EA4BE7A}" srcOrd="1" destOrd="0" presId="urn:microsoft.com/office/officeart/2005/8/layout/chevron2"/>
    <dgm:cxn modelId="{0FF0A49A-2E5B-4855-9837-5212D9C89AB8}" type="presParOf" srcId="{24E5B9CE-3388-445B-8FD6-90C1166A63FD}" destId="{BEA8A1A5-2DCC-4A94-922A-B04754B64F28}" srcOrd="3" destOrd="0" presId="urn:microsoft.com/office/officeart/2005/8/layout/chevron2"/>
    <dgm:cxn modelId="{056FBA02-6CFE-4228-A236-09D5014E67D9}" type="presParOf" srcId="{24E5B9CE-3388-445B-8FD6-90C1166A63FD}" destId="{9BC0532E-7349-4077-B264-C1B4BF1CA2FB}" srcOrd="4" destOrd="0" presId="urn:microsoft.com/office/officeart/2005/8/layout/chevron2"/>
    <dgm:cxn modelId="{F5E626E4-FEEC-4D96-AD63-B409D478E9DC}" type="presParOf" srcId="{9BC0532E-7349-4077-B264-C1B4BF1CA2FB}" destId="{FEE6E2FF-B162-4EED-8D6F-757F1015DE9B}" srcOrd="0" destOrd="0" presId="urn:microsoft.com/office/officeart/2005/8/layout/chevron2"/>
    <dgm:cxn modelId="{DEF883E0-5425-4526-9B33-5352CFA99F55}" type="presParOf" srcId="{9BC0532E-7349-4077-B264-C1B4BF1CA2FB}" destId="{CFE06472-2550-49F9-B606-7C750F2C0E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52F461-D918-44F3-B526-1FF9A45EAC83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2DF1C39-548B-4E3E-AAE7-9694B93D74FF}">
      <dgm:prSet/>
      <dgm:spPr/>
      <dgm:t>
        <a:bodyPr/>
        <a:lstStyle/>
        <a:p>
          <a:r>
            <a:rPr lang="en-US"/>
            <a:t>2018- Introduced the PCBH model at Lombardi and Dutton campuses- first a pilot, now an established model </a:t>
          </a:r>
        </a:p>
      </dgm:t>
    </dgm:pt>
    <dgm:pt modelId="{822DDCD9-9B60-479E-A115-8A2B19DF4DD3}" type="parTrans" cxnId="{20ECA276-BB26-4508-8476-60B6DE58C3DE}">
      <dgm:prSet/>
      <dgm:spPr/>
      <dgm:t>
        <a:bodyPr/>
        <a:lstStyle/>
        <a:p>
          <a:endParaRPr lang="en-US"/>
        </a:p>
      </dgm:t>
    </dgm:pt>
    <dgm:pt modelId="{46AA7225-B40C-4EA8-9BB1-6E1EDB10C8D6}" type="sibTrans" cxnId="{20ECA276-BB26-4508-8476-60B6DE58C3DE}">
      <dgm:prSet/>
      <dgm:spPr/>
      <dgm:t>
        <a:bodyPr/>
        <a:lstStyle/>
        <a:p>
          <a:endParaRPr lang="en-US"/>
        </a:p>
      </dgm:t>
    </dgm:pt>
    <dgm:pt modelId="{5F8CFADB-83A7-4033-9F09-E944AB989041}">
      <dgm:prSet/>
      <dgm:spPr/>
      <dgm:t>
        <a:bodyPr/>
        <a:lstStyle/>
        <a:p>
          <a:r>
            <a:rPr lang="en-US"/>
            <a:t>2019-2020- Applied the model to the newly reopened Vista campus, with Phase 1 in the Santa Rosa Family Medicine team</a:t>
          </a:r>
        </a:p>
      </dgm:t>
    </dgm:pt>
    <dgm:pt modelId="{2E1FF367-BC5C-4673-A709-6F867B70F401}" type="parTrans" cxnId="{8EFA5DF6-B9B1-404C-8B45-C6B1BD61A988}">
      <dgm:prSet/>
      <dgm:spPr/>
      <dgm:t>
        <a:bodyPr/>
        <a:lstStyle/>
        <a:p>
          <a:endParaRPr lang="en-US"/>
        </a:p>
      </dgm:t>
    </dgm:pt>
    <dgm:pt modelId="{1ABF7A4F-09A9-48C8-898E-1262B34B2F86}" type="sibTrans" cxnId="{8EFA5DF6-B9B1-404C-8B45-C6B1BD61A988}">
      <dgm:prSet/>
      <dgm:spPr/>
      <dgm:t>
        <a:bodyPr/>
        <a:lstStyle/>
        <a:p>
          <a:endParaRPr lang="en-US"/>
        </a:p>
      </dgm:t>
    </dgm:pt>
    <dgm:pt modelId="{91AFEFBE-C4A9-4BE8-8651-ABA75203EA0A}">
      <dgm:prSet/>
      <dgm:spPr/>
      <dgm:t>
        <a:bodyPr/>
        <a:lstStyle/>
        <a:p>
          <a:r>
            <a:rPr lang="en-US"/>
            <a:t>Phase 2 &amp; 3 to follow in the other two pods</a:t>
          </a:r>
        </a:p>
      </dgm:t>
    </dgm:pt>
    <dgm:pt modelId="{123E5B2F-BD2B-49F2-B72B-72B0AB98EA04}" type="parTrans" cxnId="{3DA05135-A84A-4CFC-A7B5-3709552137CB}">
      <dgm:prSet/>
      <dgm:spPr/>
      <dgm:t>
        <a:bodyPr/>
        <a:lstStyle/>
        <a:p>
          <a:endParaRPr lang="en-US"/>
        </a:p>
      </dgm:t>
    </dgm:pt>
    <dgm:pt modelId="{8FD75568-1FD0-4EF8-81C5-57CC28FF0A3A}" type="sibTrans" cxnId="{3DA05135-A84A-4CFC-A7B5-3709552137CB}">
      <dgm:prSet/>
      <dgm:spPr/>
      <dgm:t>
        <a:bodyPr/>
        <a:lstStyle/>
        <a:p>
          <a:endParaRPr lang="en-US"/>
        </a:p>
      </dgm:t>
    </dgm:pt>
    <dgm:pt modelId="{8813B42B-CAB0-4793-A9B8-CF2C5100FE7C}">
      <dgm:prSet/>
      <dgm:spPr/>
      <dgm:t>
        <a:bodyPr/>
        <a:lstStyle/>
        <a:p>
          <a:r>
            <a:rPr lang="en-US"/>
            <a:t>2020-2021 Expansion to our homeless campus- Brookwood</a:t>
          </a:r>
        </a:p>
      </dgm:t>
    </dgm:pt>
    <dgm:pt modelId="{3CC26082-98F0-419C-9DF7-52450DE87FF0}" type="parTrans" cxnId="{DC569FF8-5FC1-4E37-B248-867B91D8B3C2}">
      <dgm:prSet/>
      <dgm:spPr/>
      <dgm:t>
        <a:bodyPr/>
        <a:lstStyle/>
        <a:p>
          <a:endParaRPr lang="en-US"/>
        </a:p>
      </dgm:t>
    </dgm:pt>
    <dgm:pt modelId="{4BFCED5F-E317-45D0-B5D8-E22D0BDB8723}" type="sibTrans" cxnId="{DC569FF8-5FC1-4E37-B248-867B91D8B3C2}">
      <dgm:prSet/>
      <dgm:spPr/>
      <dgm:t>
        <a:bodyPr/>
        <a:lstStyle/>
        <a:p>
          <a:endParaRPr lang="en-US"/>
        </a:p>
      </dgm:t>
    </dgm:pt>
    <dgm:pt modelId="{63541F5B-3EC5-4471-BCF7-D10EFFEAECA3}" type="pres">
      <dgm:prSet presAssocID="{2252F461-D918-44F3-B526-1FF9A45EAC83}" presName="matrix" presStyleCnt="0">
        <dgm:presLayoutVars>
          <dgm:chMax val="1"/>
          <dgm:dir/>
          <dgm:resizeHandles val="exact"/>
        </dgm:presLayoutVars>
      </dgm:prSet>
      <dgm:spPr/>
    </dgm:pt>
    <dgm:pt modelId="{E285E821-1DDE-41B4-99EF-5DFC798EDC73}" type="pres">
      <dgm:prSet presAssocID="{2252F461-D918-44F3-B526-1FF9A45EAC83}" presName="diamond" presStyleLbl="bgShp" presStyleIdx="0" presStyleCnt="1"/>
      <dgm:spPr/>
    </dgm:pt>
    <dgm:pt modelId="{6A800258-1DBA-4206-9CD5-9E6D84BF2244}" type="pres">
      <dgm:prSet presAssocID="{2252F461-D918-44F3-B526-1FF9A45EAC8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8D7B783-2C93-43AB-9C48-5C5CB11E4DD2}" type="pres">
      <dgm:prSet presAssocID="{2252F461-D918-44F3-B526-1FF9A45EAC8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1E862ED-5453-4825-9110-121174734486}" type="pres">
      <dgm:prSet presAssocID="{2252F461-D918-44F3-B526-1FF9A45EAC8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CF5DD62-CBCB-4E71-8B98-D4E4319C89AA}" type="pres">
      <dgm:prSet presAssocID="{2252F461-D918-44F3-B526-1FF9A45EAC8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9DA7016-6B73-4B99-A3A3-D5D731C4A560}" type="presOf" srcId="{91AFEFBE-C4A9-4BE8-8651-ABA75203EA0A}" destId="{C1E862ED-5453-4825-9110-121174734486}" srcOrd="0" destOrd="0" presId="urn:microsoft.com/office/officeart/2005/8/layout/matrix3"/>
    <dgm:cxn modelId="{C585A32F-54DB-4B45-BB2D-1F59C88CFA94}" type="presOf" srcId="{A2DF1C39-548B-4E3E-AAE7-9694B93D74FF}" destId="{6A800258-1DBA-4206-9CD5-9E6D84BF2244}" srcOrd="0" destOrd="0" presId="urn:microsoft.com/office/officeart/2005/8/layout/matrix3"/>
    <dgm:cxn modelId="{3DA05135-A84A-4CFC-A7B5-3709552137CB}" srcId="{2252F461-D918-44F3-B526-1FF9A45EAC83}" destId="{91AFEFBE-C4A9-4BE8-8651-ABA75203EA0A}" srcOrd="2" destOrd="0" parTransId="{123E5B2F-BD2B-49F2-B72B-72B0AB98EA04}" sibTransId="{8FD75568-1FD0-4EF8-81C5-57CC28FF0A3A}"/>
    <dgm:cxn modelId="{551E596E-0416-45EF-B39C-79F3F583EBBC}" type="presOf" srcId="{2252F461-D918-44F3-B526-1FF9A45EAC83}" destId="{63541F5B-3EC5-4471-BCF7-D10EFFEAECA3}" srcOrd="0" destOrd="0" presId="urn:microsoft.com/office/officeart/2005/8/layout/matrix3"/>
    <dgm:cxn modelId="{5BFE9655-A458-4484-B039-15AECC4DD0FD}" type="presOf" srcId="{8813B42B-CAB0-4793-A9B8-CF2C5100FE7C}" destId="{9CF5DD62-CBCB-4E71-8B98-D4E4319C89AA}" srcOrd="0" destOrd="0" presId="urn:microsoft.com/office/officeart/2005/8/layout/matrix3"/>
    <dgm:cxn modelId="{20ECA276-BB26-4508-8476-60B6DE58C3DE}" srcId="{2252F461-D918-44F3-B526-1FF9A45EAC83}" destId="{A2DF1C39-548B-4E3E-AAE7-9694B93D74FF}" srcOrd="0" destOrd="0" parTransId="{822DDCD9-9B60-479E-A115-8A2B19DF4DD3}" sibTransId="{46AA7225-B40C-4EA8-9BB1-6E1EDB10C8D6}"/>
    <dgm:cxn modelId="{0AED94A2-539E-4F75-AC5D-FD6435732F73}" type="presOf" srcId="{5F8CFADB-83A7-4033-9F09-E944AB989041}" destId="{18D7B783-2C93-43AB-9C48-5C5CB11E4DD2}" srcOrd="0" destOrd="0" presId="urn:microsoft.com/office/officeart/2005/8/layout/matrix3"/>
    <dgm:cxn modelId="{8EFA5DF6-B9B1-404C-8B45-C6B1BD61A988}" srcId="{2252F461-D918-44F3-B526-1FF9A45EAC83}" destId="{5F8CFADB-83A7-4033-9F09-E944AB989041}" srcOrd="1" destOrd="0" parTransId="{2E1FF367-BC5C-4673-A709-6F867B70F401}" sibTransId="{1ABF7A4F-09A9-48C8-898E-1262B34B2F86}"/>
    <dgm:cxn modelId="{DC569FF8-5FC1-4E37-B248-867B91D8B3C2}" srcId="{2252F461-D918-44F3-B526-1FF9A45EAC83}" destId="{8813B42B-CAB0-4793-A9B8-CF2C5100FE7C}" srcOrd="3" destOrd="0" parTransId="{3CC26082-98F0-419C-9DF7-52450DE87FF0}" sibTransId="{4BFCED5F-E317-45D0-B5D8-E22D0BDB8723}"/>
    <dgm:cxn modelId="{75630AAE-F18F-4E5B-B98F-1CF105535908}" type="presParOf" srcId="{63541F5B-3EC5-4471-BCF7-D10EFFEAECA3}" destId="{E285E821-1DDE-41B4-99EF-5DFC798EDC73}" srcOrd="0" destOrd="0" presId="urn:microsoft.com/office/officeart/2005/8/layout/matrix3"/>
    <dgm:cxn modelId="{EF4DDB0C-907A-43D6-9153-5D73303EA187}" type="presParOf" srcId="{63541F5B-3EC5-4471-BCF7-D10EFFEAECA3}" destId="{6A800258-1DBA-4206-9CD5-9E6D84BF2244}" srcOrd="1" destOrd="0" presId="urn:microsoft.com/office/officeart/2005/8/layout/matrix3"/>
    <dgm:cxn modelId="{20560AAD-4A73-49B1-B9BE-E1464C726714}" type="presParOf" srcId="{63541F5B-3EC5-4471-BCF7-D10EFFEAECA3}" destId="{18D7B783-2C93-43AB-9C48-5C5CB11E4DD2}" srcOrd="2" destOrd="0" presId="urn:microsoft.com/office/officeart/2005/8/layout/matrix3"/>
    <dgm:cxn modelId="{BFD8A08B-A935-4AE1-BB78-C54FF92FF820}" type="presParOf" srcId="{63541F5B-3EC5-4471-BCF7-D10EFFEAECA3}" destId="{C1E862ED-5453-4825-9110-121174734486}" srcOrd="3" destOrd="0" presId="urn:microsoft.com/office/officeart/2005/8/layout/matrix3"/>
    <dgm:cxn modelId="{039B5C53-D091-4667-92BD-514751769C1E}" type="presParOf" srcId="{63541F5B-3EC5-4471-BCF7-D10EFFEAECA3}" destId="{9CF5DD62-CBCB-4E71-8B98-D4E4319C89A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EE4697-A0CB-4203-84D2-6CDA91E7E556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AFBF785-6282-4BD7-B2EA-EE72E328F1DE}">
      <dgm:prSet/>
      <dgm:spPr/>
      <dgm:t>
        <a:bodyPr/>
        <a:lstStyle/>
        <a:p>
          <a:r>
            <a:rPr lang="en-US"/>
            <a:t>Vicarious or secondary trauma</a:t>
          </a:r>
        </a:p>
      </dgm:t>
    </dgm:pt>
    <dgm:pt modelId="{C7F00123-F5CA-4A9D-A87F-E8C57FD3ED8B}" type="parTrans" cxnId="{1C536CAF-798C-4F54-B6CD-F0DE8054FE84}">
      <dgm:prSet/>
      <dgm:spPr/>
      <dgm:t>
        <a:bodyPr/>
        <a:lstStyle/>
        <a:p>
          <a:endParaRPr lang="en-US"/>
        </a:p>
      </dgm:t>
    </dgm:pt>
    <dgm:pt modelId="{0E62D5E2-9E86-4D28-9E6E-42841109BD40}" type="sibTrans" cxnId="{1C536CAF-798C-4F54-B6CD-F0DE8054FE84}">
      <dgm:prSet/>
      <dgm:spPr/>
      <dgm:t>
        <a:bodyPr/>
        <a:lstStyle/>
        <a:p>
          <a:endParaRPr lang="en-US"/>
        </a:p>
      </dgm:t>
    </dgm:pt>
    <dgm:pt modelId="{919F81D7-4BE2-4832-A86B-435E8FDF60A0}">
      <dgm:prSet/>
      <dgm:spPr/>
      <dgm:t>
        <a:bodyPr/>
        <a:lstStyle/>
        <a:p>
          <a:r>
            <a:rPr lang="en-US"/>
            <a:t>Compassion Satisfaction</a:t>
          </a:r>
        </a:p>
      </dgm:t>
    </dgm:pt>
    <dgm:pt modelId="{3F5AA3E1-605C-454E-A607-B9FB087401A2}" type="parTrans" cxnId="{50AE1A45-70D7-4CEF-93E0-9E0BD0779A95}">
      <dgm:prSet/>
      <dgm:spPr/>
      <dgm:t>
        <a:bodyPr/>
        <a:lstStyle/>
        <a:p>
          <a:endParaRPr lang="en-US"/>
        </a:p>
      </dgm:t>
    </dgm:pt>
    <dgm:pt modelId="{ACEC8AEB-110B-4C64-BAF5-103233752528}" type="sibTrans" cxnId="{50AE1A45-70D7-4CEF-93E0-9E0BD0779A95}">
      <dgm:prSet/>
      <dgm:spPr/>
      <dgm:t>
        <a:bodyPr/>
        <a:lstStyle/>
        <a:p>
          <a:endParaRPr lang="en-US"/>
        </a:p>
      </dgm:t>
    </dgm:pt>
    <dgm:pt modelId="{8B88296A-70CD-4ED3-8003-95CCBAB4FAC6}">
      <dgm:prSet/>
      <dgm:spPr/>
      <dgm:t>
        <a:bodyPr/>
        <a:lstStyle/>
        <a:p>
          <a:r>
            <a:rPr lang="en-US"/>
            <a:t>Compassion Fatigue</a:t>
          </a:r>
        </a:p>
      </dgm:t>
    </dgm:pt>
    <dgm:pt modelId="{3430A325-A99C-4AE0-B54A-A0BE52ECE632}" type="parTrans" cxnId="{D0370B4F-F620-4A7E-8692-A19CE1C990C4}">
      <dgm:prSet/>
      <dgm:spPr/>
      <dgm:t>
        <a:bodyPr/>
        <a:lstStyle/>
        <a:p>
          <a:endParaRPr lang="en-US"/>
        </a:p>
      </dgm:t>
    </dgm:pt>
    <dgm:pt modelId="{FAD3A979-A587-45BB-B151-7226AB9F62F6}" type="sibTrans" cxnId="{D0370B4F-F620-4A7E-8692-A19CE1C990C4}">
      <dgm:prSet/>
      <dgm:spPr/>
      <dgm:t>
        <a:bodyPr/>
        <a:lstStyle/>
        <a:p>
          <a:endParaRPr lang="en-US"/>
        </a:p>
      </dgm:t>
    </dgm:pt>
    <dgm:pt modelId="{77239D94-61C9-4542-9B12-3CA6FA7E9B9B}">
      <dgm:prSet/>
      <dgm:spPr/>
      <dgm:t>
        <a:bodyPr/>
        <a:lstStyle/>
        <a:p>
          <a:r>
            <a:rPr lang="en-US"/>
            <a:t>Building Resilience</a:t>
          </a:r>
        </a:p>
      </dgm:t>
    </dgm:pt>
    <dgm:pt modelId="{545E7BD6-7D04-4D8C-B4A1-01FF1C0409EE}" type="parTrans" cxnId="{50BFB6DB-3BBF-4C18-A81E-EF772EC8DF68}">
      <dgm:prSet/>
      <dgm:spPr/>
      <dgm:t>
        <a:bodyPr/>
        <a:lstStyle/>
        <a:p>
          <a:endParaRPr lang="en-US"/>
        </a:p>
      </dgm:t>
    </dgm:pt>
    <dgm:pt modelId="{FB3A2E4E-5B28-4929-A52A-4C04496A066F}" type="sibTrans" cxnId="{50BFB6DB-3BBF-4C18-A81E-EF772EC8DF68}">
      <dgm:prSet/>
      <dgm:spPr/>
      <dgm:t>
        <a:bodyPr/>
        <a:lstStyle/>
        <a:p>
          <a:endParaRPr lang="en-US"/>
        </a:p>
      </dgm:t>
    </dgm:pt>
    <dgm:pt modelId="{E3F7E561-F76F-41BC-B339-9060AE62CBB7}" type="pres">
      <dgm:prSet presAssocID="{2DEE4697-A0CB-4203-84D2-6CDA91E7E556}" presName="matrix" presStyleCnt="0">
        <dgm:presLayoutVars>
          <dgm:chMax val="1"/>
          <dgm:dir/>
          <dgm:resizeHandles val="exact"/>
        </dgm:presLayoutVars>
      </dgm:prSet>
      <dgm:spPr/>
    </dgm:pt>
    <dgm:pt modelId="{80976C8B-1540-4765-A2D3-FC7F725374FD}" type="pres">
      <dgm:prSet presAssocID="{2DEE4697-A0CB-4203-84D2-6CDA91E7E556}" presName="diamond" presStyleLbl="bgShp" presStyleIdx="0" presStyleCnt="1"/>
      <dgm:spPr/>
    </dgm:pt>
    <dgm:pt modelId="{9E1DF663-F953-410D-8CD4-E7B0AB638DA2}" type="pres">
      <dgm:prSet presAssocID="{2DEE4697-A0CB-4203-84D2-6CDA91E7E55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D165949-952F-455E-BF3A-EB43B5C30058}" type="pres">
      <dgm:prSet presAssocID="{2DEE4697-A0CB-4203-84D2-6CDA91E7E55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1D1ACE3-6BCC-4BFF-B462-B77524902AE8}" type="pres">
      <dgm:prSet presAssocID="{2DEE4697-A0CB-4203-84D2-6CDA91E7E55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C26D094-E8BC-49A5-B208-E8239E4BC946}" type="pres">
      <dgm:prSet presAssocID="{2DEE4697-A0CB-4203-84D2-6CDA91E7E55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2A05B11-544D-4929-8672-E2254CEE157B}" type="presOf" srcId="{2DEE4697-A0CB-4203-84D2-6CDA91E7E556}" destId="{E3F7E561-F76F-41BC-B339-9060AE62CBB7}" srcOrd="0" destOrd="0" presId="urn:microsoft.com/office/officeart/2005/8/layout/matrix3"/>
    <dgm:cxn modelId="{DEBAD826-DDF4-40BD-8BEF-9199FC4691C8}" type="presOf" srcId="{919F81D7-4BE2-4832-A86B-435E8FDF60A0}" destId="{ED165949-952F-455E-BF3A-EB43B5C30058}" srcOrd="0" destOrd="0" presId="urn:microsoft.com/office/officeart/2005/8/layout/matrix3"/>
    <dgm:cxn modelId="{50AE1A45-70D7-4CEF-93E0-9E0BD0779A95}" srcId="{2DEE4697-A0CB-4203-84D2-6CDA91E7E556}" destId="{919F81D7-4BE2-4832-A86B-435E8FDF60A0}" srcOrd="1" destOrd="0" parTransId="{3F5AA3E1-605C-454E-A607-B9FB087401A2}" sibTransId="{ACEC8AEB-110B-4C64-BAF5-103233752528}"/>
    <dgm:cxn modelId="{D0370B4F-F620-4A7E-8692-A19CE1C990C4}" srcId="{2DEE4697-A0CB-4203-84D2-6CDA91E7E556}" destId="{8B88296A-70CD-4ED3-8003-95CCBAB4FAC6}" srcOrd="2" destOrd="0" parTransId="{3430A325-A99C-4AE0-B54A-A0BE52ECE632}" sibTransId="{FAD3A979-A587-45BB-B151-7226AB9F62F6}"/>
    <dgm:cxn modelId="{09C8C18A-2013-4669-B21E-3A23194D6A84}" type="presOf" srcId="{6AFBF785-6282-4BD7-B2EA-EE72E328F1DE}" destId="{9E1DF663-F953-410D-8CD4-E7B0AB638DA2}" srcOrd="0" destOrd="0" presId="urn:microsoft.com/office/officeart/2005/8/layout/matrix3"/>
    <dgm:cxn modelId="{8A3D5DA7-0C50-44E5-83BD-F8C70E5C50F5}" type="presOf" srcId="{8B88296A-70CD-4ED3-8003-95CCBAB4FAC6}" destId="{31D1ACE3-6BCC-4BFF-B462-B77524902AE8}" srcOrd="0" destOrd="0" presId="urn:microsoft.com/office/officeart/2005/8/layout/matrix3"/>
    <dgm:cxn modelId="{1C536CAF-798C-4F54-B6CD-F0DE8054FE84}" srcId="{2DEE4697-A0CB-4203-84D2-6CDA91E7E556}" destId="{6AFBF785-6282-4BD7-B2EA-EE72E328F1DE}" srcOrd="0" destOrd="0" parTransId="{C7F00123-F5CA-4A9D-A87F-E8C57FD3ED8B}" sibTransId="{0E62D5E2-9E86-4D28-9E6E-42841109BD40}"/>
    <dgm:cxn modelId="{50BFB6DB-3BBF-4C18-A81E-EF772EC8DF68}" srcId="{2DEE4697-A0CB-4203-84D2-6CDA91E7E556}" destId="{77239D94-61C9-4542-9B12-3CA6FA7E9B9B}" srcOrd="3" destOrd="0" parTransId="{545E7BD6-7D04-4D8C-B4A1-01FF1C0409EE}" sibTransId="{FB3A2E4E-5B28-4929-A52A-4C04496A066F}"/>
    <dgm:cxn modelId="{D6FE04F2-DEA0-4639-9C26-0D64E6C5C30F}" type="presOf" srcId="{77239D94-61C9-4542-9B12-3CA6FA7E9B9B}" destId="{5C26D094-E8BC-49A5-B208-E8239E4BC946}" srcOrd="0" destOrd="0" presId="urn:microsoft.com/office/officeart/2005/8/layout/matrix3"/>
    <dgm:cxn modelId="{5B679578-2218-4AE8-9595-DB782B24C74B}" type="presParOf" srcId="{E3F7E561-F76F-41BC-B339-9060AE62CBB7}" destId="{80976C8B-1540-4765-A2D3-FC7F725374FD}" srcOrd="0" destOrd="0" presId="urn:microsoft.com/office/officeart/2005/8/layout/matrix3"/>
    <dgm:cxn modelId="{35ED0A38-FA9E-4BFC-8AB6-CE642558FF84}" type="presParOf" srcId="{E3F7E561-F76F-41BC-B339-9060AE62CBB7}" destId="{9E1DF663-F953-410D-8CD4-E7B0AB638DA2}" srcOrd="1" destOrd="0" presId="urn:microsoft.com/office/officeart/2005/8/layout/matrix3"/>
    <dgm:cxn modelId="{897D3757-A1F3-4F34-974A-98E4F732013A}" type="presParOf" srcId="{E3F7E561-F76F-41BC-B339-9060AE62CBB7}" destId="{ED165949-952F-455E-BF3A-EB43B5C30058}" srcOrd="2" destOrd="0" presId="urn:microsoft.com/office/officeart/2005/8/layout/matrix3"/>
    <dgm:cxn modelId="{E4A33A3C-0CBB-4578-8D83-3551EDA0EE45}" type="presParOf" srcId="{E3F7E561-F76F-41BC-B339-9060AE62CBB7}" destId="{31D1ACE3-6BCC-4BFF-B462-B77524902AE8}" srcOrd="3" destOrd="0" presId="urn:microsoft.com/office/officeart/2005/8/layout/matrix3"/>
    <dgm:cxn modelId="{07FA9482-C2E3-4BEA-A643-63E42FDAD70A}" type="presParOf" srcId="{E3F7E561-F76F-41BC-B339-9060AE62CBB7}" destId="{5C26D094-E8BC-49A5-B208-E8239E4BC94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7C7960-4047-46D3-AFC8-E4B7D093B43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91BFDC-10DF-46BA-A504-7E6D7F52D3A3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Professional Quality of Life: </a:t>
          </a:r>
          <a:br>
            <a:rPr lang="en-US" sz="2400" dirty="0">
              <a:solidFill>
                <a:schemeClr val="tx1"/>
              </a:solidFill>
            </a:rPr>
          </a:br>
          <a:r>
            <a:rPr lang="en-US" sz="2400" dirty="0">
              <a:solidFill>
                <a:schemeClr val="tx1"/>
              </a:solidFill>
            </a:rPr>
            <a:t>Working with ACEs</a:t>
          </a:r>
        </a:p>
      </dgm:t>
    </dgm:pt>
    <dgm:pt modelId="{6D151E91-3628-4E79-B6C5-C68E1229513C}" type="parTrans" cxnId="{E5292A4F-8851-4EC5-9FA8-FB5A318673F2}">
      <dgm:prSet/>
      <dgm:spPr/>
      <dgm:t>
        <a:bodyPr/>
        <a:lstStyle/>
        <a:p>
          <a:endParaRPr lang="en-US" sz="2400"/>
        </a:p>
      </dgm:t>
    </dgm:pt>
    <dgm:pt modelId="{39D9673B-1D3C-488D-8559-6B1FA1461B74}" type="sibTrans" cxnId="{E5292A4F-8851-4EC5-9FA8-FB5A318673F2}">
      <dgm:prSet/>
      <dgm:spPr/>
      <dgm:t>
        <a:bodyPr/>
        <a:lstStyle/>
        <a:p>
          <a:endParaRPr lang="en-US" sz="2400"/>
        </a:p>
      </dgm:t>
    </dgm:pt>
    <dgm:pt modelId="{46565B41-B75A-4C9B-B816-94BA48B2177A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Compassion Satisfaction</a:t>
          </a:r>
        </a:p>
      </dgm:t>
    </dgm:pt>
    <dgm:pt modelId="{8FFA8A3C-BD48-48F1-81CD-6AC2A5A53D0B}" type="parTrans" cxnId="{43AF183B-C19B-409A-B9B7-04BF6C6C1AC4}">
      <dgm:prSet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  <dgm:t>
        <a:bodyPr/>
        <a:lstStyle/>
        <a:p>
          <a:endParaRPr lang="en-US" sz="2400"/>
        </a:p>
      </dgm:t>
    </dgm:pt>
    <dgm:pt modelId="{95FC827F-374C-41CF-904C-62BA69F49B5F}" type="sibTrans" cxnId="{43AF183B-C19B-409A-B9B7-04BF6C6C1AC4}">
      <dgm:prSet/>
      <dgm:spPr/>
      <dgm:t>
        <a:bodyPr/>
        <a:lstStyle/>
        <a:p>
          <a:endParaRPr lang="en-US" sz="2400"/>
        </a:p>
      </dgm:t>
    </dgm:pt>
    <dgm:pt modelId="{54AA1C5D-B6C2-4B25-A250-21D6D2A99690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Compassion Fatigue</a:t>
          </a:r>
        </a:p>
      </dgm:t>
    </dgm:pt>
    <dgm:pt modelId="{6978F54D-49E0-416F-9860-6B16FFFB3831}" type="parTrans" cxnId="{E069FC93-1E85-49D6-BE37-CF3B1D9E701D}">
      <dgm:prSet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  <dgm:t>
        <a:bodyPr/>
        <a:lstStyle/>
        <a:p>
          <a:endParaRPr lang="en-US" sz="2400"/>
        </a:p>
      </dgm:t>
    </dgm:pt>
    <dgm:pt modelId="{A0E47D1D-4014-41D8-9D62-0059CFA31281}" type="sibTrans" cxnId="{E069FC93-1E85-49D6-BE37-CF3B1D9E701D}">
      <dgm:prSet/>
      <dgm:spPr/>
      <dgm:t>
        <a:bodyPr/>
        <a:lstStyle/>
        <a:p>
          <a:endParaRPr lang="en-US" sz="2400"/>
        </a:p>
      </dgm:t>
    </dgm:pt>
    <dgm:pt modelId="{68B8707A-18EF-455E-96AC-105027D13C8F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Burnout</a:t>
          </a:r>
        </a:p>
      </dgm:t>
    </dgm:pt>
    <dgm:pt modelId="{A2E0BD7E-3D93-427E-A278-868B8DE8B1BC}" type="parTrans" cxnId="{2FAA25DA-59D4-4202-A487-D82C2078742E}">
      <dgm:prSet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  <dgm:t>
        <a:bodyPr/>
        <a:lstStyle/>
        <a:p>
          <a:endParaRPr lang="en-US" sz="2400"/>
        </a:p>
      </dgm:t>
    </dgm:pt>
    <dgm:pt modelId="{16312767-48D2-4635-8270-0DFA84CC9007}" type="sibTrans" cxnId="{2FAA25DA-59D4-4202-A487-D82C2078742E}">
      <dgm:prSet/>
      <dgm:spPr/>
      <dgm:t>
        <a:bodyPr/>
        <a:lstStyle/>
        <a:p>
          <a:endParaRPr lang="en-US" sz="2400"/>
        </a:p>
      </dgm:t>
    </dgm:pt>
    <dgm:pt modelId="{746C97A4-A5AC-45F0-B707-A85B25D78564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Secondary Trauma</a:t>
          </a:r>
        </a:p>
      </dgm:t>
    </dgm:pt>
    <dgm:pt modelId="{D9D48B72-F00A-4C21-BABA-5F0AA536969F}" type="parTrans" cxnId="{A18E941C-9DAF-4C08-A4D2-A508B25CFE18}">
      <dgm:prSet/>
      <dgm:spPr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  <dgm:t>
        <a:bodyPr/>
        <a:lstStyle/>
        <a:p>
          <a:endParaRPr lang="en-US" sz="2400"/>
        </a:p>
      </dgm:t>
    </dgm:pt>
    <dgm:pt modelId="{E7C23FDF-94D5-445D-BF06-85A648826DB2}" type="sibTrans" cxnId="{A18E941C-9DAF-4C08-A4D2-A508B25CFE18}">
      <dgm:prSet/>
      <dgm:spPr/>
      <dgm:t>
        <a:bodyPr/>
        <a:lstStyle/>
        <a:p>
          <a:endParaRPr lang="en-US" sz="2400"/>
        </a:p>
      </dgm:t>
    </dgm:pt>
    <dgm:pt modelId="{020C8D83-1D2B-4452-A5D8-2C460F5E0758}" type="pres">
      <dgm:prSet presAssocID="{1E7C7960-4047-46D3-AFC8-E4B7D093B43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FB26216-0AFE-4B76-B690-83D610B541ED}" type="pres">
      <dgm:prSet presAssocID="{1E7C7960-4047-46D3-AFC8-E4B7D093B43B}" presName="hierFlow" presStyleCnt="0"/>
      <dgm:spPr/>
    </dgm:pt>
    <dgm:pt modelId="{690A3FC6-9C2C-435C-A069-5AB3346B0835}" type="pres">
      <dgm:prSet presAssocID="{1E7C7960-4047-46D3-AFC8-E4B7D093B43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08CC3B5-EAD2-4FB1-8460-F3A2EBF23AE1}" type="pres">
      <dgm:prSet presAssocID="{C691BFDC-10DF-46BA-A504-7E6D7F52D3A3}" presName="Name14" presStyleCnt="0"/>
      <dgm:spPr/>
    </dgm:pt>
    <dgm:pt modelId="{EC3544C4-7599-4200-8EF4-1286B48097F7}" type="pres">
      <dgm:prSet presAssocID="{C691BFDC-10DF-46BA-A504-7E6D7F52D3A3}" presName="level1Shape" presStyleLbl="node0" presStyleIdx="0" presStyleCnt="1" custScaleX="294189" custLinFactNeighborX="-243" custLinFactNeighborY="-70">
        <dgm:presLayoutVars>
          <dgm:chPref val="3"/>
        </dgm:presLayoutVars>
      </dgm:prSet>
      <dgm:spPr/>
    </dgm:pt>
    <dgm:pt modelId="{0A2C60EF-E3CC-4BA2-B174-6323E4D7EE09}" type="pres">
      <dgm:prSet presAssocID="{C691BFDC-10DF-46BA-A504-7E6D7F52D3A3}" presName="hierChild2" presStyleCnt="0"/>
      <dgm:spPr/>
    </dgm:pt>
    <dgm:pt modelId="{FBC4CF9D-A33A-4CA6-BF4C-3A8E33711ADF}" type="pres">
      <dgm:prSet presAssocID="{8FFA8A3C-BD48-48F1-81CD-6AC2A5A53D0B}" presName="Name19" presStyleLbl="parChTrans1D2" presStyleIdx="0" presStyleCnt="2"/>
      <dgm:spPr/>
    </dgm:pt>
    <dgm:pt modelId="{C316FC76-B98F-4329-84B5-24B35F59235E}" type="pres">
      <dgm:prSet presAssocID="{46565B41-B75A-4C9B-B816-94BA48B2177A}" presName="Name21" presStyleCnt="0"/>
      <dgm:spPr/>
    </dgm:pt>
    <dgm:pt modelId="{31769D1D-7247-4D23-9E06-D2EAB54AAEB4}" type="pres">
      <dgm:prSet presAssocID="{46565B41-B75A-4C9B-B816-94BA48B2177A}" presName="level2Shape" presStyleLbl="node2" presStyleIdx="0" presStyleCnt="2" custScaleX="121314" custLinFactNeighborX="-54462" custLinFactNeighborY="9855"/>
      <dgm:spPr/>
    </dgm:pt>
    <dgm:pt modelId="{7D1165C4-64F5-4F3A-9289-F304932DDB9C}" type="pres">
      <dgm:prSet presAssocID="{46565B41-B75A-4C9B-B816-94BA48B2177A}" presName="hierChild3" presStyleCnt="0"/>
      <dgm:spPr/>
    </dgm:pt>
    <dgm:pt modelId="{E572BFC5-0EE1-429D-9E63-EA4FA9FF326F}" type="pres">
      <dgm:prSet presAssocID="{6978F54D-49E0-416F-9860-6B16FFFB3831}" presName="Name19" presStyleLbl="parChTrans1D2" presStyleIdx="1" presStyleCnt="2"/>
      <dgm:spPr/>
    </dgm:pt>
    <dgm:pt modelId="{7CFD772F-2E86-4985-8901-E7BE6EA255CD}" type="pres">
      <dgm:prSet presAssocID="{54AA1C5D-B6C2-4B25-A250-21D6D2A99690}" presName="Name21" presStyleCnt="0"/>
      <dgm:spPr/>
    </dgm:pt>
    <dgm:pt modelId="{9EAE0CF6-04C1-42DD-A245-2EF461E88D1D}" type="pres">
      <dgm:prSet presAssocID="{54AA1C5D-B6C2-4B25-A250-21D6D2A99690}" presName="level2Shape" presStyleLbl="node2" presStyleIdx="1" presStyleCnt="2" custScaleX="116908" custLinFactNeighborX="46807" custLinFactNeighborY="11348"/>
      <dgm:spPr/>
    </dgm:pt>
    <dgm:pt modelId="{4AF03DE5-2A1B-40D1-A64E-63E42C7340EA}" type="pres">
      <dgm:prSet presAssocID="{54AA1C5D-B6C2-4B25-A250-21D6D2A99690}" presName="hierChild3" presStyleCnt="0"/>
      <dgm:spPr/>
    </dgm:pt>
    <dgm:pt modelId="{B26F7F9E-A29B-4170-9BC7-00FC2F0AA017}" type="pres">
      <dgm:prSet presAssocID="{A2E0BD7E-3D93-427E-A278-868B8DE8B1BC}" presName="Name19" presStyleLbl="parChTrans1D3" presStyleIdx="0" presStyleCnt="2"/>
      <dgm:spPr/>
    </dgm:pt>
    <dgm:pt modelId="{BEA483BB-DA76-4E46-81DF-ACA085FCF939}" type="pres">
      <dgm:prSet presAssocID="{68B8707A-18EF-455E-96AC-105027D13C8F}" presName="Name21" presStyleCnt="0"/>
      <dgm:spPr/>
    </dgm:pt>
    <dgm:pt modelId="{C4FAF03C-E1F6-4292-A9FC-66F1787B2BCB}" type="pres">
      <dgm:prSet presAssocID="{68B8707A-18EF-455E-96AC-105027D13C8F}" presName="level2Shape" presStyleLbl="node3" presStyleIdx="0" presStyleCnt="2" custLinFactNeighborX="46807" custLinFactNeighborY="84"/>
      <dgm:spPr/>
    </dgm:pt>
    <dgm:pt modelId="{C6817DEE-DE38-4084-AE4A-275A61F12691}" type="pres">
      <dgm:prSet presAssocID="{68B8707A-18EF-455E-96AC-105027D13C8F}" presName="hierChild3" presStyleCnt="0"/>
      <dgm:spPr/>
    </dgm:pt>
    <dgm:pt modelId="{46791D12-394B-4401-8F71-11EB09278EA0}" type="pres">
      <dgm:prSet presAssocID="{D9D48B72-F00A-4C21-BABA-5F0AA536969F}" presName="Name19" presStyleLbl="parChTrans1D3" presStyleIdx="1" presStyleCnt="2"/>
      <dgm:spPr/>
    </dgm:pt>
    <dgm:pt modelId="{82017BDC-2D83-4D00-8B09-A56EB074E165}" type="pres">
      <dgm:prSet presAssocID="{746C97A4-A5AC-45F0-B707-A85B25D78564}" presName="Name21" presStyleCnt="0"/>
      <dgm:spPr/>
    </dgm:pt>
    <dgm:pt modelId="{DEA1772A-34B8-458E-A927-6FD9494D4D3E}" type="pres">
      <dgm:prSet presAssocID="{746C97A4-A5AC-45F0-B707-A85B25D78564}" presName="level2Shape" presStyleLbl="node3" presStyleIdx="1" presStyleCnt="2" custLinFactNeighborX="46807" custLinFactNeighborY="84"/>
      <dgm:spPr/>
    </dgm:pt>
    <dgm:pt modelId="{3E4D4AD3-7AD1-4795-A0AF-ECD0F695F2A7}" type="pres">
      <dgm:prSet presAssocID="{746C97A4-A5AC-45F0-B707-A85B25D78564}" presName="hierChild3" presStyleCnt="0"/>
      <dgm:spPr/>
    </dgm:pt>
    <dgm:pt modelId="{017E45CB-568E-4BC1-BFBB-7EC4992833D8}" type="pres">
      <dgm:prSet presAssocID="{1E7C7960-4047-46D3-AFC8-E4B7D093B43B}" presName="bgShapesFlow" presStyleCnt="0"/>
      <dgm:spPr/>
    </dgm:pt>
  </dgm:ptLst>
  <dgm:cxnLst>
    <dgm:cxn modelId="{0ED3911A-1446-4439-AA86-82621F275DF8}" type="presOf" srcId="{A2E0BD7E-3D93-427E-A278-868B8DE8B1BC}" destId="{B26F7F9E-A29B-4170-9BC7-00FC2F0AA017}" srcOrd="0" destOrd="0" presId="urn:microsoft.com/office/officeart/2005/8/layout/hierarchy6"/>
    <dgm:cxn modelId="{A18E941C-9DAF-4C08-A4D2-A508B25CFE18}" srcId="{54AA1C5D-B6C2-4B25-A250-21D6D2A99690}" destId="{746C97A4-A5AC-45F0-B707-A85B25D78564}" srcOrd="1" destOrd="0" parTransId="{D9D48B72-F00A-4C21-BABA-5F0AA536969F}" sibTransId="{E7C23FDF-94D5-445D-BF06-85A648826DB2}"/>
    <dgm:cxn modelId="{6A19F52E-4ACC-4920-A8F6-14320EC77EE3}" type="presOf" srcId="{8FFA8A3C-BD48-48F1-81CD-6AC2A5A53D0B}" destId="{FBC4CF9D-A33A-4CA6-BF4C-3A8E33711ADF}" srcOrd="0" destOrd="0" presId="urn:microsoft.com/office/officeart/2005/8/layout/hierarchy6"/>
    <dgm:cxn modelId="{7B32D833-17A1-4D34-BBE3-4BA3F9FE9180}" type="presOf" srcId="{D9D48B72-F00A-4C21-BABA-5F0AA536969F}" destId="{46791D12-394B-4401-8F71-11EB09278EA0}" srcOrd="0" destOrd="0" presId="urn:microsoft.com/office/officeart/2005/8/layout/hierarchy6"/>
    <dgm:cxn modelId="{43AF183B-C19B-409A-B9B7-04BF6C6C1AC4}" srcId="{C691BFDC-10DF-46BA-A504-7E6D7F52D3A3}" destId="{46565B41-B75A-4C9B-B816-94BA48B2177A}" srcOrd="0" destOrd="0" parTransId="{8FFA8A3C-BD48-48F1-81CD-6AC2A5A53D0B}" sibTransId="{95FC827F-374C-41CF-904C-62BA69F49B5F}"/>
    <dgm:cxn modelId="{6EC65260-C168-4DA6-ACC5-A79BF0E20F31}" type="presOf" srcId="{C691BFDC-10DF-46BA-A504-7E6D7F52D3A3}" destId="{EC3544C4-7599-4200-8EF4-1286B48097F7}" srcOrd="0" destOrd="0" presId="urn:microsoft.com/office/officeart/2005/8/layout/hierarchy6"/>
    <dgm:cxn modelId="{E5292A4F-8851-4EC5-9FA8-FB5A318673F2}" srcId="{1E7C7960-4047-46D3-AFC8-E4B7D093B43B}" destId="{C691BFDC-10DF-46BA-A504-7E6D7F52D3A3}" srcOrd="0" destOrd="0" parTransId="{6D151E91-3628-4E79-B6C5-C68E1229513C}" sibTransId="{39D9673B-1D3C-488D-8559-6B1FA1461B74}"/>
    <dgm:cxn modelId="{3FF53E59-D130-49FB-9AFC-11A94579E394}" type="presOf" srcId="{54AA1C5D-B6C2-4B25-A250-21D6D2A99690}" destId="{9EAE0CF6-04C1-42DD-A245-2EF461E88D1D}" srcOrd="0" destOrd="0" presId="urn:microsoft.com/office/officeart/2005/8/layout/hierarchy6"/>
    <dgm:cxn modelId="{E069FC93-1E85-49D6-BE37-CF3B1D9E701D}" srcId="{C691BFDC-10DF-46BA-A504-7E6D7F52D3A3}" destId="{54AA1C5D-B6C2-4B25-A250-21D6D2A99690}" srcOrd="1" destOrd="0" parTransId="{6978F54D-49E0-416F-9860-6B16FFFB3831}" sibTransId="{A0E47D1D-4014-41D8-9D62-0059CFA31281}"/>
    <dgm:cxn modelId="{C2770D9A-AB32-4B9A-B118-1850CFA503A6}" type="presOf" srcId="{1E7C7960-4047-46D3-AFC8-E4B7D093B43B}" destId="{020C8D83-1D2B-4452-A5D8-2C460F5E0758}" srcOrd="0" destOrd="0" presId="urn:microsoft.com/office/officeart/2005/8/layout/hierarchy6"/>
    <dgm:cxn modelId="{8F66B9A7-2D25-4C45-AD1C-E080958A3036}" type="presOf" srcId="{68B8707A-18EF-455E-96AC-105027D13C8F}" destId="{C4FAF03C-E1F6-4292-A9FC-66F1787B2BCB}" srcOrd="0" destOrd="0" presId="urn:microsoft.com/office/officeart/2005/8/layout/hierarchy6"/>
    <dgm:cxn modelId="{5B1C70B6-F498-4C85-BA3E-3E5E391C3077}" type="presOf" srcId="{46565B41-B75A-4C9B-B816-94BA48B2177A}" destId="{31769D1D-7247-4D23-9E06-D2EAB54AAEB4}" srcOrd="0" destOrd="0" presId="urn:microsoft.com/office/officeart/2005/8/layout/hierarchy6"/>
    <dgm:cxn modelId="{C76A42BC-EAC4-4B9B-9FD8-DCD73E886921}" type="presOf" srcId="{746C97A4-A5AC-45F0-B707-A85B25D78564}" destId="{DEA1772A-34B8-458E-A927-6FD9494D4D3E}" srcOrd="0" destOrd="0" presId="urn:microsoft.com/office/officeart/2005/8/layout/hierarchy6"/>
    <dgm:cxn modelId="{9E5C7ACB-E91D-4E89-AA73-E7C9E6787AC4}" type="presOf" srcId="{6978F54D-49E0-416F-9860-6B16FFFB3831}" destId="{E572BFC5-0EE1-429D-9E63-EA4FA9FF326F}" srcOrd="0" destOrd="0" presId="urn:microsoft.com/office/officeart/2005/8/layout/hierarchy6"/>
    <dgm:cxn modelId="{2FAA25DA-59D4-4202-A487-D82C2078742E}" srcId="{54AA1C5D-B6C2-4B25-A250-21D6D2A99690}" destId="{68B8707A-18EF-455E-96AC-105027D13C8F}" srcOrd="0" destOrd="0" parTransId="{A2E0BD7E-3D93-427E-A278-868B8DE8B1BC}" sibTransId="{16312767-48D2-4635-8270-0DFA84CC9007}"/>
    <dgm:cxn modelId="{4592A208-6A8F-40D2-A921-3CF40F9D2730}" type="presParOf" srcId="{020C8D83-1D2B-4452-A5D8-2C460F5E0758}" destId="{7FB26216-0AFE-4B76-B690-83D610B541ED}" srcOrd="0" destOrd="0" presId="urn:microsoft.com/office/officeart/2005/8/layout/hierarchy6"/>
    <dgm:cxn modelId="{A4E6C51F-BA76-4383-9F65-E0A04AA761E2}" type="presParOf" srcId="{7FB26216-0AFE-4B76-B690-83D610B541ED}" destId="{690A3FC6-9C2C-435C-A069-5AB3346B0835}" srcOrd="0" destOrd="0" presId="urn:microsoft.com/office/officeart/2005/8/layout/hierarchy6"/>
    <dgm:cxn modelId="{6C7F9A0E-1510-48DC-8FBB-241047C7AAFF}" type="presParOf" srcId="{690A3FC6-9C2C-435C-A069-5AB3346B0835}" destId="{A08CC3B5-EAD2-4FB1-8460-F3A2EBF23AE1}" srcOrd="0" destOrd="0" presId="urn:microsoft.com/office/officeart/2005/8/layout/hierarchy6"/>
    <dgm:cxn modelId="{0E4C81FA-10A8-43B0-AAD9-3923BD3E1323}" type="presParOf" srcId="{A08CC3B5-EAD2-4FB1-8460-F3A2EBF23AE1}" destId="{EC3544C4-7599-4200-8EF4-1286B48097F7}" srcOrd="0" destOrd="0" presId="urn:microsoft.com/office/officeart/2005/8/layout/hierarchy6"/>
    <dgm:cxn modelId="{E90C7509-3145-46EF-B8C5-5A5A07F9DE00}" type="presParOf" srcId="{A08CC3B5-EAD2-4FB1-8460-F3A2EBF23AE1}" destId="{0A2C60EF-E3CC-4BA2-B174-6323E4D7EE09}" srcOrd="1" destOrd="0" presId="urn:microsoft.com/office/officeart/2005/8/layout/hierarchy6"/>
    <dgm:cxn modelId="{92471C4C-4EF2-4694-AE5F-924240AC3FAB}" type="presParOf" srcId="{0A2C60EF-E3CC-4BA2-B174-6323E4D7EE09}" destId="{FBC4CF9D-A33A-4CA6-BF4C-3A8E33711ADF}" srcOrd="0" destOrd="0" presId="urn:microsoft.com/office/officeart/2005/8/layout/hierarchy6"/>
    <dgm:cxn modelId="{E6F284A4-3630-4E6B-B4F8-8AE07FF973C2}" type="presParOf" srcId="{0A2C60EF-E3CC-4BA2-B174-6323E4D7EE09}" destId="{C316FC76-B98F-4329-84B5-24B35F59235E}" srcOrd="1" destOrd="0" presId="urn:microsoft.com/office/officeart/2005/8/layout/hierarchy6"/>
    <dgm:cxn modelId="{BB19F930-E336-4030-98AA-E9FB0A1048D6}" type="presParOf" srcId="{C316FC76-B98F-4329-84B5-24B35F59235E}" destId="{31769D1D-7247-4D23-9E06-D2EAB54AAEB4}" srcOrd="0" destOrd="0" presId="urn:microsoft.com/office/officeart/2005/8/layout/hierarchy6"/>
    <dgm:cxn modelId="{9BE24C4B-7E0B-45E3-BAE3-4E77D0E45AB8}" type="presParOf" srcId="{C316FC76-B98F-4329-84B5-24B35F59235E}" destId="{7D1165C4-64F5-4F3A-9289-F304932DDB9C}" srcOrd="1" destOrd="0" presId="urn:microsoft.com/office/officeart/2005/8/layout/hierarchy6"/>
    <dgm:cxn modelId="{5665A7C0-3599-4920-99D9-45AB3C222266}" type="presParOf" srcId="{0A2C60EF-E3CC-4BA2-B174-6323E4D7EE09}" destId="{E572BFC5-0EE1-429D-9E63-EA4FA9FF326F}" srcOrd="2" destOrd="0" presId="urn:microsoft.com/office/officeart/2005/8/layout/hierarchy6"/>
    <dgm:cxn modelId="{0C09699A-6951-407F-9E70-30A5352373AA}" type="presParOf" srcId="{0A2C60EF-E3CC-4BA2-B174-6323E4D7EE09}" destId="{7CFD772F-2E86-4985-8901-E7BE6EA255CD}" srcOrd="3" destOrd="0" presId="urn:microsoft.com/office/officeart/2005/8/layout/hierarchy6"/>
    <dgm:cxn modelId="{B488DA8F-EFEF-4AEC-88CC-3010BA5B9609}" type="presParOf" srcId="{7CFD772F-2E86-4985-8901-E7BE6EA255CD}" destId="{9EAE0CF6-04C1-42DD-A245-2EF461E88D1D}" srcOrd="0" destOrd="0" presId="urn:microsoft.com/office/officeart/2005/8/layout/hierarchy6"/>
    <dgm:cxn modelId="{9E18039D-3767-42C8-9F5B-786CE7DD1AF1}" type="presParOf" srcId="{7CFD772F-2E86-4985-8901-E7BE6EA255CD}" destId="{4AF03DE5-2A1B-40D1-A64E-63E42C7340EA}" srcOrd="1" destOrd="0" presId="urn:microsoft.com/office/officeart/2005/8/layout/hierarchy6"/>
    <dgm:cxn modelId="{51904363-2736-49A8-8334-E7F5567A842A}" type="presParOf" srcId="{4AF03DE5-2A1B-40D1-A64E-63E42C7340EA}" destId="{B26F7F9E-A29B-4170-9BC7-00FC2F0AA017}" srcOrd="0" destOrd="0" presId="urn:microsoft.com/office/officeart/2005/8/layout/hierarchy6"/>
    <dgm:cxn modelId="{8D3A9584-F214-4D6E-B7B4-E6BCA5BAAAE0}" type="presParOf" srcId="{4AF03DE5-2A1B-40D1-A64E-63E42C7340EA}" destId="{BEA483BB-DA76-4E46-81DF-ACA085FCF939}" srcOrd="1" destOrd="0" presId="urn:microsoft.com/office/officeart/2005/8/layout/hierarchy6"/>
    <dgm:cxn modelId="{95948440-843C-415E-BD9B-55BFAE459563}" type="presParOf" srcId="{BEA483BB-DA76-4E46-81DF-ACA085FCF939}" destId="{C4FAF03C-E1F6-4292-A9FC-66F1787B2BCB}" srcOrd="0" destOrd="0" presId="urn:microsoft.com/office/officeart/2005/8/layout/hierarchy6"/>
    <dgm:cxn modelId="{A0B2F35F-10DA-457F-8D6F-F60CED6268A5}" type="presParOf" srcId="{BEA483BB-DA76-4E46-81DF-ACA085FCF939}" destId="{C6817DEE-DE38-4084-AE4A-275A61F12691}" srcOrd="1" destOrd="0" presId="urn:microsoft.com/office/officeart/2005/8/layout/hierarchy6"/>
    <dgm:cxn modelId="{D34546D7-E4B3-4455-9BD5-F8974DFE53A6}" type="presParOf" srcId="{4AF03DE5-2A1B-40D1-A64E-63E42C7340EA}" destId="{46791D12-394B-4401-8F71-11EB09278EA0}" srcOrd="2" destOrd="0" presId="urn:microsoft.com/office/officeart/2005/8/layout/hierarchy6"/>
    <dgm:cxn modelId="{4BAC48A5-3B33-45E4-B88D-3244E4716306}" type="presParOf" srcId="{4AF03DE5-2A1B-40D1-A64E-63E42C7340EA}" destId="{82017BDC-2D83-4D00-8B09-A56EB074E165}" srcOrd="3" destOrd="0" presId="urn:microsoft.com/office/officeart/2005/8/layout/hierarchy6"/>
    <dgm:cxn modelId="{950AF07A-737A-44E3-8E39-A7D5D7268B3F}" type="presParOf" srcId="{82017BDC-2D83-4D00-8B09-A56EB074E165}" destId="{DEA1772A-34B8-458E-A927-6FD9494D4D3E}" srcOrd="0" destOrd="0" presId="urn:microsoft.com/office/officeart/2005/8/layout/hierarchy6"/>
    <dgm:cxn modelId="{EC22B736-85F5-4B11-ACB8-523285DF3BA6}" type="presParOf" srcId="{82017BDC-2D83-4D00-8B09-A56EB074E165}" destId="{3E4D4AD3-7AD1-4795-A0AF-ECD0F695F2A7}" srcOrd="1" destOrd="0" presId="urn:microsoft.com/office/officeart/2005/8/layout/hierarchy6"/>
    <dgm:cxn modelId="{7D4862F2-F4FE-41CB-8B92-1B78632026B2}" type="presParOf" srcId="{020C8D83-1D2B-4452-A5D8-2C460F5E0758}" destId="{017E45CB-568E-4BC1-BFBB-7EC4992833D8}" srcOrd="1" destOrd="0" presId="urn:microsoft.com/office/officeart/2005/8/layout/hierarchy6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63E8DD-FBBC-496D-A7C3-7154623EB3BA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0"/>
      <dgm:spPr/>
    </dgm:pt>
    <dgm:pt modelId="{8C3FB38C-7E9E-4B26-94C1-239F7EDACBCF}" type="pres">
      <dgm:prSet presAssocID="{D863E8DD-FBBC-496D-A7C3-7154623EB3BA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17C6A485-CA25-4034-AFE1-72A9CC2C556C}" type="presOf" srcId="{D863E8DD-FBBC-496D-A7C3-7154623EB3BA}" destId="{8C3FB38C-7E9E-4B26-94C1-239F7EDACBCF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A87A3-B502-49A3-9C9B-BA7AA8C6296B}">
      <dsp:nvSpPr>
        <dsp:cNvPr id="0" name=""/>
        <dsp:cNvSpPr/>
      </dsp:nvSpPr>
      <dsp:spPr>
        <a:xfrm rot="5400000">
          <a:off x="-334913" y="337188"/>
          <a:ext cx="2232756" cy="156292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Coordinated</a:t>
          </a:r>
        </a:p>
      </dsp:txBody>
      <dsp:txXfrm rot="-5400000">
        <a:off x="1" y="783740"/>
        <a:ext cx="1562929" cy="669827"/>
      </dsp:txXfrm>
    </dsp:sp>
    <dsp:sp modelId="{BA1EAFD7-C1B0-4C4E-93EC-C84D7651B673}">
      <dsp:nvSpPr>
        <dsp:cNvPr id="0" name=""/>
        <dsp:cNvSpPr/>
      </dsp:nvSpPr>
      <dsp:spPr>
        <a:xfrm rot="5400000">
          <a:off x="3446718" y="-1881514"/>
          <a:ext cx="1451291" cy="5218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Never meet in person, traditional referral system, little collaboration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Communicate when driven by patient issues</a:t>
          </a:r>
        </a:p>
      </dsp:txBody>
      <dsp:txXfrm rot="-5400000">
        <a:off x="1562929" y="73121"/>
        <a:ext cx="5148024" cy="1309599"/>
      </dsp:txXfrm>
    </dsp:sp>
    <dsp:sp modelId="{A0F6CDEE-3AB5-4F9E-9ED3-9E774659B97F}">
      <dsp:nvSpPr>
        <dsp:cNvPr id="0" name=""/>
        <dsp:cNvSpPr/>
      </dsp:nvSpPr>
      <dsp:spPr>
        <a:xfrm rot="5400000">
          <a:off x="-334913" y="2380835"/>
          <a:ext cx="2232756" cy="156292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Co-located</a:t>
          </a:r>
        </a:p>
      </dsp:txBody>
      <dsp:txXfrm rot="-5400000">
        <a:off x="1" y="2827387"/>
        <a:ext cx="1562929" cy="669827"/>
      </dsp:txXfrm>
    </dsp:sp>
    <dsp:sp modelId="{FFF30A86-A5F3-4E6F-9C86-EE114EA4BE7A}">
      <dsp:nvSpPr>
        <dsp:cNvPr id="0" name=""/>
        <dsp:cNvSpPr/>
      </dsp:nvSpPr>
      <dsp:spPr>
        <a:xfrm rot="5400000">
          <a:off x="3446718" y="162132"/>
          <a:ext cx="1451291" cy="5218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Communicate regularly about shared patients by phone, email or shared medical record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Collaboration driven by plans for difficult patients</a:t>
          </a:r>
        </a:p>
      </dsp:txBody>
      <dsp:txXfrm rot="-5400000">
        <a:off x="1562929" y="2116767"/>
        <a:ext cx="5148024" cy="1309599"/>
      </dsp:txXfrm>
    </dsp:sp>
    <dsp:sp modelId="{FEE6E2FF-B162-4EED-8D6F-757F1015DE9B}">
      <dsp:nvSpPr>
        <dsp:cNvPr id="0" name=""/>
        <dsp:cNvSpPr/>
      </dsp:nvSpPr>
      <dsp:spPr>
        <a:xfrm rot="5400000">
          <a:off x="-334913" y="4424482"/>
          <a:ext cx="2232756" cy="1562929"/>
        </a:xfrm>
        <a:prstGeom prst="chevron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Integrated</a:t>
          </a:r>
        </a:p>
      </dsp:txBody>
      <dsp:txXfrm rot="-5400000">
        <a:off x="1" y="4871034"/>
        <a:ext cx="1562929" cy="669827"/>
      </dsp:txXfrm>
    </dsp:sp>
    <dsp:sp modelId="{CFE06472-2550-49F9-B606-7C750F2C0E3C}">
      <dsp:nvSpPr>
        <dsp:cNvPr id="0" name=""/>
        <dsp:cNvSpPr/>
      </dsp:nvSpPr>
      <dsp:spPr>
        <a:xfrm rot="5400000">
          <a:off x="3446718" y="2205779"/>
          <a:ext cx="1451291" cy="5218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Communicate consistently at system, team &amp; individual levels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Collaboration driven by shared concept of team care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Go beyond to full BH integration as primary care teammates, consultants, shared medical visits</a:t>
          </a:r>
        </a:p>
      </dsp:txBody>
      <dsp:txXfrm rot="-5400000">
        <a:off x="1562929" y="4160414"/>
        <a:ext cx="5148024" cy="1309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5E821-1DDE-41B4-99EF-5DFC798EDC73}">
      <dsp:nvSpPr>
        <dsp:cNvPr id="0" name=""/>
        <dsp:cNvSpPr/>
      </dsp:nvSpPr>
      <dsp:spPr>
        <a:xfrm>
          <a:off x="0" y="286941"/>
          <a:ext cx="4945856" cy="494585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00258-1DBA-4206-9CD5-9E6D84BF2244}">
      <dsp:nvSpPr>
        <dsp:cNvPr id="0" name=""/>
        <dsp:cNvSpPr/>
      </dsp:nvSpPr>
      <dsp:spPr>
        <a:xfrm>
          <a:off x="469856" y="756797"/>
          <a:ext cx="1928883" cy="19288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2018- Introduced the PCBH model at Lombardi and Dutton campuses- first a pilot, now an established model </a:t>
          </a:r>
        </a:p>
      </dsp:txBody>
      <dsp:txXfrm>
        <a:off x="564016" y="850957"/>
        <a:ext cx="1740563" cy="1740563"/>
      </dsp:txXfrm>
    </dsp:sp>
    <dsp:sp modelId="{18D7B783-2C93-43AB-9C48-5C5CB11E4DD2}">
      <dsp:nvSpPr>
        <dsp:cNvPr id="0" name=""/>
        <dsp:cNvSpPr/>
      </dsp:nvSpPr>
      <dsp:spPr>
        <a:xfrm>
          <a:off x="2547115" y="756797"/>
          <a:ext cx="1928883" cy="19288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2019-2020- Applied the model to the newly reopened Vista campus, with Phase 1 in the Santa Rosa Family Medicine team</a:t>
          </a:r>
        </a:p>
      </dsp:txBody>
      <dsp:txXfrm>
        <a:off x="2641275" y="850957"/>
        <a:ext cx="1740563" cy="1740563"/>
      </dsp:txXfrm>
    </dsp:sp>
    <dsp:sp modelId="{C1E862ED-5453-4825-9110-121174734486}">
      <dsp:nvSpPr>
        <dsp:cNvPr id="0" name=""/>
        <dsp:cNvSpPr/>
      </dsp:nvSpPr>
      <dsp:spPr>
        <a:xfrm>
          <a:off x="469856" y="2834056"/>
          <a:ext cx="1928883" cy="19288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Phase 2 &amp; 3 to follow in the other two pods</a:t>
          </a:r>
        </a:p>
      </dsp:txBody>
      <dsp:txXfrm>
        <a:off x="564016" y="2928216"/>
        <a:ext cx="1740563" cy="1740563"/>
      </dsp:txXfrm>
    </dsp:sp>
    <dsp:sp modelId="{9CF5DD62-CBCB-4E71-8B98-D4E4319C89AA}">
      <dsp:nvSpPr>
        <dsp:cNvPr id="0" name=""/>
        <dsp:cNvSpPr/>
      </dsp:nvSpPr>
      <dsp:spPr>
        <a:xfrm>
          <a:off x="2547115" y="2834056"/>
          <a:ext cx="1928883" cy="19288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2020-2021 Expansion to our homeless campus- Brookwood</a:t>
          </a:r>
        </a:p>
      </dsp:txBody>
      <dsp:txXfrm>
        <a:off x="2641275" y="2928216"/>
        <a:ext cx="1740563" cy="1740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76C8B-1540-4765-A2D3-FC7F725374FD}">
      <dsp:nvSpPr>
        <dsp:cNvPr id="0" name=""/>
        <dsp:cNvSpPr/>
      </dsp:nvSpPr>
      <dsp:spPr>
        <a:xfrm>
          <a:off x="0" y="286941"/>
          <a:ext cx="4945856" cy="494585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DF663-F953-410D-8CD4-E7B0AB638DA2}">
      <dsp:nvSpPr>
        <dsp:cNvPr id="0" name=""/>
        <dsp:cNvSpPr/>
      </dsp:nvSpPr>
      <dsp:spPr>
        <a:xfrm>
          <a:off x="469856" y="756797"/>
          <a:ext cx="1928883" cy="19288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Vicarious or secondary trauma</a:t>
          </a:r>
        </a:p>
      </dsp:txBody>
      <dsp:txXfrm>
        <a:off x="564016" y="850957"/>
        <a:ext cx="1740563" cy="1740563"/>
      </dsp:txXfrm>
    </dsp:sp>
    <dsp:sp modelId="{ED165949-952F-455E-BF3A-EB43B5C30058}">
      <dsp:nvSpPr>
        <dsp:cNvPr id="0" name=""/>
        <dsp:cNvSpPr/>
      </dsp:nvSpPr>
      <dsp:spPr>
        <a:xfrm>
          <a:off x="2547115" y="756797"/>
          <a:ext cx="1928883" cy="19288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Compassion Satisfaction</a:t>
          </a:r>
        </a:p>
      </dsp:txBody>
      <dsp:txXfrm>
        <a:off x="2641275" y="850957"/>
        <a:ext cx="1740563" cy="1740563"/>
      </dsp:txXfrm>
    </dsp:sp>
    <dsp:sp modelId="{31D1ACE3-6BCC-4BFF-B462-B77524902AE8}">
      <dsp:nvSpPr>
        <dsp:cNvPr id="0" name=""/>
        <dsp:cNvSpPr/>
      </dsp:nvSpPr>
      <dsp:spPr>
        <a:xfrm>
          <a:off x="469856" y="2834056"/>
          <a:ext cx="1928883" cy="19288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Compassion Fatigue</a:t>
          </a:r>
        </a:p>
      </dsp:txBody>
      <dsp:txXfrm>
        <a:off x="564016" y="2928216"/>
        <a:ext cx="1740563" cy="1740563"/>
      </dsp:txXfrm>
    </dsp:sp>
    <dsp:sp modelId="{5C26D094-E8BC-49A5-B208-E8239E4BC946}">
      <dsp:nvSpPr>
        <dsp:cNvPr id="0" name=""/>
        <dsp:cNvSpPr/>
      </dsp:nvSpPr>
      <dsp:spPr>
        <a:xfrm>
          <a:off x="2547115" y="2834056"/>
          <a:ext cx="1928883" cy="19288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Building Resilience</a:t>
          </a:r>
        </a:p>
      </dsp:txBody>
      <dsp:txXfrm>
        <a:off x="2641275" y="2928216"/>
        <a:ext cx="1740563" cy="1740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544C4-7599-4200-8EF4-1286B48097F7}">
      <dsp:nvSpPr>
        <dsp:cNvPr id="0" name=""/>
        <dsp:cNvSpPr/>
      </dsp:nvSpPr>
      <dsp:spPr>
        <a:xfrm>
          <a:off x="1371603" y="0"/>
          <a:ext cx="5042011" cy="114257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Professional Quality of Life: </a:t>
          </a:r>
          <a:br>
            <a:rPr lang="en-US" sz="2400" kern="1200" dirty="0">
              <a:solidFill>
                <a:schemeClr val="tx1"/>
              </a:solidFill>
            </a:rPr>
          </a:br>
          <a:r>
            <a:rPr lang="en-US" sz="2400" kern="1200" dirty="0">
              <a:solidFill>
                <a:schemeClr val="tx1"/>
              </a:solidFill>
            </a:rPr>
            <a:t>Working with ACEs</a:t>
          </a:r>
        </a:p>
      </dsp:txBody>
      <dsp:txXfrm>
        <a:off x="1405068" y="33465"/>
        <a:ext cx="4975081" cy="1075648"/>
      </dsp:txXfrm>
    </dsp:sp>
    <dsp:sp modelId="{FBC4CF9D-A33A-4CA6-BF4C-3A8E33711ADF}">
      <dsp:nvSpPr>
        <dsp:cNvPr id="0" name=""/>
        <dsp:cNvSpPr/>
      </dsp:nvSpPr>
      <dsp:spPr>
        <a:xfrm>
          <a:off x="1704461" y="1142579"/>
          <a:ext cx="2188146" cy="570432"/>
        </a:xfrm>
        <a:custGeom>
          <a:avLst/>
          <a:gdLst/>
          <a:ahLst/>
          <a:cxnLst/>
          <a:rect l="0" t="0" r="0" b="0"/>
          <a:pathLst>
            <a:path>
              <a:moveTo>
                <a:pt x="2188146" y="0"/>
              </a:moveTo>
              <a:lnTo>
                <a:pt x="2188146" y="285216"/>
              </a:lnTo>
              <a:lnTo>
                <a:pt x="0" y="285216"/>
              </a:lnTo>
              <a:lnTo>
                <a:pt x="0" y="570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69D1D-7247-4D23-9E06-D2EAB54AAEB4}">
      <dsp:nvSpPr>
        <dsp:cNvPr id="0" name=""/>
        <dsp:cNvSpPr/>
      </dsp:nvSpPr>
      <dsp:spPr>
        <a:xfrm>
          <a:off x="664880" y="1713011"/>
          <a:ext cx="2079162" cy="114257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Compassion Satisfaction</a:t>
          </a:r>
        </a:p>
      </dsp:txBody>
      <dsp:txXfrm>
        <a:off x="698345" y="1746476"/>
        <a:ext cx="2012232" cy="1075648"/>
      </dsp:txXfrm>
    </dsp:sp>
    <dsp:sp modelId="{E572BFC5-0EE1-429D-9E63-EA4FA9FF326F}">
      <dsp:nvSpPr>
        <dsp:cNvPr id="0" name=""/>
        <dsp:cNvSpPr/>
      </dsp:nvSpPr>
      <dsp:spPr>
        <a:xfrm>
          <a:off x="3892608" y="1142579"/>
          <a:ext cx="2103036" cy="587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745"/>
              </a:lnTo>
              <a:lnTo>
                <a:pt x="2103036" y="293745"/>
              </a:lnTo>
              <a:lnTo>
                <a:pt x="2103036" y="587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E0CF6-04C1-42DD-A245-2EF461E88D1D}">
      <dsp:nvSpPr>
        <dsp:cNvPr id="0" name=""/>
        <dsp:cNvSpPr/>
      </dsp:nvSpPr>
      <dsp:spPr>
        <a:xfrm>
          <a:off x="4993820" y="1730070"/>
          <a:ext cx="2003649" cy="1142578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Compassion Fatigue</a:t>
          </a:r>
        </a:p>
      </dsp:txBody>
      <dsp:txXfrm>
        <a:off x="5027285" y="1763535"/>
        <a:ext cx="1936719" cy="1075648"/>
      </dsp:txXfrm>
    </dsp:sp>
    <dsp:sp modelId="{B26F7F9E-A29B-4170-9BC7-00FC2F0AA017}">
      <dsp:nvSpPr>
        <dsp:cNvPr id="0" name=""/>
        <dsp:cNvSpPr/>
      </dsp:nvSpPr>
      <dsp:spPr>
        <a:xfrm>
          <a:off x="4881630" y="2872649"/>
          <a:ext cx="1114014" cy="328171"/>
        </a:xfrm>
        <a:custGeom>
          <a:avLst/>
          <a:gdLst/>
          <a:ahLst/>
          <a:cxnLst/>
          <a:rect l="0" t="0" r="0" b="0"/>
          <a:pathLst>
            <a:path>
              <a:moveTo>
                <a:pt x="1114014" y="0"/>
              </a:moveTo>
              <a:lnTo>
                <a:pt x="1114014" y="164085"/>
              </a:lnTo>
              <a:lnTo>
                <a:pt x="0" y="164085"/>
              </a:lnTo>
              <a:lnTo>
                <a:pt x="0" y="3281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AF03C-E1F6-4292-A9FC-66F1787B2BCB}">
      <dsp:nvSpPr>
        <dsp:cNvPr id="0" name=""/>
        <dsp:cNvSpPr/>
      </dsp:nvSpPr>
      <dsp:spPr>
        <a:xfrm>
          <a:off x="4024696" y="3200821"/>
          <a:ext cx="1713868" cy="114257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Burnout</a:t>
          </a:r>
        </a:p>
      </dsp:txBody>
      <dsp:txXfrm>
        <a:off x="4058161" y="3234286"/>
        <a:ext cx="1646938" cy="1075648"/>
      </dsp:txXfrm>
    </dsp:sp>
    <dsp:sp modelId="{46791D12-394B-4401-8F71-11EB09278EA0}">
      <dsp:nvSpPr>
        <dsp:cNvPr id="0" name=""/>
        <dsp:cNvSpPr/>
      </dsp:nvSpPr>
      <dsp:spPr>
        <a:xfrm>
          <a:off x="5995645" y="2872649"/>
          <a:ext cx="1114014" cy="328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085"/>
              </a:lnTo>
              <a:lnTo>
                <a:pt x="1114014" y="164085"/>
              </a:lnTo>
              <a:lnTo>
                <a:pt x="1114014" y="3281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1772A-34B8-458E-A927-6FD9494D4D3E}">
      <dsp:nvSpPr>
        <dsp:cNvPr id="0" name=""/>
        <dsp:cNvSpPr/>
      </dsp:nvSpPr>
      <dsp:spPr>
        <a:xfrm>
          <a:off x="6252725" y="3200821"/>
          <a:ext cx="1713868" cy="1142578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Secondary Trauma</a:t>
          </a:r>
        </a:p>
      </dsp:txBody>
      <dsp:txXfrm>
        <a:off x="6286190" y="3234286"/>
        <a:ext cx="1646938" cy="1075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AB4F6-E685-43A7-ADE2-4A0F9358A74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13E8A-C956-47ED-B721-637B02A96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0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speakers.  Deirdre Bernard-Pearl, Maryellen Curran, Molly Reed.</a:t>
            </a:r>
          </a:p>
          <a:p>
            <a:r>
              <a:rPr lang="en-US" dirty="0"/>
              <a:t>Who is in the room – how many of you are in Medicine? Behavioral or Mental Health? Management? Community Organizations? Parent Representatives?</a:t>
            </a:r>
          </a:p>
          <a:p>
            <a:endParaRPr lang="en-US" dirty="0"/>
          </a:p>
          <a:p>
            <a:r>
              <a:rPr lang="en-US" dirty="0"/>
              <a:t>We hope everyone will enjoy our plan to begin and end our session with a simple breathing exercise.  We will take a ten minute break in the middle, and will offer 10 minutes of gentle chair and standing yoga after the break.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13E8A-C956-47ED-B721-637B02A969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95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26997E-C858-4B69-9495-1007A91C8D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035268-EF4F-402C-B042-2B7A92BECD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B94487-5610-4B0A-94F7-618492B485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 defTabSz="9143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Service providers who are Trauma survivors may identify more closely with particular types of pain or loss and may be more vulnerable to experiencing vicarious trauma</a:t>
            </a:r>
          </a:p>
          <a:p>
            <a:pPr marL="457175" indent="-457175">
              <a:buFont typeface="Wingdings" pitchFamily="2" charset="2"/>
              <a:buChar char="§"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People who are struggling with a number of stressors in their personal lives (difficulties in interpersonal relationships, financial stress,  health challenges) may be more vulnerable.</a:t>
            </a:r>
          </a:p>
          <a:p>
            <a:pPr marL="457175" indent="-457175">
              <a:buFont typeface="Wingdings" pitchFamily="2" charset="2"/>
              <a:buChar char="§"/>
            </a:pPr>
            <a:endParaRPr lang="en-US" dirty="0">
              <a:latin typeface="Aparajita" pitchFamily="34" charset="0"/>
              <a:cs typeface="Aparajit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F5C06-6D90-46C9-B62F-94069CC8B0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29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F5C06-6D90-46C9-B62F-94069CC8B03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13E8A-C956-47ED-B721-637B02A9692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16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13E8A-C956-47ED-B721-637B02A9692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00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F5C06-6D90-46C9-B62F-94069CC8B03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11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13E8A-C956-47ED-B721-637B02A9692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50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13E8A-C956-47ED-B721-637B02A9692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4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13E8A-C956-47ED-B721-637B02A969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76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13E8A-C956-47ED-B721-637B02A9692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54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(</a:t>
            </a:r>
            <a:r>
              <a:rPr lang="en-US" i="1" dirty="0">
                <a:latin typeface="Aparajita" pitchFamily="34" charset="0"/>
                <a:cs typeface="Aparajita" pitchFamily="34" charset="0"/>
              </a:rPr>
              <a:t>Feeling present and connected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F5C06-6D90-46C9-B62F-94069CC8B03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91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13E8A-C956-47ED-B721-637B02A9692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69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Although empathy and genuine connection are critical in working with trauma survivors, providers need to be able to make a separation that allows them to nurture their mind, body, soul and spirit.  I</a:t>
            </a:r>
            <a:r>
              <a:rPr lang="en-US" dirty="0"/>
              <a:t>f providers</a:t>
            </a:r>
            <a:r>
              <a:rPr lang="en-US" baseline="0" dirty="0"/>
              <a:t> </a:t>
            </a:r>
            <a:r>
              <a:rPr lang="en-US" dirty="0"/>
              <a:t>are not connected to themselves, then they will not be as effective in connecting with clients.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F5C06-6D90-46C9-B62F-94069CC8B03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9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13E8A-C956-47ED-B721-637B02A969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13E8A-C956-47ED-B721-637B02A969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90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13E8A-C956-47ED-B721-637B02A969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8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parajita" pitchFamily="34" charset="0"/>
                <a:cs typeface="Aparajita" pitchFamily="34" charset="0"/>
              </a:rPr>
              <a:t>Also known as </a:t>
            </a:r>
            <a:r>
              <a:rPr lang="en-US" b="1" dirty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compassion fatigue</a:t>
            </a:r>
            <a:r>
              <a:rPr lang="en-US" dirty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,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secondary trauma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and </a:t>
            </a:r>
            <a:r>
              <a:rPr lang="en-US" b="1" dirty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secondary stress reaction different than burn out which tends to result in numbing, avoidance, loss of hope.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F5C06-6D90-46C9-B62F-94069CC8B03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12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F5C06-6D90-46C9-B62F-94069CC8B03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F5C06-6D90-46C9-B62F-94069CC8B03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95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F5C06-6D90-46C9-B62F-94069CC8B03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A7FE-A514-4A79-90E7-D4FD33806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894EE-287D-43D8-AC5D-70C37A639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8F32A-E3A0-4C9F-A1E6-07CF09FA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AEE5-95A0-4717-A0ED-DDA51773CC1A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E72B6-B4D4-42A3-BFFC-061F80E6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97E6C-AE24-49A2-8892-86CE97BA4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B444-F020-49B9-8DF9-6B79C779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2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804B-43BC-46CD-9ACA-F079D64BD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9433C-787D-401D-B405-DB661EDAA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6B1E5-F7DE-4F52-9531-6F73E0248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AEE5-95A0-4717-A0ED-DDA51773CC1A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39DCC-1D8B-492C-A8E1-8967A537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2358C-3F87-4BBE-81D1-BDF5EFD7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B444-F020-49B9-8DF9-6B79C779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9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4DF865-8FD5-4FA2-ABF0-3D9E7A857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0A820-8B91-4D57-ADE2-6BDDA68B6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3ACCD-2496-4369-BDB0-98F82CBC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AEE5-95A0-4717-A0ED-DDA51773CC1A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EF059-50F8-4B17-B41A-EA2F6206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2755C-0D87-45CB-BEB5-2C80492C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B444-F020-49B9-8DF9-6B79C779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7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2F87-80E4-46B4-B638-5FE60A909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0812F-E40F-4D71-BD8E-6DC5CF462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6AE05-EE30-4A87-86F3-2B678769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AEE5-95A0-4717-A0ED-DDA51773CC1A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539C3-7E18-4F7A-977A-25629E55B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932F1-DF85-4DCC-AF98-1EB75CD9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B444-F020-49B9-8DF9-6B79C779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2652-4B9C-4FD0-BD04-56865B58B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DEA2F-F4F5-4B81-8763-1C8EA8962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F96A9-22F1-48F0-9EF3-0EB57A42A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AEE5-95A0-4717-A0ED-DDA51773CC1A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FB3E1-6188-42B3-99C2-C146D7BC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F306A-0350-4E5C-873A-D6713BD8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B444-F020-49B9-8DF9-6B79C779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0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2613-B027-4752-8151-475F34D8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5F3D7-10B3-4DE8-9740-C908363EC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F9164-179A-4433-A140-5EACF9DC9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54888-BDAE-43BC-B8C9-9EFA87E9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AEE5-95A0-4717-A0ED-DDA51773CC1A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6E038-0468-4329-B0EF-619BBA5E8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AFC4C-13FA-4740-8DAE-A78662D3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B444-F020-49B9-8DF9-6B79C779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4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D02B-AE9E-47BF-80DB-E38DD8A38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0A0FD-AA5D-48CF-80E9-EF8330EE9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0765F-0EB9-490F-9468-B3E0F3530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1DA74-DEB5-499B-AEE8-29C278201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56A77-5EC3-47B8-87D8-0E4A72469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22E913-0C07-418F-8AE9-5F10F4EA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AEE5-95A0-4717-A0ED-DDA51773CC1A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B6806-1BE6-4F0B-B6A4-29B8A3AD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AF505B-9B0A-4138-97C3-50C4A228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B444-F020-49B9-8DF9-6B79C779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1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E345-253F-4375-B76D-B8456853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CB980-5BDB-4FE5-B339-21B56BBB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AEE5-95A0-4717-A0ED-DDA51773CC1A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CD5A0-F0BA-4F85-B6C8-E2747F97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BFA94-621D-49C7-8B9E-99EC9B3A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B444-F020-49B9-8DF9-6B79C779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0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81C560-69FB-427D-99A0-6C077D30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AEE5-95A0-4717-A0ED-DDA51773CC1A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522EBD-96E4-42A5-A8AD-7B22DFECA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38A0A-31AF-4FD3-97C7-6C4A3321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B444-F020-49B9-8DF9-6B79C779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8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BE7E-D414-48F4-A18B-05FC33F5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FF670-79D1-4FF8-AC65-FC2DA5356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AA550-949D-40E6-A987-A17FE653D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004DB-5C10-40B1-BB6E-39606890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AEE5-95A0-4717-A0ED-DDA51773CC1A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A0EB2-ACAD-4092-B33D-C927EEA79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95D7E-D3A8-4F24-82B6-3A53FEBB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B444-F020-49B9-8DF9-6B79C779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5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46C3-09E9-4FF3-92FD-747FD198E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53058-2501-4EF7-9BD6-215C587782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E745F-2B10-46FD-9B27-C3DE72922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EE5FF-BACE-4ED1-A558-3119F9B33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AEE5-95A0-4717-A0ED-DDA51773CC1A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1E9D5-B2B1-40AF-B4F0-032B44BA3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7FA3C-D99F-41B0-AD0B-63045C2C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B444-F020-49B9-8DF9-6B79C779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6934A6-75ED-41F2-B5C6-B7C444C3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8CB52-C5EB-4487-B43A-B016F6F99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93226-2F09-4C6D-9C4E-0555987AA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1AEE5-95A0-4717-A0ED-DDA51773CC1A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FE198-BFAB-4B00-A3D6-CEA59E7E8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987CA-E5AA-4136-B9C2-5EEA1EDF9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BB444-F020-49B9-8DF9-6B79C779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7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543800" cy="2593975"/>
          </a:xfrm>
        </p:spPr>
        <p:txBody>
          <a:bodyPr>
            <a:normAutofit/>
          </a:bodyPr>
          <a:lstStyle/>
          <a:p>
            <a:r>
              <a:rPr lang="en-US" sz="4800" dirty="0"/>
              <a:t>Trauma Informed Integrated Behavioral Health </a:t>
            </a:r>
            <a:br>
              <a:rPr lang="en-US" sz="4800" dirty="0"/>
            </a:br>
            <a:r>
              <a:rPr lang="en-US" sz="4800" dirty="0"/>
              <a:t>in primary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971800"/>
            <a:ext cx="3581400" cy="194733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Maryellen Curran, PhD</a:t>
            </a:r>
          </a:p>
          <a:p>
            <a:r>
              <a:rPr lang="en-US" dirty="0">
                <a:solidFill>
                  <a:schemeClr val="tx1"/>
                </a:solidFill>
              </a:rPr>
              <a:t>Director of Integrated Behavioral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7" r="18920"/>
          <a:stretch/>
        </p:blipFill>
        <p:spPr>
          <a:xfrm>
            <a:off x="4191000" y="3352800"/>
            <a:ext cx="3233285" cy="31326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026" name="AFAB4631-0195-464A-B6D4-ABFDB3D4925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19138"/>
            <a:ext cx="2916989" cy="132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978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8248-689F-4B1B-8786-06FAEF4A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Lots of research about PCBH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-2018 research supports BH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8E1F7-D939-4194-9E58-922B9C753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en-US" sz="2100" dirty="0"/>
              <a:t>The first was a primary care clinic predominately serving low-income patients: 100 individuals participated. The second was primary care in the context of military treatment centers: 539 individuals participated. Results: </a:t>
            </a:r>
            <a:r>
              <a:rPr lang="en-US" sz="2100" dirty="0">
                <a:highlight>
                  <a:srgbClr val="FFFF00"/>
                </a:highlight>
              </a:rPr>
              <a:t>Results show that 61% of the patients in the low-income primary care clinic would not attend a specialty mental health appointment </a:t>
            </a:r>
            <a:r>
              <a:rPr lang="en-US" sz="2100" dirty="0"/>
              <a:t>versus 30% in the military population.</a:t>
            </a:r>
          </a:p>
        </p:txBody>
      </p:sp>
    </p:spTree>
    <p:extLst>
      <p:ext uri="{BB962C8B-B14F-4D97-AF65-F5344CB8AC3E}">
        <p14:creationId xmlns:p14="http://schemas.microsoft.com/office/powerpoint/2010/main" val="333026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F34D-FE41-4C62-9571-111147B5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577" y="957695"/>
            <a:ext cx="2620772" cy="4930246"/>
          </a:xfrm>
        </p:spPr>
        <p:txBody>
          <a:bodyPr>
            <a:normAutofit/>
          </a:bodyPr>
          <a:lstStyle/>
          <a:p>
            <a:pPr algn="r"/>
            <a:r>
              <a:rPr lang="en-US" sz="3100" dirty="0">
                <a:solidFill>
                  <a:schemeClr val="accent1"/>
                </a:solidFill>
              </a:rPr>
              <a:t>Costs/Benefits of BH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BFE0-6FA5-4467-AD73-DFDFE4195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49" y="963877"/>
            <a:ext cx="4783327" cy="493024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US" sz="2100" dirty="0"/>
              <a:t>Preliminary provider satisfaction survey</a:t>
            </a:r>
          </a:p>
          <a:p>
            <a:r>
              <a:rPr lang="en-US" sz="2100" dirty="0"/>
              <a:t>Patient satisfaction</a:t>
            </a:r>
          </a:p>
          <a:p>
            <a:r>
              <a:rPr lang="en-US" sz="2100" dirty="0"/>
              <a:t>Fewer referrals to therapy without sufficient motivation or desire</a:t>
            </a:r>
          </a:p>
          <a:p>
            <a:r>
              <a:rPr lang="en-US" sz="2100" dirty="0"/>
              <a:t>Increase in usage of psychiatrists collaborative/consultative approach resulting in improved prescribing confidence in PCPs</a:t>
            </a:r>
          </a:p>
        </p:txBody>
      </p:sp>
    </p:spTree>
    <p:extLst>
      <p:ext uri="{BB962C8B-B14F-4D97-AF65-F5344CB8AC3E}">
        <p14:creationId xmlns:p14="http://schemas.microsoft.com/office/powerpoint/2010/main" val="301841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AD685-F281-4FA0-99F8-AB3D4C9AF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Mental health groups available across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D059B-14C7-421B-A789-EC851A673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Anxiety &amp; Depression (Spanish)</a:t>
            </a:r>
          </a:p>
          <a:p>
            <a:r>
              <a:rPr lang="en-US" dirty="0" err="1"/>
              <a:t>Familias</a:t>
            </a:r>
            <a:r>
              <a:rPr lang="en-US" dirty="0"/>
              <a:t> </a:t>
            </a:r>
            <a:r>
              <a:rPr lang="en-US" dirty="0" err="1"/>
              <a:t>Felices</a:t>
            </a:r>
            <a:r>
              <a:rPr lang="en-US" dirty="0"/>
              <a:t> (Spanish)</a:t>
            </a:r>
          </a:p>
          <a:p>
            <a:r>
              <a:rPr lang="en-US" dirty="0"/>
              <a:t>Healthy Kids (obesity, Spanish &amp; English)</a:t>
            </a:r>
          </a:p>
          <a:p>
            <a:r>
              <a:rPr lang="en-US" dirty="0"/>
              <a:t>Teen CBT &amp; support (Spanish)</a:t>
            </a:r>
          </a:p>
          <a:p>
            <a:r>
              <a:rPr lang="en-US" dirty="0"/>
              <a:t>Teen girls support</a:t>
            </a:r>
          </a:p>
          <a:p>
            <a:r>
              <a:rPr lang="en-US" dirty="0"/>
              <a:t>Mindfulness Depression</a:t>
            </a:r>
          </a:p>
          <a:p>
            <a:r>
              <a:rPr lang="en-US" dirty="0"/>
              <a:t>Seeking Safety (PTSD) Spanish &amp; English)</a:t>
            </a:r>
          </a:p>
          <a:p>
            <a:r>
              <a:rPr lang="en-US" dirty="0"/>
              <a:t>Living with Chronic Pain (mindfulness based)</a:t>
            </a:r>
          </a:p>
          <a:p>
            <a:r>
              <a:rPr lang="en-US" dirty="0"/>
              <a:t>HIV Support</a:t>
            </a:r>
          </a:p>
          <a:p>
            <a:r>
              <a:rPr lang="en-US" dirty="0"/>
              <a:t>DBT mindfulness/skills </a:t>
            </a:r>
          </a:p>
          <a:p>
            <a:r>
              <a:rPr lang="en-US" dirty="0"/>
              <a:t>Choices for Change (Dual diagnosis)</a:t>
            </a:r>
          </a:p>
          <a:p>
            <a:r>
              <a:rPr lang="en-US" dirty="0"/>
              <a:t>MAT behavior change and education</a:t>
            </a:r>
          </a:p>
          <a:p>
            <a:r>
              <a:rPr lang="en-US" dirty="0"/>
              <a:t>Recovery Support ( consumer led)</a:t>
            </a:r>
          </a:p>
          <a:p>
            <a:r>
              <a:rPr lang="en-US" dirty="0"/>
              <a:t>Circle of Security (parents of young children)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28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4" y="450221"/>
            <a:ext cx="3083948" cy="595717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DB8CA-4E58-4C0F-8029-38FBB7DF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61999"/>
            <a:ext cx="2633391" cy="5368413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Complimentary Alternative Medicine Groups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7955" y="446007"/>
            <a:ext cx="3507229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23FBC-6C69-4166-AC2F-31F86EFD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217" y="762000"/>
            <a:ext cx="3031732" cy="5368412"/>
          </a:xfrm>
        </p:spPr>
        <p:txBody>
          <a:bodyPr anchor="ctr">
            <a:normAutofit/>
          </a:bodyPr>
          <a:lstStyle/>
          <a:p>
            <a:r>
              <a:rPr lang="en-US"/>
              <a:t>Qi Gong for stress management</a:t>
            </a:r>
          </a:p>
          <a:p>
            <a:r>
              <a:rPr lang="en-US"/>
              <a:t>Qi Gong for early recovery</a:t>
            </a:r>
          </a:p>
          <a:p>
            <a:r>
              <a:rPr lang="en-US"/>
              <a:t>NADA – acupuncture in group format for anxiety &amp; addiction</a:t>
            </a:r>
          </a:p>
          <a:p>
            <a:r>
              <a:rPr lang="en-US"/>
              <a:t>Yoga (x3) for overall stress management</a:t>
            </a:r>
          </a:p>
          <a:p>
            <a:r>
              <a:rPr lang="en-US"/>
              <a:t>Mindful Movement for Chronic Pain</a:t>
            </a:r>
          </a:p>
          <a:p>
            <a:r>
              <a:rPr lang="en-US"/>
              <a:t>I Rest (Integral Restoration) Guided Meditation for anxiety, trauma, chronic pain &amp; insomnia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BD09B-BC3A-45C0-AF8E-950F364CDD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616" y="448056"/>
            <a:ext cx="1577340" cy="2907792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2646" y="3494844"/>
            <a:ext cx="1578001" cy="290779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63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E358-E105-4A78-A4BC-0D6FB6D1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BH Integration at its best!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9E518-5C11-4D75-8D69-0A0678A85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3871762"/>
          </a:xfrm>
        </p:spPr>
        <p:txBody>
          <a:bodyPr>
            <a:normAutofit/>
          </a:bodyPr>
          <a:lstStyle/>
          <a:p>
            <a:endParaRPr lang="en-US" sz="2100" u="sng">
              <a:hlinkClick r:id="" action="ppaction://noaction"/>
            </a:endParaRPr>
          </a:p>
          <a:p>
            <a:endParaRPr lang="en-US" sz="2100" u="sng">
              <a:hlinkClick r:id="" action="ppaction://noaction"/>
            </a:endParaRPr>
          </a:p>
          <a:p>
            <a:endParaRPr lang="en-US" sz="2100" u="sng">
              <a:hlinkClick r:id="" action="ppaction://noaction"/>
            </a:endParaRPr>
          </a:p>
          <a:p>
            <a:r>
              <a:rPr lang="en-US" sz="2100" u="sng">
                <a:hlinkClick r:id="" action="ppaction://noaction"/>
              </a:rPr>
              <a:t>https://youtu.be/NFgtc5lxbPI</a:t>
            </a:r>
            <a:endParaRPr lang="en-US" sz="2100"/>
          </a:p>
          <a:p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738851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does ACE screening mean for staff?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400" dirty="0"/>
              <a:t>Prepare for universal ACE &amp; resiliency screening-getting ready for the information you will receive</a:t>
            </a:r>
          </a:p>
          <a:p>
            <a:r>
              <a:rPr lang="en-US" sz="2400" dirty="0"/>
              <a:t>Behavioral health clinicians available to support patients with high ACE scores, either within the visit or to follow up with mental health visits</a:t>
            </a:r>
          </a:p>
          <a:p>
            <a:r>
              <a:rPr lang="en-US" sz="2400" dirty="0"/>
              <a:t>Provide culturally competent integrated behavioral health services- </a:t>
            </a:r>
            <a:r>
              <a:rPr lang="en-US" sz="2400" dirty="0">
                <a:solidFill>
                  <a:srgbClr val="C00000"/>
                </a:solidFill>
              </a:rPr>
              <a:t>“If you ask, you must be prepared to act!”</a:t>
            </a:r>
          </a:p>
          <a:p>
            <a:r>
              <a:rPr lang="en-US" sz="2400" b="1" dirty="0"/>
              <a:t>Prepare to prevent vicarious trauma in providers &amp; staff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17338" r="15714"/>
          <a:stretch/>
        </p:blipFill>
        <p:spPr>
          <a:xfrm>
            <a:off x="3200399" y="4724400"/>
            <a:ext cx="3657601" cy="1654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03147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F619-A362-48D4-805D-0E38A8B8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Easily available consultation for high ACE scoring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8857E-5DCC-4F06-B6C1-5D51051115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dirty="0"/>
              <a:t>At Pediatric campuses, the flow to do in the moment support and direction to either therapy or resources</a:t>
            </a:r>
          </a:p>
          <a:p>
            <a:r>
              <a:rPr lang="en-US" sz="2400" dirty="0"/>
              <a:t>Parents also screened may need their own support, in addition to children</a:t>
            </a:r>
          </a:p>
          <a:p>
            <a:r>
              <a:rPr lang="en-US" sz="2400" dirty="0"/>
              <a:t>At all age campuses, calling in a BH Consultant can also be immediate and with potential for brief flip visits with primary care providers</a:t>
            </a:r>
          </a:p>
          <a:p>
            <a:r>
              <a:rPr lang="en-US" sz="2400" dirty="0"/>
              <a:t>PCPs trained to ask the right questions of patients with trauma</a:t>
            </a:r>
          </a:p>
          <a:p>
            <a:r>
              <a:rPr lang="en-US" sz="2400" dirty="0"/>
              <a:t>For adults, “And how do those experiences impact you now?”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77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321731"/>
            <a:ext cx="3106572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1B88F-E275-4E7B-8530-46834719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583616"/>
            <a:ext cx="2791605" cy="55205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Critical awareness that comes with ACE screenings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7" y="321732"/>
            <a:ext cx="5430574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01DE66-5A41-464C-98C2-D07BDFE2F4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811339"/>
              </p:ext>
            </p:extLst>
          </p:nvPr>
        </p:nvGraphicFramePr>
        <p:xfrm>
          <a:off x="3700462" y="584200"/>
          <a:ext cx="4945856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027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oormsaad.files.wordpress.com/2014/02/compassion-fatigue-word-clo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70" y="3962400"/>
            <a:ext cx="4105275" cy="269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" y="609600"/>
            <a:ext cx="8458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Vicarious trauma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7848600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AKA compassion fatigue, secondary trauma &amp; secondary stress reaction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/>
              <a:t>Occurs when a helping professional develops trauma symptoms as a result of  working with traumatized people 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It can result from a one-time exposure or an accumulation of exposure (the most common form)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2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062" y="1752600"/>
            <a:ext cx="755693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A normal &amp; natural part of trauma work, not a sign of individual deficiency </a:t>
            </a:r>
            <a:r>
              <a:rPr lang="en-US" sz="1400" b="1" i="1" dirty="0"/>
              <a:t>(Perlman &amp; </a:t>
            </a:r>
            <a:r>
              <a:rPr lang="en-US" sz="1400" b="1" i="1" dirty="0" err="1"/>
              <a:t>Saakvitne</a:t>
            </a:r>
            <a:r>
              <a:rPr lang="en-US" sz="1400" b="1" i="1" dirty="0"/>
              <a:t>, 1995)</a:t>
            </a:r>
            <a:endParaRPr lang="en-US" b="1" i="1" dirty="0"/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It impacts thoughts, feelings &amp; behaviors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4"/>
                </a:solidFill>
              </a:rPr>
              <a:t>It can be permanently transformative if not addressed </a:t>
            </a:r>
          </a:p>
          <a:p>
            <a:endParaRPr lang="en-US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" y="609600"/>
            <a:ext cx="8458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Vicarious trauma</a:t>
            </a:r>
          </a:p>
        </p:txBody>
      </p:sp>
      <p:pic>
        <p:nvPicPr>
          <p:cNvPr id="2050" name="Picture 2" descr="http://www.365daysofinspiration.com/blog/wp-content/uploads/2011/07/CompassionWordClo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3779766"/>
            <a:ext cx="5629274" cy="306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45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E3DBF-3C42-43C3-B597-5F8AC8E6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3850"/>
              <a:t>Highlights to share today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9A1A3-9512-4BD7-B7CE-CCBA9EC7C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1600" dirty="0"/>
              <a:t>SRCH offering for our patients with mental health needs including:</a:t>
            </a:r>
          </a:p>
          <a:p>
            <a:r>
              <a:rPr lang="en-US" sz="1600" dirty="0"/>
              <a:t>Individual Mental Health psychotherapy</a:t>
            </a:r>
          </a:p>
          <a:p>
            <a:r>
              <a:rPr lang="en-US" sz="1600" dirty="0"/>
              <a:t>Mental Health Group therapy</a:t>
            </a:r>
          </a:p>
          <a:p>
            <a:r>
              <a:rPr lang="en-US" sz="1600" dirty="0"/>
              <a:t>Psychiatry Consultation/Collaboration</a:t>
            </a:r>
          </a:p>
          <a:p>
            <a:r>
              <a:rPr lang="en-US" sz="1600" dirty="0"/>
              <a:t>In person &amp; Telepsychiatry  for complex mental health patients</a:t>
            </a:r>
          </a:p>
          <a:p>
            <a:r>
              <a:rPr lang="en-US" sz="1600" dirty="0"/>
              <a:t>Behavioral Health in primary care teams</a:t>
            </a:r>
          </a:p>
          <a:p>
            <a:r>
              <a:rPr lang="en-US" sz="1600" dirty="0"/>
              <a:t>Complimentary Alternative Medicine support</a:t>
            </a:r>
          </a:p>
          <a:p>
            <a:pPr marL="0" indent="0">
              <a:buNone/>
            </a:pPr>
            <a:r>
              <a:rPr lang="en-US" sz="1600" dirty="0"/>
              <a:t>________________________________________________________</a:t>
            </a:r>
          </a:p>
          <a:p>
            <a:r>
              <a:rPr lang="en-US" sz="1600" dirty="0"/>
              <a:t>ACEs screening and follow up in BH and MH</a:t>
            </a:r>
          </a:p>
          <a:p>
            <a:r>
              <a:rPr lang="en-US" sz="1600" dirty="0"/>
              <a:t>Resilience and care of staff to prevent vicarious or secondary trauma</a:t>
            </a:r>
          </a:p>
          <a:p>
            <a:pPr marL="0" indent="0">
              <a:buNone/>
            </a:pPr>
            <a:endParaRPr lang="en-US" sz="13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Skeleton">
            <a:extLst>
              <a:ext uri="{FF2B5EF4-FFF2-40B4-BE49-F238E27FC236}">
                <a16:creationId xmlns:a16="http://schemas.microsoft.com/office/drawing/2014/main" id="{4CD252AD-7EBA-47DD-BAB2-7316E6790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2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90600"/>
            <a:ext cx="8458200" cy="1066801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900" b="1" dirty="0">
                <a:solidFill>
                  <a:schemeClr val="tx2"/>
                </a:solidFill>
                <a:cs typeface="Aparajita" pitchFamily="34" charset="0"/>
              </a:rPr>
              <a:t>“If your compassion does not include yourself, </a:t>
            </a:r>
            <a:br>
              <a:rPr lang="en-US" sz="2900" b="1" dirty="0">
                <a:solidFill>
                  <a:schemeClr val="tx2"/>
                </a:solidFill>
                <a:cs typeface="Aparajita" pitchFamily="34" charset="0"/>
              </a:rPr>
            </a:br>
            <a:r>
              <a:rPr lang="en-US" sz="2900" b="1" dirty="0">
                <a:solidFill>
                  <a:schemeClr val="tx2"/>
                </a:solidFill>
                <a:cs typeface="Aparajita" pitchFamily="34" charset="0"/>
              </a:rPr>
              <a:t>it is incomplete.” </a:t>
            </a:r>
          </a:p>
          <a:p>
            <a:pPr marL="0" indent="0" algn="ctr">
              <a:buNone/>
            </a:pPr>
            <a:r>
              <a:rPr lang="en-US" sz="1800" i="1" dirty="0">
                <a:solidFill>
                  <a:schemeClr val="tx2"/>
                </a:solidFill>
                <a:cs typeface="Aparajita" pitchFamily="34" charset="0"/>
              </a:rPr>
              <a:t>Buddha </a:t>
            </a:r>
            <a:endParaRPr lang="en-US" sz="1800" b="1" i="1" dirty="0">
              <a:solidFill>
                <a:schemeClr val="tx2"/>
              </a:solidFill>
              <a:cs typeface="Aparajita" pitchFamily="34" charset="0"/>
            </a:endParaRPr>
          </a:p>
          <a:p>
            <a:pPr marL="45720" indent="0" algn="ctr">
              <a:buNone/>
            </a:pPr>
            <a:endParaRPr lang="en-US" sz="2800" dirty="0">
              <a:latin typeface="Aparajita" pitchFamily="34" charset="0"/>
              <a:cs typeface="Aparajita" pitchFamily="34" charset="0"/>
            </a:endParaRPr>
          </a:p>
          <a:p>
            <a:pPr marL="45720" indent="0" algn="ctr">
              <a:buNone/>
            </a:pPr>
            <a:endParaRPr lang="en-US" sz="2800" dirty="0">
              <a:latin typeface="Aparajita" pitchFamily="34" charset="0"/>
              <a:cs typeface="Aparajita" pitchFamily="34" charset="0"/>
            </a:endParaRPr>
          </a:p>
          <a:p>
            <a:pPr marL="45720" indent="0" algn="ctr">
              <a:buNone/>
            </a:pPr>
            <a:endParaRPr lang="en-US" sz="2800" dirty="0">
              <a:latin typeface="Aparajita" pitchFamily="34" charset="0"/>
              <a:cs typeface="Aparajita" pitchFamily="34" charset="0"/>
            </a:endParaRPr>
          </a:p>
          <a:p>
            <a:pPr marL="45720" indent="0" algn="ctr">
              <a:buNone/>
            </a:pPr>
            <a:endParaRPr lang="en-US" sz="2800" dirty="0">
              <a:latin typeface="Aparajita" pitchFamily="34" charset="0"/>
              <a:cs typeface="Aparajita" pitchFamily="34" charset="0"/>
            </a:endParaRPr>
          </a:p>
          <a:p>
            <a:pPr marL="45720" indent="0" algn="ctr">
              <a:buNone/>
            </a:pPr>
            <a:endParaRPr lang="en-US" sz="800" dirty="0">
              <a:latin typeface="Aparajita" pitchFamily="34" charset="0"/>
              <a:cs typeface="Aparajita" pitchFamily="34" charset="0"/>
            </a:endParaRPr>
          </a:p>
          <a:p>
            <a:pPr marL="45720" indent="0" algn="ctr">
              <a:buNone/>
            </a:pPr>
            <a:endParaRPr lang="en-US" sz="8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7" name="Picture 6" descr="C:\Users\Nicky\Downloads\canstockphoto6633827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578395" y="2667000"/>
            <a:ext cx="3429000" cy="3429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848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Compassion Model</a:t>
            </a:r>
          </a:p>
        </p:txBody>
      </p:sp>
      <p:graphicFrame>
        <p:nvGraphicFramePr>
          <p:cNvPr id="5" name="Diagra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004446"/>
              </p:ext>
            </p:extLst>
          </p:nvPr>
        </p:nvGraphicFramePr>
        <p:xfrm>
          <a:off x="76200" y="1676400"/>
          <a:ext cx="8540151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4704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a4ps.files.wordpress.com/2014/07/fotolia_45434785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21080"/>
            <a:ext cx="4248149" cy="238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Compassion satisfaction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Positive aspects of helping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Pleasure &amp; satisfaction derived from working in helping, care-giving systems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May be related to: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Providing care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The system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Work with colleagues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Beliefs about self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Altruism</a:t>
            </a:r>
          </a:p>
        </p:txBody>
      </p:sp>
    </p:spTree>
    <p:extLst>
      <p:ext uri="{BB962C8B-B14F-4D97-AF65-F5344CB8AC3E}">
        <p14:creationId xmlns:p14="http://schemas.microsoft.com/office/powerpoint/2010/main" val="2581833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Compassion fatigue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B050"/>
                </a:solidFill>
              </a:rPr>
              <a:t>Negative aspects of helping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7030A0"/>
                </a:solidFill>
              </a:rPr>
              <a:t>Negative aspects of working in helping systems may be related to: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rgbClr val="7030A0"/>
                </a:solidFill>
              </a:rPr>
              <a:t>Providing care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rgbClr val="7030A0"/>
                </a:solidFill>
              </a:rPr>
              <a:t>The system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rgbClr val="7030A0"/>
                </a:solidFill>
              </a:rPr>
              <a:t>Work with colleagues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rgbClr val="7030A0"/>
                </a:solidFill>
              </a:rPr>
              <a:t>Beliefs about self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5"/>
                </a:solidFill>
              </a:rPr>
              <a:t>Burnout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70C0"/>
                </a:solidFill>
              </a:rPr>
              <a:t>Work-related trauma</a:t>
            </a:r>
          </a:p>
        </p:txBody>
      </p:sp>
      <p:pic>
        <p:nvPicPr>
          <p:cNvPr id="4100" name="Picture 4" descr="http://vetgirlontherun.com/wp-content/uploads/2015/05/burnout_compassion_fatigue_VETgir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71"/>
          <a:stretch/>
        </p:blipFill>
        <p:spPr bwMode="auto">
          <a:xfrm>
            <a:off x="4092032" y="3903134"/>
            <a:ext cx="4366165" cy="282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159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bring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954" y="1524000"/>
            <a:ext cx="7620000" cy="480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</a:rPr>
              <a:t>People bring a personal past &amp; present state to everything they do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Personal schemas &amp; beliefs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schemeClr val="accent2"/>
                </a:solidFill>
              </a:rPr>
              <a:t>Personal stigma beliefs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7030A0"/>
                </a:solidFill>
              </a:rPr>
              <a:t>Personal social support systems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7030A0"/>
                </a:solidFill>
              </a:rPr>
              <a:t>Positive support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7030A0"/>
                </a:solidFill>
              </a:rPr>
              <a:t>Negative support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6" r="5539" b="6207"/>
          <a:stretch/>
        </p:blipFill>
        <p:spPr>
          <a:xfrm>
            <a:off x="5791200" y="3048001"/>
            <a:ext cx="2136478" cy="297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70816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739" y="1996851"/>
            <a:ext cx="7381461" cy="440120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algn="ctr"/>
            <a:endParaRPr lang="en-US" sz="1200" dirty="0">
              <a:latin typeface="Aparajita" pitchFamily="34" charset="0"/>
              <a:cs typeface="Aparajita" pitchFamily="34" charset="0"/>
            </a:endParaRPr>
          </a:p>
          <a:p>
            <a:pPr marL="342900" lvl="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2"/>
                </a:solidFill>
              </a:rPr>
              <a:t>What affects one person may not affect someone else in the same way </a:t>
            </a:r>
          </a:p>
          <a:p>
            <a:pPr marL="342900" lvl="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accent2"/>
              </a:solidFill>
            </a:endParaRPr>
          </a:p>
          <a:p>
            <a:pPr marL="342900" lvl="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Personal life experience &amp; other factors unique to each person are significant</a:t>
            </a:r>
          </a:p>
          <a:p>
            <a:pPr marL="342900" lvl="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marL="342900" lvl="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B050"/>
                </a:solidFill>
              </a:rPr>
              <a:t>What affects you today may 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not affect you tomorrow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en-US" sz="2800" dirty="0">
              <a:latin typeface="Aparajita" pitchFamily="34" charset="0"/>
              <a:cs typeface="Aparajita" pitchFamily="34" charset="0"/>
            </a:endParaRPr>
          </a:p>
          <a:p>
            <a:pPr lvl="0"/>
            <a:endParaRPr lang="en-US" sz="1200" dirty="0">
              <a:latin typeface="Aparajita" pitchFamily="34" charset="0"/>
              <a:cs typeface="Aparajita" pitchFamily="34" charset="0"/>
            </a:endParaRPr>
          </a:p>
          <a:p>
            <a:pPr lvl="0"/>
            <a:endParaRPr lang="en-US" sz="12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4572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Individual risk factors for vicarious trauma</a:t>
            </a:r>
            <a:r>
              <a:rPr lang="en-US" sz="3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everyone is different </a:t>
            </a:r>
          </a:p>
        </p:txBody>
      </p:sp>
      <p:pic>
        <p:nvPicPr>
          <p:cNvPr id="6146" name="Picture 2" descr="S:\Operations\Halloween 2012 photos\Group shots or alternate versions of faces\Roseland Quilts 2012  (6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6" r="11179"/>
          <a:stretch/>
        </p:blipFill>
        <p:spPr bwMode="auto">
          <a:xfrm>
            <a:off x="5105400" y="3929659"/>
            <a:ext cx="2571750" cy="2485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09014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Many ways to feel vicarious trauma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675756"/>
            <a:ext cx="21336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009072"/>
            <a:ext cx="28194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INTERPERSONALLY</a:t>
            </a:r>
          </a:p>
          <a:p>
            <a:r>
              <a:rPr lang="en-US" sz="1600" dirty="0"/>
              <a:t>Isolation from friends/family</a:t>
            </a:r>
          </a:p>
          <a:p>
            <a:r>
              <a:rPr lang="en-US" sz="1600" dirty="0"/>
              <a:t>Intolerance</a:t>
            </a:r>
          </a:p>
          <a:p>
            <a:r>
              <a:rPr lang="en-US" sz="1600" dirty="0"/>
              <a:t>Less interest in intimacy or sex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2609671"/>
            <a:ext cx="2819400" cy="113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PHYSICALLY</a:t>
            </a:r>
          </a:p>
          <a:p>
            <a:r>
              <a:rPr lang="en-US" sz="1600" dirty="0"/>
              <a:t>Fatigue</a:t>
            </a:r>
          </a:p>
          <a:p>
            <a:r>
              <a:rPr lang="en-US" sz="1600" dirty="0"/>
              <a:t>Chronic headaches</a:t>
            </a:r>
          </a:p>
          <a:p>
            <a:r>
              <a:rPr lang="en-US" sz="1600" dirty="0"/>
              <a:t>Aches and pains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6600" y="1295400"/>
            <a:ext cx="2895600" cy="113877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COGNITIVELY</a:t>
            </a:r>
          </a:p>
          <a:p>
            <a:r>
              <a:rPr lang="en-US" sz="1600" dirty="0"/>
              <a:t>Distressing dreams or fantasies</a:t>
            </a:r>
          </a:p>
          <a:p>
            <a:r>
              <a:rPr lang="en-US" sz="1600" dirty="0"/>
              <a:t>Diminished concentration</a:t>
            </a:r>
          </a:p>
          <a:p>
            <a:r>
              <a:rPr lang="en-US" sz="1600" dirty="0"/>
              <a:t>Inability to trust self/situations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6600" y="5262027"/>
            <a:ext cx="2895600" cy="11387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EMOTIONALLY</a:t>
            </a:r>
          </a:p>
          <a:p>
            <a:r>
              <a:rPr lang="en-US" sz="1600" dirty="0"/>
              <a:t>Crying more easily or frequently</a:t>
            </a:r>
          </a:p>
          <a:p>
            <a:r>
              <a:rPr lang="en-US" sz="1600" dirty="0"/>
              <a:t>Inadequacy</a:t>
            </a:r>
          </a:p>
          <a:p>
            <a:r>
              <a:rPr lang="en-US" sz="1600" dirty="0"/>
              <a:t>Feeling emotionally depleted</a:t>
            </a:r>
          </a:p>
        </p:txBody>
      </p:sp>
      <p:graphicFrame>
        <p:nvGraphicFramePr>
          <p:cNvPr id="22" name="Diagram 21"/>
          <p:cNvGraphicFramePr/>
          <p:nvPr/>
        </p:nvGraphicFramePr>
        <p:xfrm>
          <a:off x="2590800" y="2667000"/>
          <a:ext cx="39624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24600" y="2590800"/>
            <a:ext cx="2514600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BEHAVIORALLY</a:t>
            </a:r>
          </a:p>
          <a:p>
            <a:r>
              <a:rPr lang="en-US" sz="1600" dirty="0"/>
              <a:t>Irritability</a:t>
            </a:r>
          </a:p>
          <a:p>
            <a:r>
              <a:rPr lang="en-US" sz="1600" dirty="0"/>
              <a:t>Impatience</a:t>
            </a:r>
          </a:p>
          <a:p>
            <a:r>
              <a:rPr lang="en-US" sz="1600" dirty="0"/>
              <a:t>Sleep disturbance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6879" y="3962400"/>
            <a:ext cx="2532321" cy="113877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SPIRITUALLY</a:t>
            </a:r>
          </a:p>
          <a:p>
            <a:r>
              <a:rPr lang="en-US" sz="1600" dirty="0"/>
              <a:t>Loss of purpose</a:t>
            </a:r>
          </a:p>
          <a:p>
            <a:r>
              <a:rPr lang="en-US" sz="1600" dirty="0"/>
              <a:t>Lack of enthusiasm for life</a:t>
            </a:r>
          </a:p>
          <a:p>
            <a:r>
              <a:rPr lang="en-US" sz="1600" dirty="0"/>
              <a:t>Disconnection from nature</a:t>
            </a:r>
          </a:p>
        </p:txBody>
      </p:sp>
      <p:pic>
        <p:nvPicPr>
          <p:cNvPr id="25" name="Picture 24" descr="Marian flower-Mike Foran.jpg"/>
          <p:cNvPicPr>
            <a:picLocks noGrp="1" noChangeAspect="1"/>
          </p:cNvPicPr>
          <p:nvPr isPhoto="1"/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3259667" y="2609671"/>
            <a:ext cx="2895600" cy="2343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46056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20000" cy="1143000"/>
          </a:xfrm>
        </p:spPr>
        <p:txBody>
          <a:bodyPr>
            <a:noAutofit/>
          </a:bodyPr>
          <a:lstStyle/>
          <a:p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000" dirty="0"/>
              <a:t>People are more susceptible to vicarious trauma when they:</a:t>
            </a:r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0694" y="1828800"/>
            <a:ext cx="4572000" cy="4800600"/>
          </a:xfrm>
        </p:spPr>
        <p:txBody>
          <a:bodyPr numCol="1">
            <a:normAutofit/>
          </a:bodyPr>
          <a:lstStyle/>
          <a:p>
            <a:pPr marL="342900" lvl="1">
              <a:buClr>
                <a:schemeClr val="accent1"/>
              </a:buClr>
            </a:pPr>
            <a:r>
              <a:rPr lang="en-US" sz="2800" b="1" dirty="0"/>
              <a:t>Avoid</a:t>
            </a:r>
            <a:r>
              <a:rPr lang="en-US" sz="2400" dirty="0"/>
              <a:t> dealing with challenges or difficult feelings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marL="342900" lvl="1">
              <a:buClr>
                <a:schemeClr val="accent1"/>
              </a:buClr>
            </a:pPr>
            <a:r>
              <a:rPr lang="en-US" sz="2800" b="1" dirty="0"/>
              <a:t>Blame</a:t>
            </a:r>
            <a:r>
              <a:rPr lang="en-US" sz="2400" dirty="0"/>
              <a:t> others when challenged 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marL="342900" lvl="1">
              <a:buClr>
                <a:schemeClr val="accent1"/>
              </a:buClr>
            </a:pPr>
            <a:r>
              <a:rPr lang="en-US" sz="2800" b="1" dirty="0"/>
              <a:t>Withdraw</a:t>
            </a:r>
            <a:r>
              <a:rPr lang="en-US" sz="2400" dirty="0"/>
              <a:t> from others at times of difficulty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82" name="Picture 10" descr="http://easysmallbusinesshr.com/ESBHRpix/Avoiding%20Workplace%20Issu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t="8014" r="7999" b="23414"/>
          <a:stretch/>
        </p:blipFill>
        <p:spPr bwMode="auto">
          <a:xfrm>
            <a:off x="1152203" y="1673462"/>
            <a:ext cx="1957226" cy="1333348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2" name="Picture 2" descr="https://encrypted-tbn2.gstatic.com/images?q=tbn:ANd9GcRH8Axyq-1Uuz6Rq1gKGQ08af0aSYqR34ktazhkMfKHpooJAYx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6140"/>
          <a:stretch/>
        </p:blipFill>
        <p:spPr bwMode="auto">
          <a:xfrm>
            <a:off x="1143000" y="3305402"/>
            <a:ext cx="1963713" cy="1283123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http://3.bp.blogspot.com/-Ivw_vHqwlAE/Ud34j_Mr8XI/AAAAAAAABw4/SmqivvUQZro/s1600/Isolation+in+a+bott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53000"/>
            <a:ext cx="2042628" cy="1511479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93895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524000"/>
            <a:ext cx="48768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200" dirty="0">
              <a:latin typeface="Aparajita" pitchFamily="34" charset="0"/>
              <a:cs typeface="Aparajita" pitchFamily="34" charset="0"/>
            </a:endParaRPr>
          </a:p>
          <a:p>
            <a:pPr marL="342900" lvl="1">
              <a:buClr>
                <a:schemeClr val="accent1"/>
              </a:buClr>
            </a:pPr>
            <a:r>
              <a:rPr lang="en-US" sz="2800" dirty="0"/>
              <a:t>Ask for </a:t>
            </a:r>
            <a:r>
              <a:rPr lang="en-US" sz="2800" b="1" dirty="0"/>
              <a:t>support</a:t>
            </a:r>
            <a:r>
              <a:rPr lang="en-US" sz="2800" dirty="0"/>
              <a:t> from others 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   </a:t>
            </a:r>
          </a:p>
          <a:p>
            <a:pPr marL="342900" lvl="1">
              <a:buClr>
                <a:schemeClr val="accent1"/>
              </a:buClr>
            </a:pPr>
            <a:r>
              <a:rPr lang="en-US" sz="2800" dirty="0"/>
              <a:t>Try to gain </a:t>
            </a:r>
            <a:r>
              <a:rPr lang="en-US" sz="2800" b="1" dirty="0"/>
              <a:t>understanding</a:t>
            </a:r>
            <a:r>
              <a:rPr lang="en-US" sz="2800" dirty="0"/>
              <a:t> about what is happening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pPr marL="342900" lvl="1">
              <a:buClr>
                <a:schemeClr val="accent1"/>
              </a:buClr>
            </a:pPr>
            <a:r>
              <a:rPr lang="en-US" sz="2800" dirty="0"/>
              <a:t>Are </a:t>
            </a:r>
            <a:r>
              <a:rPr lang="en-US" sz="2800" b="1" dirty="0"/>
              <a:t>proactive</a:t>
            </a:r>
            <a:r>
              <a:rPr lang="en-US" sz="2800" dirty="0"/>
              <a:t> in trying to solve challenges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32" name="Picture 12" descr="http://blog.astutesolutions.com/Portals/2021/images/problem%20solv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4855993"/>
            <a:ext cx="1917110" cy="1392407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128" name="Picture 8" descr="http://coldwaterstoathirstysoul.files.wordpress.com/2011/08/1-key.jpg?w=58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17556" r="5730" b="9651"/>
          <a:stretch/>
        </p:blipFill>
        <p:spPr bwMode="auto">
          <a:xfrm>
            <a:off x="1066800" y="3276600"/>
            <a:ext cx="1905000" cy="1199445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122" name="Picture 2" descr="http://media1.s-nbcnews.com/j/msnbc/Components/Photo/_new/g-080930-hlt-women-1223p.grid-6x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1905000" cy="1403413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AutoShape 4" descr="data:image/jpeg;base64,/9j/4AAQSkZJRgABAQAAAQABAAD/2wCEAAkGBxQTEhQSEhMSFBQSEg8QEhQVEBQQEBQUFBQWFhQUFBQYHCggGBolHBQUITEhJSkrLi4uFx8zODMsNygtLisBCgoKDg0OFxAQGCwfHBwsLCwsLCwsLCwsLCwsLCwsLCwsLCwsLCwsLDcsLCwsLCssLDcsKysrNyssLCsrKysrK//AABEIAIcAywMBIgACEQEDEQH/xAAbAAABBQEBAAAAAAAAAAAAAAACAAEDBAUGB//EADsQAAIBAgQDBQUGAwkAAAAAAAABAgMRBAUSITFBUQYiYYGRE1JxofAVMkKSscEjgtEUFjNDU2Jy4fH/xAAZAQADAQEBAAAAAAAAAAAAAAAAAQIDBAX/xAAlEQEBAAICAQQCAgMAAAAAAAAAAQIRAxIhBBMxURRBInEyM5H/2gAMAwEAAhEDEQA/AOCcBaCe2wziaWMUcYXCjAOKHkg0EegPQKSCgECLQE4h6RpIYAqY+gkihWA0agDoDkPbYAh0iUPEJrcIWgjnEBRJWMhBHKHIZxJbgtCAHT5gOBLcaYBC14icQ2gmtgCHSC4ErATAAUQNBMBcCaaEh0xMsEh5cR6aHsBmlYeKFpHhzAGsBLYkkgdNwIkh5CbsFqAAdgbjthWA0ckBzJZAJCAWJLYIEAGwzRI0NYRo2gZIkcfEHiIgpDTFwuEwNE1sREzBcQICBcCRdBgJpxGTuwk+o8Y3KMyCbFYTVuAz0VhuA7HUbrcB8BcuQWnYGw8mBAbHSG0jpADOO44zHtcDsLQC0SLYGSABaB03DYMEI9GBtxJUA+JIA2CSaNyKb6J+SuK2T9noLj0GbJ6WHqS+7Tl57GfmFSpTdpR0/NE+5jf2LjUy2BiY1XMJt8QsJjpJ7vZ7MfZDWY1kGlfh8QfafViiaqHQ6juSNfXiVaqQEJbWEocx0rMJoWz0j6iVyGvilF24lKpj5vhZCvJIeq03EBmNUx1Tr8gFmVTqvQPchdW4EmYazOfh6BPMp+HoLvB1bMohJHN1MTN8ZP8AQko42ced/juHuQ9N5rmPp8zNhmu3ej6BrNo+6/kPvC0uyiDFlVZnDow45hB9fQXaHqrdOlqaS4tpLzLtTLlF6eLWzKuWYuLqQS9+H6mpj52m2+sv1OL1HJdyY1vxYz5oI4aC3sh6lktklYUKiew9WldHHbd+a2/pB7Tm2R5nhfa0pLmk2vIN0h6c7FTxdwr5ecVY2dmNFmj2goaK0kuDd15maj05dzbis1XQ4V3gn4WDt9WK+Wu8F4NlixpPhNbsEb9PszUnQjVSffvay6GDHY9W7IdpaKwsKc3aVJNcOKvtbqYeqysw8VrxfLzt9nKy5S9B/wC7VbdWkeqz7RUOkvyoddoMP/u6/dPL/J5Pt1dJ9PIY9lJ+4+vAKXZKbV1B/Cx62s9w/Jvn+C5LSzvD9fHeNuG4vycx0n08gzTslKlSptxadTU/Qwp5FLoev9qs9pV6dJ0bS++tuT22sclOUuUG/wCVm05ssboukscRDIpN2t4Er7Py8TuMuqtTTlCNvGyOiw8oS4wpr+aP9RZepyn6E4sa8k+wZeIP2FI9hlh6b20w8nH+o1HLaL+9D0khT1eX0Pajx37Dl0foDLJpfSPaJZXS2tBpeTGq5NSf4Hcf5dHtR4s8nl0+QllEvpHsTyGklvGfpzHhlEE9oy3VntsxfmD2nkOEw8qc4zab0tS9NzTr5xGrJLS1vtvc9DxHZyM4S0023GLbZwU8nVPVOTu0+6k/UucmOf8AK/IkuPgNJmhrTX0zNhO25I6+xGeO1S6XIpbidFeXMhw7s9y1VktuvNGV3KrTi+2lNa4te7b0ZzaOq7a/g+DOVR6nBd4Rxcs/k2csXd8y7f4FfAQtBepN5/I6Z8Mm+jYyT7z+BiJHT9mcLqhKzWrUk1dLa2xj6v8A13Tbh/yi+ori0KUN1u/gJVLXW3Gwadzw3er234XKHaTGOnRbjs29PrxNSs0vI5Tt5X7kLO6bb8Dbhx7ZRGd1GDS7QVacdEJtRb1WXW1ivUz+tLjUn6syJ1BQPTnHj9OPtW5l2LnKavJ+rOhhiH1fqZWBw8Yxjbi1dlv2ljaccn6T2q+6z6v1GWKfvP1KcJhag9ufR9qtf2mXvNebJPtGa4Tl+Zma5EjYe1j9DtWhHNqv+pP8z4k1PO6y/wA2f5jFdQOEyLw4fU/4feu27L59WVaCdRyjNqMk99n0MLN1fV8Xb1ZJ2ad69K3vr1JMdRvKWrq/1Z5/NOuev06MPMc/BJqzGdLfolu2+CS4slqw0vwuVcxg5Qem/j8EG93+za+S4vCOVqsqlveWyOqz3szCnQWJoVPaUnbju1fxR5flCWpauF9/gd/lua6cLXpr/DnpUU+Uuen5Dywxwvnzspbk827Z1LuK6L9znKSu/OxqdpJ3qtdNitltK8k+m53cWOsZHLyXeTXjDupLkkMHJgM6GbdNHI6cp1oQTfekr2drmYT4au4NSi7SW6fMM8e0sVjdeXTYiuoycZO0lvZ7DYDHQqXjJ6ZJd3o/Bs52rXc3qk7t83xI1Kz22OHD0U6+XRefzNOnztunSk5K14uz+PQ4TG4SU4JKTdt3fgbtXMpyp+zlK8eV+KKLZt6f03Te2fLydvhyqwE27aXx422NLC5SlZz3fRcDWtsBxOiYaZWij+mwlxBT6BORZSn/APBRkCxMNKlHq/YNfsVrhXJsNIxoSBTFF3FYNtTLMW6c4zXGMlJeTOwzXN8NinGTTozt3mvutnnyqEiqs5uXhmbTDPTqq/Z9VN6VaEvC6TKDyarT2lFuPgrmTCu1/wBbF3D5zVhwnK3i7r0OW+lz/Va+7PopZVBPUl8Ux8fXUYNtpKMXZLZFipn0pJqSi/HTZnOZpU9ps9kLD0udynY8uWSeHJ1KcqlRtLizTwmG0Lx5lrQorYebVtuPM9OY6cm0EmASSGGlsodyATCZoUHFDWEmNqFVbK3ULkDqsIUgtCkC3wQcmRyKIXjsMhpMUeYiJityFYQzM1YJNCuDJbCBDRaQKFYRwbYnICUjVp5SpUYTTlrqXSWqCinq0rZ95k1W2bCYaqsswyOs9VtD03TtNPdJtxXVpEtHJ59xzVoycU7SWpar6brlewtDai6z5lavMu1ME2+7a3K9SEm3a7UbcdgK2WyvaOl7K3eW7a1WXV2CFWbcBot4fBSmpSWmMYW1OUlFXfBK/FkzySvppy0bVmowd1xfC/QEsyxC7mpicmqwi5t02lFT2mpNxvZtLwezMvWMm8M2IRoDxe41hCABQ99hCAFJ2BEIATGYhAD8FYGOw4gBSl5DSkIQjoWIQgImtvkS/wBtl/D4fwW5U9uDcr7+aQhE1cS0M1qRU4pq1SUpO6vZyVm10HrZxVkoq67trPSruyaV35iEIK9HGygrK2zbTcbuLas3F8hlmcl7rtvFtbxaikmujskIQJDHNZpONoOMoxi4uCaem9pf8vESzmslTWttUmpQTtZNcL9RCA0Msxm46bq2j2XD8Opyt6sz2IQ4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QSEhMSFBQSEg8QEhQVEBQQEBQUFBQWFhQUFBQYHCggGBolHBQUITEhJSkrLi4uFx8zODMsNygtLisBCgoKDg0OFxAQGCwfHBwsLCwsLCwsLCwsLCwsLCwsLCwsLCwsLCwsLDcsLCwsLCssLDcsKysrNyssLCsrKysrK//AABEIAIcAywMBIgACEQEDEQH/xAAbAAABBQEBAAAAAAAAAAAAAAACAAEDBAUGB//EADsQAAIBAgQDBQUGAwkAAAAAAAABAgMRBAUSITFBUQYiYYGRE1JxofAVMkKSscEjgtEUFjNDU2Jy4fH/xAAZAQADAQEBAAAAAAAAAAAAAAAAAQIDBAX/xAAlEQEBAAICAQQCAgMAAAAAAAAAAQIRAxIhBBMxURRBInEyM5H/2gAMAwEAAhEDEQA/AOCcBaCe2wziaWMUcYXCjAOKHkg0EegPQKSCgECLQE4h6RpIYAqY+gkihWA0agDoDkPbYAh0iUPEJrcIWgjnEBRJWMhBHKHIZxJbgtCAHT5gOBLcaYBC14icQ2gmtgCHSC4ErATAAUQNBMBcCaaEh0xMsEh5cR6aHsBmlYeKFpHhzAGsBLYkkgdNwIkh5CbsFqAAdgbjthWA0ckBzJZAJCAWJLYIEAGwzRI0NYRo2gZIkcfEHiIgpDTFwuEwNE1sREzBcQICBcCRdBgJpxGTuwk+o8Y3KMyCbFYTVuAz0VhuA7HUbrcB8BcuQWnYGw8mBAbHSG0jpADOO44zHtcDsLQC0SLYGSABaB03DYMEI9GBtxJUA+JIA2CSaNyKb6J+SuK2T9noLj0GbJ6WHqS+7Tl57GfmFSpTdpR0/NE+5jf2LjUy2BiY1XMJt8QsJjpJ7vZ7MfZDWY1kGlfh8QfafViiaqHQ6juSNfXiVaqQEJbWEocx0rMJoWz0j6iVyGvilF24lKpj5vhZCvJIeq03EBmNUx1Tr8gFmVTqvQPchdW4EmYazOfh6BPMp+HoLvB1bMohJHN1MTN8ZP8AQko42ced/juHuQ9N5rmPp8zNhmu3ej6BrNo+6/kPvC0uyiDFlVZnDow45hB9fQXaHqrdOlqaS4tpLzLtTLlF6eLWzKuWYuLqQS9+H6mpj52m2+sv1OL1HJdyY1vxYz5oI4aC3sh6lktklYUKiew9WldHHbd+a2/pB7Tm2R5nhfa0pLmk2vIN0h6c7FTxdwr5ecVY2dmNFmj2goaK0kuDd15maj05dzbis1XQ4V3gn4WDt9WK+Wu8F4NlixpPhNbsEb9PszUnQjVSffvay6GDHY9W7IdpaKwsKc3aVJNcOKvtbqYeqysw8VrxfLzt9nKy5S9B/wC7VbdWkeqz7RUOkvyoddoMP/u6/dPL/J5Pt1dJ9PIY9lJ+4+vAKXZKbV1B/Cx62s9w/Jvn+C5LSzvD9fHeNuG4vycx0n08gzTslKlSptxadTU/Qwp5FLoev9qs9pV6dJ0bS++tuT22sclOUuUG/wCVm05ssboukscRDIpN2t4Er7Py8TuMuqtTTlCNvGyOiw8oS4wpr+aP9RZepyn6E4sa8k+wZeIP2FI9hlh6b20w8nH+o1HLaL+9D0khT1eX0Pajx37Dl0foDLJpfSPaJZXS2tBpeTGq5NSf4Hcf5dHtR4s8nl0+QllEvpHsTyGklvGfpzHhlEE9oy3VntsxfmD2nkOEw8qc4zab0tS9NzTr5xGrJLS1vtvc9DxHZyM4S0023GLbZwU8nVPVOTu0+6k/UucmOf8AK/IkuPgNJmhrTX0zNhO25I6+xGeO1S6XIpbidFeXMhw7s9y1VktuvNGV3KrTi+2lNa4te7b0ZzaOq7a/g+DOVR6nBd4Rxcs/k2csXd8y7f4FfAQtBepN5/I6Z8Mm+jYyT7z+BiJHT9mcLqhKzWrUk1dLa2xj6v8A13Tbh/yi+ori0KUN1u/gJVLXW3Gwadzw3er234XKHaTGOnRbjs29PrxNSs0vI5Tt5X7kLO6bb8Dbhx7ZRGd1GDS7QVacdEJtRb1WXW1ivUz+tLjUn6syJ1BQPTnHj9OPtW5l2LnKavJ+rOhhiH1fqZWBw8Yxjbi1dlv2ljaccn6T2q+6z6v1GWKfvP1KcJhag9ufR9qtf2mXvNebJPtGa4Tl+Zma5EjYe1j9DtWhHNqv+pP8z4k1PO6y/wA2f5jFdQOEyLw4fU/4feu27L59WVaCdRyjNqMk99n0MLN1fV8Xb1ZJ2ad69K3vr1JMdRvKWrq/1Z5/NOuev06MPMc/BJqzGdLfolu2+CS4slqw0vwuVcxg5Qem/j8EG93+za+S4vCOVqsqlveWyOqz3szCnQWJoVPaUnbju1fxR5flCWpauF9/gd/lua6cLXpr/DnpUU+Uuen5Dywxwvnzspbk827Z1LuK6L9znKSu/OxqdpJ3qtdNitltK8k+m53cWOsZHLyXeTXjDupLkkMHJgM6GbdNHI6cp1oQTfekr2drmYT4au4NSi7SW6fMM8e0sVjdeXTYiuoycZO0lvZ7DYDHQqXjJ6ZJd3o/Bs52rXc3qk7t83xI1Kz22OHD0U6+XRefzNOnztunSk5K14uz+PQ4TG4SU4JKTdt3fgbtXMpyp+zlK8eV+KKLZt6f03Te2fLydvhyqwE27aXx422NLC5SlZz3fRcDWtsBxOiYaZWij+mwlxBT6BORZSn/APBRkCxMNKlHq/YNfsVrhXJsNIxoSBTFF3FYNtTLMW6c4zXGMlJeTOwzXN8NinGTTozt3mvutnnyqEiqs5uXhmbTDPTqq/Z9VN6VaEvC6TKDyarT2lFuPgrmTCu1/wBbF3D5zVhwnK3i7r0OW+lz/Va+7PopZVBPUl8Ux8fXUYNtpKMXZLZFipn0pJqSi/HTZnOZpU9ps9kLD0udynY8uWSeHJ1KcqlRtLizTwmG0Lx5lrQorYebVtuPM9OY6cm0EmASSGGlsodyATCZoUHFDWEmNqFVbK3ULkDqsIUgtCkC3wQcmRyKIXjsMhpMUeYiJityFYQzM1YJNCuDJbCBDRaQKFYRwbYnICUjVp5SpUYTTlrqXSWqCinq0rZ95k1W2bCYaqsswyOs9VtD03TtNPdJtxXVpEtHJ59xzVoycU7SWpar6brlewtDai6z5lavMu1ME2+7a3K9SEm3a7UbcdgK2WyvaOl7K3eW7a1WXV2CFWbcBot4fBSmpSWmMYW1OUlFXfBK/FkzySvppy0bVmowd1xfC/QEsyxC7mpicmqwi5t02lFT2mpNxvZtLwezMvWMm8M2IRoDxe41hCABQ99hCAFJ2BEIATGYhAD8FYGOw4gBSl5DSkIQjoWIQgImtvkS/wBtl/D4fwW5U9uDcr7+aQhE1cS0M1qRU4pq1SUpO6vZyVm10HrZxVkoq67trPSruyaV35iEIK9HGygrK2zbTcbuLas3F8hlmcl7rtvFtbxaikmujskIQJDHNZpONoOMoxi4uCaem9pf8vESzmslTWttUmpQTtZNcL9RCA0Msxm46bq2j2XD8Opyt6sz2IQ4l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hISDxUUEBQVFBAUEBAUFBAVFBQQFRcVFhQVFRcVFhYYHSYfFxojGRUVHzAgIyspLDguFh89NTAqNScrLCkBCQoKDgwOGA8PGDUkGh4qKSopMCkpKSkpKi0sMSkpKywqKSksKSksLCksKSksKSkuNiwpKSksKSkpKSkpKSkpKf/AABEIAKEAyAMBIgACEQEDEQH/xAAcAAACAwEBAQEAAAAAAAAAAAAAAQIEBQMGBwj/xABDEAACAQIEBAMEBwMKBwEAAAABAgMAEQQSITEFE0FRBiJhMnGBkRQjQlKhscEkM4IHFUNkcnOSsuHwFjRFg6LR8SX/xAAZAQEBAQEBAQAAAAAAAAAAAAAAAQQFAwL/xAAfEQEAAgMAAQUAAAAAAAAAAAAAAQIDBBFRISIxMjP/2gAMAwEAAhEDEQA/APBZ6XMrmWrrg4leQK8ixKdOa4YqO18tza/WoFzKObXoP+G1iw3PZTigWAvDKFjUG5BJUF20Fj7Nr1Qy4V7KVlw8mlmZuZGT1zXAYD19Tfagz+ZTD0Y7CNFIUfcdQbi3Q+41yBqiyr10ElVlapg0FgSU+bXRcOn0VpNeYuJjT0yPE7fPMlUs9BaEtS51V8P5nVe7AfM2/WrXFci4iUR6RiaUIOyhyAPkBQR51HOqvmozUFnnUc6q+ajNQdS9PmVxz0i9B25tIy1wzU4UZ2yoCzdgLn8KDq0lQDVfTw7PoZMsIObzSuqaKLlrb26VnYkBDZXDr94AjX3MAaBs9cmauLSVEvUHRiKK4l6KBFqjekaVB6LB4uSLhuaFmRvp9iwNt8Pt67f71qsniNmIM8cUw6l1sxFgPbXUaAD06V3wUHM4cVMkcZ+mZ1MhKKbQ5CAbG51XSqX81xjV8TFYD7AlkO/QZBc29fjQbuMxeHkw0M0sICtJND9X5TGIwhUdMws+gOum+1qcPCsJIPq58rZTo5y+bX7wF1tl1vffTasvHYglERAww6ZghOmZtOY/vJy6X0GUVxjwzkXCMQBckKxAHcm1hv8AjVGu/hibNlTJKxFwI2zZr3tb5HTfQ1SxGBkjtzEZbi4JUgEdx3Fc+HrKWtDmvodNANbAk7DU2v399bOK4ti4CFnQE3Fi6+Vsul1YaMDbWgrQD9gmP9Zwn+WcfrWXXs4Hw+JwMhkKYYHExZmtq0gV29lb7hiBew0rPk8HZgDh5kcMoIVyqud9gubQ2NjpQZfAkvioANzPF+Dg1Xxb3lfUH6x9RsfMdfjWrwLhkseMi5kbplkJuUJGik3/AAPyrFL3N+pN/nrQTzUr1FTetHh/h+eUXVDlsTnbyrYED3nXTQdagoE0Bq9CvA8Phzmxcmdc5VVi1BKnzgnoRobdjVrG8aw8axHC4RC0sZKs/mYXkZLZVOpOQdtD8ao87Bw+Vx5I3I7gHrtrV5PC0+XM+WNe7MB129PfVrinGMasZPMjVc/LdYct0fez2GhNj1OxHpWc3DJXCGaZVeW3LSV2LG98pbogJ0Baw1FB2ZcHD7ZadwT5QQq9rN276E1wl8TygWiywr0CKoa1rava5/1rJlUqSrAgglSpGoIuCPfpWueF4eEA4x35hAb6LBlzqp1HMkbyoSNbWOlu9BjPITub+8k/nUC9aGITCurGFpI3AJEc2V1cD7siAZW9GFvWspjQSZ6jnqBNRvQdS9KuRalUFilReig2f+mDX2cc2nXzQjb/AA/jWTWrb/8AMJ/ryi/T9xeskUHpsDkjwaTOocx83lxNqvNklCq7KfaAWJzbuq96zZvEGKckvPKSQQRzGVbHplFhb0tVx8x4XCqqxLYyYaeb2VBAsNb3kJqhh+DyMeiDKWLOwQBRa5N9eo6VRcxsnKwcUS6PNeaa2pK5rQqbdBlLfEdqrcNxZB5clzBIwDJc2BJ8rqOhBsdOgsb1tcV4ZhEWFp8Q7XgiVBEgKkIMhIZrfaB0tVDAS4ZpBkiNl85kkfOFVNWJXQMdAAB8L0EcPCxwUqqSf2uActVJLMEk83caA/jenw7hWLVw8amM3H1jMIlGv2iSNNNRV0+JJPozSRkQscUoAjVU0MZJuRqbZetx5jWLNxGeY+Z2ZibAXsCzdNNN7b0Hu1WQYyzSqsRV3GFDsbLyixAOwF7kanasOTiODOkg5rG55uTJupN/LbXMRa99hXPCTj+cgl86rG2HUr5h5YSnk28ubN8685sPlQe64VjsIWHI5SC95FeMrJkXzEK98tyB19fSsnG8NxspJKgRlmICuojX4g3tb/5VGDANE5V8vMkwkzKmhZcykgMPssVUm3YisyDGvGbxsUuCDY2uD0PcUGliVEMDx8xXklaMlUOdECm983Vje2nS9aTERYLD4g/vBDJFD1IczSMXsb+wu1rasp7VnJxuR/NNEkyIoz3ULoTYFmAuDdhY1d4ssb4bCqW5amOZ4wfMBmkYEE7XuoG2xoKvhwKxlV9YzFzHB1/dMH26mwI/irK4jjmmlaR9WYk+gHRR6AaVsYbg8kcOJYZXTk5Q8bZ73kS+g20B3G1eeJ1/Sg28fOBLhcU+okVHltqS8T5WY+pADevvNUpuFSyOxjYT3ZiXjNyxOpYofP17V04on7HhSB0xC3uBqJAbb+oPxrHBsbjcG9xoQfQ9KCU8LIxV1ZWG6sCpHvBrkTV9cc8icuQl7KxQsbshUXsDqcpAIyk227VnFqBE1E0yagTQSvSqINOgsXp3rnervCuICCZZSiShb/VyDMhuCBcdbE3+FQXMBDPNCYo0vHzeYWsbBsuU3a9rZaeI4dHCbSNna5BSO1rra9z030Ou3pUOIeJcRNfM+VCLcqMCJAOgyruBfr0rLvVG7N4mfkiGFBDGHdrIzEnMACCT7tx6dhWVLOze0xa5ubm+veuINF6DSwnGGSPlsFkizh+U9yLj7pBuL9bVzmxxKlFVURmDFVG9rlbk66XqlemDQaOH4pli5bxo68zPrnVibW3Vh0uPialiOJrmJgiWHS1wXdrWINmcm179OwrNp3oO+GxLRurocrowZSOhG1q0RxxQ/MjgiSa5Oe7MgY7ssTEqpvr1F6xyaYags/TH5nMzNzM2bPfzZu966/TENy8Slj9pXeMX75RoPhYVRzUwaC3PxB2TlgKkWbNy0FhfuxNy5HS5NQxPEHdI1a1okZFIFjlLF7E9dWNV81RzUFnDcQkiDCNiucKGIsCQDmAv01/1rvJxwyH69FfyEFgqo9+jFgLk6Df171nsa5k0GtMIZIwElyhL5Y5FN/NqbMuh1B3tvWnPDPKg5+HTEeTTERuIpLAZ2zFfaIVT7S33OteVJpwYlkN0YgjsbfCgv4qeGMFYo5VlIKkyOCF1s4QKBmvtc9KyTW4niuQjLiFSdD0kRbixv5WGtVuKSYRkzQLIkmazRMcygWJzBuuttPf6UGUaiaDSJoCio3ooLNANRvUr1AE1cwfCJ5VLQwySKN2RGcD4gWrvw2GNImnlAfLIsccJ9lpCmcl7a5FAFwNyQO91ifEeJkOszqL6JGxhQeiollUe4UFBkINiCCDYgixB7EHUUVZxnE3lC83zOoI5p1dl6K7faA6E66720qtQMU6iDWtwFbriT5dMFINQSdXQWWx0PqdqozBRSFFBK9FIUUEqK1sU2XAQLb95NiZs2moXLCo/8WPxNZBNAUVG9FA71Emgmok0ATUDTqJoFUSakagaCJNK9M1Ggd6KjRQWKAajRUGxbNgAR/R4t847c2JAjH4wuvxFZl6scM4mYXJyq6MMrxOLo63vYjv2I1BrTEeAmBs0uFlt7LfXwZrHZvbUbb33oMUGirvFuDPARmKvG+sc0ZzI69weh7g610Th8aRq+IdlLjMkKIGcpcjOxYgICQ1r3JtQZ1bfh82gxbEX/ZgBvpmcebTtY+m165LgsPOSMKZEkscsUxVuZubI6gWf0Oh7114I1sJjf7mFe2hkJ6+oHrrVGPmp1CreDwPMWVswAiiMljbXzKoXfqWoK4NOoqLmwvfp11Na7iLC4yVHjE6RM6KGbKCVYeZrb7HTagnxHCuy4WONWdvoitlQFzeSSWTYDsRVLiXCZsOwWeNomZMwVhY2NwD+B+Vei8R+L8SsnLhYQRiKHyRKI7ZokYqGAzZdbWv0rzMU8jzIS55hkQCR2LWJYWNzfYkGg4SRlTZgQRuCLEfA1G9asXC3lxjxTSWKvLzpzdwoiJDuep2094roOM4aMZY8IkmwMs7MzsAdwqkBCfjagxL1EmtLjWCjVY5cOTyZVfysQWjkS2eMnY2zKQeobuDWrxaCKB3leMOVMEMMTCyF0w8TPI6/aVcyC3Utrpeg8tm/3v8AlSNel4Vx8zzLDiwr4eVhGfq0Ros/lV4yq6FWINtdqy8LgVRpWmBZICVI1GeQsyIp+6CVJPoCN6ClBg5JL8tHewJOVWewHU2GlVzWlN4ixDHSVo1zEhIjyUU+ipa1cuJ8clxAXnZWdSbS5VWQiwGVmW2cbG5ufWgzyaL0iaV6B0VGnQdqdRp3qCYNF6ucN4WZ1YRkmZfMI7e2mxym3tAkHUjS9VGXKbN5WBsVPlI+BoNXDvnwEyH+jmhlTuM5aNxfoCSh+HvqHiKW+LkA9mMiFLbZIgIx/lJ/iNSMZiwZzC0mJMWVevJjZmLEdAXyAX3ym1ceMaycwCyzDmDoMx0ca9Q4bT3d6ClHKVIZTZgQQeoI1H5V6mVQp4go0DQwyWGtizxyZfTVz7q87gMEZXyj2d3f7KKPaYnsB89q3eD4n6RisRGNPpUUkcQbe65TAnvORRQecFbPDCRgsWbXBGFTpoTKSDff7O1ZuDwDySiJV+suQVOmW3tZ/uga37VsYHDxn6Th4n5meFDE9ioeSJlaygjW/mt7qoy+HJmnjG95ohb3uun6V04/JmxWIYag4ic32vd26VY4FBkY4hwRHh/Nrdc0w0jjB75rEjoFNcuOYf6wyJrFMWkjfTW5uym2zBibj9KB+IT+1ya3sUH+GNF/Sq/DD9fF1HPhuO/1i6elWuKYZ5cQDGrNzkhZMozXJQKw06hla/8A6qfE540xkYisY4BhkzCxDtHlMjAje75tewFBqYxcjcWPXNkBOmj4sE7aDRa8nevX4pc+P4jB9ucTBABe8kbrKq2F9SEYddbV44H/AHpQacUubASj7mJgcd/rI5UYD35FP8IrV/lCxA+kJGu0cSlraAySAMxt08qxj+GsviELQYZYnBWaVxMyGwKoqOkQYdCS0jWPTLU/GhP84T33DKD02jQd6DKwsmWRD910b5MD+lbXG8YYcbi42UPFJMweM+XZsysrD2WBOh13I6154t+v5VueO7/zlOe5Rumt41IOncWoK0XDIZD9VOqnos4MW99M4upN7dhrVDHYKSJyki5WFiRob32II0IPQjSuJrV4m18DhGY3IOLjG1+WjoVHqAXcD5DagxjRRSvQOileig70ClRUE0YggjQg3B21rb/4zxZUBpA2UEAtHEzAe8rWEKlQd8TiWkdnkYs7G7MTck/p8K7YPiUkQIQjKd0ZQ6k98rAi+lUwalQXcVxeWRcrNZOqKqxqe11UC/xqmrEG4JBuCCNCCNQRbbWiig08X4mxMilXf2gA7BUR3HaR1ALfE1nxSFSGUkMCCGBsQRqCCNjXO9FBcxvFZpiOdI0lr2zG9r7m3c9964GVsoW5ygkhb6AkAE27kAfKoUr1RYi4hKqFFkdY2N2QMVUna5UaGq9FANB2mx0jSmVnYyls5kv5s33rjrWmvi7EC5Xkq5veVcPCsmu/nC9bDXfTesaomgcsxZizEszG5YnMSe5J1JqeOxrSyvI5u7sWboLnsPhXE1GgRrXHiQtM8k0MMxkWNWV1a1kUKMtjpoBf3VkGomg2pOOwWOXA4cNe92adwOtsmcfnWZxPick75pCNFCqqqqIqjZUVdFG+g7164eBoZOAjHYdmfERynnqbWVAcpVV9Lq1ydQTXhz+NSBEmgGg0qodFK9FBZFOgCioCnQBTtQF6YoAp0Bei9FKgdFFFAXop0qB0qdKqClTpUCNRIqRpUEDSNTNI0H0H+RnxCseLfCTWMGLUrlPs5wCLEbeZSV+VR8RfyQvh4pnjlzvHI5SELvFfy+bcyZbdLaeteCwrOsiGP94HUoRuHzAqR63r9CLjJJDeZcjvBEzpcEq5SzAEaWzKdu9Z8t5p8NOtijJaYl+cTRXueP8AguWbibLEAscgWQyW8i3uG26kqbLVHxf4COCjEiyc1cwVjly5SdjYE6f6V6RlrPIfN8F69nw8lRRRXo8Funai1StUCFOnRQIU6KKAop07UCtRapUrUCpGpWotQK9BpWp1RE0Wp0qAtSp0UESKiamTUDQdsDfnR5dW5iWHrmFfbVxxMyA31g79nIt+Ir5D4WjBxkZOykvbuQLgfOvovEuLBZYG2LZ1+dmH5GsOzPbRDq6NfbMtPibctS2ujLYWvodyT8vlXfFhJofMquNCVYBgdQdR11AqRjEsZBG4/CqeAzL5T0OUissTx0JjsPG/yk+G40QTwIqDTMEAUFTaxsOoJHzor3LS5kyMBdCSLi+m9tfWnWqmeaxxhy6lb27Ho+I0xSora5B0jSooHQKKKBrUqKKAoFFFAGlRRQAp0UVRGilRQBoNFFAjUDRRQanhf/nI/wC2fyNev8R/vML/AH6/kaKKw5/u7Gl+b3GC9ge6uDfvW/7f5UqKyNyM/wC8b+y36U6KK+ny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3400" y="2286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000" dirty="0"/>
              <a:t>People are less susceptible to vicarious trauma when they:</a:t>
            </a:r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58351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408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Cultural factors &amp; vicarious trauma </a:t>
            </a:r>
          </a:p>
          <a:p>
            <a:pPr algn="ctr"/>
            <a:endParaRPr lang="en-US" sz="12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11307"/>
            <a:ext cx="7696200" cy="487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/>
              <a:t>In community</a:t>
            </a:r>
          </a:p>
          <a:p>
            <a:pPr marL="342900" lvl="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Not understanding cross-cultural differences can:</a:t>
            </a:r>
          </a:p>
          <a:p>
            <a:pPr marL="800100" lvl="1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Cause providers to feel frustrated, confused, offended, misunderstood and/or devalued by clients </a:t>
            </a:r>
          </a:p>
          <a:p>
            <a:pPr marL="800100" lvl="1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Cause clients to feel frustrated, confused, offended, misconstrued, and/or devalued by providers</a:t>
            </a:r>
          </a:p>
          <a:p>
            <a:pPr marL="342900" lvl="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2400" dirty="0"/>
          </a:p>
          <a:p>
            <a:pPr marL="11430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/>
              <a:t>In society</a:t>
            </a:r>
          </a:p>
          <a:p>
            <a:pPr marL="342900" lvl="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Society’s attitudes towards those being served can amplify the impact of working with a traumatized population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1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Behavioral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657600"/>
            <a:ext cx="6400800" cy="1295400"/>
          </a:xfr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3200" dirty="0"/>
          </a:p>
          <a:p>
            <a:pPr marL="119063" lvl="8" indent="-4763">
              <a:buClr>
                <a:schemeClr val="accent1"/>
              </a:buClr>
              <a:buNone/>
            </a:pPr>
            <a:r>
              <a:rPr lang="en-US" sz="14400" b="1" dirty="0">
                <a:sym typeface="Wingdings" panose="05000000000000000000" pitchFamily="2" charset="2"/>
              </a:rPr>
              <a:t>GOAL: </a:t>
            </a:r>
            <a:r>
              <a:rPr lang="en-US" sz="14400" dirty="0">
                <a:sym typeface="Wingdings" panose="05000000000000000000" pitchFamily="2" charset="2"/>
              </a:rPr>
              <a:t>Integration of behavioral health in primary care</a:t>
            </a:r>
            <a:endParaRPr lang="en-US" sz="14400" dirty="0"/>
          </a:p>
          <a:p>
            <a:pPr>
              <a:buNone/>
            </a:pPr>
            <a:endParaRPr lang="en-US" sz="12800" dirty="0">
              <a:sym typeface="Wingdings" panose="05000000000000000000" pitchFamily="2" charset="2"/>
            </a:endParaRPr>
          </a:p>
          <a:p>
            <a:pPr marL="342900" lvl="8" indent="-228600">
              <a:buClr>
                <a:schemeClr val="accent1"/>
              </a:buClr>
              <a:buNone/>
            </a:pPr>
            <a:endParaRPr lang="en-US" sz="12800" dirty="0">
              <a:sym typeface="Wingdings" panose="05000000000000000000" pitchFamily="2" charset="2"/>
            </a:endParaRPr>
          </a:p>
          <a:p>
            <a:pPr>
              <a:buNone/>
            </a:pPr>
            <a:endParaRPr lang="en-US" sz="3200" dirty="0">
              <a:sym typeface="Wingdings" panose="05000000000000000000" pitchFamily="2" charset="2"/>
            </a:endParaRPr>
          </a:p>
          <a:p>
            <a:pPr lvl="8">
              <a:buNone/>
            </a:pPr>
            <a:endParaRPr lang="en-US" sz="3200" dirty="0">
              <a:sym typeface="Wingdings" panose="05000000000000000000" pitchFamily="2" charset="2"/>
            </a:endParaRPr>
          </a:p>
          <a:p>
            <a:pPr lvl="8">
              <a:buNone/>
            </a:pPr>
            <a:endParaRPr lang="en-US" sz="3200" dirty="0">
              <a:sym typeface="Wingdings" panose="05000000000000000000" pitchFamily="2" charset="2"/>
            </a:endParaRPr>
          </a:p>
          <a:p>
            <a:pPr lvl="8">
              <a:buNone/>
            </a:pPr>
            <a:r>
              <a:rPr lang="en-US" sz="3200" dirty="0">
                <a:sym typeface="Wingdings" panose="05000000000000000000" pitchFamily="2" charset="2"/>
              </a:rPr>
              <a:t> 					</a:t>
            </a:r>
          </a:p>
          <a:p>
            <a:pPr lvl="8">
              <a:buNone/>
            </a:pPr>
            <a:endParaRPr lang="en-US" sz="3200" dirty="0">
              <a:sym typeface="Wingdings" panose="05000000000000000000" pitchFamily="2" charset="2"/>
            </a:endParaRPr>
          </a:p>
          <a:p>
            <a:pPr lvl="8">
              <a:buNone/>
            </a:pPr>
            <a:endParaRPr lang="en-US" sz="3200" dirty="0">
              <a:sym typeface="Wingdings" panose="05000000000000000000" pitchFamily="2" charset="2"/>
            </a:endParaRP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816387"/>
            <a:ext cx="64008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dirty="0">
                <a:solidFill>
                  <a:schemeClr val="tx1"/>
                </a:solidFill>
              </a:rPr>
              <a:t>Traditional: </a:t>
            </a:r>
            <a:r>
              <a:rPr lang="en-US" sz="3200" dirty="0">
                <a:solidFill>
                  <a:schemeClr val="tx1"/>
                </a:solidFill>
              </a:rPr>
              <a:t>Coordinated care in silos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64008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dirty="0">
                <a:solidFill>
                  <a:schemeClr val="tx1"/>
                </a:solidFill>
                <a:sym typeface="Wingdings" panose="05000000000000000000" pitchFamily="2" charset="2"/>
              </a:rPr>
              <a:t>Progressive: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Co-location of services</a:t>
            </a:r>
          </a:p>
        </p:txBody>
      </p:sp>
    </p:spTree>
    <p:extLst>
      <p:ext uri="{BB962C8B-B14F-4D97-AF65-F5344CB8AC3E}">
        <p14:creationId xmlns:p14="http://schemas.microsoft.com/office/powerpoint/2010/main" val="852417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162800" cy="4195236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3100" dirty="0">
                <a:solidFill>
                  <a:schemeClr val="accent2"/>
                </a:solidFill>
              </a:rPr>
              <a:t>Unaddressed vicarious trauma can result in the inability to pay attention to distressing stories because we feel overwhelmed &amp; unable to hear.</a:t>
            </a:r>
            <a:br>
              <a:rPr lang="en-US" sz="3100" dirty="0"/>
            </a:br>
            <a:r>
              <a:rPr lang="en-US" sz="3100" dirty="0"/>
              <a:t>  </a:t>
            </a:r>
            <a:br>
              <a:rPr lang="en-US" sz="3100" dirty="0"/>
            </a:br>
            <a:r>
              <a:rPr lang="en-US" sz="3100" dirty="0">
                <a:solidFill>
                  <a:srgbClr val="7030A0"/>
                </a:solidFill>
              </a:rPr>
              <a:t>This can result in directing people to talk about less distressing material… </a:t>
            </a:r>
            <a:br>
              <a:rPr lang="en-US" sz="3100" dirty="0"/>
            </a:br>
            <a:br>
              <a:rPr lang="en-US" sz="3100" dirty="0"/>
            </a:br>
            <a:r>
              <a:rPr lang="en-US" sz="3100" b="1" dirty="0"/>
              <a:t>in essence, silencing them. </a:t>
            </a:r>
            <a:br>
              <a:rPr lang="en-US" sz="3600" b="1" dirty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</a:br>
            <a:endParaRPr lang="en-US" sz="3600" dirty="0"/>
          </a:p>
        </p:txBody>
      </p:sp>
      <p:pic>
        <p:nvPicPr>
          <p:cNvPr id="1026" name="Picture 2" descr="http://1.polizeros.com/wp-content/uploads/2012/08/harper-muzzle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t="7467" r="5713"/>
          <a:stretch/>
        </p:blipFill>
        <p:spPr bwMode="auto">
          <a:xfrm>
            <a:off x="2286000" y="4343400"/>
            <a:ext cx="3886200" cy="2286000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55624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4400" dirty="0"/>
              <a:t>Self-care builds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1371600"/>
            <a:ext cx="767541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/>
              <a:t>Resilience is: </a:t>
            </a:r>
          </a:p>
          <a:p>
            <a:pPr marL="0" indent="0">
              <a:buNone/>
              <a:defRPr/>
            </a:pPr>
            <a:r>
              <a:rPr lang="en-US" sz="2800" dirty="0">
                <a:solidFill>
                  <a:srgbClr val="7030A0"/>
                </a:solidFill>
              </a:rPr>
              <a:t>“The capacity to spring back, rebound, successfully adapt in the face of adversity and develop social competence despite exposure to severe stress.”</a:t>
            </a:r>
          </a:p>
          <a:p>
            <a:pPr marL="0" indent="0" algn="r">
              <a:buNone/>
              <a:defRPr/>
            </a:pPr>
            <a:r>
              <a:rPr lang="en-US" sz="2000" i="1" dirty="0" err="1"/>
              <a:t>Rivkin</a:t>
            </a:r>
            <a:r>
              <a:rPr lang="en-US" sz="2000" i="1" dirty="0"/>
              <a:t> &amp; </a:t>
            </a:r>
            <a:r>
              <a:rPr lang="en-US" sz="2000" i="1" dirty="0" err="1"/>
              <a:t>Hoopoman</a:t>
            </a:r>
            <a:r>
              <a:rPr lang="en-US" sz="2000" i="1" dirty="0"/>
              <a:t> (1991)</a:t>
            </a:r>
          </a:p>
          <a:p>
            <a:pPr marL="0" indent="0" algn="ctr">
              <a:buNone/>
            </a:pP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8194" name="Picture 2" descr="http://www.drperillecounseling.com/wp-content/uploads/2015/01/resilien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3733800" cy="24824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82103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8209" y="533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Personal self-care</a:t>
            </a:r>
            <a:r>
              <a:rPr lang="en-US" b="1" dirty="0">
                <a:latin typeface="Aparajita" pitchFamily="34" charset="0"/>
                <a:cs typeface="Aparajita" pitchFamily="34" charset="0"/>
              </a:rPr>
              <a:t>				               					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1223" y="1856839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Aparajita" pitchFamily="34" charset="0"/>
              </a:rPr>
              <a:t>An effective self-care plan incorporates:</a:t>
            </a:r>
          </a:p>
          <a:p>
            <a:pPr algn="ctr"/>
            <a:r>
              <a:rPr lang="en-US" b="1" dirty="0">
                <a:cs typeface="Aparajita" pitchFamily="34" charset="0"/>
              </a:rPr>
              <a:t>	</a:t>
            </a:r>
          </a:p>
          <a:p>
            <a:endParaRPr lang="en-US" dirty="0"/>
          </a:p>
        </p:txBody>
      </p:sp>
      <p:pic>
        <p:nvPicPr>
          <p:cNvPr id="9218" name="Picture 2" descr="http://www.markmolony.com/wp-content/uploads/2013/04/CEB-symbol-j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16" y="3192777"/>
            <a:ext cx="2855768" cy="20726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png.clipart.me/graphics/thumbs/107/hand-of-the-child-in-father-encouragement-help-support-moral-sign-vector-illustration-of-emblem-element-for-design-social-symbol_1078349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24250"/>
            <a:ext cx="1295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1.bp.blogspot.com/-rP7EpL2nSkM/Uw9Hz4TbXXI/AAAAAAAAK8Q/cscItBtLq0c/s1600/yinYang.gi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95677"/>
            <a:ext cx="1533522" cy="15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830820"/>
            <a:ext cx="19812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Aparajita" pitchFamily="34" charset="0"/>
              </a:rPr>
              <a:t>MINDFULNESS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2830820"/>
            <a:ext cx="29718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Aparajita" pitchFamily="34" charset="0"/>
              </a:rPr>
              <a:t>CONNECTION/SUPPORT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2830820"/>
            <a:ext cx="18288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Aparajita" pitchFamily="34" charset="0"/>
              </a:rPr>
              <a:t>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71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arkmolony.com/wp-content/uploads/2013/04/CEB-symbol-jpe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7"/>
          <a:stretch/>
        </p:blipFill>
        <p:spPr bwMode="auto">
          <a:xfrm>
            <a:off x="5658716" y="4800600"/>
            <a:ext cx="2698475" cy="20726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0" y="4495800"/>
            <a:ext cx="19812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Aparajita" pitchFamily="34" charset="0"/>
              </a:rPr>
              <a:t>MINDFULNESS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9100" y="457225"/>
            <a:ext cx="7429500" cy="529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Mindfulness</a:t>
            </a:r>
            <a:r>
              <a:rPr lang="en-US" sz="2400" b="1" dirty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 </a:t>
            </a:r>
          </a:p>
          <a:p>
            <a:pPr lvl="0" algn="ctr"/>
            <a:endParaRPr lang="en-US" sz="1050" b="1" dirty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2800" dirty="0"/>
              <a:t>Requires slowing down, focusing inward &amp; asking:</a:t>
            </a:r>
          </a:p>
          <a:p>
            <a:pPr marL="6858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How am I feeling? </a:t>
            </a:r>
          </a:p>
          <a:p>
            <a:pPr marL="6858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What is my stress level? </a:t>
            </a:r>
          </a:p>
          <a:p>
            <a:pPr marL="6858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What types of thoughts are going through my head?</a:t>
            </a:r>
          </a:p>
          <a:p>
            <a:pPr marL="6858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Are my behaviors &amp; actions consistent with my values?</a:t>
            </a:r>
          </a:p>
          <a:p>
            <a:pPr marL="6858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What do I need to do to take care of myself?</a:t>
            </a:r>
          </a:p>
          <a:p>
            <a:pPr lvl="0"/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sz="1200" dirty="0">
              <a:latin typeface="Aparajita" pitchFamily="34" charset="0"/>
              <a:cs typeface="Aparajita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01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600200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For professionals to remain effective &amp; get the best possible outcomes for clinical care, it’s essential to make sure they have access to the help &amp; support they need to protect themselves</a:t>
            </a: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626" y="389599"/>
            <a:ext cx="7740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Connect &amp; gain support</a:t>
            </a:r>
          </a:p>
        </p:txBody>
      </p:sp>
      <p:pic>
        <p:nvPicPr>
          <p:cNvPr id="7" name="Picture 4" descr="http://png.clipart.me/graphics/thumbs/107/hand-of-the-child-in-father-encouragement-help-support-moral-sign-vector-illustration-of-emblem-element-for-design-social-symbol_1078349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13030"/>
            <a:ext cx="1295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0" y="4419600"/>
            <a:ext cx="29718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Aparajita" pitchFamily="34" charset="0"/>
              </a:rPr>
              <a:t>CONNECTION/SUPPORT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94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348399"/>
            <a:ext cx="8153400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Balance</a:t>
            </a:r>
            <a:r>
              <a:rPr lang="en-US" sz="4400" b="1" dirty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</a:p>
        </p:txBody>
      </p:sp>
      <p:pic>
        <p:nvPicPr>
          <p:cNvPr id="8" name="Picture 6" descr="http://1.bp.blogspot.com/-rP7EpL2nSkM/Uw9Hz4TbXXI/AAAAAAAAK8Q/cscItBtLq0c/s1600/yinYang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14987"/>
            <a:ext cx="1533522" cy="15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15000" y="4495800"/>
            <a:ext cx="18288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Aparajita" pitchFamily="34" charset="0"/>
              </a:rPr>
              <a:t>BALANCE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399" y="1524000"/>
            <a:ext cx="72390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It’s important to have a clear distinction between </a:t>
            </a:r>
            <a:r>
              <a:rPr lang="en-US" sz="2800" b="1" dirty="0"/>
              <a:t>work life </a:t>
            </a:r>
            <a:r>
              <a:rPr lang="en-US" sz="2800" dirty="0"/>
              <a:t>&amp; </a:t>
            </a:r>
            <a:r>
              <a:rPr lang="en-US" sz="2800" b="1" dirty="0"/>
              <a:t>personal life.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Healthy balance increases productivity, improves quality of client care &amp; enhances well-being. We need to rest, play and escape as well as to work.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92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47C10-B985-4E7B-9201-F854F3FA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55055"/>
            <a:ext cx="5174047" cy="1723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B71D1-53F5-412E-B0B1-7D2C86B67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6968" y="4555055"/>
            <a:ext cx="2537450" cy="1723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7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???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425" y="1322610"/>
            <a:ext cx="1682850" cy="1682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6253" y="2707205"/>
            <a:ext cx="721796" cy="7217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4374" y="2603243"/>
            <a:ext cx="220271" cy="220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9087" y="0"/>
            <a:ext cx="4814914" cy="3429000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9834" y="4776880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59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51472005"/>
              </p:ext>
            </p:extLst>
          </p:nvPr>
        </p:nvGraphicFramePr>
        <p:xfrm>
          <a:off x="914400" y="304800"/>
          <a:ext cx="6781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013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524000"/>
            <a:ext cx="7620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BH Clinician available for “BH consultations” throughout the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Brief interventions in exam rooms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Not such “sacred” therapy sessions;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“please interrupt me!”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Consultation between providers in the moment, with patient still in clinic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Warm handoffs for 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Treatment planning, community resources, discussion of psychiatric medications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Crisis interventions if needed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5" r="5000"/>
          <a:stretch/>
        </p:blipFill>
        <p:spPr>
          <a:xfrm>
            <a:off x="5105400" y="4458552"/>
            <a:ext cx="2708327" cy="217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241884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Pediatric Integrated </a:t>
            </a:r>
          </a:p>
          <a:p>
            <a:r>
              <a:rPr lang="en-US" sz="3600" dirty="0"/>
              <a:t>Behavioral Health</a:t>
            </a:r>
          </a:p>
        </p:txBody>
      </p:sp>
    </p:spTree>
    <p:extLst>
      <p:ext uri="{BB962C8B-B14F-4D97-AF65-F5344CB8AC3E}">
        <p14:creationId xmlns:p14="http://schemas.microsoft.com/office/powerpoint/2010/main" val="181573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321731"/>
            <a:ext cx="3106572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369BF-2E4C-4CD0-B2A3-68737C12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583616"/>
            <a:ext cx="2791605" cy="55205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Behavioral Health Integration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7" y="321732"/>
            <a:ext cx="5430574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B7A44-CB84-4DA0-A172-94A22B758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0701" y="583616"/>
            <a:ext cx="4945642" cy="55205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 u="sng">
                <a:solidFill>
                  <a:srgbClr val="FFFFFF"/>
                </a:solidFill>
              </a:rPr>
              <a:t>Current Programs:</a:t>
            </a:r>
          </a:p>
          <a:p>
            <a:r>
              <a:rPr lang="en-US" sz="1900">
                <a:solidFill>
                  <a:srgbClr val="FFFFFF"/>
                </a:solidFill>
              </a:rPr>
              <a:t>New Beginnings Program( high risk OB-Gyn)</a:t>
            </a:r>
          </a:p>
          <a:p>
            <a:endParaRPr lang="en-US" sz="1900">
              <a:solidFill>
                <a:srgbClr val="FFFFFF"/>
              </a:solidFill>
            </a:endParaRPr>
          </a:p>
          <a:p>
            <a:r>
              <a:rPr lang="en-US" sz="1900">
                <a:solidFill>
                  <a:srgbClr val="FFFFFF"/>
                </a:solidFill>
              </a:rPr>
              <a:t>BH in Dental clinics- Anxiety Coaching- 5 hours/week</a:t>
            </a:r>
          </a:p>
          <a:p>
            <a:endParaRPr lang="en-US" sz="1900">
              <a:solidFill>
                <a:srgbClr val="FFFFFF"/>
              </a:solidFill>
            </a:endParaRPr>
          </a:p>
          <a:p>
            <a:r>
              <a:rPr lang="en-US" sz="1900">
                <a:solidFill>
                  <a:srgbClr val="FFFFFF"/>
                </a:solidFill>
              </a:rPr>
              <a:t>SAFE team (medication assisted treatment)</a:t>
            </a:r>
          </a:p>
          <a:p>
            <a:endParaRPr lang="en-US" sz="1900">
              <a:solidFill>
                <a:srgbClr val="FFFFFF"/>
              </a:solidFill>
            </a:endParaRPr>
          </a:p>
          <a:p>
            <a:r>
              <a:rPr lang="en-US" sz="1900">
                <a:solidFill>
                  <a:srgbClr val="FFFFFF"/>
                </a:solidFill>
              </a:rPr>
              <a:t>Now in 3 main campuses, PCBH with flip visits with health psychology focus</a:t>
            </a:r>
          </a:p>
          <a:p>
            <a:endParaRPr lang="en-US" sz="1900">
              <a:solidFill>
                <a:srgbClr val="FFFFFF"/>
              </a:solidFill>
            </a:endParaRPr>
          </a:p>
          <a:p>
            <a:r>
              <a:rPr lang="en-US" sz="1900">
                <a:solidFill>
                  <a:srgbClr val="FFFFFF"/>
                </a:solidFill>
              </a:rPr>
              <a:t>(Pediatric and Teen clinics “just interrupt me” warm handoff model) primarily because of size and number of clinicians</a:t>
            </a:r>
          </a:p>
          <a:p>
            <a:endParaRPr lang="en-US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1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321731"/>
            <a:ext cx="3106572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681D0-3F5E-4A0E-8291-02BB824A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583616"/>
            <a:ext cx="2791605" cy="55205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Moving Forward: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Integrated Behavioral Health at 3-4  primary care sites for both adults and children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7" y="321732"/>
            <a:ext cx="5430574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FD2C4A-C61F-45F1-8123-E089462DD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162848"/>
              </p:ext>
            </p:extLst>
          </p:nvPr>
        </p:nvGraphicFramePr>
        <p:xfrm>
          <a:off x="3700462" y="584200"/>
          <a:ext cx="4945856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3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E64D0-9BAC-4BC3-A5C5-4BDFF15D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Introducing BH Flip Visit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46E23-A8EE-44F6-B86B-A9CF94ADF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/>
              <a:t>Goal: Booking 3-4 flip visits per shifts at each site</a:t>
            </a:r>
          </a:p>
          <a:p>
            <a:r>
              <a:rPr lang="en-US"/>
              <a:t>Available also for traditional BH consultations which include warm handoffs, risk assessments, referrals for resources, brief interventions for substance abuse</a:t>
            </a:r>
          </a:p>
          <a:p>
            <a:r>
              <a:rPr lang="en-US"/>
              <a:t>Added to PCP schedules as an extra visit</a:t>
            </a:r>
          </a:p>
          <a:p>
            <a:r>
              <a:rPr lang="en-US"/>
              <a:t>Charting in PCP note as a BH shared visit</a:t>
            </a:r>
          </a:p>
          <a:p>
            <a:r>
              <a:rPr lang="en-US"/>
              <a:t>$ Benefit: additional medical visits per site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4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4" y="450221"/>
            <a:ext cx="3083948" cy="595717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D20D3-023F-402F-9E50-8E76FAA0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61999"/>
            <a:ext cx="2633391" cy="536841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Typical consults &amp; flip visit targets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7955" y="446007"/>
            <a:ext cx="3507229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C5817-5D35-4227-B5B9-98098E63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217" y="762000"/>
            <a:ext cx="3031732" cy="53684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b="1" u="sng" dirty="0"/>
              <a:t>Motivational Interviewing foundation of ALL VISITS</a:t>
            </a:r>
          </a:p>
          <a:p>
            <a:r>
              <a:rPr lang="en-US" sz="1600" dirty="0"/>
              <a:t>Anxiety</a:t>
            </a:r>
          </a:p>
          <a:p>
            <a:r>
              <a:rPr lang="en-US" sz="1600" dirty="0"/>
              <a:t>Depression</a:t>
            </a:r>
          </a:p>
          <a:p>
            <a:r>
              <a:rPr lang="en-US" sz="1600" dirty="0"/>
              <a:t>Chronic Pain</a:t>
            </a:r>
          </a:p>
          <a:p>
            <a:r>
              <a:rPr lang="en-US" sz="1600" dirty="0"/>
              <a:t>Insomnia (CBT-</a:t>
            </a:r>
            <a:r>
              <a:rPr lang="en-US" sz="1600" dirty="0" err="1"/>
              <a:t>i</a:t>
            </a:r>
            <a:r>
              <a:rPr lang="en-US" sz="1600" dirty="0"/>
              <a:t>)</a:t>
            </a:r>
          </a:p>
          <a:p>
            <a:r>
              <a:rPr lang="en-US" sz="1600" dirty="0"/>
              <a:t>Smoking cessation</a:t>
            </a:r>
          </a:p>
          <a:p>
            <a:r>
              <a:rPr lang="en-US" sz="1600" dirty="0"/>
              <a:t>Medication compliance</a:t>
            </a:r>
          </a:p>
          <a:p>
            <a:r>
              <a:rPr lang="en-US" sz="1600" dirty="0"/>
              <a:t>New starts of SSRI &amp; follow up</a:t>
            </a:r>
          </a:p>
          <a:p>
            <a:r>
              <a:rPr lang="en-US" sz="1600" dirty="0"/>
              <a:t>Medication non-compliance</a:t>
            </a:r>
          </a:p>
          <a:p>
            <a:r>
              <a:rPr lang="en-US" sz="1600" dirty="0"/>
              <a:t>New diagnoses – diabetes, COPD, CHF</a:t>
            </a:r>
          </a:p>
          <a:p>
            <a:r>
              <a:rPr lang="en-US" sz="1600" dirty="0"/>
              <a:t>Uncontrolled A1Cs</a:t>
            </a:r>
          </a:p>
          <a:p>
            <a:r>
              <a:rPr lang="en-US" sz="1600" dirty="0"/>
              <a:t>Diagnostic clarification prior to psychiatry referral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BD09B-BC3A-45C0-AF8E-950F364CDD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616" y="448056"/>
            <a:ext cx="1577340" cy="2907792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2646" y="3494844"/>
            <a:ext cx="1578001" cy="290779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9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1758</Words>
  <Application>Microsoft Office PowerPoint</Application>
  <PresentationFormat>On-screen Show (4:3)</PresentationFormat>
  <Paragraphs>297</Paragraphs>
  <Slides>36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Aparajita</vt:lpstr>
      <vt:lpstr>Arial</vt:lpstr>
      <vt:lpstr>Calibri</vt:lpstr>
      <vt:lpstr>Calibri Light</vt:lpstr>
      <vt:lpstr>Wingdings</vt:lpstr>
      <vt:lpstr>Office Theme</vt:lpstr>
      <vt:lpstr>Trauma Informed Integrated Behavioral Health  in primary care</vt:lpstr>
      <vt:lpstr>Highlights to share today -</vt:lpstr>
      <vt:lpstr>Integrated Behavioral Health</vt:lpstr>
      <vt:lpstr>PowerPoint Presentation</vt:lpstr>
      <vt:lpstr>PowerPoint Presentation</vt:lpstr>
      <vt:lpstr>Behavioral Health Integration</vt:lpstr>
      <vt:lpstr>Moving Forward: Integrated Behavioral Health at 3-4  primary care sites for both adults and children</vt:lpstr>
      <vt:lpstr>Introducing BH Flip Visit Model</vt:lpstr>
      <vt:lpstr>Typical consults &amp; flip visit targets </vt:lpstr>
      <vt:lpstr>Lots of research about PCBH  -2018 research supports BH Integration</vt:lpstr>
      <vt:lpstr>Costs/Benefits of BH Integration</vt:lpstr>
      <vt:lpstr>Mental health groups available across sites</vt:lpstr>
      <vt:lpstr>Complimentary Alternative Medicine Groups</vt:lpstr>
      <vt:lpstr>BH Integration at its best!</vt:lpstr>
      <vt:lpstr>What does ACE screening mean for staff?</vt:lpstr>
      <vt:lpstr>Easily available consultation for high ACE scoring patients</vt:lpstr>
      <vt:lpstr>Critical awareness that comes with ACE screenings</vt:lpstr>
      <vt:lpstr>PowerPoint Presentation</vt:lpstr>
      <vt:lpstr>PowerPoint Presentation</vt:lpstr>
      <vt:lpstr>PowerPoint Presentation</vt:lpstr>
      <vt:lpstr>Compassion Model</vt:lpstr>
      <vt:lpstr>Compassion satisfaction</vt:lpstr>
      <vt:lpstr>Compassion fatigue</vt:lpstr>
      <vt:lpstr>People bring themselves</vt:lpstr>
      <vt:lpstr>PowerPoint Presentation</vt:lpstr>
      <vt:lpstr>Many ways to feel vicarious trauma</vt:lpstr>
      <vt:lpstr> People are more susceptible to vicarious trauma when they: </vt:lpstr>
      <vt:lpstr>PowerPoint Presentation</vt:lpstr>
      <vt:lpstr>PowerPoint Presentation</vt:lpstr>
      <vt:lpstr> Unaddressed vicarious trauma can result in the inability to pay attention to distressing stories because we feel overwhelmed &amp; unable to hear.    This can result in directing people to talk about less distressing material…   in essence, silencing them.  </vt:lpstr>
      <vt:lpstr>Self-care builds Resilience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Informed Integrated Behavioral Health  in primary care</dc:title>
  <dc:creator>Maryellen Curran</dc:creator>
  <cp:lastModifiedBy>Maryellen Curran</cp:lastModifiedBy>
  <cp:revision>10</cp:revision>
  <dcterms:created xsi:type="dcterms:W3CDTF">2019-12-12T02:47:40Z</dcterms:created>
  <dcterms:modified xsi:type="dcterms:W3CDTF">2019-12-13T01:50:56Z</dcterms:modified>
</cp:coreProperties>
</file>