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35"/>
  </p:notesMasterIdLst>
  <p:handoutMasterIdLst>
    <p:handoutMasterId r:id="rId36"/>
  </p:handoutMasterIdLst>
  <p:sldIdLst>
    <p:sldId id="256" r:id="rId5"/>
    <p:sldId id="406" r:id="rId6"/>
    <p:sldId id="405" r:id="rId7"/>
    <p:sldId id="439" r:id="rId8"/>
    <p:sldId id="440" r:id="rId9"/>
    <p:sldId id="409" r:id="rId10"/>
    <p:sldId id="410" r:id="rId11"/>
    <p:sldId id="441" r:id="rId12"/>
    <p:sldId id="423" r:id="rId13"/>
    <p:sldId id="424" r:id="rId14"/>
    <p:sldId id="425" r:id="rId15"/>
    <p:sldId id="426" r:id="rId16"/>
    <p:sldId id="427" r:id="rId17"/>
    <p:sldId id="428" r:id="rId18"/>
    <p:sldId id="429" r:id="rId19"/>
    <p:sldId id="442" r:id="rId20"/>
    <p:sldId id="373" r:id="rId21"/>
    <p:sldId id="375" r:id="rId22"/>
    <p:sldId id="377" r:id="rId23"/>
    <p:sldId id="376" r:id="rId24"/>
    <p:sldId id="378" r:id="rId25"/>
    <p:sldId id="443" r:id="rId26"/>
    <p:sldId id="432" r:id="rId27"/>
    <p:sldId id="433" r:id="rId28"/>
    <p:sldId id="368" r:id="rId29"/>
    <p:sldId id="434" r:id="rId30"/>
    <p:sldId id="435" r:id="rId31"/>
    <p:sldId id="438" r:id="rId32"/>
    <p:sldId id="402" r:id="rId33"/>
    <p:sldId id="319" r:id="rId3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pitchFamily="34" charset="-128"/>
        <a:cs typeface="+mn-cs"/>
      </a:defRPr>
    </a:lvl5pPr>
    <a:lvl6pPr marL="2286000" algn="l" defTabSz="914400" rtl="0" eaLnBrk="1" latinLnBrk="0" hangingPunct="1">
      <a:defRPr sz="2400" kern="1200">
        <a:solidFill>
          <a:schemeClr val="tx1"/>
        </a:solidFill>
        <a:latin typeface="Arial" charset="0"/>
        <a:ea typeface="MS PGothic" pitchFamily="34" charset="-128"/>
        <a:cs typeface="+mn-cs"/>
      </a:defRPr>
    </a:lvl6pPr>
    <a:lvl7pPr marL="2743200" algn="l" defTabSz="914400" rtl="0" eaLnBrk="1" latinLnBrk="0" hangingPunct="1">
      <a:defRPr sz="2400" kern="1200">
        <a:solidFill>
          <a:schemeClr val="tx1"/>
        </a:solidFill>
        <a:latin typeface="Arial" charset="0"/>
        <a:ea typeface="MS PGothic" pitchFamily="34" charset="-128"/>
        <a:cs typeface="+mn-cs"/>
      </a:defRPr>
    </a:lvl7pPr>
    <a:lvl8pPr marL="3200400" algn="l" defTabSz="914400" rtl="0" eaLnBrk="1" latinLnBrk="0" hangingPunct="1">
      <a:defRPr sz="2400" kern="1200">
        <a:solidFill>
          <a:schemeClr val="tx1"/>
        </a:solidFill>
        <a:latin typeface="Arial" charset="0"/>
        <a:ea typeface="MS PGothic" pitchFamily="34" charset="-128"/>
        <a:cs typeface="+mn-cs"/>
      </a:defRPr>
    </a:lvl8pPr>
    <a:lvl9pPr marL="3657600" algn="l" defTabSz="914400" rtl="0" eaLnBrk="1" latinLnBrk="0" hangingPunct="1">
      <a:defRPr sz="2400"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1008">
          <p15:clr>
            <a:srgbClr val="A4A3A4"/>
          </p15:clr>
        </p15:guide>
        <p15:guide id="2" pos="15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shing" initials="k"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51A8"/>
    <a:srgbClr val="CC6600"/>
    <a:srgbClr val="3399FF"/>
    <a:srgbClr val="FF9999"/>
    <a:srgbClr val="FF9966"/>
    <a:srgbClr val="FF7C80"/>
    <a:srgbClr val="FFCC99"/>
    <a:srgbClr val="FFCCCC"/>
    <a:srgbClr val="FF66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82" autoAdjust="0"/>
    <p:restoredTop sz="92146" autoAdjust="0"/>
  </p:normalViewPr>
  <p:slideViewPr>
    <p:cSldViewPr snapToGrid="0">
      <p:cViewPr varScale="1">
        <p:scale>
          <a:sx n="105" d="100"/>
          <a:sy n="105" d="100"/>
        </p:scale>
        <p:origin x="1494" y="114"/>
      </p:cViewPr>
      <p:guideLst>
        <p:guide orient="horz" pos="1008"/>
        <p:guide pos="15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2" d="100"/>
        <a:sy n="102" d="100"/>
      </p:scale>
      <p:origin x="0" y="8336"/>
    </p:cViewPr>
  </p:sorterViewPr>
  <p:notesViewPr>
    <p:cSldViewPr snapToGrid="0">
      <p:cViewPr>
        <p:scale>
          <a:sx n="121" d="100"/>
          <a:sy n="121" d="100"/>
        </p:scale>
        <p:origin x="-2344" y="10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Arial" panose="020B0604020202020204" pitchFamily="34" charset="0"/>
              </a:defRPr>
            </a:lvl1pPr>
          </a:lstStyle>
          <a:p>
            <a:pPr>
              <a:defRPr/>
            </a:pPr>
            <a:fld id="{52306F8F-4576-41F0-AB0F-FCC28DC2535A}" type="datetimeFigureOut">
              <a:rPr lang="en-US" altLang="en-US"/>
              <a:pPr>
                <a:defRPr/>
              </a:pPr>
              <a:t>4/30/2018</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60E7904-AE86-4870-B03D-9C91B409514C}" type="slidenum">
              <a:rPr lang="en-US" altLang="en-US"/>
              <a:pPr/>
              <a:t>‹#›</a:t>
            </a:fld>
            <a:endParaRPr lang="en-US" altLang="en-US"/>
          </a:p>
        </p:txBody>
      </p:sp>
    </p:spTree>
    <p:extLst>
      <p:ext uri="{BB962C8B-B14F-4D97-AF65-F5344CB8AC3E}">
        <p14:creationId xmlns:p14="http://schemas.microsoft.com/office/powerpoint/2010/main" val="32672003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4F0EAE-3E7E-4198-9FE7-1D9578A47A4B}" type="datetimeFigureOut">
              <a:rPr lang="en-US" smtClean="0"/>
              <a:pPr/>
              <a:t>4/30/2018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F1167C-3F78-4CEC-A65F-21967F49F303}" type="slidenum">
              <a:rPr lang="en-US" smtClean="0"/>
              <a:pPr/>
              <a:t>‹#›</a:t>
            </a:fld>
            <a:endParaRPr lang="en-US"/>
          </a:p>
        </p:txBody>
      </p:sp>
    </p:spTree>
    <p:extLst>
      <p:ext uri="{BB962C8B-B14F-4D97-AF65-F5344CB8AC3E}">
        <p14:creationId xmlns:p14="http://schemas.microsoft.com/office/powerpoint/2010/main" val="3853537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AF1167C-3F78-4CEC-A65F-21967F49F303}" type="slidenum">
              <a:rPr lang="en-US" smtClean="0"/>
              <a:pPr/>
              <a:t>1</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740190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Whitney Book" pitchFamily="2" charset="0"/>
                <a:ea typeface="MS PGothic" panose="020B0600070205080204" pitchFamily="34" charset="-128"/>
              </a:defRPr>
            </a:lvl1pPr>
            <a:lvl2pPr marL="742950" indent="-285750" defTabSz="928688">
              <a:defRPr>
                <a:solidFill>
                  <a:schemeClr val="tx1"/>
                </a:solidFill>
                <a:latin typeface="Whitney Book" pitchFamily="2" charset="0"/>
                <a:ea typeface="MS PGothic" panose="020B0600070205080204" pitchFamily="34" charset="-128"/>
              </a:defRPr>
            </a:lvl2pPr>
            <a:lvl3pPr marL="1143000" indent="-228600" defTabSz="928688">
              <a:defRPr>
                <a:solidFill>
                  <a:schemeClr val="tx1"/>
                </a:solidFill>
                <a:latin typeface="Whitney Book" pitchFamily="2" charset="0"/>
                <a:ea typeface="MS PGothic" panose="020B0600070205080204" pitchFamily="34" charset="-128"/>
              </a:defRPr>
            </a:lvl3pPr>
            <a:lvl4pPr marL="1600200" indent="-228600" defTabSz="928688">
              <a:defRPr>
                <a:solidFill>
                  <a:schemeClr val="tx1"/>
                </a:solidFill>
                <a:latin typeface="Whitney Book" pitchFamily="2" charset="0"/>
                <a:ea typeface="MS PGothic" panose="020B0600070205080204" pitchFamily="34" charset="-128"/>
              </a:defRPr>
            </a:lvl4pPr>
            <a:lvl5pPr marL="2057400" indent="-228600" defTabSz="928688">
              <a:defRPr>
                <a:solidFill>
                  <a:schemeClr val="tx1"/>
                </a:solidFill>
                <a:latin typeface="Whitney Book" pitchFamily="2" charset="0"/>
                <a:ea typeface="MS PGothic" panose="020B0600070205080204" pitchFamily="34" charset="-128"/>
              </a:defRPr>
            </a:lvl5pPr>
            <a:lvl6pPr marL="2514600" indent="-228600" defTabSz="928688" eaLnBrk="0" fontAlgn="base" hangingPunct="0">
              <a:spcBef>
                <a:spcPct val="0"/>
              </a:spcBef>
              <a:spcAft>
                <a:spcPct val="0"/>
              </a:spcAft>
              <a:defRPr>
                <a:solidFill>
                  <a:schemeClr val="tx1"/>
                </a:solidFill>
                <a:latin typeface="Whitney Book" pitchFamily="2" charset="0"/>
                <a:ea typeface="MS PGothic" panose="020B0600070205080204" pitchFamily="34" charset="-128"/>
              </a:defRPr>
            </a:lvl6pPr>
            <a:lvl7pPr marL="2971800" indent="-228600" defTabSz="928688" eaLnBrk="0" fontAlgn="base" hangingPunct="0">
              <a:spcBef>
                <a:spcPct val="0"/>
              </a:spcBef>
              <a:spcAft>
                <a:spcPct val="0"/>
              </a:spcAft>
              <a:defRPr>
                <a:solidFill>
                  <a:schemeClr val="tx1"/>
                </a:solidFill>
                <a:latin typeface="Whitney Book" pitchFamily="2" charset="0"/>
                <a:ea typeface="MS PGothic" panose="020B0600070205080204" pitchFamily="34" charset="-128"/>
              </a:defRPr>
            </a:lvl7pPr>
            <a:lvl8pPr marL="3429000" indent="-228600" defTabSz="928688" eaLnBrk="0" fontAlgn="base" hangingPunct="0">
              <a:spcBef>
                <a:spcPct val="0"/>
              </a:spcBef>
              <a:spcAft>
                <a:spcPct val="0"/>
              </a:spcAft>
              <a:defRPr>
                <a:solidFill>
                  <a:schemeClr val="tx1"/>
                </a:solidFill>
                <a:latin typeface="Whitney Book" pitchFamily="2" charset="0"/>
                <a:ea typeface="MS PGothic" panose="020B0600070205080204" pitchFamily="34" charset="-128"/>
              </a:defRPr>
            </a:lvl8pPr>
            <a:lvl9pPr marL="3886200" indent="-228600" defTabSz="928688" eaLnBrk="0" fontAlgn="base" hangingPunct="0">
              <a:spcBef>
                <a:spcPct val="0"/>
              </a:spcBef>
              <a:spcAft>
                <a:spcPct val="0"/>
              </a:spcAft>
              <a:defRPr>
                <a:solidFill>
                  <a:schemeClr val="tx1"/>
                </a:solidFill>
                <a:latin typeface="Whitney Book" pitchFamily="2" charset="0"/>
                <a:ea typeface="MS PGothic" panose="020B0600070205080204" pitchFamily="34" charset="-128"/>
              </a:defRPr>
            </a:lvl9pPr>
          </a:lstStyle>
          <a:p>
            <a:fld id="{A0E0D5EB-F334-472B-8E32-92E37B10785B}" type="slidenum">
              <a:rPr lang="en-US" altLang="en-US">
                <a:latin typeface="Arial" panose="020B0604020202020204" pitchFamily="34" charset="0"/>
              </a:rPr>
              <a:pPr/>
              <a:t>11</a:t>
            </a:fld>
            <a:endParaRPr lang="en-US" altLang="en-US">
              <a:latin typeface="Arial" panose="020B0604020202020204" pitchFamily="34" charset="0"/>
            </a:endParaRPr>
          </a:p>
        </p:txBody>
      </p:sp>
    </p:spTree>
    <p:extLst>
      <p:ext uri="{BB962C8B-B14F-4D97-AF65-F5344CB8AC3E}">
        <p14:creationId xmlns:p14="http://schemas.microsoft.com/office/powerpoint/2010/main" val="446737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Training occurred after-school and intensive training took place during spring break. </a:t>
            </a:r>
          </a:p>
          <a:p>
            <a:endParaRPr lang="en-US" altLang="en-US"/>
          </a:p>
          <a:p>
            <a:r>
              <a:rPr lang="en-US" altLang="en-US"/>
              <a:t>Refresher course offered Summer and Winter break. </a:t>
            </a:r>
          </a:p>
          <a:p>
            <a:endParaRPr lang="en-US" altLang="en-US"/>
          </a:p>
          <a:p>
            <a:r>
              <a:rPr lang="en-US" altLang="en-US"/>
              <a:t>Peer Health Educators conducted </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Whitney Book" pitchFamily="2" charset="0"/>
                <a:ea typeface="MS PGothic" panose="020B0600070205080204" pitchFamily="34" charset="-128"/>
              </a:defRPr>
            </a:lvl1pPr>
            <a:lvl2pPr marL="742950" indent="-285750" defTabSz="928688">
              <a:defRPr>
                <a:solidFill>
                  <a:schemeClr val="tx1"/>
                </a:solidFill>
                <a:latin typeface="Whitney Book" pitchFamily="2" charset="0"/>
                <a:ea typeface="MS PGothic" panose="020B0600070205080204" pitchFamily="34" charset="-128"/>
              </a:defRPr>
            </a:lvl2pPr>
            <a:lvl3pPr marL="1143000" indent="-228600" defTabSz="928688">
              <a:defRPr>
                <a:solidFill>
                  <a:schemeClr val="tx1"/>
                </a:solidFill>
                <a:latin typeface="Whitney Book" pitchFamily="2" charset="0"/>
                <a:ea typeface="MS PGothic" panose="020B0600070205080204" pitchFamily="34" charset="-128"/>
              </a:defRPr>
            </a:lvl3pPr>
            <a:lvl4pPr marL="1600200" indent="-228600" defTabSz="928688">
              <a:defRPr>
                <a:solidFill>
                  <a:schemeClr val="tx1"/>
                </a:solidFill>
                <a:latin typeface="Whitney Book" pitchFamily="2" charset="0"/>
                <a:ea typeface="MS PGothic" panose="020B0600070205080204" pitchFamily="34" charset="-128"/>
              </a:defRPr>
            </a:lvl4pPr>
            <a:lvl5pPr marL="2057400" indent="-228600" defTabSz="928688">
              <a:defRPr>
                <a:solidFill>
                  <a:schemeClr val="tx1"/>
                </a:solidFill>
                <a:latin typeface="Whitney Book" pitchFamily="2" charset="0"/>
                <a:ea typeface="MS PGothic" panose="020B0600070205080204" pitchFamily="34" charset="-128"/>
              </a:defRPr>
            </a:lvl5pPr>
            <a:lvl6pPr marL="2514600" indent="-228600" defTabSz="928688" eaLnBrk="0" fontAlgn="base" hangingPunct="0">
              <a:spcBef>
                <a:spcPct val="0"/>
              </a:spcBef>
              <a:spcAft>
                <a:spcPct val="0"/>
              </a:spcAft>
              <a:defRPr>
                <a:solidFill>
                  <a:schemeClr val="tx1"/>
                </a:solidFill>
                <a:latin typeface="Whitney Book" pitchFamily="2" charset="0"/>
                <a:ea typeface="MS PGothic" panose="020B0600070205080204" pitchFamily="34" charset="-128"/>
              </a:defRPr>
            </a:lvl6pPr>
            <a:lvl7pPr marL="2971800" indent="-228600" defTabSz="928688" eaLnBrk="0" fontAlgn="base" hangingPunct="0">
              <a:spcBef>
                <a:spcPct val="0"/>
              </a:spcBef>
              <a:spcAft>
                <a:spcPct val="0"/>
              </a:spcAft>
              <a:defRPr>
                <a:solidFill>
                  <a:schemeClr val="tx1"/>
                </a:solidFill>
                <a:latin typeface="Whitney Book" pitchFamily="2" charset="0"/>
                <a:ea typeface="MS PGothic" panose="020B0600070205080204" pitchFamily="34" charset="-128"/>
              </a:defRPr>
            </a:lvl7pPr>
            <a:lvl8pPr marL="3429000" indent="-228600" defTabSz="928688" eaLnBrk="0" fontAlgn="base" hangingPunct="0">
              <a:spcBef>
                <a:spcPct val="0"/>
              </a:spcBef>
              <a:spcAft>
                <a:spcPct val="0"/>
              </a:spcAft>
              <a:defRPr>
                <a:solidFill>
                  <a:schemeClr val="tx1"/>
                </a:solidFill>
                <a:latin typeface="Whitney Book" pitchFamily="2" charset="0"/>
                <a:ea typeface="MS PGothic" panose="020B0600070205080204" pitchFamily="34" charset="-128"/>
              </a:defRPr>
            </a:lvl8pPr>
            <a:lvl9pPr marL="3886200" indent="-228600" defTabSz="928688" eaLnBrk="0" fontAlgn="base" hangingPunct="0">
              <a:spcBef>
                <a:spcPct val="0"/>
              </a:spcBef>
              <a:spcAft>
                <a:spcPct val="0"/>
              </a:spcAft>
              <a:defRPr>
                <a:solidFill>
                  <a:schemeClr val="tx1"/>
                </a:solidFill>
                <a:latin typeface="Whitney Book" pitchFamily="2" charset="0"/>
                <a:ea typeface="MS PGothic" panose="020B0600070205080204" pitchFamily="34" charset="-128"/>
              </a:defRPr>
            </a:lvl9pPr>
          </a:lstStyle>
          <a:p>
            <a:fld id="{EA616CE0-44DA-4753-AF7E-4EE7711B019D}" type="slidenum">
              <a:rPr lang="en-US" altLang="en-US">
                <a:latin typeface="Arial" panose="020B0604020202020204" pitchFamily="34" charset="0"/>
              </a:rPr>
              <a:pPr/>
              <a:t>12</a:t>
            </a:fld>
            <a:endParaRPr lang="en-US" altLang="en-US">
              <a:latin typeface="Arial" panose="020B0604020202020204" pitchFamily="34" charset="0"/>
            </a:endParaRPr>
          </a:p>
        </p:txBody>
      </p:sp>
    </p:spTree>
    <p:extLst>
      <p:ext uri="{BB962C8B-B14F-4D97-AF65-F5344CB8AC3E}">
        <p14:creationId xmlns:p14="http://schemas.microsoft.com/office/powerpoint/2010/main" val="2633672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Mention that the kids are active on DART and the Mayors Youth Council. </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Whitney Book" pitchFamily="2" charset="0"/>
                <a:ea typeface="MS PGothic" panose="020B0600070205080204" pitchFamily="34" charset="-128"/>
              </a:defRPr>
            </a:lvl1pPr>
            <a:lvl2pPr marL="742950" indent="-285750" defTabSz="928688">
              <a:defRPr>
                <a:solidFill>
                  <a:schemeClr val="tx1"/>
                </a:solidFill>
                <a:latin typeface="Whitney Book" pitchFamily="2" charset="0"/>
                <a:ea typeface="MS PGothic" panose="020B0600070205080204" pitchFamily="34" charset="-128"/>
              </a:defRPr>
            </a:lvl2pPr>
            <a:lvl3pPr marL="1143000" indent="-228600" defTabSz="928688">
              <a:defRPr>
                <a:solidFill>
                  <a:schemeClr val="tx1"/>
                </a:solidFill>
                <a:latin typeface="Whitney Book" pitchFamily="2" charset="0"/>
                <a:ea typeface="MS PGothic" panose="020B0600070205080204" pitchFamily="34" charset="-128"/>
              </a:defRPr>
            </a:lvl3pPr>
            <a:lvl4pPr marL="1600200" indent="-228600" defTabSz="928688">
              <a:defRPr>
                <a:solidFill>
                  <a:schemeClr val="tx1"/>
                </a:solidFill>
                <a:latin typeface="Whitney Book" pitchFamily="2" charset="0"/>
                <a:ea typeface="MS PGothic" panose="020B0600070205080204" pitchFamily="34" charset="-128"/>
              </a:defRPr>
            </a:lvl4pPr>
            <a:lvl5pPr marL="2057400" indent="-228600" defTabSz="928688">
              <a:defRPr>
                <a:solidFill>
                  <a:schemeClr val="tx1"/>
                </a:solidFill>
                <a:latin typeface="Whitney Book" pitchFamily="2" charset="0"/>
                <a:ea typeface="MS PGothic" panose="020B0600070205080204" pitchFamily="34" charset="-128"/>
              </a:defRPr>
            </a:lvl5pPr>
            <a:lvl6pPr marL="2514600" indent="-228600" defTabSz="928688" eaLnBrk="0" fontAlgn="base" hangingPunct="0">
              <a:spcBef>
                <a:spcPct val="0"/>
              </a:spcBef>
              <a:spcAft>
                <a:spcPct val="0"/>
              </a:spcAft>
              <a:defRPr>
                <a:solidFill>
                  <a:schemeClr val="tx1"/>
                </a:solidFill>
                <a:latin typeface="Whitney Book" pitchFamily="2" charset="0"/>
                <a:ea typeface="MS PGothic" panose="020B0600070205080204" pitchFamily="34" charset="-128"/>
              </a:defRPr>
            </a:lvl6pPr>
            <a:lvl7pPr marL="2971800" indent="-228600" defTabSz="928688" eaLnBrk="0" fontAlgn="base" hangingPunct="0">
              <a:spcBef>
                <a:spcPct val="0"/>
              </a:spcBef>
              <a:spcAft>
                <a:spcPct val="0"/>
              </a:spcAft>
              <a:defRPr>
                <a:solidFill>
                  <a:schemeClr val="tx1"/>
                </a:solidFill>
                <a:latin typeface="Whitney Book" pitchFamily="2" charset="0"/>
                <a:ea typeface="MS PGothic" panose="020B0600070205080204" pitchFamily="34" charset="-128"/>
              </a:defRPr>
            </a:lvl7pPr>
            <a:lvl8pPr marL="3429000" indent="-228600" defTabSz="928688" eaLnBrk="0" fontAlgn="base" hangingPunct="0">
              <a:spcBef>
                <a:spcPct val="0"/>
              </a:spcBef>
              <a:spcAft>
                <a:spcPct val="0"/>
              </a:spcAft>
              <a:defRPr>
                <a:solidFill>
                  <a:schemeClr val="tx1"/>
                </a:solidFill>
                <a:latin typeface="Whitney Book" pitchFamily="2" charset="0"/>
                <a:ea typeface="MS PGothic" panose="020B0600070205080204" pitchFamily="34" charset="-128"/>
              </a:defRPr>
            </a:lvl8pPr>
            <a:lvl9pPr marL="3886200" indent="-228600" defTabSz="928688" eaLnBrk="0" fontAlgn="base" hangingPunct="0">
              <a:spcBef>
                <a:spcPct val="0"/>
              </a:spcBef>
              <a:spcAft>
                <a:spcPct val="0"/>
              </a:spcAft>
              <a:defRPr>
                <a:solidFill>
                  <a:schemeClr val="tx1"/>
                </a:solidFill>
                <a:latin typeface="Whitney Book" pitchFamily="2" charset="0"/>
                <a:ea typeface="MS PGothic" panose="020B0600070205080204" pitchFamily="34" charset="-128"/>
              </a:defRPr>
            </a:lvl9pPr>
          </a:lstStyle>
          <a:p>
            <a:fld id="{22164187-E6C3-4A5A-A47B-CFC6C1AD8259}" type="slidenum">
              <a:rPr lang="en-US" altLang="en-US">
                <a:latin typeface="Arial" panose="020B0604020202020204" pitchFamily="34" charset="0"/>
              </a:rPr>
              <a:pPr/>
              <a:t>14</a:t>
            </a:fld>
            <a:endParaRPr lang="en-US" altLang="en-US">
              <a:latin typeface="Arial" panose="020B0604020202020204" pitchFamily="34" charset="0"/>
            </a:endParaRPr>
          </a:p>
        </p:txBody>
      </p:sp>
    </p:spTree>
    <p:extLst>
      <p:ext uri="{BB962C8B-B14F-4D97-AF65-F5344CB8AC3E}">
        <p14:creationId xmlns:p14="http://schemas.microsoft.com/office/powerpoint/2010/main" val="2252856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Have you ever used photovoice?
https://www.polleverywhere.com/multiple_choice_polls/hDPmIKFRykLm8VR</a:t>
            </a:r>
          </a:p>
        </p:txBody>
      </p:sp>
      <p:sp>
        <p:nvSpPr>
          <p:cNvPr id="4" name="Slide Number Placeholder 3"/>
          <p:cNvSpPr>
            <a:spLocks noGrp="1"/>
          </p:cNvSpPr>
          <p:nvPr>
            <p:ph type="sldNum" sz="quarter" idx="10"/>
          </p:nvPr>
        </p:nvSpPr>
        <p:spPr/>
        <p:txBody>
          <a:bodyPr/>
          <a:lstStyle/>
          <a:p>
            <a:fld id="{BAF1167C-3F78-4CEC-A65F-21967F49F303}" type="slidenum">
              <a:rPr lang="en-US" smtClean="0"/>
              <a:pPr/>
              <a:t>16</a:t>
            </a:fld>
            <a:endParaRPr lang="en-US"/>
          </a:p>
        </p:txBody>
      </p:sp>
      <p:sp>
        <p:nvSpPr>
          <p:cNvPr id="5" name="TextBox 4">
            <a:extLst>
              <a:ext uri="{FF2B5EF4-FFF2-40B4-BE49-F238E27FC236}">
                <a16:creationId xmlns:a16="http://schemas.microsoft.com/office/drawing/2014/main" id="{A1C71FD1-8507-46A6-B935-55836D1AE633}"/>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306270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lumMod val="75000"/>
                    <a:lumOff val="25000"/>
                  </a:schemeClr>
                </a:solidFill>
              </a:rPr>
              <a:t>To provide a voice for those who do not have one</a:t>
            </a:r>
          </a:p>
          <a:p>
            <a:endParaRPr lang="en-US" sz="100" dirty="0">
              <a:solidFill>
                <a:schemeClr val="tx1">
                  <a:lumMod val="75000"/>
                  <a:lumOff val="25000"/>
                </a:schemeClr>
              </a:solidFill>
            </a:endParaRPr>
          </a:p>
          <a:p>
            <a:r>
              <a:rPr lang="en-US" sz="1200" dirty="0">
                <a:solidFill>
                  <a:schemeClr val="tx1">
                    <a:lumMod val="75000"/>
                    <a:lumOff val="25000"/>
                  </a:schemeClr>
                </a:solidFill>
              </a:rPr>
              <a:t>To reach and influence policy makers</a:t>
            </a:r>
          </a:p>
          <a:p>
            <a:endParaRPr lang="en-US" sz="100" dirty="0"/>
          </a:p>
          <a:p>
            <a:r>
              <a:rPr lang="en-US" sz="1200" dirty="0">
                <a:solidFill>
                  <a:schemeClr val="tx1">
                    <a:lumMod val="75000"/>
                    <a:lumOff val="25000"/>
                  </a:schemeClr>
                </a:solidFill>
              </a:rPr>
              <a:t>To enable people to record and reflect their community’s strengths and concerns</a:t>
            </a:r>
          </a:p>
          <a:p>
            <a:endParaRPr lang="en-US" sz="100" dirty="0">
              <a:solidFill>
                <a:schemeClr val="tx1">
                  <a:lumMod val="75000"/>
                  <a:lumOff val="25000"/>
                </a:schemeClr>
              </a:solidFill>
            </a:endParaRPr>
          </a:p>
          <a:p>
            <a:r>
              <a:rPr lang="en-US" sz="1200" dirty="0">
                <a:solidFill>
                  <a:schemeClr val="tx1">
                    <a:lumMod val="75000"/>
                    <a:lumOff val="25000"/>
                  </a:schemeClr>
                </a:solidFill>
              </a:rPr>
              <a:t>To promote critical dialogue and knowledge about important issues through group discussions of photographs</a:t>
            </a:r>
          </a:p>
          <a:p>
            <a:endParaRPr lang="en-US" dirty="0"/>
          </a:p>
        </p:txBody>
      </p:sp>
      <p:sp>
        <p:nvSpPr>
          <p:cNvPr id="4" name="Slide Number Placeholder 3"/>
          <p:cNvSpPr>
            <a:spLocks noGrp="1"/>
          </p:cNvSpPr>
          <p:nvPr>
            <p:ph type="sldNum" sz="quarter" idx="10"/>
          </p:nvPr>
        </p:nvSpPr>
        <p:spPr/>
        <p:txBody>
          <a:bodyPr/>
          <a:lstStyle/>
          <a:p>
            <a:fld id="{BAF1167C-3F78-4CEC-A65F-21967F49F303}" type="slidenum">
              <a:rPr lang="en-US" smtClean="0"/>
              <a:pPr/>
              <a:t>18</a:t>
            </a:fld>
            <a:endParaRPr lang="en-US"/>
          </a:p>
        </p:txBody>
      </p:sp>
    </p:spTree>
    <p:extLst>
      <p:ext uri="{BB962C8B-B14F-4D97-AF65-F5344CB8AC3E}">
        <p14:creationId xmlns:p14="http://schemas.microsoft.com/office/powerpoint/2010/main" val="1265369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F1167C-3F78-4CEC-A65F-21967F49F303}" type="slidenum">
              <a:rPr lang="en-US" smtClean="0"/>
              <a:pPr/>
              <a:t>19</a:t>
            </a:fld>
            <a:endParaRPr lang="en-US"/>
          </a:p>
        </p:txBody>
      </p:sp>
    </p:spTree>
    <p:extLst>
      <p:ext uri="{BB962C8B-B14F-4D97-AF65-F5344CB8AC3E}">
        <p14:creationId xmlns:p14="http://schemas.microsoft.com/office/powerpoint/2010/main" val="2489041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Does your current work focus on affecting policy or system change?
https://www.polleverywhere.com/multiple_choice_polls/qK5QN1BYpY53sMI</a:t>
            </a:r>
          </a:p>
        </p:txBody>
      </p:sp>
      <p:sp>
        <p:nvSpPr>
          <p:cNvPr id="4" name="Slide Number Placeholder 3"/>
          <p:cNvSpPr>
            <a:spLocks noGrp="1"/>
          </p:cNvSpPr>
          <p:nvPr>
            <p:ph type="sldNum" sz="quarter" idx="10"/>
          </p:nvPr>
        </p:nvSpPr>
        <p:spPr/>
        <p:txBody>
          <a:bodyPr/>
          <a:lstStyle/>
          <a:p>
            <a:fld id="{BAF1167C-3F78-4CEC-A65F-21967F49F303}" type="slidenum">
              <a:rPr lang="en-US" smtClean="0"/>
              <a:pPr/>
              <a:t>22</a:t>
            </a:fld>
            <a:endParaRPr lang="en-US"/>
          </a:p>
        </p:txBody>
      </p:sp>
      <p:sp>
        <p:nvSpPr>
          <p:cNvPr id="5" name="TextBox 4">
            <a:extLst>
              <a:ext uri="{FF2B5EF4-FFF2-40B4-BE49-F238E27FC236}">
                <a16:creationId xmlns:a16="http://schemas.microsoft.com/office/drawing/2014/main" id="{8228C70D-2DB1-46CB-9A06-BAC4C280213C}"/>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548029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the first phase of SCALE, the SCALE Implementation Team, together with communities and the evaluation team, identified a core set of skills (Community of Solutions skills). These skills lead to a core set of behaviors, systems, and processes that appear to catalyze transformational change in communities (Community of Solutions behaviors, systems and processes). Over time, these promise, in turn, to lead to a sustainable transformation in communities toward a Culture of Health (Culture of Health outcomes). </a:t>
            </a:r>
            <a:endParaRPr lang="en-US" dirty="0"/>
          </a:p>
        </p:txBody>
      </p:sp>
      <p:sp>
        <p:nvSpPr>
          <p:cNvPr id="4" name="Slide Number Placeholder 3"/>
          <p:cNvSpPr>
            <a:spLocks noGrp="1"/>
          </p:cNvSpPr>
          <p:nvPr>
            <p:ph type="sldNum" sz="quarter" idx="10"/>
          </p:nvPr>
        </p:nvSpPr>
        <p:spPr/>
        <p:txBody>
          <a:bodyPr/>
          <a:lstStyle/>
          <a:p>
            <a:fld id="{BAF1167C-3F78-4CEC-A65F-21967F49F303}" type="slidenum">
              <a:rPr lang="en-US" smtClean="0"/>
              <a:pPr/>
              <a:t>2</a:t>
            </a:fld>
            <a:endParaRPr lang="en-US"/>
          </a:p>
        </p:txBody>
      </p:sp>
    </p:spTree>
    <p:extLst>
      <p:ext uri="{BB962C8B-B14F-4D97-AF65-F5344CB8AC3E}">
        <p14:creationId xmlns:p14="http://schemas.microsoft.com/office/powerpoint/2010/main" val="1240457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Needs Additional Info. Will work on it on Monday! </a:t>
            </a:r>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Whitney Book" pitchFamily="2" charset="0"/>
                <a:ea typeface="MS PGothic" panose="020B0600070205080204" pitchFamily="34" charset="-128"/>
              </a:defRPr>
            </a:lvl1pPr>
            <a:lvl2pPr marL="742950" indent="-285750" defTabSz="928688">
              <a:defRPr>
                <a:solidFill>
                  <a:schemeClr val="tx1"/>
                </a:solidFill>
                <a:latin typeface="Whitney Book" pitchFamily="2" charset="0"/>
                <a:ea typeface="MS PGothic" panose="020B0600070205080204" pitchFamily="34" charset="-128"/>
              </a:defRPr>
            </a:lvl2pPr>
            <a:lvl3pPr marL="1143000" indent="-228600" defTabSz="928688">
              <a:defRPr>
                <a:solidFill>
                  <a:schemeClr val="tx1"/>
                </a:solidFill>
                <a:latin typeface="Whitney Book" pitchFamily="2" charset="0"/>
                <a:ea typeface="MS PGothic" panose="020B0600070205080204" pitchFamily="34" charset="-128"/>
              </a:defRPr>
            </a:lvl3pPr>
            <a:lvl4pPr marL="1600200" indent="-228600" defTabSz="928688">
              <a:defRPr>
                <a:solidFill>
                  <a:schemeClr val="tx1"/>
                </a:solidFill>
                <a:latin typeface="Whitney Book" pitchFamily="2" charset="0"/>
                <a:ea typeface="MS PGothic" panose="020B0600070205080204" pitchFamily="34" charset="-128"/>
              </a:defRPr>
            </a:lvl4pPr>
            <a:lvl5pPr marL="2057400" indent="-228600" defTabSz="928688">
              <a:defRPr>
                <a:solidFill>
                  <a:schemeClr val="tx1"/>
                </a:solidFill>
                <a:latin typeface="Whitney Book" pitchFamily="2" charset="0"/>
                <a:ea typeface="MS PGothic" panose="020B0600070205080204" pitchFamily="34" charset="-128"/>
              </a:defRPr>
            </a:lvl5pPr>
            <a:lvl6pPr marL="2514600" indent="-228600" defTabSz="928688" eaLnBrk="0" fontAlgn="base" hangingPunct="0">
              <a:spcBef>
                <a:spcPct val="0"/>
              </a:spcBef>
              <a:spcAft>
                <a:spcPct val="0"/>
              </a:spcAft>
              <a:defRPr>
                <a:solidFill>
                  <a:schemeClr val="tx1"/>
                </a:solidFill>
                <a:latin typeface="Whitney Book" pitchFamily="2" charset="0"/>
                <a:ea typeface="MS PGothic" panose="020B0600070205080204" pitchFamily="34" charset="-128"/>
              </a:defRPr>
            </a:lvl6pPr>
            <a:lvl7pPr marL="2971800" indent="-228600" defTabSz="928688" eaLnBrk="0" fontAlgn="base" hangingPunct="0">
              <a:spcBef>
                <a:spcPct val="0"/>
              </a:spcBef>
              <a:spcAft>
                <a:spcPct val="0"/>
              </a:spcAft>
              <a:defRPr>
                <a:solidFill>
                  <a:schemeClr val="tx1"/>
                </a:solidFill>
                <a:latin typeface="Whitney Book" pitchFamily="2" charset="0"/>
                <a:ea typeface="MS PGothic" panose="020B0600070205080204" pitchFamily="34" charset="-128"/>
              </a:defRPr>
            </a:lvl7pPr>
            <a:lvl8pPr marL="3429000" indent="-228600" defTabSz="928688" eaLnBrk="0" fontAlgn="base" hangingPunct="0">
              <a:spcBef>
                <a:spcPct val="0"/>
              </a:spcBef>
              <a:spcAft>
                <a:spcPct val="0"/>
              </a:spcAft>
              <a:defRPr>
                <a:solidFill>
                  <a:schemeClr val="tx1"/>
                </a:solidFill>
                <a:latin typeface="Whitney Book" pitchFamily="2" charset="0"/>
                <a:ea typeface="MS PGothic" panose="020B0600070205080204" pitchFamily="34" charset="-128"/>
              </a:defRPr>
            </a:lvl8pPr>
            <a:lvl9pPr marL="3886200" indent="-228600" defTabSz="928688" eaLnBrk="0" fontAlgn="base" hangingPunct="0">
              <a:spcBef>
                <a:spcPct val="0"/>
              </a:spcBef>
              <a:spcAft>
                <a:spcPct val="0"/>
              </a:spcAft>
              <a:defRPr>
                <a:solidFill>
                  <a:schemeClr val="tx1"/>
                </a:solidFill>
                <a:latin typeface="Whitney Book" pitchFamily="2" charset="0"/>
                <a:ea typeface="MS PGothic" panose="020B0600070205080204" pitchFamily="34" charset="-128"/>
              </a:defRPr>
            </a:lvl9pPr>
          </a:lstStyle>
          <a:p>
            <a:fld id="{DA093443-A375-41DB-B441-25C658FA1467}" type="slidenum">
              <a:rPr lang="en-US" altLang="en-US">
                <a:latin typeface="Arial" panose="020B0604020202020204" pitchFamily="34" charset="0"/>
              </a:rPr>
              <a:pPr/>
              <a:t>3</a:t>
            </a:fld>
            <a:endParaRPr lang="en-US" altLang="en-US">
              <a:latin typeface="Arial" panose="020B0604020202020204" pitchFamily="34" charset="0"/>
            </a:endParaRPr>
          </a:p>
        </p:txBody>
      </p:sp>
    </p:spTree>
    <p:extLst>
      <p:ext uri="{BB962C8B-B14F-4D97-AF65-F5344CB8AC3E}">
        <p14:creationId xmlns:p14="http://schemas.microsoft.com/office/powerpoint/2010/main" val="878728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Working on related issues &amp; targeting the same populations</a:t>
            </a:r>
          </a:p>
          <a:p>
            <a:pPr lvl="1"/>
            <a:r>
              <a:rPr lang="en-US" dirty="0" err="1"/>
              <a:t>Creatis</a:t>
            </a:r>
            <a:r>
              <a:rPr lang="en-US" dirty="0"/>
              <a:t> an opportunity to align efforts, reduce duplication and silos, optimize financial resources and, ultimately, improve the overall health and well-being of the community.</a:t>
            </a:r>
          </a:p>
          <a:p>
            <a:r>
              <a:rPr lang="en-US" dirty="0"/>
              <a:t>Hospitals </a:t>
            </a:r>
          </a:p>
          <a:p>
            <a:pPr lvl="1"/>
            <a:r>
              <a:rPr lang="en-US" dirty="0"/>
              <a:t>Expertise in improving health</a:t>
            </a:r>
          </a:p>
          <a:p>
            <a:pPr lvl="1"/>
            <a:r>
              <a:rPr lang="en-US" dirty="0"/>
              <a:t>Often largest employers in their communities</a:t>
            </a:r>
          </a:p>
          <a:p>
            <a:pPr lvl="1"/>
            <a:r>
              <a:rPr lang="en-US" dirty="0"/>
              <a:t>Established strong reputations as major community stakeholders</a:t>
            </a:r>
          </a:p>
          <a:p>
            <a:r>
              <a:rPr lang="en-US" dirty="0"/>
              <a:t>Community Partners</a:t>
            </a:r>
          </a:p>
          <a:p>
            <a:pPr lvl="1"/>
            <a:r>
              <a:rPr lang="en-US" dirty="0"/>
              <a:t>Expertise in community needs and assets</a:t>
            </a:r>
          </a:p>
          <a:p>
            <a:pPr lvl="1"/>
            <a:r>
              <a:rPr lang="en-US" dirty="0"/>
              <a:t>People with lived experience</a:t>
            </a:r>
          </a:p>
          <a:p>
            <a:pPr lvl="1"/>
            <a:r>
              <a:rPr lang="en-US" dirty="0"/>
              <a:t>Have insight to offer about the system as it is experienced by consumers</a:t>
            </a:r>
          </a:p>
          <a:p>
            <a:pPr lvl="1"/>
            <a:endParaRPr lang="en-US" dirty="0"/>
          </a:p>
          <a:p>
            <a:endParaRPr lang="en-US" dirty="0"/>
          </a:p>
        </p:txBody>
      </p:sp>
      <p:sp>
        <p:nvSpPr>
          <p:cNvPr id="4" name="Slide Number Placeholder 3"/>
          <p:cNvSpPr>
            <a:spLocks noGrp="1"/>
          </p:cNvSpPr>
          <p:nvPr>
            <p:ph type="sldNum" sz="quarter" idx="10"/>
          </p:nvPr>
        </p:nvSpPr>
        <p:spPr/>
        <p:txBody>
          <a:bodyPr/>
          <a:lstStyle/>
          <a:p>
            <a:fld id="{BAF1167C-3F78-4CEC-A65F-21967F49F303}" type="slidenum">
              <a:rPr lang="en-US" smtClean="0"/>
              <a:pPr/>
              <a:t>4</a:t>
            </a:fld>
            <a:endParaRPr lang="en-US"/>
          </a:p>
        </p:txBody>
      </p:sp>
    </p:spTree>
    <p:extLst>
      <p:ext uri="{BB962C8B-B14F-4D97-AF65-F5344CB8AC3E}">
        <p14:creationId xmlns:p14="http://schemas.microsoft.com/office/powerpoint/2010/main" val="1039172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Have you applied Youth Participatory Action Research or Community-Based Participatory Research (CBPR)?
https://www.polleverywhere.com/multiple_choice_polls/HFaKs13VE7og9sG</a:t>
            </a:r>
          </a:p>
        </p:txBody>
      </p:sp>
      <p:sp>
        <p:nvSpPr>
          <p:cNvPr id="4" name="Slide Number Placeholder 3"/>
          <p:cNvSpPr>
            <a:spLocks noGrp="1"/>
          </p:cNvSpPr>
          <p:nvPr>
            <p:ph type="sldNum" sz="quarter" idx="10"/>
          </p:nvPr>
        </p:nvSpPr>
        <p:spPr/>
        <p:txBody>
          <a:bodyPr/>
          <a:lstStyle/>
          <a:p>
            <a:fld id="{BAF1167C-3F78-4CEC-A65F-21967F49F303}" type="slidenum">
              <a:rPr lang="en-US" smtClean="0"/>
              <a:pPr/>
              <a:t>5</a:t>
            </a:fld>
            <a:endParaRPr lang="en-US"/>
          </a:p>
        </p:txBody>
      </p:sp>
      <p:sp>
        <p:nvSpPr>
          <p:cNvPr id="5" name="TextBox 4">
            <a:extLst>
              <a:ext uri="{FF2B5EF4-FFF2-40B4-BE49-F238E27FC236}">
                <a16:creationId xmlns:a16="http://schemas.microsoft.com/office/drawing/2014/main" id="{6E4F4585-0E97-4115-9D4C-C0FFDE1C5EB6}"/>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985051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Whitney Book" pitchFamily="2" charset="0"/>
                <a:ea typeface="MS PGothic" panose="020B0600070205080204" pitchFamily="34" charset="-128"/>
              </a:defRPr>
            </a:lvl1pPr>
            <a:lvl2pPr marL="742950" indent="-285750" defTabSz="928688">
              <a:defRPr>
                <a:solidFill>
                  <a:schemeClr val="tx1"/>
                </a:solidFill>
                <a:latin typeface="Whitney Book" pitchFamily="2" charset="0"/>
                <a:ea typeface="MS PGothic" panose="020B0600070205080204" pitchFamily="34" charset="-128"/>
              </a:defRPr>
            </a:lvl2pPr>
            <a:lvl3pPr marL="1143000" indent="-228600" defTabSz="928688">
              <a:defRPr>
                <a:solidFill>
                  <a:schemeClr val="tx1"/>
                </a:solidFill>
                <a:latin typeface="Whitney Book" pitchFamily="2" charset="0"/>
                <a:ea typeface="MS PGothic" panose="020B0600070205080204" pitchFamily="34" charset="-128"/>
              </a:defRPr>
            </a:lvl3pPr>
            <a:lvl4pPr marL="1600200" indent="-228600" defTabSz="928688">
              <a:defRPr>
                <a:solidFill>
                  <a:schemeClr val="tx1"/>
                </a:solidFill>
                <a:latin typeface="Whitney Book" pitchFamily="2" charset="0"/>
                <a:ea typeface="MS PGothic" panose="020B0600070205080204" pitchFamily="34" charset="-128"/>
              </a:defRPr>
            </a:lvl4pPr>
            <a:lvl5pPr marL="2057400" indent="-228600" defTabSz="928688">
              <a:defRPr>
                <a:solidFill>
                  <a:schemeClr val="tx1"/>
                </a:solidFill>
                <a:latin typeface="Whitney Book" pitchFamily="2" charset="0"/>
                <a:ea typeface="MS PGothic" panose="020B0600070205080204" pitchFamily="34" charset="-128"/>
              </a:defRPr>
            </a:lvl5pPr>
            <a:lvl6pPr marL="2514600" indent="-228600" defTabSz="928688" eaLnBrk="0" fontAlgn="base" hangingPunct="0">
              <a:spcBef>
                <a:spcPct val="0"/>
              </a:spcBef>
              <a:spcAft>
                <a:spcPct val="0"/>
              </a:spcAft>
              <a:defRPr>
                <a:solidFill>
                  <a:schemeClr val="tx1"/>
                </a:solidFill>
                <a:latin typeface="Whitney Book" pitchFamily="2" charset="0"/>
                <a:ea typeface="MS PGothic" panose="020B0600070205080204" pitchFamily="34" charset="-128"/>
              </a:defRPr>
            </a:lvl6pPr>
            <a:lvl7pPr marL="2971800" indent="-228600" defTabSz="928688" eaLnBrk="0" fontAlgn="base" hangingPunct="0">
              <a:spcBef>
                <a:spcPct val="0"/>
              </a:spcBef>
              <a:spcAft>
                <a:spcPct val="0"/>
              </a:spcAft>
              <a:defRPr>
                <a:solidFill>
                  <a:schemeClr val="tx1"/>
                </a:solidFill>
                <a:latin typeface="Whitney Book" pitchFamily="2" charset="0"/>
                <a:ea typeface="MS PGothic" panose="020B0600070205080204" pitchFamily="34" charset="-128"/>
              </a:defRPr>
            </a:lvl7pPr>
            <a:lvl8pPr marL="3429000" indent="-228600" defTabSz="928688" eaLnBrk="0" fontAlgn="base" hangingPunct="0">
              <a:spcBef>
                <a:spcPct val="0"/>
              </a:spcBef>
              <a:spcAft>
                <a:spcPct val="0"/>
              </a:spcAft>
              <a:defRPr>
                <a:solidFill>
                  <a:schemeClr val="tx1"/>
                </a:solidFill>
                <a:latin typeface="Whitney Book" pitchFamily="2" charset="0"/>
                <a:ea typeface="MS PGothic" panose="020B0600070205080204" pitchFamily="34" charset="-128"/>
              </a:defRPr>
            </a:lvl8pPr>
            <a:lvl9pPr marL="3886200" indent="-228600" defTabSz="928688" eaLnBrk="0" fontAlgn="base" hangingPunct="0">
              <a:spcBef>
                <a:spcPct val="0"/>
              </a:spcBef>
              <a:spcAft>
                <a:spcPct val="0"/>
              </a:spcAft>
              <a:defRPr>
                <a:solidFill>
                  <a:schemeClr val="tx1"/>
                </a:solidFill>
                <a:latin typeface="Whitney Book" pitchFamily="2" charset="0"/>
                <a:ea typeface="MS PGothic" panose="020B0600070205080204" pitchFamily="34" charset="-128"/>
              </a:defRPr>
            </a:lvl9pPr>
          </a:lstStyle>
          <a:p>
            <a:fld id="{44E417E7-EC0D-490B-AD00-BC91BC00334E}" type="slidenum">
              <a:rPr lang="en-US" altLang="en-US">
                <a:latin typeface="Arial" panose="020B0604020202020204" pitchFamily="34" charset="0"/>
              </a:rPr>
              <a:pPr/>
              <a:t>7</a:t>
            </a:fld>
            <a:endParaRPr lang="en-US" altLang="en-US">
              <a:latin typeface="Arial" panose="020B0604020202020204" pitchFamily="34" charset="0"/>
            </a:endParaRPr>
          </a:p>
        </p:txBody>
      </p:sp>
    </p:spTree>
    <p:extLst>
      <p:ext uri="{BB962C8B-B14F-4D97-AF65-F5344CB8AC3E}">
        <p14:creationId xmlns:p14="http://schemas.microsoft.com/office/powerpoint/2010/main" val="2684531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you currently engage youth or community members in your programs or work?
https://www.polleverywhere.com/multiple_choice_polls/qmCRcYMsaa5kDQR</a:t>
            </a:r>
          </a:p>
        </p:txBody>
      </p:sp>
      <p:sp>
        <p:nvSpPr>
          <p:cNvPr id="4" name="Slide Number Placeholder 3"/>
          <p:cNvSpPr>
            <a:spLocks noGrp="1"/>
          </p:cNvSpPr>
          <p:nvPr>
            <p:ph type="sldNum" sz="quarter" idx="10"/>
          </p:nvPr>
        </p:nvSpPr>
        <p:spPr/>
        <p:txBody>
          <a:bodyPr/>
          <a:lstStyle/>
          <a:p>
            <a:fld id="{BAF1167C-3F78-4CEC-A65F-21967F49F303}" type="slidenum">
              <a:rPr lang="en-US" smtClean="0"/>
              <a:pPr/>
              <a:t>8</a:t>
            </a:fld>
            <a:endParaRPr lang="en-US"/>
          </a:p>
        </p:txBody>
      </p:sp>
      <p:sp>
        <p:nvSpPr>
          <p:cNvPr id="5" name="TextBox 4">
            <a:extLst>
              <a:ext uri="{FF2B5EF4-FFF2-40B4-BE49-F238E27FC236}">
                <a16:creationId xmlns:a16="http://schemas.microsoft.com/office/drawing/2014/main" id="{776DF63D-9A9F-47FE-97A8-195E12DA1657}"/>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762455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Whitney Book" pitchFamily="2" charset="0"/>
                <a:ea typeface="MS PGothic" panose="020B0600070205080204" pitchFamily="34" charset="-128"/>
              </a:defRPr>
            </a:lvl1pPr>
            <a:lvl2pPr marL="742950" indent="-285750" defTabSz="928688">
              <a:defRPr>
                <a:solidFill>
                  <a:schemeClr val="tx1"/>
                </a:solidFill>
                <a:latin typeface="Whitney Book" pitchFamily="2" charset="0"/>
                <a:ea typeface="MS PGothic" panose="020B0600070205080204" pitchFamily="34" charset="-128"/>
              </a:defRPr>
            </a:lvl2pPr>
            <a:lvl3pPr marL="1143000" indent="-228600" defTabSz="928688">
              <a:defRPr>
                <a:solidFill>
                  <a:schemeClr val="tx1"/>
                </a:solidFill>
                <a:latin typeface="Whitney Book" pitchFamily="2" charset="0"/>
                <a:ea typeface="MS PGothic" panose="020B0600070205080204" pitchFamily="34" charset="-128"/>
              </a:defRPr>
            </a:lvl3pPr>
            <a:lvl4pPr marL="1600200" indent="-228600" defTabSz="928688">
              <a:defRPr>
                <a:solidFill>
                  <a:schemeClr val="tx1"/>
                </a:solidFill>
                <a:latin typeface="Whitney Book" pitchFamily="2" charset="0"/>
                <a:ea typeface="MS PGothic" panose="020B0600070205080204" pitchFamily="34" charset="-128"/>
              </a:defRPr>
            </a:lvl4pPr>
            <a:lvl5pPr marL="2057400" indent="-228600" defTabSz="928688">
              <a:defRPr>
                <a:solidFill>
                  <a:schemeClr val="tx1"/>
                </a:solidFill>
                <a:latin typeface="Whitney Book" pitchFamily="2" charset="0"/>
                <a:ea typeface="MS PGothic" panose="020B0600070205080204" pitchFamily="34" charset="-128"/>
              </a:defRPr>
            </a:lvl5pPr>
            <a:lvl6pPr marL="2514600" indent="-228600" defTabSz="928688" eaLnBrk="0" fontAlgn="base" hangingPunct="0">
              <a:spcBef>
                <a:spcPct val="0"/>
              </a:spcBef>
              <a:spcAft>
                <a:spcPct val="0"/>
              </a:spcAft>
              <a:defRPr>
                <a:solidFill>
                  <a:schemeClr val="tx1"/>
                </a:solidFill>
                <a:latin typeface="Whitney Book" pitchFamily="2" charset="0"/>
                <a:ea typeface="MS PGothic" panose="020B0600070205080204" pitchFamily="34" charset="-128"/>
              </a:defRPr>
            </a:lvl6pPr>
            <a:lvl7pPr marL="2971800" indent="-228600" defTabSz="928688" eaLnBrk="0" fontAlgn="base" hangingPunct="0">
              <a:spcBef>
                <a:spcPct val="0"/>
              </a:spcBef>
              <a:spcAft>
                <a:spcPct val="0"/>
              </a:spcAft>
              <a:defRPr>
                <a:solidFill>
                  <a:schemeClr val="tx1"/>
                </a:solidFill>
                <a:latin typeface="Whitney Book" pitchFamily="2" charset="0"/>
                <a:ea typeface="MS PGothic" panose="020B0600070205080204" pitchFamily="34" charset="-128"/>
              </a:defRPr>
            </a:lvl7pPr>
            <a:lvl8pPr marL="3429000" indent="-228600" defTabSz="928688" eaLnBrk="0" fontAlgn="base" hangingPunct="0">
              <a:spcBef>
                <a:spcPct val="0"/>
              </a:spcBef>
              <a:spcAft>
                <a:spcPct val="0"/>
              </a:spcAft>
              <a:defRPr>
                <a:solidFill>
                  <a:schemeClr val="tx1"/>
                </a:solidFill>
                <a:latin typeface="Whitney Book" pitchFamily="2" charset="0"/>
                <a:ea typeface="MS PGothic" panose="020B0600070205080204" pitchFamily="34" charset="-128"/>
              </a:defRPr>
            </a:lvl8pPr>
            <a:lvl9pPr marL="3886200" indent="-228600" defTabSz="928688" eaLnBrk="0" fontAlgn="base" hangingPunct="0">
              <a:spcBef>
                <a:spcPct val="0"/>
              </a:spcBef>
              <a:spcAft>
                <a:spcPct val="0"/>
              </a:spcAft>
              <a:defRPr>
                <a:solidFill>
                  <a:schemeClr val="tx1"/>
                </a:solidFill>
                <a:latin typeface="Whitney Book" pitchFamily="2" charset="0"/>
                <a:ea typeface="MS PGothic" panose="020B0600070205080204" pitchFamily="34" charset="-128"/>
              </a:defRPr>
            </a:lvl9pPr>
          </a:lstStyle>
          <a:p>
            <a:fld id="{8821A2FD-FE63-4ADA-A0CE-6D498AFC016B}" type="slidenum">
              <a:rPr lang="en-US" altLang="en-US">
                <a:latin typeface="Arial" panose="020B0604020202020204" pitchFamily="34" charset="0"/>
              </a:rPr>
              <a:pPr/>
              <a:t>9</a:t>
            </a:fld>
            <a:endParaRPr lang="en-US" altLang="en-US">
              <a:latin typeface="Arial" panose="020B0604020202020204" pitchFamily="34" charset="0"/>
            </a:endParaRPr>
          </a:p>
        </p:txBody>
      </p:sp>
    </p:spTree>
    <p:extLst>
      <p:ext uri="{BB962C8B-B14F-4D97-AF65-F5344CB8AC3E}">
        <p14:creationId xmlns:p14="http://schemas.microsoft.com/office/powerpoint/2010/main" val="1296974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Photovoice , a community assessment tool using photos from the communities' perspective that frame the contexts of their daily lives. </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Whitney Book" pitchFamily="2" charset="0"/>
                <a:ea typeface="MS PGothic" panose="020B0600070205080204" pitchFamily="34" charset="-128"/>
              </a:defRPr>
            </a:lvl1pPr>
            <a:lvl2pPr marL="742950" indent="-285750" defTabSz="928688">
              <a:defRPr>
                <a:solidFill>
                  <a:schemeClr val="tx1"/>
                </a:solidFill>
                <a:latin typeface="Whitney Book" pitchFamily="2" charset="0"/>
                <a:ea typeface="MS PGothic" panose="020B0600070205080204" pitchFamily="34" charset="-128"/>
              </a:defRPr>
            </a:lvl2pPr>
            <a:lvl3pPr marL="1143000" indent="-228600" defTabSz="928688">
              <a:defRPr>
                <a:solidFill>
                  <a:schemeClr val="tx1"/>
                </a:solidFill>
                <a:latin typeface="Whitney Book" pitchFamily="2" charset="0"/>
                <a:ea typeface="MS PGothic" panose="020B0600070205080204" pitchFamily="34" charset="-128"/>
              </a:defRPr>
            </a:lvl3pPr>
            <a:lvl4pPr marL="1600200" indent="-228600" defTabSz="928688">
              <a:defRPr>
                <a:solidFill>
                  <a:schemeClr val="tx1"/>
                </a:solidFill>
                <a:latin typeface="Whitney Book" pitchFamily="2" charset="0"/>
                <a:ea typeface="MS PGothic" panose="020B0600070205080204" pitchFamily="34" charset="-128"/>
              </a:defRPr>
            </a:lvl4pPr>
            <a:lvl5pPr marL="2057400" indent="-228600" defTabSz="928688">
              <a:defRPr>
                <a:solidFill>
                  <a:schemeClr val="tx1"/>
                </a:solidFill>
                <a:latin typeface="Whitney Book" pitchFamily="2" charset="0"/>
                <a:ea typeface="MS PGothic" panose="020B0600070205080204" pitchFamily="34" charset="-128"/>
              </a:defRPr>
            </a:lvl5pPr>
            <a:lvl6pPr marL="2514600" indent="-228600" defTabSz="928688" eaLnBrk="0" fontAlgn="base" hangingPunct="0">
              <a:spcBef>
                <a:spcPct val="0"/>
              </a:spcBef>
              <a:spcAft>
                <a:spcPct val="0"/>
              </a:spcAft>
              <a:defRPr>
                <a:solidFill>
                  <a:schemeClr val="tx1"/>
                </a:solidFill>
                <a:latin typeface="Whitney Book" pitchFamily="2" charset="0"/>
                <a:ea typeface="MS PGothic" panose="020B0600070205080204" pitchFamily="34" charset="-128"/>
              </a:defRPr>
            </a:lvl6pPr>
            <a:lvl7pPr marL="2971800" indent="-228600" defTabSz="928688" eaLnBrk="0" fontAlgn="base" hangingPunct="0">
              <a:spcBef>
                <a:spcPct val="0"/>
              </a:spcBef>
              <a:spcAft>
                <a:spcPct val="0"/>
              </a:spcAft>
              <a:defRPr>
                <a:solidFill>
                  <a:schemeClr val="tx1"/>
                </a:solidFill>
                <a:latin typeface="Whitney Book" pitchFamily="2" charset="0"/>
                <a:ea typeface="MS PGothic" panose="020B0600070205080204" pitchFamily="34" charset="-128"/>
              </a:defRPr>
            </a:lvl7pPr>
            <a:lvl8pPr marL="3429000" indent="-228600" defTabSz="928688" eaLnBrk="0" fontAlgn="base" hangingPunct="0">
              <a:spcBef>
                <a:spcPct val="0"/>
              </a:spcBef>
              <a:spcAft>
                <a:spcPct val="0"/>
              </a:spcAft>
              <a:defRPr>
                <a:solidFill>
                  <a:schemeClr val="tx1"/>
                </a:solidFill>
                <a:latin typeface="Whitney Book" pitchFamily="2" charset="0"/>
                <a:ea typeface="MS PGothic" panose="020B0600070205080204" pitchFamily="34" charset="-128"/>
              </a:defRPr>
            </a:lvl8pPr>
            <a:lvl9pPr marL="3886200" indent="-228600" defTabSz="928688" eaLnBrk="0" fontAlgn="base" hangingPunct="0">
              <a:spcBef>
                <a:spcPct val="0"/>
              </a:spcBef>
              <a:spcAft>
                <a:spcPct val="0"/>
              </a:spcAft>
              <a:defRPr>
                <a:solidFill>
                  <a:schemeClr val="tx1"/>
                </a:solidFill>
                <a:latin typeface="Whitney Book" pitchFamily="2" charset="0"/>
                <a:ea typeface="MS PGothic" panose="020B0600070205080204" pitchFamily="34" charset="-128"/>
              </a:defRPr>
            </a:lvl9pPr>
          </a:lstStyle>
          <a:p>
            <a:fld id="{C49C9653-448C-4033-9EAA-CF23C7BCD26A}" type="slidenum">
              <a:rPr lang="en-US" altLang="en-US">
                <a:latin typeface="Arial" panose="020B0604020202020204" pitchFamily="34" charset="0"/>
              </a:rPr>
              <a:pPr/>
              <a:t>10</a:t>
            </a:fld>
            <a:endParaRPr lang="en-US" altLang="en-US">
              <a:latin typeface="Arial" panose="020B0604020202020204" pitchFamily="34" charset="0"/>
            </a:endParaRPr>
          </a:p>
        </p:txBody>
      </p:sp>
    </p:spTree>
    <p:extLst>
      <p:ext uri="{BB962C8B-B14F-4D97-AF65-F5344CB8AC3E}">
        <p14:creationId xmlns:p14="http://schemas.microsoft.com/office/powerpoint/2010/main" val="42065515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AGE">
    <p:spTree>
      <p:nvGrpSpPr>
        <p:cNvPr id="1" name=""/>
        <p:cNvGrpSpPr/>
        <p:nvPr/>
      </p:nvGrpSpPr>
      <p:grpSpPr>
        <a:xfrm>
          <a:off x="0" y="0"/>
          <a:ext cx="0" cy="0"/>
          <a:chOff x="0" y="0"/>
          <a:chExt cx="0" cy="0"/>
        </a:xfrm>
      </p:grpSpPr>
      <p:sp>
        <p:nvSpPr>
          <p:cNvPr id="4" name="Rectangle 1033"/>
          <p:cNvSpPr>
            <a:spLocks noChangeArrowheads="1"/>
          </p:cNvSpPr>
          <p:nvPr userDrawn="1"/>
        </p:nvSpPr>
        <p:spPr bwMode="auto">
          <a:xfrm>
            <a:off x="0" y="1642618"/>
            <a:ext cx="9144000" cy="5416550"/>
          </a:xfrm>
          <a:prstGeom prst="rect">
            <a:avLst/>
          </a:prstGeom>
          <a:solidFill>
            <a:srgbClr val="EEA42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7" rIns="91437"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en-US" altLang="en-US"/>
          </a:p>
        </p:txBody>
      </p:sp>
      <p:pic>
        <p:nvPicPr>
          <p:cNvPr id="6" name="Picture 7"/>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3188" y="288925"/>
            <a:ext cx="3298825" cy="900113"/>
          </a:xfrm>
          <a:prstGeom prst="rect">
            <a:avLst/>
          </a:prstGeom>
          <a:noFill/>
          <a:ln w="9525">
            <a:noFill/>
            <a:miter lim="800000"/>
            <a:headEnd/>
            <a:tailEnd/>
          </a:ln>
        </p:spPr>
      </p:pic>
      <p:sp>
        <p:nvSpPr>
          <p:cNvPr id="10" name="Title 1"/>
          <p:cNvSpPr>
            <a:spLocks noGrp="1"/>
          </p:cNvSpPr>
          <p:nvPr>
            <p:ph type="title" hasCustomPrompt="1"/>
          </p:nvPr>
        </p:nvSpPr>
        <p:spPr>
          <a:xfrm>
            <a:off x="343557" y="2101494"/>
            <a:ext cx="7772400" cy="1362075"/>
          </a:xfrm>
        </p:spPr>
        <p:txBody>
          <a:bodyPr anchor="t"/>
          <a:lstStyle>
            <a:lvl1pPr algn="l">
              <a:defRPr lang="en-US" sz="3600" smtClean="0"/>
            </a:lvl1pPr>
          </a:lstStyle>
          <a:p>
            <a:r>
              <a:rPr lang="en-US">
                <a:ea typeface="+mj-ea"/>
              </a:rPr>
              <a:t>Survivorship overview: </a:t>
            </a:r>
            <a:br>
              <a:rPr lang="en-US">
                <a:ea typeface="+mj-ea"/>
              </a:rPr>
            </a:br>
            <a:r>
              <a:rPr lang="en-US" sz="3200">
                <a:ea typeface="+mj-ea"/>
              </a:rPr>
              <a:t>Epidemiology of cancer survivors</a:t>
            </a:r>
            <a:endParaRPr lang="en-US" dirty="0"/>
          </a:p>
        </p:txBody>
      </p:sp>
      <p:sp>
        <p:nvSpPr>
          <p:cNvPr id="11" name="Text Placeholder 2"/>
          <p:cNvSpPr>
            <a:spLocks noGrp="1"/>
          </p:cNvSpPr>
          <p:nvPr>
            <p:ph type="body" idx="1" hasCustomPrompt="1"/>
          </p:nvPr>
        </p:nvSpPr>
        <p:spPr>
          <a:xfrm>
            <a:off x="343557" y="4223971"/>
            <a:ext cx="7772400" cy="1170765"/>
          </a:xfrm>
        </p:spPr>
        <p:txBody>
          <a:bodyPr anchor="b"/>
          <a:lstStyle>
            <a:lvl1pPr marL="0" indent="0">
              <a:buNone/>
              <a:defRPr sz="2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r>
              <a:rPr lang="en-US" b="1"/>
              <a:t>Aria M. Miller-Campbell, DrPH, MPH, MS, CPH</a:t>
            </a:r>
          </a:p>
          <a:p>
            <a:r>
              <a:rPr lang="en-US"/>
              <a:t>Fellow, Center of Community Alliance for Research &amp; Education (CCARE)</a:t>
            </a:r>
          </a:p>
          <a:p>
            <a:r>
              <a:rPr lang="en-US"/>
              <a:t>Department of Population Sciences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ne Column Content">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30188" y="6411913"/>
            <a:ext cx="4492625" cy="303212"/>
          </a:xfrm>
          <a:prstGeom prst="rect">
            <a:avLst/>
          </a:prstGeom>
          <a:noFill/>
          <a:ln w="9525">
            <a:noFill/>
            <a:miter lim="800000"/>
            <a:headEnd/>
            <a:tailEnd/>
          </a:ln>
        </p:spPr>
      </p:pic>
      <p:sp>
        <p:nvSpPr>
          <p:cNvPr id="2" name="Title 1"/>
          <p:cNvSpPr>
            <a:spLocks noGrp="1"/>
          </p:cNvSpPr>
          <p:nvPr>
            <p:ph type="title"/>
          </p:nvPr>
        </p:nvSpPr>
        <p:spPr/>
        <p:txBody>
          <a:bodyPr/>
          <a:lstStyle>
            <a:lvl1pPr>
              <a:defRPr sz="2400"/>
            </a:lvl1pPr>
          </a:lstStyle>
          <a:p>
            <a:r>
              <a:rPr lang="en-US" dirty="0"/>
              <a:t>Click to edit Master title style</a:t>
            </a:r>
          </a:p>
        </p:txBody>
      </p:sp>
      <p:sp>
        <p:nvSpPr>
          <p:cNvPr id="3" name="Content Placeholder 2"/>
          <p:cNvSpPr>
            <a:spLocks noGrp="1"/>
          </p:cNvSpPr>
          <p:nvPr>
            <p:ph idx="1"/>
          </p:nvPr>
        </p:nvSpPr>
        <p:spPr/>
        <p:txBody>
          <a:bodyPr/>
          <a:lstStyle>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pic>
        <p:nvPicPr>
          <p:cNvPr id="5"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30188" y="6411913"/>
            <a:ext cx="4492625" cy="303212"/>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249238" y="1600200"/>
            <a:ext cx="4173537" cy="4525963"/>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5175" y="1600200"/>
            <a:ext cx="4173538" cy="4525963"/>
          </a:xfrm>
        </p:spPr>
        <p:txBody>
          <a:bodyPr/>
          <a:lstStyle>
            <a:lvl1pPr>
              <a:defRPr sz="2400"/>
            </a:lvl1pPr>
            <a:lvl2pPr>
              <a:defRPr sz="22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itle 1"/>
          <p:cNvSpPr txBox="1">
            <a:spLocks/>
          </p:cNvSpPr>
          <p:nvPr userDrawn="1"/>
        </p:nvSpPr>
        <p:spPr bwMode="auto">
          <a:xfrm>
            <a:off x="249238" y="425450"/>
            <a:ext cx="8534400" cy="593725"/>
          </a:xfrm>
          <a:prstGeom prst="rect">
            <a:avLst/>
          </a:prstGeom>
          <a:noFill/>
          <a:ln>
            <a:noFill/>
          </a:ln>
          <a:effectLst/>
          <a:extLst/>
        </p:spPr>
        <p:txBody>
          <a:bodyPr anchor="ctr"/>
          <a:lstStyle>
            <a:lvl1pPr algn="l" rtl="0" fontAlgn="base">
              <a:spcBef>
                <a:spcPct val="0"/>
              </a:spcBef>
              <a:spcAft>
                <a:spcPct val="0"/>
              </a:spcAft>
              <a:defRPr sz="2400" b="1">
                <a:solidFill>
                  <a:schemeClr val="tx1"/>
                </a:solidFill>
                <a:latin typeface="+mj-lt"/>
                <a:ea typeface="+mj-ea"/>
                <a:cs typeface="+mj-cs"/>
              </a:defRPr>
            </a:lvl1pPr>
            <a:lvl2pPr algn="l" rtl="0" fontAlgn="base">
              <a:spcBef>
                <a:spcPct val="0"/>
              </a:spcBef>
              <a:spcAft>
                <a:spcPct val="0"/>
              </a:spcAft>
              <a:defRPr sz="2800" b="1">
                <a:solidFill>
                  <a:schemeClr val="tx1"/>
                </a:solidFill>
                <a:latin typeface="Arial" charset="0"/>
                <a:ea typeface="ＭＳ Ｐゴシック" charset="0"/>
                <a:cs typeface="ＭＳ Ｐゴシック" charset="0"/>
              </a:defRPr>
            </a:lvl2pPr>
            <a:lvl3pPr algn="l" rtl="0" fontAlgn="base">
              <a:spcBef>
                <a:spcPct val="0"/>
              </a:spcBef>
              <a:spcAft>
                <a:spcPct val="0"/>
              </a:spcAft>
              <a:defRPr sz="2800" b="1">
                <a:solidFill>
                  <a:schemeClr val="tx1"/>
                </a:solidFill>
                <a:latin typeface="Arial" charset="0"/>
                <a:ea typeface="ＭＳ Ｐゴシック" charset="0"/>
                <a:cs typeface="ＭＳ Ｐゴシック" charset="0"/>
              </a:defRPr>
            </a:lvl3pPr>
            <a:lvl4pPr algn="l" rtl="0" fontAlgn="base">
              <a:spcBef>
                <a:spcPct val="0"/>
              </a:spcBef>
              <a:spcAft>
                <a:spcPct val="0"/>
              </a:spcAft>
              <a:defRPr sz="2800" b="1">
                <a:solidFill>
                  <a:schemeClr val="tx1"/>
                </a:solidFill>
                <a:latin typeface="Arial" charset="0"/>
                <a:ea typeface="ＭＳ Ｐゴシック" charset="0"/>
                <a:cs typeface="ＭＳ Ｐゴシック" charset="0"/>
              </a:defRPr>
            </a:lvl4pPr>
            <a:lvl5pPr algn="l" rtl="0" fontAlgn="base">
              <a:spcBef>
                <a:spcPct val="0"/>
              </a:spcBef>
              <a:spcAft>
                <a:spcPct val="0"/>
              </a:spcAft>
              <a:defRPr sz="2800" b="1">
                <a:solidFill>
                  <a:schemeClr val="tx1"/>
                </a:solidFill>
                <a:latin typeface="Arial" charset="0"/>
                <a:ea typeface="ＭＳ Ｐゴシック" charset="0"/>
                <a:cs typeface="ＭＳ Ｐゴシック" charset="0"/>
              </a:defRPr>
            </a:lvl5pPr>
            <a:lvl6pPr marL="457200" algn="l" rtl="0" fontAlgn="base">
              <a:spcBef>
                <a:spcPct val="0"/>
              </a:spcBef>
              <a:spcAft>
                <a:spcPct val="0"/>
              </a:spcAft>
              <a:defRPr sz="2800" b="1">
                <a:solidFill>
                  <a:schemeClr val="tx1"/>
                </a:solidFill>
                <a:latin typeface="Arial" charset="0"/>
                <a:ea typeface="ＭＳ Ｐゴシック" charset="0"/>
                <a:cs typeface="ＭＳ Ｐゴシック" charset="0"/>
              </a:defRPr>
            </a:lvl6pPr>
            <a:lvl7pPr marL="914400" algn="l" rtl="0" fontAlgn="base">
              <a:spcBef>
                <a:spcPct val="0"/>
              </a:spcBef>
              <a:spcAft>
                <a:spcPct val="0"/>
              </a:spcAft>
              <a:defRPr sz="2800" b="1">
                <a:solidFill>
                  <a:schemeClr val="tx1"/>
                </a:solidFill>
                <a:latin typeface="Arial" charset="0"/>
                <a:ea typeface="ＭＳ Ｐゴシック" charset="0"/>
                <a:cs typeface="ＭＳ Ｐゴシック" charset="0"/>
              </a:defRPr>
            </a:lvl7pPr>
            <a:lvl8pPr marL="1371600" algn="l" rtl="0" fontAlgn="base">
              <a:spcBef>
                <a:spcPct val="0"/>
              </a:spcBef>
              <a:spcAft>
                <a:spcPct val="0"/>
              </a:spcAft>
              <a:defRPr sz="2800" b="1">
                <a:solidFill>
                  <a:schemeClr val="tx1"/>
                </a:solidFill>
                <a:latin typeface="Arial" charset="0"/>
                <a:ea typeface="ＭＳ Ｐゴシック" charset="0"/>
                <a:cs typeface="ＭＳ Ｐゴシック" charset="0"/>
              </a:defRPr>
            </a:lvl8pPr>
            <a:lvl9pPr marL="1828800" algn="l" rtl="0" fontAlgn="base">
              <a:spcBef>
                <a:spcPct val="0"/>
              </a:spcBef>
              <a:spcAft>
                <a:spcPct val="0"/>
              </a:spcAft>
              <a:defRPr sz="2800" b="1">
                <a:solidFill>
                  <a:schemeClr val="tx1"/>
                </a:solidFill>
                <a:latin typeface="Arial" charset="0"/>
                <a:ea typeface="ＭＳ Ｐゴシック" charset="0"/>
                <a:cs typeface="ＭＳ Ｐゴシック" charset="0"/>
              </a:defRPr>
            </a:lvl9pPr>
          </a:lstStyle>
          <a:p>
            <a:pPr>
              <a:defRPr/>
            </a:pPr>
            <a:r>
              <a:rPr lang="en-US"/>
              <a:t>Click to edit Master title style</a:t>
            </a:r>
          </a:p>
        </p:txBody>
      </p:sp>
      <p:sp>
        <p:nvSpPr>
          <p:cNvPr id="2" name="Title 1"/>
          <p:cNvSpPr>
            <a:spLocks noGrp="1"/>
          </p:cNvSpPr>
          <p:nvPr>
            <p:ph type="title"/>
          </p:nvPr>
        </p:nvSpPr>
        <p:spPr>
          <a:xfrm>
            <a:off x="274784" y="4800600"/>
            <a:ext cx="7003904" cy="566738"/>
          </a:xfrm>
        </p:spPr>
        <p:txBody>
          <a:bodyPr anchor="b"/>
          <a:lstStyle>
            <a:lvl1pPr algn="l">
              <a:defRPr sz="1800" b="1" baseline="0"/>
            </a:lvl1pPr>
          </a:lstStyle>
          <a:p>
            <a:r>
              <a:rPr lang="en-US"/>
              <a:t>Click to edit Master title style</a:t>
            </a:r>
            <a:endParaRPr lang="en-US" dirty="0"/>
          </a:p>
        </p:txBody>
      </p:sp>
      <p:sp>
        <p:nvSpPr>
          <p:cNvPr id="3" name="Picture Placeholder 2"/>
          <p:cNvSpPr>
            <a:spLocks noGrp="1"/>
          </p:cNvSpPr>
          <p:nvPr>
            <p:ph type="pic" idx="1"/>
          </p:nvPr>
        </p:nvSpPr>
        <p:spPr>
          <a:xfrm>
            <a:off x="289637" y="1448285"/>
            <a:ext cx="6989051" cy="3279290"/>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67358" y="5367338"/>
            <a:ext cx="7011330" cy="804862"/>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out Caption">
    <p:spTree>
      <p:nvGrpSpPr>
        <p:cNvPr id="1" name=""/>
        <p:cNvGrpSpPr/>
        <p:nvPr/>
      </p:nvGrpSpPr>
      <p:grpSpPr>
        <a:xfrm>
          <a:off x="0" y="0"/>
          <a:ext cx="0" cy="0"/>
          <a:chOff x="0" y="0"/>
          <a:chExt cx="0" cy="0"/>
        </a:xfrm>
      </p:grpSpPr>
      <p:sp>
        <p:nvSpPr>
          <p:cNvPr id="4" name="Title 1"/>
          <p:cNvSpPr txBox="1">
            <a:spLocks/>
          </p:cNvSpPr>
          <p:nvPr userDrawn="1"/>
        </p:nvSpPr>
        <p:spPr bwMode="auto">
          <a:xfrm>
            <a:off x="249238" y="425450"/>
            <a:ext cx="8534400" cy="593725"/>
          </a:xfrm>
          <a:prstGeom prst="rect">
            <a:avLst/>
          </a:prstGeom>
          <a:noFill/>
          <a:ln>
            <a:noFill/>
          </a:ln>
          <a:effectLst/>
          <a:extLst/>
        </p:spPr>
        <p:txBody>
          <a:bodyPr anchor="ctr"/>
          <a:lstStyle>
            <a:lvl1pPr algn="l" rtl="0" fontAlgn="base">
              <a:spcBef>
                <a:spcPct val="0"/>
              </a:spcBef>
              <a:spcAft>
                <a:spcPct val="0"/>
              </a:spcAft>
              <a:defRPr sz="2400" b="1">
                <a:solidFill>
                  <a:schemeClr val="tx1"/>
                </a:solidFill>
                <a:latin typeface="+mj-lt"/>
                <a:ea typeface="+mj-ea"/>
                <a:cs typeface="+mj-cs"/>
              </a:defRPr>
            </a:lvl1pPr>
            <a:lvl2pPr algn="l" rtl="0" fontAlgn="base">
              <a:spcBef>
                <a:spcPct val="0"/>
              </a:spcBef>
              <a:spcAft>
                <a:spcPct val="0"/>
              </a:spcAft>
              <a:defRPr sz="2800" b="1">
                <a:solidFill>
                  <a:schemeClr val="tx1"/>
                </a:solidFill>
                <a:latin typeface="Arial" charset="0"/>
                <a:ea typeface="ＭＳ Ｐゴシック" charset="0"/>
                <a:cs typeface="ＭＳ Ｐゴシック" charset="0"/>
              </a:defRPr>
            </a:lvl2pPr>
            <a:lvl3pPr algn="l" rtl="0" fontAlgn="base">
              <a:spcBef>
                <a:spcPct val="0"/>
              </a:spcBef>
              <a:spcAft>
                <a:spcPct val="0"/>
              </a:spcAft>
              <a:defRPr sz="2800" b="1">
                <a:solidFill>
                  <a:schemeClr val="tx1"/>
                </a:solidFill>
                <a:latin typeface="Arial" charset="0"/>
                <a:ea typeface="ＭＳ Ｐゴシック" charset="0"/>
                <a:cs typeface="ＭＳ Ｐゴシック" charset="0"/>
              </a:defRPr>
            </a:lvl3pPr>
            <a:lvl4pPr algn="l" rtl="0" fontAlgn="base">
              <a:spcBef>
                <a:spcPct val="0"/>
              </a:spcBef>
              <a:spcAft>
                <a:spcPct val="0"/>
              </a:spcAft>
              <a:defRPr sz="2800" b="1">
                <a:solidFill>
                  <a:schemeClr val="tx1"/>
                </a:solidFill>
                <a:latin typeface="Arial" charset="0"/>
                <a:ea typeface="ＭＳ Ｐゴシック" charset="0"/>
                <a:cs typeface="ＭＳ Ｐゴシック" charset="0"/>
              </a:defRPr>
            </a:lvl4pPr>
            <a:lvl5pPr algn="l" rtl="0" fontAlgn="base">
              <a:spcBef>
                <a:spcPct val="0"/>
              </a:spcBef>
              <a:spcAft>
                <a:spcPct val="0"/>
              </a:spcAft>
              <a:defRPr sz="2800" b="1">
                <a:solidFill>
                  <a:schemeClr val="tx1"/>
                </a:solidFill>
                <a:latin typeface="Arial" charset="0"/>
                <a:ea typeface="ＭＳ Ｐゴシック" charset="0"/>
                <a:cs typeface="ＭＳ Ｐゴシック" charset="0"/>
              </a:defRPr>
            </a:lvl5pPr>
            <a:lvl6pPr marL="457200" algn="l" rtl="0" fontAlgn="base">
              <a:spcBef>
                <a:spcPct val="0"/>
              </a:spcBef>
              <a:spcAft>
                <a:spcPct val="0"/>
              </a:spcAft>
              <a:defRPr sz="2800" b="1">
                <a:solidFill>
                  <a:schemeClr val="tx1"/>
                </a:solidFill>
                <a:latin typeface="Arial" charset="0"/>
                <a:ea typeface="ＭＳ Ｐゴシック" charset="0"/>
                <a:cs typeface="ＭＳ Ｐゴシック" charset="0"/>
              </a:defRPr>
            </a:lvl6pPr>
            <a:lvl7pPr marL="914400" algn="l" rtl="0" fontAlgn="base">
              <a:spcBef>
                <a:spcPct val="0"/>
              </a:spcBef>
              <a:spcAft>
                <a:spcPct val="0"/>
              </a:spcAft>
              <a:defRPr sz="2800" b="1">
                <a:solidFill>
                  <a:schemeClr val="tx1"/>
                </a:solidFill>
                <a:latin typeface="Arial" charset="0"/>
                <a:ea typeface="ＭＳ Ｐゴシック" charset="0"/>
                <a:cs typeface="ＭＳ Ｐゴシック" charset="0"/>
              </a:defRPr>
            </a:lvl7pPr>
            <a:lvl8pPr marL="1371600" algn="l" rtl="0" fontAlgn="base">
              <a:spcBef>
                <a:spcPct val="0"/>
              </a:spcBef>
              <a:spcAft>
                <a:spcPct val="0"/>
              </a:spcAft>
              <a:defRPr sz="2800" b="1">
                <a:solidFill>
                  <a:schemeClr val="tx1"/>
                </a:solidFill>
                <a:latin typeface="Arial" charset="0"/>
                <a:ea typeface="ＭＳ Ｐゴシック" charset="0"/>
                <a:cs typeface="ＭＳ Ｐゴシック" charset="0"/>
              </a:defRPr>
            </a:lvl8pPr>
            <a:lvl9pPr marL="1828800" algn="l" rtl="0" fontAlgn="base">
              <a:spcBef>
                <a:spcPct val="0"/>
              </a:spcBef>
              <a:spcAft>
                <a:spcPct val="0"/>
              </a:spcAft>
              <a:defRPr sz="2800" b="1">
                <a:solidFill>
                  <a:schemeClr val="tx1"/>
                </a:solidFill>
                <a:latin typeface="Arial" charset="0"/>
                <a:ea typeface="ＭＳ Ｐゴシック" charset="0"/>
                <a:cs typeface="ＭＳ Ｐゴシック" charset="0"/>
              </a:defRPr>
            </a:lvl9pPr>
          </a:lstStyle>
          <a:p>
            <a:pPr>
              <a:defRPr/>
            </a:pPr>
            <a:r>
              <a:rPr lang="en-US"/>
              <a:t>Click to edit Master title style</a:t>
            </a:r>
          </a:p>
        </p:txBody>
      </p:sp>
      <p:sp>
        <p:nvSpPr>
          <p:cNvPr id="3" name="Picture Placeholder 2"/>
          <p:cNvSpPr>
            <a:spLocks noGrp="1"/>
          </p:cNvSpPr>
          <p:nvPr>
            <p:ph type="pic" idx="1"/>
          </p:nvPr>
        </p:nvSpPr>
        <p:spPr>
          <a:xfrm>
            <a:off x="0" y="1448284"/>
            <a:ext cx="9144000" cy="4805335"/>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4280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990600"/>
            <a:ext cx="9144000" cy="255588"/>
          </a:xfrm>
          <a:prstGeom prst="rect">
            <a:avLst/>
          </a:prstGeom>
          <a:solidFill>
            <a:srgbClr val="EEA420"/>
          </a:solidFill>
          <a:ln>
            <a:solidFill>
              <a:srgbClr val="BBE0E3"/>
            </a:solidFill>
          </a:ln>
          <a:effectLst/>
        </p:spPr>
        <p:txBody>
          <a:bodyPr wrap="none" lIns="91437" rIns="91437" anchor="ctr"/>
          <a:lstStyle/>
          <a:p>
            <a:pPr>
              <a:defRPr/>
            </a:pPr>
            <a:endParaRPr lang="en-US">
              <a:ln>
                <a:solidFill>
                  <a:srgbClr val="289728"/>
                </a:solidFill>
              </a:ln>
              <a:ea typeface="ＭＳ Ｐゴシック" charset="0"/>
            </a:endParaRPr>
          </a:p>
        </p:txBody>
      </p:sp>
      <p:sp>
        <p:nvSpPr>
          <p:cNvPr id="1027" name="Rectangle 9"/>
          <p:cNvSpPr>
            <a:spLocks noGrp="1" noChangeArrowheads="1"/>
          </p:cNvSpPr>
          <p:nvPr>
            <p:ph type="title"/>
          </p:nvPr>
        </p:nvSpPr>
        <p:spPr bwMode="auto">
          <a:xfrm>
            <a:off x="249238" y="425450"/>
            <a:ext cx="8534400" cy="593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10"/>
          <p:cNvSpPr>
            <a:spLocks noGrp="1" noChangeArrowheads="1"/>
          </p:cNvSpPr>
          <p:nvPr>
            <p:ph type="body" idx="1"/>
          </p:nvPr>
        </p:nvSpPr>
        <p:spPr bwMode="auto">
          <a:xfrm>
            <a:off x="249238" y="1600200"/>
            <a:ext cx="849947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9" name="Picture 10"/>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30188" y="6411913"/>
            <a:ext cx="4492625" cy="3032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Lst>
  <p:txStyles>
    <p:titleStyle>
      <a:lvl1pPr algn="l" rtl="0" eaLnBrk="0" fontAlgn="base" hangingPunct="0">
        <a:spcBef>
          <a:spcPct val="0"/>
        </a:spcBef>
        <a:spcAft>
          <a:spcPct val="0"/>
        </a:spcAft>
        <a:defRPr sz="2400" b="1">
          <a:solidFill>
            <a:schemeClr val="tx1"/>
          </a:solidFill>
          <a:latin typeface="+mj-lt"/>
          <a:ea typeface="MS PGothic" panose="020B0600070205080204" pitchFamily="34" charset="-128"/>
          <a:cs typeface="+mj-cs"/>
        </a:defRPr>
      </a:lvl1pPr>
      <a:lvl2pPr algn="l" rtl="0" eaLnBrk="0" fontAlgn="base" hangingPunct="0">
        <a:spcBef>
          <a:spcPct val="0"/>
        </a:spcBef>
        <a:spcAft>
          <a:spcPct val="0"/>
        </a:spcAft>
        <a:defRPr sz="2400" b="1">
          <a:solidFill>
            <a:schemeClr val="tx1"/>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2400" b="1">
          <a:solidFill>
            <a:schemeClr val="tx1"/>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2400" b="1">
          <a:solidFill>
            <a:schemeClr val="tx1"/>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2400" b="1">
          <a:solidFill>
            <a:schemeClr val="tx1"/>
          </a:solidFill>
          <a:latin typeface="Arial" charset="0"/>
          <a:ea typeface="MS PGothic" panose="020B0600070205080204" pitchFamily="34" charset="-128"/>
          <a:cs typeface="ＭＳ Ｐゴシック" charset="0"/>
        </a:defRPr>
      </a:lvl5pPr>
      <a:lvl6pPr marL="457200" algn="l" rtl="0" fontAlgn="base">
        <a:spcBef>
          <a:spcPct val="0"/>
        </a:spcBef>
        <a:spcAft>
          <a:spcPct val="0"/>
        </a:spcAft>
        <a:defRPr sz="2800" b="1">
          <a:solidFill>
            <a:schemeClr val="tx1"/>
          </a:solidFill>
          <a:latin typeface="Arial" charset="0"/>
          <a:ea typeface="ＭＳ Ｐゴシック" charset="0"/>
          <a:cs typeface="ＭＳ Ｐゴシック" charset="0"/>
        </a:defRPr>
      </a:lvl6pPr>
      <a:lvl7pPr marL="914400" algn="l" rtl="0" fontAlgn="base">
        <a:spcBef>
          <a:spcPct val="0"/>
        </a:spcBef>
        <a:spcAft>
          <a:spcPct val="0"/>
        </a:spcAft>
        <a:defRPr sz="2800" b="1">
          <a:solidFill>
            <a:schemeClr val="tx1"/>
          </a:solidFill>
          <a:latin typeface="Arial" charset="0"/>
          <a:ea typeface="ＭＳ Ｐゴシック" charset="0"/>
          <a:cs typeface="ＭＳ Ｐゴシック" charset="0"/>
        </a:defRPr>
      </a:lvl7pPr>
      <a:lvl8pPr marL="1371600" algn="l" rtl="0" fontAlgn="base">
        <a:spcBef>
          <a:spcPct val="0"/>
        </a:spcBef>
        <a:spcAft>
          <a:spcPct val="0"/>
        </a:spcAft>
        <a:defRPr sz="2800" b="1">
          <a:solidFill>
            <a:schemeClr val="tx1"/>
          </a:solidFill>
          <a:latin typeface="Arial" charset="0"/>
          <a:ea typeface="ＭＳ Ｐゴシック" charset="0"/>
          <a:cs typeface="ＭＳ Ｐゴシック" charset="0"/>
        </a:defRPr>
      </a:lvl8pPr>
      <a:lvl9pPr marL="1828800" algn="l" rtl="0" fontAlgn="base">
        <a:spcBef>
          <a:spcPct val="0"/>
        </a:spcBef>
        <a:spcAft>
          <a:spcPct val="0"/>
        </a:spcAft>
        <a:defRPr sz="2800" b="1">
          <a:solidFill>
            <a:schemeClr val="tx1"/>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2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oleObject" Target="../embeddings/oleObject1.bin"/><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jpe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yparhub.berkeley.edu/" TargetMode="External"/><Relationship Id="rId2" Type="http://schemas.openxmlformats.org/officeDocument/2006/relationships/hyperlink" Target="http://ctb.ku.edu/en/table-of-contents/assessment/assessing-community-needs-and-resources/photovoice/main" TargetMode="External"/><Relationship Id="rId1" Type="http://schemas.openxmlformats.org/officeDocument/2006/relationships/slideLayout" Target="../slideLayouts/slideLayout2.xml"/><Relationship Id="rId5" Type="http://schemas.openxmlformats.org/officeDocument/2006/relationships/hyperlink" Target="http://publicscienceproject.org/readings_resources/" TargetMode="External"/><Relationship Id="rId4" Type="http://schemas.openxmlformats.org/officeDocument/2006/relationships/hyperlink" Target="https://icrweb.org/"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publicscienceproject.org/abou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39013"/>
            <a:ext cx="9144000" cy="1734101"/>
          </a:xfrm>
          <a:extLst/>
        </p:spPr>
        <p:txBody>
          <a:bodyPr/>
          <a:lstStyle/>
          <a:p>
            <a:pPr algn="ctr" eaLnBrk="1" hangingPunct="1">
              <a:defRPr/>
            </a:pPr>
            <a:r>
              <a:rPr lang="en-US" sz="2900" dirty="0">
                <a:solidFill>
                  <a:srgbClr val="1851A8"/>
                </a:solidFill>
              </a:rPr>
              <a:t>Taking Action Together for Healthier Communities</a:t>
            </a:r>
            <a:endParaRPr lang="en-US" sz="2900" dirty="0">
              <a:solidFill>
                <a:srgbClr val="1851A8"/>
              </a:solidFill>
              <a:ea typeface="+mj-ea"/>
            </a:endParaRPr>
          </a:p>
        </p:txBody>
      </p:sp>
      <p:sp>
        <p:nvSpPr>
          <p:cNvPr id="3" name="Text Placeholder 2"/>
          <p:cNvSpPr>
            <a:spLocks noGrp="1"/>
          </p:cNvSpPr>
          <p:nvPr>
            <p:ph type="body" idx="1"/>
          </p:nvPr>
        </p:nvSpPr>
        <p:spPr>
          <a:xfrm>
            <a:off x="314024" y="5112774"/>
            <a:ext cx="8406464" cy="1620034"/>
          </a:xfrm>
          <a:extLst/>
        </p:spPr>
        <p:txBody>
          <a:bodyPr/>
          <a:lstStyle/>
          <a:p>
            <a:pPr eaLnBrk="1" hangingPunct="1">
              <a:defRPr/>
            </a:pPr>
            <a:endParaRPr lang="en-US" b="1" dirty="0">
              <a:ea typeface="+mn-ea"/>
            </a:endParaRPr>
          </a:p>
          <a:p>
            <a:pPr eaLnBrk="1" hangingPunct="1">
              <a:defRPr/>
            </a:pPr>
            <a:endParaRPr lang="en-US" b="1" dirty="0">
              <a:ea typeface="+mn-ea"/>
            </a:endParaRPr>
          </a:p>
          <a:p>
            <a:pPr eaLnBrk="1" hangingPunct="1">
              <a:defRPr/>
            </a:pPr>
            <a:r>
              <a:rPr lang="en-US" sz="1800" b="1" dirty="0"/>
              <a:t>Mayra Serrano, MPH, CHES</a:t>
            </a:r>
          </a:p>
          <a:p>
            <a:pPr eaLnBrk="1" hangingPunct="1">
              <a:defRPr/>
            </a:pPr>
            <a:r>
              <a:rPr lang="en-US" sz="1800" b="1" dirty="0"/>
              <a:t>Manager</a:t>
            </a:r>
          </a:p>
          <a:p>
            <a:pPr eaLnBrk="1" hangingPunct="1">
              <a:defRPr/>
            </a:pPr>
            <a:r>
              <a:rPr lang="en-US" sz="1600" dirty="0"/>
              <a:t>Center of Community Alliance for Research &amp; Education (CCARE)</a:t>
            </a:r>
          </a:p>
          <a:p>
            <a:pPr eaLnBrk="1" hangingPunct="1">
              <a:defRPr/>
            </a:pPr>
            <a:r>
              <a:rPr lang="en-US" sz="1600" dirty="0"/>
              <a:t>City of Hope, Department of Population Sciences</a:t>
            </a:r>
          </a:p>
        </p:txBody>
      </p:sp>
      <p:pic>
        <p:nvPicPr>
          <p:cNvPr id="4"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06895" y="2865121"/>
            <a:ext cx="3009719" cy="251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14"/>
          <p:cNvPicPr>
            <a:picLocks noChangeAspect="1"/>
          </p:cNvPicPr>
          <p:nvPr/>
        </p:nvPicPr>
        <p:blipFill>
          <a:blip r:embed="rId3">
            <a:extLst>
              <a:ext uri="{28A0092B-C50C-407E-A947-70E740481C1C}">
                <a14:useLocalDpi xmlns:a14="http://schemas.microsoft.com/office/drawing/2010/main" val="0"/>
              </a:ext>
            </a:extLst>
          </a:blip>
          <a:srcRect b="7365"/>
          <a:stretch>
            <a:fillRect/>
          </a:stretch>
        </p:blipFill>
        <p:spPr bwMode="auto">
          <a:xfrm>
            <a:off x="7162800" y="76200"/>
            <a:ext cx="1295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itle 1"/>
          <p:cNvSpPr>
            <a:spLocks noGrp="1"/>
          </p:cNvSpPr>
          <p:nvPr>
            <p:ph type="title"/>
          </p:nvPr>
        </p:nvSpPr>
        <p:spPr>
          <a:xfrm>
            <a:off x="457200" y="0"/>
            <a:ext cx="7010400" cy="838200"/>
          </a:xfrm>
        </p:spPr>
        <p:txBody>
          <a:bodyPr/>
          <a:lstStyle/>
          <a:p>
            <a:br>
              <a:rPr lang="en-US" altLang="en-US">
                <a:solidFill>
                  <a:srgbClr val="000066"/>
                </a:solidFill>
              </a:rPr>
            </a:br>
            <a:r>
              <a:rPr lang="en-US" altLang="en-US">
                <a:solidFill>
                  <a:srgbClr val="000066"/>
                </a:solidFill>
              </a:rPr>
              <a:t>Teen Nutrition Council </a:t>
            </a:r>
            <a:br>
              <a:rPr lang="en-US" altLang="en-US">
                <a:solidFill>
                  <a:srgbClr val="000066"/>
                </a:solidFill>
              </a:rPr>
            </a:br>
            <a:endParaRPr lang="en-US" altLang="en-US">
              <a:solidFill>
                <a:srgbClr val="000066"/>
              </a:solidFill>
            </a:endParaRPr>
          </a:p>
        </p:txBody>
      </p:sp>
      <p:sp>
        <p:nvSpPr>
          <p:cNvPr id="32774" name="Title 1"/>
          <p:cNvSpPr txBox="1">
            <a:spLocks/>
          </p:cNvSpPr>
          <p:nvPr/>
        </p:nvSpPr>
        <p:spPr bwMode="auto">
          <a:xfrm>
            <a:off x="228600" y="0"/>
            <a:ext cx="8686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ct val="0"/>
              </a:spcBef>
              <a:buFontTx/>
              <a:buNone/>
            </a:pPr>
            <a:endParaRPr lang="en-US" altLang="en-US" sz="4000" b="1">
              <a:latin typeface="+mj-lt"/>
            </a:endParaRPr>
          </a:p>
          <a:p>
            <a:pPr algn="ctr">
              <a:lnSpc>
                <a:spcPct val="107000"/>
              </a:lnSpc>
              <a:spcBef>
                <a:spcPct val="0"/>
              </a:spcBef>
              <a:buFontTx/>
              <a:buNone/>
            </a:pPr>
            <a:r>
              <a:rPr lang="en-US" altLang="en-US" sz="3600" b="1">
                <a:latin typeface="+mj-lt"/>
                <a:cs typeface="Times New Roman" panose="02020603050405020304" pitchFamily="18" charset="0"/>
              </a:rPr>
              <a:t> </a:t>
            </a:r>
          </a:p>
        </p:txBody>
      </p:sp>
      <p:sp>
        <p:nvSpPr>
          <p:cNvPr id="32775" name="Content Placeholder 6"/>
          <p:cNvSpPr>
            <a:spLocks noGrp="1"/>
          </p:cNvSpPr>
          <p:nvPr>
            <p:ph idx="1"/>
          </p:nvPr>
        </p:nvSpPr>
        <p:spPr>
          <a:xfrm>
            <a:off x="152400" y="1295400"/>
            <a:ext cx="5943600" cy="4525963"/>
          </a:xfrm>
        </p:spPr>
        <p:txBody>
          <a:bodyPr/>
          <a:lstStyle/>
          <a:p>
            <a:r>
              <a:rPr lang="en-US" altLang="en-US" sz="2000" b="1" dirty="0">
                <a:latin typeface="+mj-lt"/>
              </a:rPr>
              <a:t>The Teen Nutrition Council’s mission is to:</a:t>
            </a:r>
          </a:p>
          <a:p>
            <a:pPr lvl="1"/>
            <a:r>
              <a:rPr lang="en-US" altLang="en-US" sz="2000" dirty="0">
                <a:latin typeface="+mj-lt"/>
              </a:rPr>
              <a:t> Increase students' awareness and responsible decision-making regarding health and wellness by incorporating leadership skills in research, advocacy, and social determinants of health.</a:t>
            </a:r>
          </a:p>
          <a:p>
            <a:pPr lvl="1"/>
            <a:endParaRPr lang="en-US" altLang="en-US" sz="1100" dirty="0">
              <a:latin typeface="+mj-lt"/>
            </a:endParaRPr>
          </a:p>
          <a:p>
            <a:pPr lvl="1"/>
            <a:r>
              <a:rPr lang="en-US" altLang="en-US" sz="2000" dirty="0">
                <a:latin typeface="+mj-lt"/>
              </a:rPr>
              <a:t>Empower teens to be active community members and gain confidence in engaging policy makers and community stakeholders to enable policy and systemic change. </a:t>
            </a:r>
          </a:p>
          <a:p>
            <a:pPr lvl="1"/>
            <a:endParaRPr lang="en-US" altLang="en-US" sz="700" dirty="0">
              <a:latin typeface="+mj-lt"/>
            </a:endParaRPr>
          </a:p>
          <a:p>
            <a:pPr lvl="1"/>
            <a:r>
              <a:rPr lang="en-US" altLang="en-US" sz="2000" dirty="0">
                <a:latin typeface="+mj-lt"/>
              </a:rPr>
              <a:t>Aid in the dissemination of factual information regarding current health issues (i.e. obesity, physical activity, etc.) affecting their peers and the broader community. </a:t>
            </a:r>
          </a:p>
        </p:txBody>
      </p:sp>
      <p:pic>
        <p:nvPicPr>
          <p:cNvPr id="32776" name="Picture 8" descr="20160525_17180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752600"/>
            <a:ext cx="2674938"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9" descr="20160525_170741(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429000"/>
            <a:ext cx="2674938"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10" descr="20160525_172904.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05538" y="5105400"/>
            <a:ext cx="270986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5393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200" y="-228600"/>
            <a:ext cx="8229600" cy="1143000"/>
          </a:xfrm>
          <a:prstGeom prst="rect">
            <a:avLst/>
          </a:prstGeom>
          <a:noFill/>
          <a:ln w="9525">
            <a:noFill/>
            <a:miter lim="800000"/>
            <a:headEnd/>
            <a:tailEnd/>
          </a:ln>
        </p:spPr>
        <p:txBody>
          <a:bodyPr anchor="ctr"/>
          <a:lstStyle/>
          <a:p>
            <a:pPr algn="ctr">
              <a:defRPr/>
            </a:pPr>
            <a:r>
              <a:rPr lang="en-US" sz="4400" dirty="0">
                <a:solidFill>
                  <a:srgbClr val="000066"/>
                </a:solidFill>
                <a:ea typeface="+mj-ea"/>
                <a:cs typeface="+mj-cs"/>
              </a:rPr>
              <a:t>Objectives</a:t>
            </a:r>
          </a:p>
        </p:txBody>
      </p:sp>
      <p:sp>
        <p:nvSpPr>
          <p:cNvPr id="34821" name="Content Placeholder 6"/>
          <p:cNvSpPr txBox="1">
            <a:spLocks/>
          </p:cNvSpPr>
          <p:nvPr/>
        </p:nvSpPr>
        <p:spPr bwMode="auto">
          <a:xfrm>
            <a:off x="190500" y="1223819"/>
            <a:ext cx="8763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429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buFont typeface="Arial" panose="020B0604020202020204" pitchFamily="34" charset="0"/>
              <a:buChar char="•"/>
            </a:pPr>
            <a:r>
              <a:rPr lang="en-US" altLang="en-US" sz="1600" dirty="0">
                <a:latin typeface="+mn-lt"/>
              </a:rPr>
              <a:t>Educate and advocate for consumption of recommended amounts of fruits and vegetables by low-income (185% of federal poverty level) students and their families.</a:t>
            </a:r>
          </a:p>
          <a:p>
            <a:pPr lvl="1">
              <a:buFont typeface="Arial" panose="020B0604020202020204" pitchFamily="34" charset="0"/>
              <a:buChar char="•"/>
            </a:pPr>
            <a:r>
              <a:rPr lang="en-US" altLang="en-US" sz="1600" dirty="0">
                <a:latin typeface="+mn-lt"/>
              </a:rPr>
              <a:t>Provide school and community-based nutrition education workshops.</a:t>
            </a:r>
          </a:p>
          <a:p>
            <a:pPr lvl="1">
              <a:buFont typeface="Arial" panose="020B0604020202020204" pitchFamily="34" charset="0"/>
              <a:buChar char="•"/>
            </a:pPr>
            <a:r>
              <a:rPr lang="en-US" altLang="en-US" sz="1600" dirty="0">
                <a:latin typeface="+mn-lt"/>
              </a:rPr>
              <a:t>Conduct disease prevention awareness to the community through outreach activities.</a:t>
            </a:r>
          </a:p>
          <a:p>
            <a:pPr lvl="1">
              <a:buFont typeface="Arial" panose="020B0604020202020204" pitchFamily="34" charset="0"/>
              <a:buChar char="•"/>
            </a:pPr>
            <a:r>
              <a:rPr lang="en-US" altLang="en-US" sz="1600" dirty="0">
                <a:latin typeface="+mn-lt"/>
              </a:rPr>
              <a:t>Co-facilitate the Summer Health Camp in partnership with Duarte Unified School District (DUSD).</a:t>
            </a:r>
          </a:p>
          <a:p>
            <a:pPr lvl="1">
              <a:buFont typeface="Arial" panose="020B0604020202020204" pitchFamily="34" charset="0"/>
              <a:buChar char="•"/>
            </a:pPr>
            <a:r>
              <a:rPr lang="en-US" altLang="en-US" sz="1600" dirty="0">
                <a:latin typeface="+mn-lt"/>
              </a:rPr>
              <a:t>Facilitate presentations to City Council, the Parks and Recreation Commission, and The Healthy Cities Collaborative (HCC), offering input of the health needs and healthy policy of their community.</a:t>
            </a:r>
          </a:p>
          <a:p>
            <a:pPr lvl="1">
              <a:buFont typeface="Arial" panose="020B0604020202020204" pitchFamily="34" charset="0"/>
              <a:buChar char="•"/>
            </a:pPr>
            <a:r>
              <a:rPr lang="en-US" altLang="en-US" sz="1600" dirty="0">
                <a:latin typeface="+mn-lt"/>
              </a:rPr>
              <a:t>Conduct community needs assessments (e.g., </a:t>
            </a:r>
            <a:r>
              <a:rPr lang="en-US" altLang="en-US" sz="1600" dirty="0" err="1">
                <a:latin typeface="+mn-lt"/>
              </a:rPr>
              <a:t>Photovoice</a:t>
            </a:r>
            <a:r>
              <a:rPr lang="en-US" altLang="en-US" sz="1600" dirty="0">
                <a:latin typeface="+mn-lt"/>
              </a:rPr>
              <a:t> Project, Street Intercept Surveys).</a:t>
            </a:r>
          </a:p>
          <a:p>
            <a:pPr lvl="1">
              <a:buFont typeface="Arial" panose="020B0604020202020204" pitchFamily="34" charset="0"/>
              <a:buChar char="•"/>
            </a:pPr>
            <a:r>
              <a:rPr lang="en-US" altLang="en-US" sz="1600" dirty="0">
                <a:latin typeface="+mn-lt"/>
              </a:rPr>
              <a:t>SGHS students: Participate in the San Gabriel High School Healthy Food Fair and Research Poster Fair. </a:t>
            </a:r>
          </a:p>
          <a:p>
            <a:pPr lvl="1">
              <a:buFont typeface="Arial" panose="020B0604020202020204" pitchFamily="34" charset="0"/>
              <a:buChar char="•"/>
            </a:pPr>
            <a:endParaRPr lang="en-US" altLang="en-US" sz="1600" dirty="0">
              <a:latin typeface="+mn-lt"/>
            </a:endParaRPr>
          </a:p>
          <a:p>
            <a:pPr lvl="1">
              <a:buFont typeface="Arial" panose="020B0604020202020204" pitchFamily="34" charset="0"/>
              <a:buChar char="•"/>
            </a:pPr>
            <a:endParaRPr lang="en-US" altLang="en-US" sz="1600" dirty="0">
              <a:latin typeface="+mn-lt"/>
            </a:endParaRPr>
          </a:p>
        </p:txBody>
      </p:sp>
      <p:pic>
        <p:nvPicPr>
          <p:cNvPr id="34822" name="Picture 7" descr="DSC0154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51816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9" descr="DSC01556.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1054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2" descr="T:\CCARE - Pictures &amp; Videos\2016\EML\Summer Camp 2016\COH camera\DSC02047.JPG"/>
          <p:cNvPicPr>
            <a:picLocks noChangeAspect="1" noChangeArrowheads="1"/>
          </p:cNvPicPr>
          <p:nvPr/>
        </p:nvPicPr>
        <p:blipFill>
          <a:blip r:embed="rId5">
            <a:extLst>
              <a:ext uri="{28A0092B-C50C-407E-A947-70E740481C1C}">
                <a14:useLocalDpi xmlns:a14="http://schemas.microsoft.com/office/drawing/2010/main" val="0"/>
              </a:ext>
            </a:extLst>
          </a:blip>
          <a:srcRect l="5000" r="5000"/>
          <a:stretch>
            <a:fillRect/>
          </a:stretch>
        </p:blipFill>
        <p:spPr bwMode="auto">
          <a:xfrm>
            <a:off x="7269163" y="5181600"/>
            <a:ext cx="16462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3" descr="T:\CCARE - Pictures &amp; Videos\2016\EML\Summer Camp 2016\COH camera\DSC01623.JPG"/>
          <p:cNvPicPr>
            <a:picLocks noChangeAspect="1" noChangeArrowheads="1"/>
          </p:cNvPicPr>
          <p:nvPr/>
        </p:nvPicPr>
        <p:blipFill>
          <a:blip r:embed="rId6">
            <a:extLst>
              <a:ext uri="{28A0092B-C50C-407E-A947-70E740481C1C}">
                <a14:useLocalDpi xmlns:a14="http://schemas.microsoft.com/office/drawing/2010/main" val="0"/>
              </a:ext>
            </a:extLst>
          </a:blip>
          <a:srcRect r="16000"/>
          <a:stretch>
            <a:fillRect/>
          </a:stretch>
        </p:blipFill>
        <p:spPr bwMode="auto">
          <a:xfrm>
            <a:off x="5626100" y="5181600"/>
            <a:ext cx="15367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13" descr="DSC02052.JPG"/>
          <p:cNvPicPr>
            <a:picLocks noChangeAspect="1"/>
          </p:cNvPicPr>
          <p:nvPr/>
        </p:nvPicPr>
        <p:blipFill>
          <a:blip r:embed="rId7">
            <a:extLst>
              <a:ext uri="{28A0092B-C50C-407E-A947-70E740481C1C}">
                <a14:useLocalDpi xmlns:a14="http://schemas.microsoft.com/office/drawing/2010/main" val="0"/>
              </a:ext>
            </a:extLst>
          </a:blip>
          <a:srcRect t="14063"/>
          <a:stretch>
            <a:fillRect/>
          </a:stretch>
        </p:blipFill>
        <p:spPr bwMode="auto">
          <a:xfrm>
            <a:off x="2286000" y="5080000"/>
            <a:ext cx="12192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4729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5"/>
          <p:cNvSpPr>
            <a:spLocks noChangeArrowheads="1"/>
          </p:cNvSpPr>
          <p:nvPr/>
        </p:nvSpPr>
        <p:spPr bwMode="auto">
          <a:xfrm>
            <a:off x="381000" y="1417638"/>
            <a:ext cx="80772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7942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7942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7942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7942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7942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7942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7942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7942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7942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dirty="0">
                <a:solidFill>
                  <a:schemeClr val="tx2"/>
                </a:solidFill>
                <a:latin typeface="+mn-lt"/>
              </a:rPr>
              <a:t>TNC Training:</a:t>
            </a:r>
          </a:p>
          <a:p>
            <a:pPr eaLnBrk="1" hangingPunct="1">
              <a:spcBef>
                <a:spcPct val="0"/>
              </a:spcBef>
            </a:pPr>
            <a:r>
              <a:rPr lang="en-US" altLang="en-US" sz="1800" dirty="0">
                <a:latin typeface="+mn-lt"/>
              </a:rPr>
              <a:t>Biweekly training sessions led by City of Hope staff conducted at community sites (e.g., Teen Center, NATHA; San Gabriel High School, Medical Careers Academy). </a:t>
            </a:r>
          </a:p>
          <a:p>
            <a:pPr eaLnBrk="1" hangingPunct="1">
              <a:spcBef>
                <a:spcPct val="0"/>
              </a:spcBef>
            </a:pPr>
            <a:endParaRPr lang="en-US" altLang="en-US" sz="1800" dirty="0">
              <a:latin typeface="+mn-lt"/>
            </a:endParaRPr>
          </a:p>
          <a:p>
            <a:pPr eaLnBrk="1" hangingPunct="1">
              <a:spcBef>
                <a:spcPct val="0"/>
              </a:spcBef>
            </a:pPr>
            <a:r>
              <a:rPr lang="en-US" altLang="en-US" sz="1800" dirty="0">
                <a:latin typeface="+mn-lt"/>
              </a:rPr>
              <a:t>Topics included: My Plate, Nutrition Labels, Chronic Disease Prevention, Basic Research Methods, Media Smart Youth, Youth Advocacy and Engagement; Communication and Presentation Skills.</a:t>
            </a:r>
          </a:p>
          <a:p>
            <a:pPr eaLnBrk="1" hangingPunct="1">
              <a:spcBef>
                <a:spcPct val="0"/>
              </a:spcBef>
            </a:pPr>
            <a:endParaRPr lang="en-US" altLang="en-US" sz="1800" dirty="0">
              <a:latin typeface="+mn-lt"/>
            </a:endParaRPr>
          </a:p>
          <a:p>
            <a:pPr eaLnBrk="1" hangingPunct="1">
              <a:spcBef>
                <a:spcPct val="0"/>
              </a:spcBef>
            </a:pPr>
            <a:r>
              <a:rPr lang="en-US" altLang="en-US" sz="1800" dirty="0">
                <a:latin typeface="+mn-lt"/>
              </a:rPr>
              <a:t>Pre- and post-test evaluations measured changes in knowledge, behavior and confidence levels. </a:t>
            </a:r>
          </a:p>
          <a:p>
            <a:pPr eaLnBrk="1" hangingPunct="1">
              <a:spcBef>
                <a:spcPct val="0"/>
              </a:spcBef>
              <a:buFontTx/>
              <a:buNone/>
            </a:pPr>
            <a:endParaRPr lang="en-US" altLang="en-US" sz="1000" dirty="0">
              <a:latin typeface="+mn-lt"/>
            </a:endParaRPr>
          </a:p>
          <a:p>
            <a:pPr eaLnBrk="1" hangingPunct="1">
              <a:spcBef>
                <a:spcPct val="0"/>
              </a:spcBef>
              <a:buFontTx/>
              <a:buNone/>
            </a:pPr>
            <a:r>
              <a:rPr lang="en-US" altLang="en-US" sz="2000" b="1" dirty="0">
                <a:solidFill>
                  <a:schemeClr val="tx2"/>
                </a:solidFill>
                <a:latin typeface="+mn-lt"/>
              </a:rPr>
              <a:t>TNC Delivery of Intervention:</a:t>
            </a:r>
          </a:p>
          <a:p>
            <a:pPr eaLnBrk="1" hangingPunct="1">
              <a:spcBef>
                <a:spcPct val="0"/>
              </a:spcBef>
            </a:pPr>
            <a:r>
              <a:rPr lang="en-US" altLang="en-US" sz="1800" b="1" dirty="0">
                <a:latin typeface="+mn-lt"/>
              </a:rPr>
              <a:t>Peer-to-peer model </a:t>
            </a:r>
            <a:r>
              <a:rPr lang="en-US" altLang="en-US" sz="1800" dirty="0">
                <a:latin typeface="+mn-lt"/>
              </a:rPr>
              <a:t>engaging youth as leaders in </a:t>
            </a:r>
            <a:r>
              <a:rPr lang="en-US" altLang="en-US" sz="1800" b="1" dirty="0">
                <a:latin typeface="+mn-lt"/>
              </a:rPr>
              <a:t>promoting healthy lifestyles</a:t>
            </a:r>
            <a:r>
              <a:rPr lang="en-US" altLang="en-US" sz="1800" dirty="0">
                <a:latin typeface="+mn-lt"/>
              </a:rPr>
              <a:t> with school aged children and the broader community. </a:t>
            </a:r>
          </a:p>
          <a:p>
            <a:pPr eaLnBrk="1" hangingPunct="1">
              <a:spcBef>
                <a:spcPct val="0"/>
              </a:spcBef>
            </a:pPr>
            <a:endParaRPr lang="en-US" altLang="en-US" sz="1800" dirty="0">
              <a:latin typeface="+mn-lt"/>
            </a:endParaRPr>
          </a:p>
          <a:p>
            <a:pPr eaLnBrk="1" hangingPunct="1">
              <a:spcBef>
                <a:spcPct val="0"/>
              </a:spcBef>
            </a:pPr>
            <a:r>
              <a:rPr lang="en-US" altLang="en-US" sz="1800" dirty="0">
                <a:latin typeface="+mn-lt"/>
              </a:rPr>
              <a:t>Training allows youth to reach wider audience and serve as role models to children and peers. </a:t>
            </a:r>
          </a:p>
        </p:txBody>
      </p:sp>
      <p:sp>
        <p:nvSpPr>
          <p:cNvPr id="7" name="Title 1"/>
          <p:cNvSpPr txBox="1">
            <a:spLocks/>
          </p:cNvSpPr>
          <p:nvPr/>
        </p:nvSpPr>
        <p:spPr bwMode="auto">
          <a:xfrm>
            <a:off x="457200" y="0"/>
            <a:ext cx="8229600" cy="1143000"/>
          </a:xfrm>
          <a:prstGeom prst="rect">
            <a:avLst/>
          </a:prstGeom>
          <a:noFill/>
          <a:ln w="9525">
            <a:noFill/>
            <a:miter lim="800000"/>
            <a:headEnd/>
            <a:tailEnd/>
          </a:ln>
        </p:spPr>
        <p:txBody>
          <a:bodyPr anchor="ctr"/>
          <a:lstStyle/>
          <a:p>
            <a:pPr algn="ctr">
              <a:defRPr/>
            </a:pPr>
            <a:r>
              <a:rPr lang="en-US" sz="4400" dirty="0">
                <a:solidFill>
                  <a:srgbClr val="000066"/>
                </a:solidFill>
                <a:latin typeface="+mj-lt"/>
                <a:ea typeface="+mj-ea"/>
                <a:cs typeface="+mj-cs"/>
              </a:rPr>
              <a:t>Program</a:t>
            </a:r>
            <a:r>
              <a:rPr lang="en-US" sz="3600" b="1" dirty="0">
                <a:latin typeface="+mj-lt"/>
                <a:ea typeface="+mj-ea"/>
                <a:cs typeface="+mj-cs"/>
              </a:rPr>
              <a:t> </a:t>
            </a:r>
            <a:r>
              <a:rPr lang="en-US" sz="4400" dirty="0">
                <a:solidFill>
                  <a:srgbClr val="000066"/>
                </a:solidFill>
                <a:latin typeface="+mj-lt"/>
                <a:ea typeface="+mj-ea"/>
                <a:cs typeface="+mj-cs"/>
              </a:rPr>
              <a:t>Implementation</a:t>
            </a:r>
          </a:p>
        </p:txBody>
      </p:sp>
    </p:spTree>
    <p:extLst>
      <p:ext uri="{BB962C8B-B14F-4D97-AF65-F5344CB8AC3E}">
        <p14:creationId xmlns:p14="http://schemas.microsoft.com/office/powerpoint/2010/main" val="1352957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2"/>
          <p:cNvPicPr>
            <a:picLocks noChangeAspect="1" noChangeArrowheads="1"/>
          </p:cNvPicPr>
          <p:nvPr/>
        </p:nvPicPr>
        <p:blipFill>
          <a:blip r:embed="rId3">
            <a:extLst>
              <a:ext uri="{28A0092B-C50C-407E-A947-70E740481C1C}">
                <a14:useLocalDpi xmlns:a14="http://schemas.microsoft.com/office/drawing/2010/main" val="0"/>
              </a:ext>
            </a:extLst>
          </a:blip>
          <a:srcRect l="22760" r="22238"/>
          <a:stretch>
            <a:fillRect/>
          </a:stretch>
        </p:blipFill>
        <p:spPr bwMode="auto">
          <a:xfrm>
            <a:off x="304800" y="3352800"/>
            <a:ext cx="2209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3"/>
          <p:cNvPicPr>
            <a:picLocks noChangeAspect="1" noChangeArrowheads="1"/>
          </p:cNvPicPr>
          <p:nvPr/>
        </p:nvPicPr>
        <p:blipFill>
          <a:blip r:embed="rId4">
            <a:extLst>
              <a:ext uri="{28A0092B-C50C-407E-A947-70E740481C1C}">
                <a14:useLocalDpi xmlns:a14="http://schemas.microsoft.com/office/drawing/2010/main" val="0"/>
              </a:ext>
            </a:extLst>
          </a:blip>
          <a:srcRect l="18333" r="15208"/>
          <a:stretch>
            <a:fillRect/>
          </a:stretch>
        </p:blipFill>
        <p:spPr bwMode="auto">
          <a:xfrm>
            <a:off x="2971800" y="3505200"/>
            <a:ext cx="2209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457200" y="0"/>
            <a:ext cx="8229600" cy="1143000"/>
          </a:xfrm>
          <a:prstGeom prst="rect">
            <a:avLst/>
          </a:prstGeom>
          <a:noFill/>
          <a:ln w="9525">
            <a:noFill/>
            <a:miter lim="800000"/>
            <a:headEnd/>
            <a:tailEnd/>
          </a:ln>
        </p:spPr>
        <p:txBody>
          <a:bodyPr anchor="ctr"/>
          <a:lstStyle/>
          <a:p>
            <a:pPr algn="ctr">
              <a:defRPr/>
            </a:pPr>
            <a:r>
              <a:rPr lang="en-US" sz="4400" dirty="0">
                <a:solidFill>
                  <a:srgbClr val="000066"/>
                </a:solidFill>
                <a:latin typeface="+mj-lt"/>
                <a:ea typeface="+mj-ea"/>
                <a:cs typeface="+mj-cs"/>
              </a:rPr>
              <a:t>Results</a:t>
            </a:r>
          </a:p>
        </p:txBody>
      </p:sp>
      <p:sp>
        <p:nvSpPr>
          <p:cNvPr id="38918" name="TextBox 8"/>
          <p:cNvSpPr txBox="1">
            <a:spLocks noChangeArrowheads="1"/>
          </p:cNvSpPr>
          <p:nvPr/>
        </p:nvSpPr>
        <p:spPr bwMode="auto">
          <a:xfrm>
            <a:off x="381000" y="1295400"/>
            <a:ext cx="8610600" cy="247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794250">
              <a:spcBef>
                <a:spcPct val="20000"/>
              </a:spcBef>
              <a:buFont typeface="Arial" panose="020B0604020202020204" pitchFamily="34" charset="0"/>
              <a:buChar char="•"/>
              <a:defRPr sz="3200">
                <a:solidFill>
                  <a:schemeClr val="tx1"/>
                </a:solidFill>
                <a:latin typeface="Calibri" panose="020F0502020204030204" pitchFamily="34" charset="0"/>
              </a:defRPr>
            </a:lvl1pPr>
            <a:lvl2pPr defTabSz="47942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200150" indent="-285750" defTabSz="47942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7942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7942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7942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7942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7942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7942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1800" b="1" dirty="0">
                <a:latin typeface="+mj-lt"/>
              </a:rPr>
              <a:t> A total of 122 teens were trained: </a:t>
            </a:r>
          </a:p>
          <a:p>
            <a:pPr lvl="1" eaLnBrk="1" hangingPunct="1">
              <a:spcBef>
                <a:spcPct val="0"/>
              </a:spcBef>
              <a:buFont typeface="Arial" panose="020B0604020202020204" pitchFamily="34" charset="0"/>
              <a:buChar char="•"/>
            </a:pPr>
            <a:r>
              <a:rPr lang="en-US" altLang="en-US" sz="1800" dirty="0">
                <a:latin typeface="+mj-lt"/>
              </a:rPr>
              <a:t> Majority were female (78%); Asian (52%) and Latino (45%).</a:t>
            </a:r>
          </a:p>
          <a:p>
            <a:pPr lvl="1" eaLnBrk="1" hangingPunct="1">
              <a:spcBef>
                <a:spcPct val="0"/>
              </a:spcBef>
              <a:buFont typeface="Arial" panose="020B0604020202020204" pitchFamily="34" charset="0"/>
              <a:buChar char="•"/>
            </a:pPr>
            <a:r>
              <a:rPr lang="en-US" altLang="en-US" sz="1800" dirty="0">
                <a:latin typeface="+mj-lt"/>
              </a:rPr>
              <a:t>Significant increase in Confidence, Knowledge and Behavior: </a:t>
            </a:r>
          </a:p>
          <a:p>
            <a:pPr lvl="2">
              <a:buFont typeface="Arial" panose="020B0604020202020204" pitchFamily="34" charset="0"/>
              <a:buChar char="–"/>
            </a:pPr>
            <a:r>
              <a:rPr lang="en-US" altLang="en-US" sz="1800" dirty="0">
                <a:latin typeface="+mj-lt"/>
              </a:rPr>
              <a:t>Increase in </a:t>
            </a:r>
            <a:r>
              <a:rPr lang="en-US" altLang="en-US" sz="1800" b="1" dirty="0">
                <a:latin typeface="+mj-lt"/>
              </a:rPr>
              <a:t>knowledge of My Plate </a:t>
            </a:r>
            <a:r>
              <a:rPr lang="en-US" altLang="en-US" sz="1800" dirty="0">
                <a:latin typeface="+mj-lt"/>
              </a:rPr>
              <a:t>(Z=-2.828); (p&lt; 0.005).</a:t>
            </a:r>
          </a:p>
          <a:p>
            <a:pPr lvl="2">
              <a:buFont typeface="Arial" panose="020B0604020202020204" pitchFamily="34" charset="0"/>
              <a:buChar char="–"/>
            </a:pPr>
            <a:r>
              <a:rPr lang="en-US" altLang="en-US" sz="1800" dirty="0">
                <a:latin typeface="+mj-lt"/>
              </a:rPr>
              <a:t> Increase in </a:t>
            </a:r>
            <a:r>
              <a:rPr lang="en-US" altLang="en-US" sz="1800" b="1" dirty="0">
                <a:latin typeface="+mj-lt"/>
              </a:rPr>
              <a:t>knowledge of sugar content in drinks </a:t>
            </a:r>
            <a:r>
              <a:rPr lang="en-US" altLang="en-US" sz="1800" dirty="0">
                <a:latin typeface="+mj-lt"/>
              </a:rPr>
              <a:t>(Z=-2.530; p&lt; 0.011).</a:t>
            </a:r>
          </a:p>
          <a:p>
            <a:pPr lvl="2">
              <a:buFont typeface="Arial" panose="020B0604020202020204" pitchFamily="34" charset="0"/>
              <a:buChar char="–"/>
            </a:pPr>
            <a:r>
              <a:rPr lang="en-US" altLang="en-US" sz="1800" dirty="0">
                <a:latin typeface="+mj-lt"/>
              </a:rPr>
              <a:t> Increase in </a:t>
            </a:r>
            <a:r>
              <a:rPr lang="en-US" altLang="en-US" sz="1800" b="1" dirty="0">
                <a:latin typeface="+mj-lt"/>
              </a:rPr>
              <a:t>fruit and vegetable consumption </a:t>
            </a:r>
            <a:r>
              <a:rPr lang="en-US" altLang="en-US" sz="1800" dirty="0">
                <a:latin typeface="+mj-lt"/>
              </a:rPr>
              <a:t>(Z=-2.138; p&lt;0.033).</a:t>
            </a:r>
          </a:p>
          <a:p>
            <a:pPr lvl="1" eaLnBrk="1" hangingPunct="1">
              <a:spcBef>
                <a:spcPct val="0"/>
              </a:spcBef>
              <a:buFontTx/>
              <a:buNone/>
            </a:pPr>
            <a:endParaRPr lang="en-US" altLang="en-US" sz="1800" dirty="0">
              <a:latin typeface="+mj-lt"/>
            </a:endParaRPr>
          </a:p>
        </p:txBody>
      </p:sp>
      <p:graphicFrame>
        <p:nvGraphicFramePr>
          <p:cNvPr id="38920" name="Chart 10"/>
          <p:cNvGraphicFramePr>
            <a:graphicFrameLocks/>
          </p:cNvGraphicFramePr>
          <p:nvPr>
            <p:extLst>
              <p:ext uri="{D42A27DB-BD31-4B8C-83A1-F6EECF244321}">
                <p14:modId xmlns:p14="http://schemas.microsoft.com/office/powerpoint/2010/main" val="4071804041"/>
              </p:ext>
            </p:extLst>
          </p:nvPr>
        </p:nvGraphicFramePr>
        <p:xfrm>
          <a:off x="5181600" y="3429000"/>
          <a:ext cx="3581400" cy="2895600"/>
        </p:xfrm>
        <a:graphic>
          <a:graphicData uri="http://schemas.openxmlformats.org/presentationml/2006/ole">
            <mc:AlternateContent xmlns:mc="http://schemas.openxmlformats.org/markup-compatibility/2006">
              <mc:Choice xmlns:v="urn:schemas-microsoft-com:vml" Requires="v">
                <p:oleObj spid="_x0000_s1041" r:id="rId5" imgW="3584759" imgH="2895851" progId="Excel.Chart.8">
                  <p:embed/>
                </p:oleObj>
              </mc:Choice>
              <mc:Fallback>
                <p:oleObj r:id="rId5" imgW="3584759" imgH="2895851"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3429000"/>
                        <a:ext cx="3581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9867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37" descr="T:\SCALE Award\Teen Nutrition Council\Family Wilderness\2016040295103827.jpg"/>
          <p:cNvPicPr>
            <a:picLocks noChangeAspect="1" noChangeArrowheads="1"/>
          </p:cNvPicPr>
          <p:nvPr/>
        </p:nvPicPr>
        <p:blipFill>
          <a:blip r:embed="rId3">
            <a:extLst>
              <a:ext uri="{28A0092B-C50C-407E-A947-70E740481C1C}">
                <a14:useLocalDpi xmlns:a14="http://schemas.microsoft.com/office/drawing/2010/main" val="0"/>
              </a:ext>
            </a:extLst>
          </a:blip>
          <a:srcRect l="17923" t="34627" r="35014" b="1949"/>
          <a:stretch>
            <a:fillRect/>
          </a:stretch>
        </p:blipFill>
        <p:spPr bwMode="auto">
          <a:xfrm>
            <a:off x="152400" y="5181600"/>
            <a:ext cx="16764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Rectangle 6"/>
          <p:cNvSpPr>
            <a:spLocks noChangeArrowheads="1"/>
          </p:cNvSpPr>
          <p:nvPr/>
        </p:nvSpPr>
        <p:spPr bwMode="auto">
          <a:xfrm>
            <a:off x="152400" y="1143000"/>
            <a:ext cx="88392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7942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7942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79425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79425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79425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7942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7942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7942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7942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1800">
                <a:latin typeface="+mj-lt"/>
              </a:rPr>
              <a:t> </a:t>
            </a:r>
            <a:r>
              <a:rPr lang="en-US" altLang="en-US" sz="1600">
                <a:latin typeface="+mj-lt"/>
              </a:rPr>
              <a:t>Our findings demonstrate a significant increase in knowledge, healthy behaviors and confidence among teens trained. </a:t>
            </a:r>
          </a:p>
          <a:p>
            <a:pPr eaLnBrk="1" hangingPunct="1">
              <a:spcBef>
                <a:spcPct val="0"/>
              </a:spcBef>
            </a:pPr>
            <a:endParaRPr lang="en-US" altLang="en-US" sz="1000">
              <a:latin typeface="+mj-lt"/>
            </a:endParaRPr>
          </a:p>
          <a:p>
            <a:pPr eaLnBrk="1" hangingPunct="1">
              <a:spcBef>
                <a:spcPct val="0"/>
              </a:spcBef>
            </a:pPr>
            <a:r>
              <a:rPr lang="en-US" altLang="en-US" sz="1600">
                <a:latin typeface="+mj-lt"/>
              </a:rPr>
              <a:t> The TNC program engages youth as leaders and advocates to provide input on the needs of the community and spark behavior and built-environment change using a youth empowerment approach. They are trained to conduct health projects that promote youth involvement in civic discussions, including the use of Photovoice, a community assessment tool using photos from the communities' perspective. </a:t>
            </a:r>
          </a:p>
          <a:p>
            <a:pPr eaLnBrk="1" hangingPunct="1">
              <a:spcBef>
                <a:spcPct val="0"/>
              </a:spcBef>
            </a:pPr>
            <a:endParaRPr lang="en-US" altLang="en-US" sz="1000">
              <a:latin typeface="+mj-lt"/>
            </a:endParaRPr>
          </a:p>
          <a:p>
            <a:pPr eaLnBrk="1" hangingPunct="1">
              <a:spcBef>
                <a:spcPct val="0"/>
              </a:spcBef>
            </a:pPr>
            <a:r>
              <a:rPr lang="en-US" altLang="en-US" sz="1600">
                <a:latin typeface="+mj-lt"/>
              </a:rPr>
              <a:t> Youth are empowered and committed to pursue higher education and future career opportunities in public health and community engagement.</a:t>
            </a:r>
          </a:p>
          <a:p>
            <a:pPr eaLnBrk="1" hangingPunct="1">
              <a:spcBef>
                <a:spcPct val="0"/>
              </a:spcBef>
            </a:pPr>
            <a:endParaRPr lang="en-US" altLang="en-US" sz="1000">
              <a:latin typeface="+mj-lt"/>
            </a:endParaRPr>
          </a:p>
          <a:p>
            <a:pPr eaLnBrk="1" hangingPunct="1">
              <a:spcBef>
                <a:spcPct val="0"/>
              </a:spcBef>
            </a:pPr>
            <a:r>
              <a:rPr lang="en-US" altLang="en-US" sz="1600">
                <a:latin typeface="+mj-lt"/>
              </a:rPr>
              <a:t> Youth developed leadership skills and increased their self-confidence in public speaking.  </a:t>
            </a:r>
          </a:p>
          <a:p>
            <a:pPr eaLnBrk="1" hangingPunct="1">
              <a:spcBef>
                <a:spcPct val="0"/>
              </a:spcBef>
            </a:pPr>
            <a:endParaRPr lang="en-US" altLang="en-US" sz="1000">
              <a:latin typeface="+mj-lt"/>
            </a:endParaRPr>
          </a:p>
          <a:p>
            <a:pPr eaLnBrk="1" hangingPunct="1">
              <a:spcBef>
                <a:spcPct val="0"/>
              </a:spcBef>
            </a:pPr>
            <a:r>
              <a:rPr lang="en-US" altLang="en-US" sz="1600">
                <a:latin typeface="+mj-lt"/>
              </a:rPr>
              <a:t>Community health promoter (CHP) programs, especially when youth driven can be a force for increasing individual-level healthy behaviors and creating healthy environments that promote healthy practices.</a:t>
            </a:r>
          </a:p>
        </p:txBody>
      </p:sp>
      <p:sp>
        <p:nvSpPr>
          <p:cNvPr id="8" name="Title 1"/>
          <p:cNvSpPr txBox="1">
            <a:spLocks/>
          </p:cNvSpPr>
          <p:nvPr/>
        </p:nvSpPr>
        <p:spPr bwMode="auto">
          <a:xfrm>
            <a:off x="457200" y="0"/>
            <a:ext cx="8229600" cy="838200"/>
          </a:xfrm>
          <a:prstGeom prst="rect">
            <a:avLst/>
          </a:prstGeom>
          <a:noFill/>
          <a:ln w="9525">
            <a:noFill/>
            <a:miter lim="800000"/>
            <a:headEnd/>
            <a:tailEnd/>
          </a:ln>
        </p:spPr>
        <p:txBody>
          <a:bodyPr anchor="ctr"/>
          <a:lstStyle/>
          <a:p>
            <a:pPr algn="ctr">
              <a:defRPr/>
            </a:pPr>
            <a:r>
              <a:rPr lang="en-US" sz="4400" dirty="0">
                <a:solidFill>
                  <a:srgbClr val="000066"/>
                </a:solidFill>
                <a:latin typeface="+mj-lt"/>
                <a:ea typeface="+mj-ea"/>
                <a:cs typeface="+mj-cs"/>
              </a:rPr>
              <a:t>Outcomes</a:t>
            </a:r>
          </a:p>
        </p:txBody>
      </p:sp>
      <p:pic>
        <p:nvPicPr>
          <p:cNvPr id="39943" name="Picture 116" descr="T:\CCARE - Pictures &amp; Videos\2017\SGHS - MCA Health Food Fair\IMG_20170322_114055.jpg"/>
          <p:cNvPicPr>
            <a:picLocks noChangeAspect="1" noChangeArrowheads="1"/>
          </p:cNvPicPr>
          <p:nvPr/>
        </p:nvPicPr>
        <p:blipFill>
          <a:blip r:embed="rId4">
            <a:extLst>
              <a:ext uri="{28A0092B-C50C-407E-A947-70E740481C1C}">
                <a14:useLocalDpi xmlns:a14="http://schemas.microsoft.com/office/drawing/2010/main" val="0"/>
              </a:ext>
            </a:extLst>
          </a:blip>
          <a:srcRect t="24976" b="11116"/>
          <a:stretch>
            <a:fillRect/>
          </a:stretch>
        </p:blipFill>
        <p:spPr bwMode="auto">
          <a:xfrm>
            <a:off x="1905000" y="5181600"/>
            <a:ext cx="34290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2"/>
          <p:cNvPicPr>
            <a:picLocks noChangeAspect="1"/>
          </p:cNvPicPr>
          <p:nvPr/>
        </p:nvPicPr>
        <p:blipFill>
          <a:blip r:embed="rId5">
            <a:extLst>
              <a:ext uri="{28A0092B-C50C-407E-A947-70E740481C1C}">
                <a14:useLocalDpi xmlns:a14="http://schemas.microsoft.com/office/drawing/2010/main" val="0"/>
              </a:ext>
            </a:extLst>
          </a:blip>
          <a:srcRect l="10121" r="4639"/>
          <a:stretch>
            <a:fillRect/>
          </a:stretch>
        </p:blipFill>
        <p:spPr bwMode="auto">
          <a:xfrm>
            <a:off x="5410200" y="5181600"/>
            <a:ext cx="1931988"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111" descr="T:\SCALE Award\Teen Nutrition Council\Pictures\Taste of Duarte Pics\20160525_170735.jpg"/>
          <p:cNvPicPr>
            <a:picLocks noChangeAspect="1" noChangeArrowheads="1"/>
          </p:cNvPicPr>
          <p:nvPr/>
        </p:nvPicPr>
        <p:blipFill>
          <a:blip r:embed="rId6">
            <a:extLst>
              <a:ext uri="{28A0092B-C50C-407E-A947-70E740481C1C}">
                <a14:useLocalDpi xmlns:a14="http://schemas.microsoft.com/office/drawing/2010/main" val="0"/>
              </a:ext>
            </a:extLst>
          </a:blip>
          <a:srcRect l="10461" t="14442" r="34065" b="7092"/>
          <a:stretch>
            <a:fillRect/>
          </a:stretch>
        </p:blipFill>
        <p:spPr bwMode="auto">
          <a:xfrm>
            <a:off x="7439025" y="5181600"/>
            <a:ext cx="16287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1752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5"/>
          <p:cNvSpPr>
            <a:spLocks noChangeArrowheads="1"/>
          </p:cNvSpPr>
          <p:nvPr/>
        </p:nvSpPr>
        <p:spPr bwMode="auto">
          <a:xfrm>
            <a:off x="304800" y="1256146"/>
            <a:ext cx="8382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eaLnBrk="1" hangingPunct="1">
              <a:spcBef>
                <a:spcPct val="0"/>
              </a:spcBef>
              <a:buFont typeface="Arial" panose="020B0604020202020204" pitchFamily="34" charset="0"/>
              <a:buChar char="•"/>
            </a:pPr>
            <a:r>
              <a:rPr lang="en-US" altLang="en-US" sz="1600">
                <a:latin typeface="+mj-lt"/>
              </a:rPr>
              <a:t>“I was able to achieve my goals during the training. Especially drinking more water, no sugary drinks. I take a water bottle everywhere I go now.”—</a:t>
            </a:r>
            <a:r>
              <a:rPr lang="en-US" altLang="en-US" sz="1600" b="1">
                <a:latin typeface="+mj-lt"/>
              </a:rPr>
              <a:t>Emily D.</a:t>
            </a:r>
          </a:p>
          <a:p>
            <a:pPr marL="0" lvl="1" eaLnBrk="1" hangingPunct="1">
              <a:spcBef>
                <a:spcPct val="0"/>
              </a:spcBef>
              <a:buFontTx/>
              <a:buNone/>
            </a:pPr>
            <a:endParaRPr lang="en-US" altLang="en-US" sz="1600">
              <a:latin typeface="+mj-lt"/>
            </a:endParaRPr>
          </a:p>
          <a:p>
            <a:pPr marL="0" lvl="1" eaLnBrk="1" hangingPunct="1">
              <a:spcBef>
                <a:spcPct val="0"/>
              </a:spcBef>
              <a:buFont typeface="Arial" panose="020B0604020202020204" pitchFamily="34" charset="0"/>
              <a:buChar char="•"/>
            </a:pPr>
            <a:r>
              <a:rPr lang="en-US" altLang="en-US" sz="1600">
                <a:latin typeface="+mj-lt"/>
              </a:rPr>
              <a:t>“Due to the training, I now consume more fruits &amp; vegetables, I exercise more than before, and I now pay more attention to nutritional values in food.”—</a:t>
            </a:r>
            <a:r>
              <a:rPr lang="en-US" altLang="en-US" sz="1600" b="1">
                <a:latin typeface="+mj-lt"/>
              </a:rPr>
              <a:t>Cassandra G.</a:t>
            </a:r>
          </a:p>
          <a:p>
            <a:pPr marL="0" lvl="1" eaLnBrk="1" hangingPunct="1">
              <a:spcBef>
                <a:spcPct val="0"/>
              </a:spcBef>
              <a:buFontTx/>
              <a:buNone/>
            </a:pPr>
            <a:endParaRPr lang="en-US" altLang="en-US" sz="1600">
              <a:latin typeface="+mj-lt"/>
            </a:endParaRPr>
          </a:p>
          <a:p>
            <a:pPr marL="0" lvl="1" eaLnBrk="1" hangingPunct="1">
              <a:spcBef>
                <a:spcPct val="0"/>
              </a:spcBef>
              <a:buFont typeface="Arial" panose="020B0604020202020204" pitchFamily="34" charset="0"/>
              <a:buChar char="•"/>
            </a:pPr>
            <a:r>
              <a:rPr lang="en-US" altLang="en-US" sz="1600">
                <a:latin typeface="+mj-lt"/>
              </a:rPr>
              <a:t> “I was able to teach the kids at the health camp about eating healthy.” —</a:t>
            </a:r>
            <a:r>
              <a:rPr lang="en-US" altLang="en-US" sz="1600" b="1">
                <a:latin typeface="+mj-lt"/>
              </a:rPr>
              <a:t>Marisol A.</a:t>
            </a:r>
          </a:p>
          <a:p>
            <a:pPr marL="0" lvl="1" eaLnBrk="1" hangingPunct="1">
              <a:spcBef>
                <a:spcPct val="0"/>
              </a:spcBef>
              <a:buFontTx/>
              <a:buNone/>
            </a:pPr>
            <a:endParaRPr lang="en-US" altLang="en-US" sz="1600">
              <a:latin typeface="+mj-lt"/>
            </a:endParaRPr>
          </a:p>
          <a:p>
            <a:pPr marL="0" lvl="1" eaLnBrk="1" hangingPunct="1">
              <a:spcBef>
                <a:spcPct val="0"/>
              </a:spcBef>
              <a:buFont typeface="Arial" panose="020B0604020202020204" pitchFamily="34" charset="0"/>
              <a:buChar char="•"/>
            </a:pPr>
            <a:r>
              <a:rPr lang="en-US" altLang="en-US" sz="1600">
                <a:latin typeface="+mj-lt"/>
              </a:rPr>
              <a:t> “I think the TNC has taught us many good things that we could use for the rest of our lives. The PhotoVoice project helped me and other people have a voice. I also felt we had a big role in our community when we got invited to go to the meeting and when they said they would remodel the park; made me feel like I had a big part in that.” –</a:t>
            </a:r>
            <a:r>
              <a:rPr lang="en-US" altLang="en-US" sz="1600" b="1">
                <a:latin typeface="+mj-lt"/>
              </a:rPr>
              <a:t>Alfredo A.</a:t>
            </a:r>
          </a:p>
          <a:p>
            <a:pPr marL="0" lvl="1" eaLnBrk="1" hangingPunct="1">
              <a:spcBef>
                <a:spcPct val="0"/>
              </a:spcBef>
              <a:buFontTx/>
              <a:buNone/>
            </a:pPr>
            <a:endParaRPr lang="en-US" altLang="en-US" sz="1600" b="1">
              <a:latin typeface="+mj-lt"/>
            </a:endParaRPr>
          </a:p>
          <a:p>
            <a:pPr marL="0" lvl="1" eaLnBrk="1" hangingPunct="1">
              <a:spcBef>
                <a:spcPct val="0"/>
              </a:spcBef>
              <a:buFont typeface="Arial" panose="020B0604020202020204" pitchFamily="34" charset="0"/>
              <a:buChar char="•"/>
            </a:pPr>
            <a:r>
              <a:rPr lang="en-US" altLang="en-US" sz="1600">
                <a:latin typeface="+mj-lt"/>
              </a:rPr>
              <a:t> “I have been able to exercise more each week and have in fact educated my family about nutrition.” </a:t>
            </a:r>
            <a:r>
              <a:rPr lang="en-US" altLang="en-US" sz="1600" b="1">
                <a:latin typeface="+mj-lt"/>
              </a:rPr>
              <a:t>–Cynthia S. </a:t>
            </a:r>
            <a:endParaRPr lang="en-US" altLang="en-US" sz="1600">
              <a:latin typeface="+mj-lt"/>
            </a:endParaRPr>
          </a:p>
        </p:txBody>
      </p:sp>
      <p:pic>
        <p:nvPicPr>
          <p:cNvPr id="41989" name="Picture 7" descr="IMG_20170322_11410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5142346"/>
            <a:ext cx="216693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8" descr="IMG_20170512_125154.jpg"/>
          <p:cNvPicPr>
            <a:picLocks noChangeAspect="1"/>
          </p:cNvPicPr>
          <p:nvPr/>
        </p:nvPicPr>
        <p:blipFill>
          <a:blip r:embed="rId3">
            <a:extLst>
              <a:ext uri="{28A0092B-C50C-407E-A947-70E740481C1C}">
                <a14:useLocalDpi xmlns:a14="http://schemas.microsoft.com/office/drawing/2010/main" val="0"/>
              </a:ext>
            </a:extLst>
          </a:blip>
          <a:srcRect l="6250" t="5556" r="15625" b="11111"/>
          <a:stretch>
            <a:fillRect/>
          </a:stretch>
        </p:blipFill>
        <p:spPr bwMode="auto">
          <a:xfrm>
            <a:off x="4368800" y="5142346"/>
            <a:ext cx="2032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9" descr="Group Phot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066146"/>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10" descr="DSC_1600.JPG"/>
          <p:cNvPicPr>
            <a:picLocks noChangeAspect="1"/>
          </p:cNvPicPr>
          <p:nvPr/>
        </p:nvPicPr>
        <p:blipFill>
          <a:blip r:embed="rId5">
            <a:extLst>
              <a:ext uri="{28A0092B-C50C-407E-A947-70E740481C1C}">
                <a14:useLocalDpi xmlns:a14="http://schemas.microsoft.com/office/drawing/2010/main" val="0"/>
              </a:ext>
            </a:extLst>
          </a:blip>
          <a:srcRect t="9538"/>
          <a:stretch>
            <a:fillRect/>
          </a:stretch>
        </p:blipFill>
        <p:spPr bwMode="auto">
          <a:xfrm>
            <a:off x="6448425" y="4989946"/>
            <a:ext cx="23907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3" name="Title 1"/>
          <p:cNvSpPr>
            <a:spLocks noGrp="1"/>
          </p:cNvSpPr>
          <p:nvPr>
            <p:ph type="title"/>
          </p:nvPr>
        </p:nvSpPr>
        <p:spPr>
          <a:xfrm>
            <a:off x="457200" y="189346"/>
            <a:ext cx="8229600" cy="715963"/>
          </a:xfrm>
        </p:spPr>
        <p:txBody>
          <a:bodyPr/>
          <a:lstStyle/>
          <a:p>
            <a:r>
              <a:rPr lang="en-US" altLang="en-US" dirty="0">
                <a:solidFill>
                  <a:srgbClr val="000066"/>
                </a:solidFill>
              </a:rPr>
              <a:t>Testimonials</a:t>
            </a:r>
          </a:p>
        </p:txBody>
      </p:sp>
    </p:spTree>
    <p:extLst>
      <p:ext uri="{BB962C8B-B14F-4D97-AF65-F5344CB8AC3E}">
        <p14:creationId xmlns:p14="http://schemas.microsoft.com/office/powerpoint/2010/main" val="2143222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EF3108-C7A9-4B3F-86D2-4910B44D998A}"/>
              </a:ext>
            </a:extLst>
          </p:cNvPr>
          <p:cNvPicPr>
            <a:picLocks/>
          </p:cNvPicPr>
          <p:nvPr>
            <p:custDataLst>
              <p:tags r:id="rId1"/>
            </p:custDataLst>
          </p:nvPr>
        </p:nvPicPr>
        <p:blipFill>
          <a:blip r:embed="rId4"/>
          <a:stretch>
            <a:fillRect/>
          </a:stretch>
        </p:blipFill>
        <p:spPr>
          <a:xfrm>
            <a:off x="0" y="0"/>
            <a:ext cx="9144000" cy="6355080"/>
          </a:xfrm>
          <a:prstGeom prst="rect">
            <a:avLst/>
          </a:prstGeom>
        </p:spPr>
      </p:pic>
    </p:spTree>
    <p:extLst>
      <p:ext uri="{BB962C8B-B14F-4D97-AF65-F5344CB8AC3E}">
        <p14:creationId xmlns:p14="http://schemas.microsoft.com/office/powerpoint/2010/main" val="85466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2" name="Picture 8" descr="Image result for photovoice"/>
          <p:cNvPicPr>
            <a:picLocks noChangeAspect="1" noChangeArrowheads="1"/>
          </p:cNvPicPr>
          <p:nvPr/>
        </p:nvPicPr>
        <p:blipFill>
          <a:blip r:embed="rId2" cstate="print"/>
          <a:srcRect/>
          <a:stretch>
            <a:fillRect/>
          </a:stretch>
        </p:blipFill>
        <p:spPr bwMode="auto">
          <a:xfrm>
            <a:off x="658899" y="5105400"/>
            <a:ext cx="2209800" cy="1295400"/>
          </a:xfrm>
          <a:prstGeom prst="rect">
            <a:avLst/>
          </a:prstGeom>
          <a:noFill/>
        </p:spPr>
      </p:pic>
      <p:sp>
        <p:nvSpPr>
          <p:cNvPr id="3" name="Content Placeholder 2"/>
          <p:cNvSpPr>
            <a:spLocks noGrp="1"/>
          </p:cNvSpPr>
          <p:nvPr>
            <p:ph idx="1"/>
          </p:nvPr>
        </p:nvSpPr>
        <p:spPr>
          <a:xfrm>
            <a:off x="114872" y="1265237"/>
            <a:ext cx="8499475" cy="4525963"/>
          </a:xfrm>
        </p:spPr>
        <p:txBody>
          <a:bodyPr>
            <a:normAutofit/>
          </a:bodyPr>
          <a:lstStyle/>
          <a:p>
            <a:r>
              <a:rPr lang="en-US" sz="2000" b="1" dirty="0"/>
              <a:t>Photovoice</a:t>
            </a:r>
            <a:r>
              <a:rPr lang="en-US" sz="2000" dirty="0"/>
              <a:t> is a type of </a:t>
            </a:r>
            <a:r>
              <a:rPr lang="en-US" sz="2000" b="1" dirty="0">
                <a:solidFill>
                  <a:srgbClr val="FF0000"/>
                </a:solidFill>
              </a:rPr>
              <a:t>participatory action research </a:t>
            </a:r>
            <a:r>
              <a:rPr lang="en-US" sz="2000" dirty="0"/>
              <a:t>in which people—usually those with little power—use photographs and/or video to picture their environment and experiences and to express their thoughts about them. </a:t>
            </a:r>
          </a:p>
          <a:p>
            <a:r>
              <a:rPr lang="en-US" altLang="en-US" sz="2000" b="1" dirty="0" err="1"/>
              <a:t>Photovoice</a:t>
            </a:r>
            <a:r>
              <a:rPr lang="en-US" altLang="en-US" sz="2000" dirty="0"/>
              <a:t> is a process in which people use images to capture aspects of their environment and experiences and share them with others. The pictures can then be used, usually with captions composed by the photographers, to bring the realities of the photographers’ lives home to the public and policy makers and to spur change. It is an effective tool where people can capture and share their own visual interpretations of positive or negative health impacts in their community. </a:t>
            </a:r>
          </a:p>
          <a:p>
            <a:endParaRPr lang="en-US" sz="2000" dirty="0">
              <a:solidFill>
                <a:schemeClr val="tx1">
                  <a:lumMod val="75000"/>
                  <a:lumOff val="25000"/>
                </a:schemeClr>
              </a:solidFill>
            </a:endParaRPr>
          </a:p>
        </p:txBody>
      </p:sp>
      <p:sp>
        <p:nvSpPr>
          <p:cNvPr id="5" name="Title 1"/>
          <p:cNvSpPr>
            <a:spLocks noGrp="1"/>
          </p:cNvSpPr>
          <p:nvPr>
            <p:ph type="title"/>
          </p:nvPr>
        </p:nvSpPr>
        <p:spPr/>
        <p:txBody>
          <a:bodyPr/>
          <a:lstStyle/>
          <a:p>
            <a:r>
              <a:rPr lang="en-US" dirty="0">
                <a:solidFill>
                  <a:srgbClr val="592989"/>
                </a:solidFill>
                <a:latin typeface="Calibri" pitchFamily="34" charset="0"/>
              </a:rPr>
              <a:t>What is Photovoice?</a:t>
            </a:r>
            <a:endParaRPr lang="en-US" dirty="0"/>
          </a:p>
        </p:txBody>
      </p:sp>
      <p:pic>
        <p:nvPicPr>
          <p:cNvPr id="7" name="Picture 2" descr="http://www.ucsandiegotrc.org/wp-content/uploads/2015/05/photovoice-sac-casey.jpg"/>
          <p:cNvPicPr>
            <a:picLocks noChangeAspect="1" noChangeArrowheads="1"/>
          </p:cNvPicPr>
          <p:nvPr/>
        </p:nvPicPr>
        <p:blipFill>
          <a:blip r:embed="rId3" cstate="print"/>
          <a:srcRect/>
          <a:stretch>
            <a:fillRect/>
          </a:stretch>
        </p:blipFill>
        <p:spPr bwMode="auto">
          <a:xfrm>
            <a:off x="3547079" y="5029200"/>
            <a:ext cx="2194444" cy="1371600"/>
          </a:xfrm>
          <a:prstGeom prst="rect">
            <a:avLst/>
          </a:prstGeom>
          <a:noFill/>
        </p:spPr>
      </p:pic>
      <p:pic>
        <p:nvPicPr>
          <p:cNvPr id="16390" name="Picture 6" descr="Image result for photovoice"/>
          <p:cNvPicPr>
            <a:picLocks noChangeAspect="1" noChangeArrowheads="1"/>
          </p:cNvPicPr>
          <p:nvPr/>
        </p:nvPicPr>
        <p:blipFill>
          <a:blip r:embed="rId4" cstate="print"/>
          <a:srcRect/>
          <a:stretch>
            <a:fillRect/>
          </a:stretch>
        </p:blipFill>
        <p:spPr bwMode="auto">
          <a:xfrm>
            <a:off x="6553200" y="5029200"/>
            <a:ext cx="2061147" cy="1371600"/>
          </a:xfrm>
          <a:prstGeom prst="rect">
            <a:avLst/>
          </a:prstGeom>
          <a:noFill/>
        </p:spPr>
      </p:pic>
    </p:spTree>
    <p:extLst>
      <p:ext uri="{BB962C8B-B14F-4D97-AF65-F5344CB8AC3E}">
        <p14:creationId xmlns:p14="http://schemas.microsoft.com/office/powerpoint/2010/main" val="2388021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592989"/>
                </a:solidFill>
              </a:rPr>
              <a:t>Photovoice Goals</a:t>
            </a:r>
          </a:p>
        </p:txBody>
      </p:sp>
      <p:sp>
        <p:nvSpPr>
          <p:cNvPr id="3" name="Content Placeholder 2"/>
          <p:cNvSpPr>
            <a:spLocks noGrp="1"/>
          </p:cNvSpPr>
          <p:nvPr>
            <p:ph idx="1"/>
          </p:nvPr>
        </p:nvSpPr>
        <p:spPr>
          <a:xfrm>
            <a:off x="228600" y="1600200"/>
            <a:ext cx="6400800" cy="4525963"/>
          </a:xfrm>
        </p:spPr>
        <p:txBody>
          <a:bodyPr>
            <a:normAutofit fontScale="92500"/>
          </a:bodyPr>
          <a:lstStyle/>
          <a:p>
            <a:r>
              <a:rPr lang="en-US" altLang="en-US" sz="1800" b="1" dirty="0" err="1"/>
              <a:t>Photovoice</a:t>
            </a:r>
            <a:r>
              <a:rPr lang="en-US" altLang="en-US" sz="1800" b="1" dirty="0"/>
              <a:t> has three main goals:</a:t>
            </a:r>
          </a:p>
          <a:p>
            <a:pPr lvl="1"/>
            <a:r>
              <a:rPr lang="en-US" altLang="en-US" sz="1800" dirty="0"/>
              <a:t>To help those who are often </a:t>
            </a:r>
            <a:r>
              <a:rPr lang="en-US" altLang="en-US" sz="1800" b="1" dirty="0"/>
              <a:t>unheard</a:t>
            </a:r>
            <a:r>
              <a:rPr lang="en-US" altLang="en-US" sz="1800" dirty="0"/>
              <a:t> </a:t>
            </a:r>
            <a:r>
              <a:rPr lang="en-US" altLang="en-US" sz="1800" b="1" dirty="0"/>
              <a:t>gain a voice</a:t>
            </a:r>
            <a:r>
              <a:rPr lang="en-US" altLang="en-US" sz="1800" dirty="0"/>
              <a:t>, enabling them to record and reflect on their experiences and their communities’ conditions, both positive and negative.</a:t>
            </a:r>
          </a:p>
          <a:p>
            <a:pPr lvl="1"/>
            <a:r>
              <a:rPr lang="en-US" altLang="en-US" sz="1800" dirty="0"/>
              <a:t>To </a:t>
            </a:r>
            <a:r>
              <a:rPr lang="en-US" altLang="en-US" sz="1800" b="1" dirty="0"/>
              <a:t>encourage</a:t>
            </a:r>
            <a:r>
              <a:rPr lang="en-US" altLang="en-US" sz="1800" dirty="0"/>
              <a:t> critical consciousness. Through choosing, discussing, and reflecting on the subjects of their photographs, the photographers can come to a clearer understanding of their circumstances and the economic, social, psychological, and political forces that shape them.</a:t>
            </a:r>
          </a:p>
          <a:p>
            <a:pPr lvl="1"/>
            <a:r>
              <a:rPr lang="en-US" altLang="en-US" sz="1800" dirty="0"/>
              <a:t>To </a:t>
            </a:r>
            <a:r>
              <a:rPr lang="en-US" altLang="en-US" sz="1800" b="1" dirty="0"/>
              <a:t>bring about change</a:t>
            </a:r>
            <a:r>
              <a:rPr lang="en-US" altLang="en-US" sz="1800" dirty="0"/>
              <a:t> that will improve conditions and enhance lives by reaching and influencing policy makers.</a:t>
            </a:r>
          </a:p>
          <a:p>
            <a:endParaRPr lang="en-US" sz="2800" dirty="0">
              <a:solidFill>
                <a:schemeClr val="tx1">
                  <a:lumMod val="75000"/>
                  <a:lumOff val="25000"/>
                </a:schemeClr>
              </a:solidFill>
            </a:endParaRPr>
          </a:p>
          <a:p>
            <a:pPr>
              <a:buNone/>
            </a:pPr>
            <a:r>
              <a:rPr lang="en-US" dirty="0"/>
              <a:t> </a:t>
            </a:r>
          </a:p>
          <a:p>
            <a:endParaRPr lang="en-US" dirty="0"/>
          </a:p>
          <a:p>
            <a:endParaRPr lang="en-US" dirty="0">
              <a:solidFill>
                <a:schemeClr val="tx1">
                  <a:lumMod val="75000"/>
                  <a:lumOff val="25000"/>
                </a:schemeClr>
              </a:solidFill>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7543800" y="6096000"/>
            <a:ext cx="1371600" cy="533400"/>
          </a:xfrm>
          <a:prstGeom prst="rect">
            <a:avLst/>
          </a:prstGeom>
        </p:spPr>
      </p:pic>
      <p:pic>
        <p:nvPicPr>
          <p:cNvPr id="15364" name="Picture 4" descr="http://lakehighlands.advocatemag.com/wp-content/uploads/2014/07/01-14.07.24-LH-Photovoice-DFulgencio-0015.jpg"/>
          <p:cNvPicPr>
            <a:picLocks noChangeAspect="1" noChangeArrowheads="1"/>
          </p:cNvPicPr>
          <p:nvPr/>
        </p:nvPicPr>
        <p:blipFill>
          <a:blip r:embed="rId4" cstate="print"/>
          <a:srcRect/>
          <a:stretch>
            <a:fillRect/>
          </a:stretch>
        </p:blipFill>
        <p:spPr bwMode="auto">
          <a:xfrm>
            <a:off x="6781800" y="1524000"/>
            <a:ext cx="2215589" cy="1458596"/>
          </a:xfrm>
          <a:prstGeom prst="rect">
            <a:avLst/>
          </a:prstGeom>
          <a:noFill/>
        </p:spPr>
      </p:pic>
      <p:pic>
        <p:nvPicPr>
          <p:cNvPr id="15368" name="Picture 8" descr="Image result for teens at school board"/>
          <p:cNvPicPr>
            <a:picLocks noChangeAspect="1" noChangeArrowheads="1"/>
          </p:cNvPicPr>
          <p:nvPr/>
        </p:nvPicPr>
        <p:blipFill>
          <a:blip r:embed="rId5" cstate="print"/>
          <a:srcRect/>
          <a:stretch>
            <a:fillRect/>
          </a:stretch>
        </p:blipFill>
        <p:spPr bwMode="auto">
          <a:xfrm>
            <a:off x="6781800" y="3200400"/>
            <a:ext cx="2214589" cy="1345670"/>
          </a:xfrm>
          <a:prstGeom prst="rect">
            <a:avLst/>
          </a:prstGeom>
          <a:noFill/>
        </p:spPr>
      </p:pic>
    </p:spTree>
    <p:extLst>
      <p:ext uri="{BB962C8B-B14F-4D97-AF65-F5344CB8AC3E}">
        <p14:creationId xmlns:p14="http://schemas.microsoft.com/office/powerpoint/2010/main" val="2885000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592989"/>
                </a:solidFill>
                <a:latin typeface="Calibri" pitchFamily="34" charset="0"/>
              </a:rPr>
              <a:t>What is the goal of Photovoice?</a:t>
            </a:r>
          </a:p>
        </p:txBody>
      </p:sp>
      <p:sp>
        <p:nvSpPr>
          <p:cNvPr id="3" name="Content Placeholder 2"/>
          <p:cNvSpPr>
            <a:spLocks noGrp="1"/>
          </p:cNvSpPr>
          <p:nvPr>
            <p:ph idx="1"/>
          </p:nvPr>
        </p:nvSpPr>
        <p:spPr>
          <a:xfrm>
            <a:off x="249238" y="1294606"/>
            <a:ext cx="8666162" cy="4525963"/>
          </a:xfrm>
        </p:spPr>
        <p:txBody>
          <a:bodyPr>
            <a:noAutofit/>
          </a:bodyPr>
          <a:lstStyle/>
          <a:p>
            <a:r>
              <a:rPr lang="en-US" sz="2800" dirty="0">
                <a:solidFill>
                  <a:schemeClr val="tx1">
                    <a:lumMod val="75000"/>
                    <a:lumOff val="25000"/>
                  </a:schemeClr>
                </a:solidFill>
              </a:rPr>
              <a:t>To empower you to become actively involved with community change efforts around your community.</a:t>
            </a:r>
          </a:p>
          <a:p>
            <a:r>
              <a:rPr lang="en-US" sz="2800" dirty="0">
                <a:solidFill>
                  <a:schemeClr val="tx1">
                    <a:lumMod val="75000"/>
                    <a:lumOff val="25000"/>
                  </a:schemeClr>
                </a:solidFill>
              </a:rPr>
              <a:t>To bring awareness and inform policy makers about health in your community from YOUR perspective.</a:t>
            </a:r>
          </a:p>
          <a:p>
            <a:r>
              <a:rPr lang="en-US" sz="2800" dirty="0">
                <a:solidFill>
                  <a:schemeClr val="tx1">
                    <a:lumMod val="75000"/>
                    <a:lumOff val="25000"/>
                  </a:schemeClr>
                </a:solidFill>
              </a:rPr>
              <a:t>Photovoice is a way for you to explore and communicate what you think and feel about health in your community</a:t>
            </a:r>
          </a:p>
          <a:p>
            <a:r>
              <a:rPr lang="en-US" sz="2800" dirty="0">
                <a:solidFill>
                  <a:schemeClr val="tx1">
                    <a:lumMod val="75000"/>
                    <a:lumOff val="25000"/>
                  </a:schemeClr>
                </a:solidFill>
              </a:rPr>
              <a:t>You’ll then be able to tell people in your community what you’ve come up with and if you think there are any ways to change things.</a:t>
            </a:r>
          </a:p>
        </p:txBody>
      </p:sp>
      <p:pic>
        <p:nvPicPr>
          <p:cNvPr id="4" name="Picture 3"/>
          <p:cNvPicPr/>
          <p:nvPr/>
        </p:nvPicPr>
        <p:blipFill>
          <a:blip r:embed="rId3" cstate="screen">
            <a:extLst>
              <a:ext uri="{28A0092B-C50C-407E-A947-70E740481C1C}">
                <a14:useLocalDpi xmlns:a14="http://schemas.microsoft.com/office/drawing/2010/main" val="0"/>
              </a:ext>
            </a:extLst>
          </a:blip>
          <a:stretch>
            <a:fillRect/>
          </a:stretch>
        </p:blipFill>
        <p:spPr>
          <a:xfrm>
            <a:off x="7543800" y="6096000"/>
            <a:ext cx="1371600" cy="533400"/>
          </a:xfrm>
          <a:prstGeom prst="rect">
            <a:avLst/>
          </a:prstGeom>
        </p:spPr>
      </p:pic>
    </p:spTree>
    <p:extLst>
      <p:ext uri="{BB962C8B-B14F-4D97-AF65-F5344CB8AC3E}">
        <p14:creationId xmlns:p14="http://schemas.microsoft.com/office/powerpoint/2010/main" val="1393108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Leading Together</a:t>
            </a:r>
          </a:p>
        </p:txBody>
      </p:sp>
      <p:sp>
        <p:nvSpPr>
          <p:cNvPr id="3" name="Content Placeholder 2"/>
          <p:cNvSpPr>
            <a:spLocks noGrp="1"/>
          </p:cNvSpPr>
          <p:nvPr>
            <p:ph idx="1"/>
          </p:nvPr>
        </p:nvSpPr>
        <p:spPr/>
        <p:txBody>
          <a:bodyPr/>
          <a:lstStyle/>
          <a:p>
            <a:r>
              <a:rPr lang="en-US" dirty="0"/>
              <a:t>100 Million Healthier Lives SCALE (Spreading Community Accelerators through Learning &amp; Evaluation) Initiative </a:t>
            </a:r>
          </a:p>
          <a:p>
            <a:r>
              <a:rPr lang="en-US" dirty="0"/>
              <a:t>Foundations of Community of Solutions Skills</a:t>
            </a:r>
          </a:p>
          <a:p>
            <a:pPr lvl="1"/>
            <a:r>
              <a:rPr lang="en-US" dirty="0"/>
              <a:t>How to unleash community transformations that can create sustained improvements in population health, well-being, and equity. </a:t>
            </a:r>
          </a:p>
          <a:p>
            <a:r>
              <a:rPr lang="en-US" dirty="0"/>
              <a:t>Leading Together</a:t>
            </a:r>
          </a:p>
          <a:p>
            <a:pPr lvl="1"/>
            <a:r>
              <a:rPr lang="en-US" dirty="0"/>
              <a:t>The skills of working together, grounded in seeing the community as a dynamic network of interacting people, organizations, structures, and systems that are related to a place. It is necessary to lead together with others in a community to create effective, equitable change. 	</a:t>
            </a:r>
          </a:p>
          <a:p>
            <a:pPr marL="0" indent="0">
              <a:buNone/>
            </a:pPr>
            <a:endParaRPr lang="en-US" dirty="0"/>
          </a:p>
        </p:txBody>
      </p:sp>
    </p:spTree>
    <p:extLst>
      <p:ext uri="{BB962C8B-B14F-4D97-AF65-F5344CB8AC3E}">
        <p14:creationId xmlns:p14="http://schemas.microsoft.com/office/powerpoint/2010/main" val="2077093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592989"/>
                </a:solidFill>
                <a:latin typeface="Calibri" pitchFamily="34" charset="0"/>
              </a:rPr>
              <a:t>Why use Photovoice?</a:t>
            </a:r>
          </a:p>
        </p:txBody>
      </p:sp>
      <p:sp>
        <p:nvSpPr>
          <p:cNvPr id="3" name="Content Placeholder 2"/>
          <p:cNvSpPr>
            <a:spLocks noGrp="1"/>
          </p:cNvSpPr>
          <p:nvPr>
            <p:ph idx="1"/>
          </p:nvPr>
        </p:nvSpPr>
        <p:spPr>
          <a:xfrm>
            <a:off x="457200" y="1600200"/>
            <a:ext cx="8001000" cy="4525963"/>
          </a:xfrm>
        </p:spPr>
        <p:txBody>
          <a:bodyPr>
            <a:normAutofit/>
          </a:bodyPr>
          <a:lstStyle/>
          <a:p>
            <a:r>
              <a:rPr lang="en-US" sz="2800" dirty="0">
                <a:solidFill>
                  <a:schemeClr val="tx1">
                    <a:lumMod val="75000"/>
                    <a:lumOff val="25000"/>
                  </a:schemeClr>
                </a:solidFill>
              </a:rPr>
              <a:t>Rewards of taking photographs are immediate</a:t>
            </a:r>
          </a:p>
          <a:p>
            <a:endParaRPr lang="en-US" sz="700" dirty="0">
              <a:solidFill>
                <a:schemeClr val="tx1">
                  <a:lumMod val="75000"/>
                  <a:lumOff val="25000"/>
                </a:schemeClr>
              </a:solidFill>
            </a:endParaRPr>
          </a:p>
          <a:p>
            <a:r>
              <a:rPr lang="en-US" sz="2800" dirty="0">
                <a:solidFill>
                  <a:schemeClr val="tx1">
                    <a:lumMod val="75000"/>
                    <a:lumOff val="25000"/>
                  </a:schemeClr>
                </a:solidFill>
              </a:rPr>
              <a:t>Taking photographs or videos of familiar scenes and people can change participants perceptions about their social and physical environment</a:t>
            </a:r>
          </a:p>
          <a:p>
            <a:endParaRPr lang="en-US" sz="700" dirty="0">
              <a:solidFill>
                <a:schemeClr val="tx1">
                  <a:lumMod val="75000"/>
                  <a:lumOff val="25000"/>
                </a:schemeClr>
              </a:solidFill>
            </a:endParaRPr>
          </a:p>
          <a:p>
            <a:r>
              <a:rPr lang="en-US" sz="2800" dirty="0">
                <a:solidFill>
                  <a:schemeClr val="tx1">
                    <a:lumMod val="75000"/>
                    <a:lumOff val="25000"/>
                  </a:schemeClr>
                </a:solidFill>
              </a:rPr>
              <a:t>Basic photography is easy to learn and accessible to almost everyone </a:t>
            </a:r>
          </a:p>
          <a:p>
            <a:endParaRPr lang="en-US" sz="700" dirty="0">
              <a:solidFill>
                <a:schemeClr val="tx1">
                  <a:lumMod val="75000"/>
                  <a:lumOff val="25000"/>
                </a:schemeClr>
              </a:solidFill>
            </a:endParaRPr>
          </a:p>
          <a:p>
            <a:r>
              <a:rPr lang="en-US" sz="2800" b="1" dirty="0">
                <a:solidFill>
                  <a:schemeClr val="tx1">
                    <a:lumMod val="75000"/>
                    <a:lumOff val="25000"/>
                  </a:schemeClr>
                </a:solidFill>
              </a:rPr>
              <a:t>“A picture is worth a thousand words”</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7543800" y="6096000"/>
            <a:ext cx="1371600" cy="533400"/>
          </a:xfrm>
          <a:prstGeom prst="rect">
            <a:avLst/>
          </a:prstGeom>
        </p:spPr>
      </p:pic>
    </p:spTree>
    <p:extLst>
      <p:ext uri="{BB962C8B-B14F-4D97-AF65-F5344CB8AC3E}">
        <p14:creationId xmlns:p14="http://schemas.microsoft.com/office/powerpoint/2010/main" val="2113230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592989"/>
                </a:solidFill>
                <a:latin typeface="Calibri" pitchFamily="34" charset="0"/>
              </a:rPr>
              <a:t>Why is it important?</a:t>
            </a:r>
          </a:p>
        </p:txBody>
      </p:sp>
      <p:sp>
        <p:nvSpPr>
          <p:cNvPr id="3" name="Content Placeholder 2"/>
          <p:cNvSpPr>
            <a:spLocks noGrp="1"/>
          </p:cNvSpPr>
          <p:nvPr>
            <p:ph idx="1"/>
          </p:nvPr>
        </p:nvSpPr>
        <p:spPr>
          <a:xfrm>
            <a:off x="457200" y="1600200"/>
            <a:ext cx="8001000" cy="4525963"/>
          </a:xfrm>
        </p:spPr>
        <p:txBody>
          <a:bodyPr>
            <a:normAutofit/>
          </a:bodyPr>
          <a:lstStyle/>
          <a:p>
            <a:r>
              <a:rPr lang="en-US" sz="2800" dirty="0">
                <a:solidFill>
                  <a:schemeClr val="tx1">
                    <a:lumMod val="75000"/>
                    <a:lumOff val="25000"/>
                  </a:schemeClr>
                </a:solidFill>
              </a:rPr>
              <a:t>When we talk about health, who are we talking about?</a:t>
            </a:r>
          </a:p>
          <a:p>
            <a:r>
              <a:rPr lang="en-US" sz="2800" dirty="0">
                <a:solidFill>
                  <a:schemeClr val="tx1">
                    <a:lumMod val="75000"/>
                    <a:lumOff val="25000"/>
                  </a:schemeClr>
                </a:solidFill>
              </a:rPr>
              <a:t>Who knows the most about this issue?</a:t>
            </a:r>
          </a:p>
          <a:p>
            <a:r>
              <a:rPr lang="en-US" sz="2800" dirty="0">
                <a:solidFill>
                  <a:schemeClr val="tx1">
                    <a:lumMod val="75000"/>
                    <a:lumOff val="25000"/>
                  </a:schemeClr>
                </a:solidFill>
              </a:rPr>
              <a:t>Who should be involved in efforts to address this? (Hint ‐ you are the experts.)</a:t>
            </a:r>
          </a:p>
        </p:txBody>
      </p:sp>
      <p:pic>
        <p:nvPicPr>
          <p:cNvPr id="4" name="Picture 3"/>
          <p:cNvPicPr/>
          <p:nvPr/>
        </p:nvPicPr>
        <p:blipFill>
          <a:blip r:embed="rId2" cstate="screen">
            <a:extLst>
              <a:ext uri="{28A0092B-C50C-407E-A947-70E740481C1C}">
                <a14:useLocalDpi xmlns:a14="http://schemas.microsoft.com/office/drawing/2010/main" val="0"/>
              </a:ext>
            </a:extLst>
          </a:blip>
          <a:stretch>
            <a:fillRect/>
          </a:stretch>
        </p:blipFill>
        <p:spPr>
          <a:xfrm>
            <a:off x="7543800" y="6096000"/>
            <a:ext cx="1371600" cy="533400"/>
          </a:xfrm>
          <a:prstGeom prst="rect">
            <a:avLst/>
          </a:prstGeom>
        </p:spPr>
      </p:pic>
    </p:spTree>
    <p:extLst>
      <p:ext uri="{BB962C8B-B14F-4D97-AF65-F5344CB8AC3E}">
        <p14:creationId xmlns:p14="http://schemas.microsoft.com/office/powerpoint/2010/main" val="4100370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CC03E4-C25E-4901-A962-3A3A8280ABEF}"/>
              </a:ext>
            </a:extLst>
          </p:cNvPr>
          <p:cNvPicPr>
            <a:picLocks/>
          </p:cNvPicPr>
          <p:nvPr>
            <p:custDataLst>
              <p:tags r:id="rId1"/>
            </p:custDataLst>
          </p:nvPr>
        </p:nvPicPr>
        <p:blipFill>
          <a:blip r:embed="rId4"/>
          <a:stretch>
            <a:fillRect/>
          </a:stretch>
        </p:blipFill>
        <p:spPr>
          <a:xfrm>
            <a:off x="0" y="0"/>
            <a:ext cx="9144000" cy="6382512"/>
          </a:xfrm>
          <a:prstGeom prst="rect">
            <a:avLst/>
          </a:prstGeom>
        </p:spPr>
      </p:pic>
    </p:spTree>
    <p:extLst>
      <p:ext uri="{BB962C8B-B14F-4D97-AF65-F5344CB8AC3E}">
        <p14:creationId xmlns:p14="http://schemas.microsoft.com/office/powerpoint/2010/main" val="482423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l="4063" t="11765" r="6543"/>
          <a:stretch>
            <a:fillRect/>
          </a:stretch>
        </p:blipFill>
        <p:spPr bwMode="auto">
          <a:xfrm>
            <a:off x="381000" y="152400"/>
            <a:ext cx="83820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71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l="3612" r="7246"/>
          <a:stretch>
            <a:fillRect/>
          </a:stretch>
        </p:blipFill>
        <p:spPr bwMode="auto">
          <a:xfrm>
            <a:off x="304800" y="381000"/>
            <a:ext cx="8382000" cy="571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7358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19" descr="Soul3.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6486525"/>
            <a:ext cx="44767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 y="505968"/>
            <a:ext cx="8839200" cy="5846064"/>
          </a:xfrm>
          <a:prstGeom prst="rect">
            <a:avLst/>
          </a:prstGeom>
        </p:spPr>
      </p:pic>
    </p:spTree>
    <p:extLst>
      <p:ext uri="{BB962C8B-B14F-4D97-AF65-F5344CB8AC3E}">
        <p14:creationId xmlns:p14="http://schemas.microsoft.com/office/powerpoint/2010/main" val="189663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ChangeArrowheads="1"/>
          </p:cNvSpPr>
          <p:nvPr/>
        </p:nvSpPr>
        <p:spPr bwMode="auto">
          <a:xfrm>
            <a:off x="1828800" y="1600200"/>
            <a:ext cx="5410200" cy="3416300"/>
          </a:xfrm>
          <a:prstGeom prst="rect">
            <a:avLst/>
          </a:prstGeom>
          <a:noFill/>
          <a:ln w="9525">
            <a:noFill/>
            <a:miter lim="800000"/>
            <a:headEnd/>
            <a:tailEnd/>
          </a:ln>
        </p:spPr>
        <p:txBody>
          <a:bodyPr>
            <a:spAutoFit/>
          </a:bodyPr>
          <a:lstStyle/>
          <a:p>
            <a:pPr algn="ctr">
              <a:defRPr/>
            </a:pPr>
            <a:r>
              <a:rPr lang="en-US" sz="1750" dirty="0"/>
              <a:t>"We presented our </a:t>
            </a:r>
            <a:r>
              <a:rPr lang="en-US" sz="1750" dirty="0" err="1"/>
              <a:t>Photovoice</a:t>
            </a:r>
            <a:r>
              <a:rPr lang="en-US" sz="1750" dirty="0"/>
              <a:t> findings  at the City Council and Healthy Cities Collaborative (HCC) meeting—a committee of local organizations and City policy makers interested in local health issues. The City of Duarte Parks and Recreation Director stated that the department would remodel </a:t>
            </a:r>
            <a:r>
              <a:rPr lang="en-US" sz="1750" dirty="0" err="1"/>
              <a:t>Aloysia</a:t>
            </a:r>
            <a:r>
              <a:rPr lang="en-US" sz="1750" dirty="0"/>
              <a:t> Park, which is worn down and unwelcoming with little light as a result of our </a:t>
            </a:r>
            <a:r>
              <a:rPr lang="en-US" sz="1750" dirty="0" err="1"/>
              <a:t>Photovoice</a:t>
            </a:r>
            <a:r>
              <a:rPr lang="en-US" sz="1750" dirty="0"/>
              <a:t> project. The park will now have a new playground replacing the old metal slide and swings and will have an outdoor fitness area for the community to exercise free of charge."</a:t>
            </a:r>
          </a:p>
          <a:p>
            <a:pPr algn="ctr">
              <a:defRPr/>
            </a:pPr>
            <a:r>
              <a:rPr lang="en-US" sz="1750" dirty="0"/>
              <a:t>-Teen Nutrition Council</a:t>
            </a:r>
          </a:p>
        </p:txBody>
      </p:sp>
      <p:pic>
        <p:nvPicPr>
          <p:cNvPr id="471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538" y="76200"/>
            <a:ext cx="514826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178276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1388" y="76200"/>
            <a:ext cx="177641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5"/>
          <p:cNvPicPr>
            <a:picLocks noChangeAspect="1" noChangeArrowheads="1"/>
          </p:cNvPicPr>
          <p:nvPr/>
        </p:nvPicPr>
        <p:blipFill>
          <a:blip r:embed="rId5">
            <a:extLst>
              <a:ext uri="{28A0092B-C50C-407E-A947-70E740481C1C}">
                <a14:useLocalDpi xmlns:a14="http://schemas.microsoft.com/office/drawing/2010/main" val="0"/>
              </a:ext>
            </a:extLst>
          </a:blip>
          <a:srcRect l="17390"/>
          <a:stretch>
            <a:fillRect/>
          </a:stretch>
        </p:blipFill>
        <p:spPr bwMode="auto">
          <a:xfrm>
            <a:off x="76200" y="4876800"/>
            <a:ext cx="14478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4872038"/>
            <a:ext cx="5791200" cy="198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7" descr="T:\CCARE - Pictures &amp; Videos\2017\TNC_Aloysia Moore Park\Group Photo.jpg"/>
          <p:cNvPicPr>
            <a:picLocks noChangeAspect="1" noChangeArrowheads="1"/>
          </p:cNvPicPr>
          <p:nvPr/>
        </p:nvPicPr>
        <p:blipFill>
          <a:blip r:embed="rId7">
            <a:extLst>
              <a:ext uri="{28A0092B-C50C-407E-A947-70E740481C1C}">
                <a14:useLocalDpi xmlns:a14="http://schemas.microsoft.com/office/drawing/2010/main" val="0"/>
              </a:ext>
            </a:extLst>
          </a:blip>
          <a:srcRect l="10606" t="4041" r="15152" b="15152"/>
          <a:stretch>
            <a:fillRect/>
          </a:stretch>
        </p:blipFill>
        <p:spPr bwMode="auto">
          <a:xfrm>
            <a:off x="7239000" y="4876800"/>
            <a:ext cx="1828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5021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l="1579" r="1283"/>
          <a:stretch>
            <a:fillRect/>
          </a:stretch>
        </p:blipFill>
        <p:spPr bwMode="auto">
          <a:xfrm>
            <a:off x="193675" y="838200"/>
            <a:ext cx="879792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itle 1"/>
          <p:cNvSpPr>
            <a:spLocks noGrp="1"/>
          </p:cNvSpPr>
          <p:nvPr>
            <p:ph type="title"/>
          </p:nvPr>
        </p:nvSpPr>
        <p:spPr>
          <a:xfrm>
            <a:off x="457200" y="76200"/>
            <a:ext cx="8229600" cy="715963"/>
          </a:xfrm>
        </p:spPr>
        <p:txBody>
          <a:bodyPr/>
          <a:lstStyle/>
          <a:p>
            <a:r>
              <a:rPr lang="en-US" altLang="en-US" dirty="0">
                <a:solidFill>
                  <a:srgbClr val="000066"/>
                </a:solidFill>
              </a:rPr>
              <a:t>Outdoor</a:t>
            </a:r>
            <a:r>
              <a:rPr lang="en-US" altLang="en-US" dirty="0"/>
              <a:t> </a:t>
            </a:r>
            <a:r>
              <a:rPr lang="en-US" altLang="en-US" dirty="0">
                <a:solidFill>
                  <a:srgbClr val="000066"/>
                </a:solidFill>
              </a:rPr>
              <a:t>Fitness Area</a:t>
            </a:r>
          </a:p>
        </p:txBody>
      </p:sp>
    </p:spTree>
    <p:extLst>
      <p:ext uri="{BB962C8B-B14F-4D97-AF65-F5344CB8AC3E}">
        <p14:creationId xmlns:p14="http://schemas.microsoft.com/office/powerpoint/2010/main" val="3485157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0"/>
            <a:ext cx="8229600" cy="1143000"/>
          </a:xfrm>
        </p:spPr>
        <p:txBody>
          <a:bodyPr/>
          <a:lstStyle/>
          <a:p>
            <a:r>
              <a:rPr lang="en-US" altLang="en-US" dirty="0" err="1">
                <a:solidFill>
                  <a:srgbClr val="000066"/>
                </a:solidFill>
              </a:rPr>
              <a:t>Photovoice</a:t>
            </a:r>
            <a:r>
              <a:rPr lang="en-US" altLang="en-US" dirty="0">
                <a:solidFill>
                  <a:srgbClr val="000066"/>
                </a:solidFill>
              </a:rPr>
              <a:t>, YPAR &amp; Advocacy Resources</a:t>
            </a:r>
          </a:p>
        </p:txBody>
      </p:sp>
      <p:sp>
        <p:nvSpPr>
          <p:cNvPr id="52227" name="Content Placeholder 2"/>
          <p:cNvSpPr>
            <a:spLocks noGrp="1"/>
          </p:cNvSpPr>
          <p:nvPr>
            <p:ph idx="1"/>
          </p:nvPr>
        </p:nvSpPr>
        <p:spPr/>
        <p:txBody>
          <a:bodyPr/>
          <a:lstStyle/>
          <a:p>
            <a:r>
              <a:rPr lang="en-US" dirty="0">
                <a:latin typeface="+mj-lt"/>
              </a:rPr>
              <a:t>Community </a:t>
            </a:r>
            <a:r>
              <a:rPr lang="en-US" dirty="0" err="1">
                <a:latin typeface="+mj-lt"/>
              </a:rPr>
              <a:t>ToolBox</a:t>
            </a:r>
            <a:r>
              <a:rPr lang="en-US" dirty="0">
                <a:latin typeface="+mj-lt"/>
              </a:rPr>
              <a:t>: What is </a:t>
            </a:r>
            <a:r>
              <a:rPr lang="en-US" dirty="0" err="1">
                <a:latin typeface="+mj-lt"/>
              </a:rPr>
              <a:t>PhotoVoice</a:t>
            </a:r>
            <a:r>
              <a:rPr lang="en-US" dirty="0">
                <a:latin typeface="+mj-lt"/>
              </a:rPr>
              <a:t> </a:t>
            </a:r>
            <a:r>
              <a:rPr lang="en-US" dirty="0">
                <a:latin typeface="+mj-lt"/>
                <a:hlinkClick r:id="rId2"/>
              </a:rPr>
              <a:t>http://ctb.ku.edu/en/table-of-contents/assessment/assessing-community-needs-and-resources/photovoice/main</a:t>
            </a:r>
            <a:endParaRPr lang="en-US" dirty="0">
              <a:latin typeface="+mj-lt"/>
            </a:endParaRPr>
          </a:p>
          <a:p>
            <a:r>
              <a:rPr lang="en-US" altLang="en-US" dirty="0">
                <a:latin typeface="+mj-lt"/>
              </a:rPr>
              <a:t>YPAR hub at UC Berkeley - </a:t>
            </a:r>
            <a:r>
              <a:rPr lang="en-US" altLang="en-US" dirty="0">
                <a:latin typeface="+mj-lt"/>
                <a:hlinkClick r:id="rId3"/>
              </a:rPr>
              <a:t>http://yparhub.berkeley.edu/</a:t>
            </a:r>
            <a:endParaRPr lang="en-US" altLang="en-US" dirty="0">
              <a:latin typeface="+mj-lt"/>
            </a:endParaRPr>
          </a:p>
          <a:p>
            <a:r>
              <a:rPr lang="en-US" altLang="en-US" dirty="0">
                <a:latin typeface="+mj-lt"/>
              </a:rPr>
              <a:t>Institute for Community Research - </a:t>
            </a:r>
            <a:r>
              <a:rPr lang="en-US" altLang="en-US" dirty="0">
                <a:latin typeface="+mj-lt"/>
                <a:hlinkClick r:id="rId4"/>
              </a:rPr>
              <a:t>https://icrweb.org/</a:t>
            </a:r>
            <a:endParaRPr lang="en-US" altLang="en-US" dirty="0">
              <a:latin typeface="+mj-lt"/>
            </a:endParaRPr>
          </a:p>
          <a:p>
            <a:r>
              <a:rPr lang="en-US" altLang="en-US">
                <a:latin typeface="+mj-lt"/>
              </a:rPr>
              <a:t>Public </a:t>
            </a:r>
            <a:r>
              <a:rPr lang="en-US" altLang="en-US" dirty="0">
                <a:latin typeface="+mj-lt"/>
              </a:rPr>
              <a:t>Science Project - </a:t>
            </a:r>
            <a:r>
              <a:rPr lang="en-US" altLang="en-US" dirty="0">
                <a:latin typeface="+mj-lt"/>
                <a:hlinkClick r:id="rId5"/>
              </a:rPr>
              <a:t>http://publicscienceproject.org/readings_resources/</a:t>
            </a:r>
            <a:endParaRPr lang="en-US" altLang="en-US" dirty="0">
              <a:latin typeface="+mj-lt"/>
            </a:endParaRPr>
          </a:p>
          <a:p>
            <a:endParaRPr lang="en-US" altLang="en-US" dirty="0">
              <a:latin typeface="+mj-lt"/>
            </a:endParaRPr>
          </a:p>
          <a:p>
            <a:endParaRPr lang="en-US" altLang="en-US" dirty="0">
              <a:latin typeface="+mj-lt"/>
            </a:endParaRPr>
          </a:p>
          <a:p>
            <a:endParaRPr lang="en-US" altLang="en-US" dirty="0">
              <a:latin typeface="+mj-lt"/>
            </a:endParaRPr>
          </a:p>
        </p:txBody>
      </p:sp>
    </p:spTree>
    <p:extLst>
      <p:ext uri="{BB962C8B-B14F-4D97-AF65-F5344CB8AC3E}">
        <p14:creationId xmlns:p14="http://schemas.microsoft.com/office/powerpoint/2010/main" val="3952981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solidFill>
                  <a:srgbClr val="592989"/>
                </a:solidFill>
                <a:latin typeface="Calibri" pitchFamily="34" charset="0"/>
              </a:rPr>
              <a:t>Photovoice</a:t>
            </a:r>
            <a:r>
              <a:rPr lang="en-US" dirty="0">
                <a:solidFill>
                  <a:srgbClr val="592989"/>
                </a:solidFill>
                <a:latin typeface="Calibri" pitchFamily="34" charset="0"/>
              </a:rPr>
              <a:t> Project</a:t>
            </a:r>
          </a:p>
        </p:txBody>
      </p:sp>
      <p:sp>
        <p:nvSpPr>
          <p:cNvPr id="3" name="Content Placeholder 2"/>
          <p:cNvSpPr>
            <a:spLocks noGrp="1"/>
          </p:cNvSpPr>
          <p:nvPr>
            <p:ph idx="1"/>
          </p:nvPr>
        </p:nvSpPr>
        <p:spPr/>
        <p:txBody>
          <a:bodyPr>
            <a:normAutofit/>
          </a:bodyPr>
          <a:lstStyle/>
          <a:p>
            <a:r>
              <a:rPr lang="en-US" sz="3100" b="1" dirty="0">
                <a:solidFill>
                  <a:schemeClr val="tx1">
                    <a:lumMod val="75000"/>
                    <a:lumOff val="25000"/>
                  </a:schemeClr>
                </a:solidFill>
              </a:rPr>
              <a:t>Rules: </a:t>
            </a:r>
          </a:p>
          <a:p>
            <a:pPr lvl="1"/>
            <a:r>
              <a:rPr lang="en-US" sz="2700" dirty="0">
                <a:solidFill>
                  <a:schemeClr val="tx1">
                    <a:lumMod val="75000"/>
                    <a:lumOff val="25000"/>
                  </a:schemeClr>
                </a:solidFill>
              </a:rPr>
              <a:t>Post 5 pictures to Instagram of positive or negative health impacts in your community (see examples).</a:t>
            </a:r>
          </a:p>
          <a:p>
            <a:pPr lvl="1"/>
            <a:r>
              <a:rPr lang="en-US" sz="2700" dirty="0">
                <a:solidFill>
                  <a:schemeClr val="tx1">
                    <a:lumMod val="75000"/>
                    <a:lumOff val="25000"/>
                  </a:schemeClr>
                </a:solidFill>
              </a:rPr>
              <a:t>Tag the your hospital/organization in your photos.</a:t>
            </a:r>
          </a:p>
          <a:p>
            <a:pPr lvl="1"/>
            <a:r>
              <a:rPr lang="en-US" sz="2700" dirty="0">
                <a:solidFill>
                  <a:schemeClr val="tx1">
                    <a:lumMod val="75000"/>
                    <a:lumOff val="25000"/>
                  </a:schemeClr>
                </a:solidFill>
              </a:rPr>
              <a:t>In your captions, describe how your pictures impact the health of your community. Tell us where the photos were taken and include  </a:t>
            </a:r>
            <a:r>
              <a:rPr lang="en-US" sz="2700" dirty="0" err="1">
                <a:solidFill>
                  <a:schemeClr val="tx1">
                    <a:lumMod val="75000"/>
                    <a:lumOff val="25000"/>
                  </a:schemeClr>
                </a:solidFill>
              </a:rPr>
              <a:t>hashtags</a:t>
            </a:r>
            <a:r>
              <a:rPr lang="en-US" sz="2700" dirty="0">
                <a:solidFill>
                  <a:schemeClr val="tx1">
                    <a:lumMod val="75000"/>
                    <a:lumOff val="25000"/>
                  </a:schemeClr>
                </a:solidFill>
              </a:rPr>
              <a:t> (e.g. #</a:t>
            </a:r>
            <a:r>
              <a:rPr lang="en-US" sz="2700" dirty="0" err="1">
                <a:solidFill>
                  <a:schemeClr val="tx1">
                    <a:lumMod val="75000"/>
                    <a:lumOff val="25000"/>
                  </a:schemeClr>
                </a:solidFill>
              </a:rPr>
              <a:t>HealthyTeensSGV</a:t>
            </a:r>
            <a:r>
              <a:rPr lang="en-US" sz="2700" dirty="0">
                <a:solidFill>
                  <a:schemeClr val="tx1">
                    <a:lumMod val="75000"/>
                    <a:lumOff val="25000"/>
                  </a:schemeClr>
                </a:solidFill>
              </a:rPr>
              <a:t>)</a:t>
            </a:r>
            <a:br>
              <a:rPr lang="en-US" sz="2700" dirty="0">
                <a:solidFill>
                  <a:schemeClr val="tx1">
                    <a:lumMod val="75000"/>
                    <a:lumOff val="25000"/>
                  </a:schemeClr>
                </a:solidFill>
              </a:rPr>
            </a:b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7543800" y="6096000"/>
            <a:ext cx="1371600" cy="533400"/>
          </a:xfrm>
          <a:prstGeom prst="rect">
            <a:avLst/>
          </a:prstGeom>
        </p:spPr>
      </p:pic>
    </p:spTree>
    <p:extLst>
      <p:ext uri="{BB962C8B-B14F-4D97-AF65-F5344CB8AC3E}">
        <p14:creationId xmlns:p14="http://schemas.microsoft.com/office/powerpoint/2010/main" val="3188743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229600" cy="639762"/>
          </a:xfrm>
        </p:spPr>
        <p:txBody>
          <a:bodyPr/>
          <a:lstStyle/>
          <a:p>
            <a:r>
              <a:rPr lang="en-US" altLang="en-US" dirty="0">
                <a:solidFill>
                  <a:srgbClr val="000066"/>
                </a:solidFill>
              </a:rPr>
              <a:t>Building of Relationships</a:t>
            </a:r>
          </a:p>
        </p:txBody>
      </p:sp>
      <p:sp>
        <p:nvSpPr>
          <p:cNvPr id="7171" name="Content Placeholder 2"/>
          <p:cNvSpPr>
            <a:spLocks noGrp="1"/>
          </p:cNvSpPr>
          <p:nvPr>
            <p:ph idx="1"/>
          </p:nvPr>
        </p:nvSpPr>
        <p:spPr>
          <a:xfrm>
            <a:off x="228600" y="1219200"/>
            <a:ext cx="8610600" cy="4525963"/>
          </a:xfrm>
        </p:spPr>
        <p:txBody>
          <a:bodyPr/>
          <a:lstStyle/>
          <a:p>
            <a:pPr marL="0" indent="0">
              <a:spcBef>
                <a:spcPct val="0"/>
              </a:spcBef>
            </a:pPr>
            <a:r>
              <a:rPr lang="en-US" altLang="en-US" sz="1800" dirty="0">
                <a:ea typeface="MS PGothic" panose="020B0600070205080204" pitchFamily="34" charset="-128"/>
                <a:cs typeface="Times New Roman" panose="02020603050405020304" pitchFamily="18" charset="0"/>
              </a:rPr>
              <a:t>City of Hope, City of Duarte, and the Duarte Unified School District have a long history of working together to develop and implement health promotion programs designed to increase community members’ opportunity for healthy lifestyles.  </a:t>
            </a:r>
          </a:p>
          <a:p>
            <a:pPr marL="0" indent="0">
              <a:spcBef>
                <a:spcPct val="0"/>
              </a:spcBef>
            </a:pPr>
            <a:endParaRPr lang="en-US" altLang="en-US" sz="1800" dirty="0">
              <a:ea typeface="MS PGothic" panose="020B0600070205080204" pitchFamily="34" charset="-128"/>
              <a:cs typeface="Times New Roman" panose="02020603050405020304" pitchFamily="18" charset="0"/>
            </a:endParaRPr>
          </a:p>
          <a:p>
            <a:pPr marL="0" indent="0">
              <a:spcBef>
                <a:spcPct val="0"/>
              </a:spcBef>
            </a:pPr>
            <a:r>
              <a:rPr lang="en-US" altLang="en-US" sz="1800" dirty="0">
                <a:ea typeface="MS PGothic" panose="020B0600070205080204" pitchFamily="34" charset="-128"/>
                <a:cs typeface="Times New Roman" panose="02020603050405020304" pitchFamily="18" charset="0"/>
              </a:rPr>
              <a:t>Since 2008, the members of the partnership have implemented the Eat, Move, Live program. The program is aimed at decreasing the obesity epidemic and chronic diseases in the low-income populations by promoting the consumption of a more plant-based diet and increasing physical activity. </a:t>
            </a:r>
          </a:p>
          <a:p>
            <a:pPr marL="0" indent="0">
              <a:spcBef>
                <a:spcPct val="0"/>
              </a:spcBef>
            </a:pPr>
            <a:endParaRPr lang="en-US" altLang="en-US" sz="1800" dirty="0">
              <a:ea typeface="MS PGothic" panose="020B0600070205080204" pitchFamily="34" charset="-128"/>
              <a:cs typeface="Times New Roman" panose="02020603050405020304" pitchFamily="18" charset="0"/>
            </a:endParaRPr>
          </a:p>
          <a:p>
            <a:pPr marL="0" indent="0">
              <a:spcBef>
                <a:spcPct val="0"/>
              </a:spcBef>
            </a:pPr>
            <a:r>
              <a:rPr lang="en-US" altLang="en-US" sz="1800" dirty="0">
                <a:ea typeface="MS PGothic" panose="020B0600070205080204" pitchFamily="34" charset="-128"/>
                <a:cs typeface="Times New Roman" panose="02020603050405020304" pitchFamily="18" charset="0"/>
              </a:rPr>
              <a:t>City of Duarte organized the program and led the Teen Nutrition Council, City of Hope health educators led the adult EML program, and the Duarte Unified School District assisted in recruitment and provided in-kind support. </a:t>
            </a:r>
          </a:p>
          <a:p>
            <a:pPr marL="0" indent="0">
              <a:spcBef>
                <a:spcPct val="0"/>
              </a:spcBef>
            </a:pPr>
            <a:endParaRPr lang="en-US" altLang="en-US" sz="1800" dirty="0">
              <a:ea typeface="MS PGothic" panose="020B0600070205080204" pitchFamily="34" charset="-128"/>
              <a:cs typeface="Times New Roman" panose="02020603050405020304" pitchFamily="18" charset="0"/>
            </a:endParaRPr>
          </a:p>
          <a:p>
            <a:pPr marL="0" indent="0">
              <a:spcBef>
                <a:spcPct val="0"/>
              </a:spcBef>
            </a:pPr>
            <a:r>
              <a:rPr lang="en-US" altLang="en-US" sz="1800" dirty="0">
                <a:ea typeface="MS PGothic" panose="020B0600070205080204" pitchFamily="34" charset="-128"/>
                <a:cs typeface="Times New Roman" panose="02020603050405020304" pitchFamily="18" charset="0"/>
              </a:rPr>
              <a:t>As a result of our ongoing collaborations, we decided to co-lead the Teen Nutrition Council with the City of Duarte. City of Hope provided direct, hands-on training and provide various resources to develop leadership skills among the Peer Health Promoters.  </a:t>
            </a:r>
          </a:p>
          <a:p>
            <a:pPr marL="0" indent="0"/>
            <a:endParaRPr lang="en-US" altLang="en-US" sz="1800" dirty="0">
              <a:ea typeface="MS PGothic" panose="020B0600070205080204" pitchFamily="34" charset="-128"/>
              <a:cs typeface="Times New Roman" panose="02020603050405020304" pitchFamily="18" charset="0"/>
            </a:endParaRPr>
          </a:p>
          <a:p>
            <a:pPr marL="0" indent="0"/>
            <a:endParaRPr lang="en-US" altLang="en-US" sz="1800" dirty="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1942544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6"/>
          <p:cNvSpPr>
            <a:spLocks noChangeArrowheads="1"/>
          </p:cNvSpPr>
          <p:nvPr/>
        </p:nvSpPr>
        <p:spPr bwMode="auto">
          <a:xfrm>
            <a:off x="2503488" y="163513"/>
            <a:ext cx="40830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ctr">
              <a:defRPr>
                <a:solidFill>
                  <a:schemeClr val="tx1"/>
                </a:solidFill>
                <a:latin typeface="Whitney Book" pitchFamily="2" charset="0"/>
              </a:defRPr>
            </a:lvl1pPr>
            <a:lvl2pPr marL="742950" indent="-285750" algn="ctr">
              <a:defRPr>
                <a:solidFill>
                  <a:schemeClr val="tx1"/>
                </a:solidFill>
                <a:latin typeface="Whitney Book" pitchFamily="2" charset="0"/>
              </a:defRPr>
            </a:lvl2pPr>
            <a:lvl3pPr marL="1143000" indent="-228600" algn="ctr">
              <a:defRPr>
                <a:solidFill>
                  <a:schemeClr val="tx1"/>
                </a:solidFill>
                <a:latin typeface="Whitney Book" pitchFamily="2" charset="0"/>
              </a:defRPr>
            </a:lvl3pPr>
            <a:lvl4pPr marL="1600200" indent="-228600" algn="ctr">
              <a:defRPr>
                <a:solidFill>
                  <a:schemeClr val="tx1"/>
                </a:solidFill>
                <a:latin typeface="Whitney Book" pitchFamily="2" charset="0"/>
              </a:defRPr>
            </a:lvl4pPr>
            <a:lvl5pPr marL="2057400" indent="-228600" algn="ctr">
              <a:defRPr>
                <a:solidFill>
                  <a:schemeClr val="tx1"/>
                </a:solidFill>
                <a:latin typeface="Whitney Book" pitchFamily="2" charset="0"/>
              </a:defRPr>
            </a:lvl5pPr>
            <a:lvl6pPr marL="2514600" indent="-228600" algn="ctr" eaLnBrk="0" fontAlgn="base" hangingPunct="0">
              <a:spcBef>
                <a:spcPct val="0"/>
              </a:spcBef>
              <a:spcAft>
                <a:spcPct val="0"/>
              </a:spcAft>
              <a:defRPr>
                <a:solidFill>
                  <a:schemeClr val="tx1"/>
                </a:solidFill>
                <a:latin typeface="Whitney Book" pitchFamily="2" charset="0"/>
              </a:defRPr>
            </a:lvl6pPr>
            <a:lvl7pPr marL="2971800" indent="-228600" algn="ctr" eaLnBrk="0" fontAlgn="base" hangingPunct="0">
              <a:spcBef>
                <a:spcPct val="0"/>
              </a:spcBef>
              <a:spcAft>
                <a:spcPct val="0"/>
              </a:spcAft>
              <a:defRPr>
                <a:solidFill>
                  <a:schemeClr val="tx1"/>
                </a:solidFill>
                <a:latin typeface="Whitney Book" pitchFamily="2" charset="0"/>
              </a:defRPr>
            </a:lvl7pPr>
            <a:lvl8pPr marL="3429000" indent="-228600" algn="ctr" eaLnBrk="0" fontAlgn="base" hangingPunct="0">
              <a:spcBef>
                <a:spcPct val="0"/>
              </a:spcBef>
              <a:spcAft>
                <a:spcPct val="0"/>
              </a:spcAft>
              <a:defRPr>
                <a:solidFill>
                  <a:schemeClr val="tx1"/>
                </a:solidFill>
                <a:latin typeface="Whitney Book" pitchFamily="2" charset="0"/>
              </a:defRPr>
            </a:lvl8pPr>
            <a:lvl9pPr marL="3886200" indent="-228600" algn="ctr" eaLnBrk="0" fontAlgn="base" hangingPunct="0">
              <a:spcBef>
                <a:spcPct val="0"/>
              </a:spcBef>
              <a:spcAft>
                <a:spcPct val="0"/>
              </a:spcAft>
              <a:defRPr>
                <a:solidFill>
                  <a:schemeClr val="tx1"/>
                </a:solidFill>
                <a:latin typeface="Whitney Book" pitchFamily="2" charset="0"/>
              </a:defRPr>
            </a:lvl9pPr>
          </a:lstStyle>
          <a:p>
            <a:pPr eaLnBrk="1" hangingPunct="1"/>
            <a:r>
              <a:rPr lang="en-US" altLang="en-US" sz="4000" b="1" dirty="0">
                <a:solidFill>
                  <a:srgbClr val="1851A8"/>
                </a:solidFill>
                <a:latin typeface="+mn-lt"/>
              </a:rPr>
              <a:t>Questions?</a:t>
            </a:r>
          </a:p>
        </p:txBody>
      </p:sp>
      <p:sp>
        <p:nvSpPr>
          <p:cNvPr id="36868" name="Text Box 7"/>
          <p:cNvSpPr txBox="1">
            <a:spLocks noChangeArrowheads="1"/>
          </p:cNvSpPr>
          <p:nvPr/>
        </p:nvSpPr>
        <p:spPr bwMode="auto">
          <a:xfrm>
            <a:off x="127819" y="2020171"/>
            <a:ext cx="3755982"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gn="ctr">
              <a:defRPr>
                <a:solidFill>
                  <a:schemeClr val="tx1"/>
                </a:solidFill>
                <a:latin typeface="Whitney Book" pitchFamily="2" charset="0"/>
              </a:defRPr>
            </a:lvl1pPr>
            <a:lvl2pPr marL="742950" indent="-285750" algn="ctr">
              <a:defRPr>
                <a:solidFill>
                  <a:schemeClr val="tx1"/>
                </a:solidFill>
                <a:latin typeface="Whitney Book" pitchFamily="2" charset="0"/>
              </a:defRPr>
            </a:lvl2pPr>
            <a:lvl3pPr marL="1143000" indent="-228600" algn="ctr">
              <a:defRPr>
                <a:solidFill>
                  <a:schemeClr val="tx1"/>
                </a:solidFill>
                <a:latin typeface="Whitney Book" pitchFamily="2" charset="0"/>
              </a:defRPr>
            </a:lvl3pPr>
            <a:lvl4pPr marL="1600200" indent="-228600" algn="ctr">
              <a:defRPr>
                <a:solidFill>
                  <a:schemeClr val="tx1"/>
                </a:solidFill>
                <a:latin typeface="Whitney Book" pitchFamily="2" charset="0"/>
              </a:defRPr>
            </a:lvl4pPr>
            <a:lvl5pPr marL="2057400" indent="-228600" algn="ctr">
              <a:defRPr>
                <a:solidFill>
                  <a:schemeClr val="tx1"/>
                </a:solidFill>
                <a:latin typeface="Whitney Book" pitchFamily="2" charset="0"/>
              </a:defRPr>
            </a:lvl5pPr>
            <a:lvl6pPr marL="2514600" indent="-228600" algn="ctr" eaLnBrk="0" fontAlgn="base" hangingPunct="0">
              <a:spcBef>
                <a:spcPct val="0"/>
              </a:spcBef>
              <a:spcAft>
                <a:spcPct val="0"/>
              </a:spcAft>
              <a:defRPr>
                <a:solidFill>
                  <a:schemeClr val="tx1"/>
                </a:solidFill>
                <a:latin typeface="Whitney Book" pitchFamily="2" charset="0"/>
              </a:defRPr>
            </a:lvl6pPr>
            <a:lvl7pPr marL="2971800" indent="-228600" algn="ctr" eaLnBrk="0" fontAlgn="base" hangingPunct="0">
              <a:spcBef>
                <a:spcPct val="0"/>
              </a:spcBef>
              <a:spcAft>
                <a:spcPct val="0"/>
              </a:spcAft>
              <a:defRPr>
                <a:solidFill>
                  <a:schemeClr val="tx1"/>
                </a:solidFill>
                <a:latin typeface="Whitney Book" pitchFamily="2" charset="0"/>
              </a:defRPr>
            </a:lvl7pPr>
            <a:lvl8pPr marL="3429000" indent="-228600" algn="ctr" eaLnBrk="0" fontAlgn="base" hangingPunct="0">
              <a:spcBef>
                <a:spcPct val="0"/>
              </a:spcBef>
              <a:spcAft>
                <a:spcPct val="0"/>
              </a:spcAft>
              <a:defRPr>
                <a:solidFill>
                  <a:schemeClr val="tx1"/>
                </a:solidFill>
                <a:latin typeface="Whitney Book" pitchFamily="2" charset="0"/>
              </a:defRPr>
            </a:lvl8pPr>
            <a:lvl9pPr marL="3886200" indent="-228600" algn="ctr" eaLnBrk="0" fontAlgn="base" hangingPunct="0">
              <a:spcBef>
                <a:spcPct val="0"/>
              </a:spcBef>
              <a:spcAft>
                <a:spcPct val="0"/>
              </a:spcAft>
              <a:defRPr>
                <a:solidFill>
                  <a:schemeClr val="tx1"/>
                </a:solidFill>
                <a:latin typeface="Whitney Book" pitchFamily="2" charset="0"/>
              </a:defRPr>
            </a:lvl9pPr>
          </a:lstStyle>
          <a:p>
            <a:pPr eaLnBrk="1" hangingPunct="1"/>
            <a:r>
              <a:rPr lang="en-US" altLang="en-US" sz="3200" dirty="0">
                <a:solidFill>
                  <a:srgbClr val="1851A8"/>
                </a:solidFill>
                <a:latin typeface="+mn-lt"/>
              </a:rPr>
              <a:t>Thank you!</a:t>
            </a:r>
          </a:p>
          <a:p>
            <a:pPr algn="l" eaLnBrk="1" hangingPunct="1"/>
            <a:r>
              <a:rPr lang="en-US" altLang="en-US" sz="2800" dirty="0">
                <a:solidFill>
                  <a:srgbClr val="1851A8"/>
                </a:solidFill>
                <a:latin typeface="+mn-lt"/>
              </a:rPr>
              <a:t>CCARE Staff:</a:t>
            </a:r>
          </a:p>
          <a:p>
            <a:pPr algn="l" eaLnBrk="1" hangingPunct="1"/>
            <a:r>
              <a:rPr lang="en-US" altLang="en-US" sz="2200" dirty="0">
                <a:solidFill>
                  <a:srgbClr val="1851A8"/>
                </a:solidFill>
                <a:latin typeface="+mn-lt"/>
              </a:rPr>
              <a:t>Dr. Rick Kittles, Director</a:t>
            </a:r>
          </a:p>
          <a:p>
            <a:pPr algn="l" eaLnBrk="1" hangingPunct="1"/>
            <a:r>
              <a:rPr lang="en-US" altLang="en-US" sz="2200" dirty="0">
                <a:solidFill>
                  <a:srgbClr val="1851A8"/>
                </a:solidFill>
                <a:latin typeface="+mn-lt"/>
              </a:rPr>
              <a:t>Alejandro Fernandez, CRC</a:t>
            </a:r>
          </a:p>
          <a:p>
            <a:pPr algn="l" eaLnBrk="1" hangingPunct="1"/>
            <a:r>
              <a:rPr lang="en-US" altLang="en-US" sz="2200" dirty="0">
                <a:solidFill>
                  <a:srgbClr val="1851A8"/>
                </a:solidFill>
                <a:latin typeface="+mn-lt"/>
              </a:rPr>
              <a:t>Marisela Huerta, </a:t>
            </a:r>
            <a:r>
              <a:rPr lang="en-US" altLang="en-US" sz="2200" dirty="0" err="1">
                <a:solidFill>
                  <a:srgbClr val="1851A8"/>
                </a:solidFill>
                <a:latin typeface="+mn-lt"/>
              </a:rPr>
              <a:t>Comm</a:t>
            </a:r>
            <a:r>
              <a:rPr lang="en-US" altLang="en-US" sz="2200" dirty="0">
                <a:solidFill>
                  <a:srgbClr val="1851A8"/>
                </a:solidFill>
                <a:latin typeface="+mn-lt"/>
              </a:rPr>
              <a:t> Int.</a:t>
            </a:r>
          </a:p>
          <a:p>
            <a:pPr algn="l" eaLnBrk="1" hangingPunct="1"/>
            <a:r>
              <a:rPr lang="en-US" altLang="en-US" sz="2200" dirty="0" err="1">
                <a:solidFill>
                  <a:srgbClr val="1851A8"/>
                </a:solidFill>
                <a:latin typeface="+mn-lt"/>
              </a:rPr>
              <a:t>Katty</a:t>
            </a:r>
            <a:r>
              <a:rPr lang="en-US" altLang="en-US" sz="2200" dirty="0">
                <a:solidFill>
                  <a:srgbClr val="1851A8"/>
                </a:solidFill>
                <a:latin typeface="+mn-lt"/>
              </a:rPr>
              <a:t> </a:t>
            </a:r>
            <a:r>
              <a:rPr lang="en-US" altLang="en-US" sz="2200" dirty="0" err="1">
                <a:solidFill>
                  <a:srgbClr val="1851A8"/>
                </a:solidFill>
                <a:latin typeface="+mn-lt"/>
              </a:rPr>
              <a:t>Nerio</a:t>
            </a:r>
            <a:r>
              <a:rPr lang="en-US" altLang="en-US" sz="2200" dirty="0">
                <a:solidFill>
                  <a:srgbClr val="1851A8"/>
                </a:solidFill>
                <a:latin typeface="+mn-lt"/>
              </a:rPr>
              <a:t>, CRA I</a:t>
            </a:r>
          </a:p>
          <a:p>
            <a:pPr algn="l" eaLnBrk="1" hangingPunct="1"/>
            <a:r>
              <a:rPr lang="en-US" altLang="en-US" sz="2200" dirty="0">
                <a:solidFill>
                  <a:srgbClr val="1851A8"/>
                </a:solidFill>
                <a:latin typeface="+mn-lt"/>
              </a:rPr>
              <a:t>Dr. Noe Chavez, Post Doc</a:t>
            </a:r>
          </a:p>
          <a:p>
            <a:pPr eaLnBrk="1" hangingPunct="1"/>
            <a:endParaRPr lang="en-US" altLang="en-US" sz="2400" dirty="0">
              <a:solidFill>
                <a:srgbClr val="1851A8"/>
              </a:solidFill>
              <a:latin typeface="+mn-lt"/>
            </a:endParaRPr>
          </a:p>
          <a:p>
            <a:pPr eaLnBrk="1" hangingPunct="1"/>
            <a:endParaRPr lang="en-US" altLang="en-US" dirty="0">
              <a:solidFill>
                <a:srgbClr val="1851A8"/>
              </a:solidFill>
              <a:latin typeface="+mn-lt"/>
            </a:endParaRP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83801" y="1921163"/>
            <a:ext cx="4879825" cy="3257846"/>
          </a:xfrm>
          <a:prstGeom prst="rect">
            <a:avLst/>
          </a:prstGeom>
        </p:spPr>
      </p:pic>
      <p:sp>
        <p:nvSpPr>
          <p:cNvPr id="2" name="TextBox 1"/>
          <p:cNvSpPr txBox="1"/>
          <p:nvPr/>
        </p:nvSpPr>
        <p:spPr>
          <a:xfrm>
            <a:off x="2384813" y="5566277"/>
            <a:ext cx="5050459" cy="553998"/>
          </a:xfrm>
          <a:prstGeom prst="rect">
            <a:avLst/>
          </a:prstGeom>
          <a:noFill/>
        </p:spPr>
        <p:txBody>
          <a:bodyPr wrap="square" rtlCol="0">
            <a:spAutoFit/>
          </a:bodyPr>
          <a:lstStyle/>
          <a:p>
            <a:r>
              <a:rPr lang="en-US" sz="3000" dirty="0">
                <a:solidFill>
                  <a:srgbClr val="1851A8"/>
                </a:solidFill>
                <a:latin typeface="+mn-lt"/>
              </a:rPr>
              <a:t>Email: maserrano@coh.org</a:t>
            </a:r>
          </a:p>
        </p:txBody>
      </p:sp>
    </p:spTree>
    <p:extLst>
      <p:ext uri="{BB962C8B-B14F-4D97-AF65-F5344CB8AC3E}">
        <p14:creationId xmlns:p14="http://schemas.microsoft.com/office/powerpoint/2010/main" val="1856447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a Culture of Health</a:t>
            </a:r>
          </a:p>
        </p:txBody>
      </p:sp>
      <p:sp>
        <p:nvSpPr>
          <p:cNvPr id="3" name="Content Placeholder 2"/>
          <p:cNvSpPr>
            <a:spLocks noGrp="1"/>
          </p:cNvSpPr>
          <p:nvPr>
            <p:ph idx="1"/>
          </p:nvPr>
        </p:nvSpPr>
        <p:spPr>
          <a:xfrm>
            <a:off x="249238" y="1366520"/>
            <a:ext cx="8499475" cy="4525963"/>
          </a:xfrm>
        </p:spPr>
        <p:txBody>
          <a:bodyPr/>
          <a:lstStyle/>
          <a:p>
            <a:r>
              <a:rPr lang="en-US" dirty="0"/>
              <a:t>Hospital-community partnerships can create a greater impact by aligning resources, knowledge, skills and expertise. </a:t>
            </a:r>
          </a:p>
          <a:p>
            <a:pPr lvl="1"/>
            <a:r>
              <a:rPr lang="en-US" dirty="0"/>
              <a:t>Able to address the social determinants of health</a:t>
            </a:r>
          </a:p>
          <a:p>
            <a:r>
              <a:rPr lang="en-US" dirty="0"/>
              <a:t>Leveraging existing assets in the community is an effective way to strengthen partnerships. </a:t>
            </a:r>
          </a:p>
          <a:p>
            <a:pPr marL="0" indent="0">
              <a:buNone/>
            </a:pPr>
            <a:endParaRPr lang="en-US" dirty="0"/>
          </a:p>
          <a:p>
            <a:endParaRPr lang="en-US" dirty="0"/>
          </a:p>
        </p:txBody>
      </p:sp>
    </p:spTree>
    <p:extLst>
      <p:ext uri="{BB962C8B-B14F-4D97-AF65-F5344CB8AC3E}">
        <p14:creationId xmlns:p14="http://schemas.microsoft.com/office/powerpoint/2010/main" val="2998107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A7C7E7-A40B-4559-8B82-B226EBAE3847}"/>
              </a:ext>
            </a:extLst>
          </p:cNvPr>
          <p:cNvPicPr>
            <a:picLocks/>
          </p:cNvPicPr>
          <p:nvPr>
            <p:custDataLst>
              <p:tags r:id="rId1"/>
            </p:custDataLst>
          </p:nvPr>
        </p:nvPicPr>
        <p:blipFill>
          <a:blip r:embed="rId4"/>
          <a:stretch>
            <a:fillRect/>
          </a:stretch>
        </p:blipFill>
        <p:spPr>
          <a:xfrm>
            <a:off x="0" y="0"/>
            <a:ext cx="9144000" cy="6345936"/>
          </a:xfrm>
          <a:prstGeom prst="rect">
            <a:avLst/>
          </a:prstGeom>
        </p:spPr>
      </p:pic>
    </p:spTree>
    <p:extLst>
      <p:ext uri="{BB962C8B-B14F-4D97-AF65-F5344CB8AC3E}">
        <p14:creationId xmlns:p14="http://schemas.microsoft.com/office/powerpoint/2010/main" val="2547389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0"/>
            <a:ext cx="8229600" cy="1143000"/>
          </a:xfrm>
        </p:spPr>
        <p:txBody>
          <a:bodyPr/>
          <a:lstStyle/>
          <a:p>
            <a:r>
              <a:rPr lang="en-US" altLang="en-US" dirty="0">
                <a:solidFill>
                  <a:srgbClr val="000066"/>
                </a:solidFill>
              </a:rPr>
              <a:t>Defining YPAR</a:t>
            </a:r>
          </a:p>
        </p:txBody>
      </p:sp>
      <p:sp>
        <p:nvSpPr>
          <p:cNvPr id="12291" name="Content Placeholder 2"/>
          <p:cNvSpPr>
            <a:spLocks noGrp="1"/>
          </p:cNvSpPr>
          <p:nvPr>
            <p:ph idx="1"/>
          </p:nvPr>
        </p:nvSpPr>
        <p:spPr>
          <a:xfrm>
            <a:off x="457200" y="1600200"/>
            <a:ext cx="8229600" cy="4159250"/>
          </a:xfrm>
        </p:spPr>
        <p:txBody>
          <a:bodyPr/>
          <a:lstStyle/>
          <a:p>
            <a:pPr marL="0" indent="0">
              <a:buFont typeface="Arial" panose="020B0604020202020204" pitchFamily="34" charset="0"/>
              <a:buNone/>
            </a:pPr>
            <a:r>
              <a:rPr lang="en-US" altLang="en-US" dirty="0"/>
              <a:t>“Youth-led participatory action research is an approach to </a:t>
            </a:r>
            <a:r>
              <a:rPr lang="en-US" altLang="en-US" b="1" i="1" dirty="0"/>
              <a:t>scientific inquiry </a:t>
            </a:r>
            <a:r>
              <a:rPr lang="en-US" altLang="en-US" dirty="0"/>
              <a:t>and </a:t>
            </a:r>
            <a:r>
              <a:rPr lang="en-US" altLang="en-US" b="1" i="1" dirty="0"/>
              <a:t>social change </a:t>
            </a:r>
            <a:r>
              <a:rPr lang="en-US" altLang="en-US" dirty="0"/>
              <a:t>grounded in principles of </a:t>
            </a:r>
            <a:r>
              <a:rPr lang="en-US" altLang="en-US" b="1" i="1" dirty="0"/>
              <a:t>equity</a:t>
            </a:r>
            <a:r>
              <a:rPr lang="en-US" altLang="en-US" dirty="0"/>
              <a:t> that engages young people in </a:t>
            </a:r>
            <a:r>
              <a:rPr lang="en-US" altLang="en-US" b="1" i="1" dirty="0"/>
              <a:t>identifying problems </a:t>
            </a:r>
            <a:r>
              <a:rPr lang="en-US" altLang="en-US" dirty="0"/>
              <a:t>relevant to their own lives, conducting research to understand the problems, and </a:t>
            </a:r>
            <a:r>
              <a:rPr lang="en-US" altLang="en-US" b="1" i="1" dirty="0"/>
              <a:t>advocating</a:t>
            </a:r>
            <a:r>
              <a:rPr lang="en-US" altLang="en-US" dirty="0"/>
              <a:t> for changes based on </a:t>
            </a:r>
            <a:r>
              <a:rPr lang="en-US" altLang="en-US" b="1" i="1" dirty="0"/>
              <a:t>research evidence</a:t>
            </a:r>
            <a:r>
              <a:rPr lang="en-US" altLang="en-US" dirty="0"/>
              <a:t>” (</a:t>
            </a:r>
            <a:r>
              <a:rPr lang="en-US" altLang="en-US" sz="1400" dirty="0" err="1"/>
              <a:t>Ozer</a:t>
            </a:r>
            <a:r>
              <a:rPr lang="en-US" altLang="en-US" sz="1400" dirty="0"/>
              <a:t> et al. 2016, pg. 190)</a:t>
            </a:r>
          </a:p>
        </p:txBody>
      </p:sp>
      <p:sp>
        <p:nvSpPr>
          <p:cNvPr id="12292" name="TextBox 3"/>
          <p:cNvSpPr txBox="1">
            <a:spLocks noChangeArrowheads="1"/>
          </p:cNvSpPr>
          <p:nvPr/>
        </p:nvSpPr>
        <p:spPr bwMode="auto">
          <a:xfrm>
            <a:off x="323850" y="5759450"/>
            <a:ext cx="8305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dirty="0" err="1">
                <a:latin typeface="+mn-lt"/>
              </a:rPr>
              <a:t>Ozer</a:t>
            </a:r>
            <a:r>
              <a:rPr lang="en-US" altLang="en-US" sz="1400" dirty="0">
                <a:latin typeface="+mn-lt"/>
              </a:rPr>
              <a:t>, E. J. Youth-led participatory action research: Developmental and equity perspectives. In S. S. Horn, M. D. Ruck, &amp; L. S. </a:t>
            </a:r>
            <a:r>
              <a:rPr lang="en-US" altLang="en-US" sz="1400" dirty="0" err="1">
                <a:latin typeface="+mn-lt"/>
              </a:rPr>
              <a:t>Liben</a:t>
            </a:r>
            <a:r>
              <a:rPr lang="en-US" altLang="en-US" sz="1400" dirty="0">
                <a:latin typeface="+mn-lt"/>
              </a:rPr>
              <a:t> (eds.), </a:t>
            </a:r>
            <a:r>
              <a:rPr lang="en-US" altLang="en-US" sz="1400" i="1" dirty="0">
                <a:latin typeface="+mn-lt"/>
              </a:rPr>
              <a:t>Advances in Child Development and Behavior</a:t>
            </a:r>
            <a:r>
              <a:rPr lang="en-US" altLang="en-US" sz="1400" dirty="0">
                <a:latin typeface="+mn-lt"/>
              </a:rPr>
              <a:t>, 50, Burlington: Academic Press, 2016, pp. 189-207. </a:t>
            </a:r>
          </a:p>
        </p:txBody>
      </p:sp>
    </p:spTree>
    <p:extLst>
      <p:ext uri="{BB962C8B-B14F-4D97-AF65-F5344CB8AC3E}">
        <p14:creationId xmlns:p14="http://schemas.microsoft.com/office/powerpoint/2010/main" val="3065039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0"/>
            <a:ext cx="8229600" cy="1143000"/>
          </a:xfrm>
        </p:spPr>
        <p:txBody>
          <a:bodyPr/>
          <a:lstStyle/>
          <a:p>
            <a:r>
              <a:rPr lang="en-US" altLang="en-US" dirty="0">
                <a:solidFill>
                  <a:srgbClr val="000066"/>
                </a:solidFill>
              </a:rPr>
              <a:t>Youth as Researchers</a:t>
            </a:r>
          </a:p>
        </p:txBody>
      </p:sp>
      <p:sp>
        <p:nvSpPr>
          <p:cNvPr id="13315" name="Content Placeholder 2"/>
          <p:cNvSpPr>
            <a:spLocks noGrp="1"/>
          </p:cNvSpPr>
          <p:nvPr>
            <p:ph idx="1"/>
          </p:nvPr>
        </p:nvSpPr>
        <p:spPr>
          <a:xfrm>
            <a:off x="457200" y="1600200"/>
            <a:ext cx="8229600" cy="4114800"/>
          </a:xfrm>
        </p:spPr>
        <p:txBody>
          <a:bodyPr/>
          <a:lstStyle/>
          <a:p>
            <a:pPr marL="0" indent="0">
              <a:buFont typeface="Arial" panose="020B0604020202020204" pitchFamily="34" charset="0"/>
              <a:buNone/>
            </a:pPr>
            <a:r>
              <a:rPr lang="en-US" altLang="en-US" dirty="0"/>
              <a:t>“The silenced are not just incidental to the curiosity of the researcher but are the masters of inquiry into the underlying causes of the events in their world. In this context research becomes a means of moving them beyond silence into a quest to proclaim the world.” (</a:t>
            </a:r>
            <a:r>
              <a:rPr lang="en-US" altLang="en-US" sz="1400" dirty="0" err="1"/>
              <a:t>Freire</a:t>
            </a:r>
            <a:r>
              <a:rPr lang="en-US" altLang="en-US" sz="1400" dirty="0"/>
              <a:t>, 1982)</a:t>
            </a:r>
          </a:p>
        </p:txBody>
      </p:sp>
      <p:sp>
        <p:nvSpPr>
          <p:cNvPr id="13318" name="TextBox 1"/>
          <p:cNvSpPr txBox="1">
            <a:spLocks noChangeArrowheads="1"/>
          </p:cNvSpPr>
          <p:nvPr/>
        </p:nvSpPr>
        <p:spPr bwMode="auto">
          <a:xfrm>
            <a:off x="465138" y="5902325"/>
            <a:ext cx="7467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dirty="0">
                <a:latin typeface="+mn-lt"/>
              </a:rPr>
              <a:t>As quoted in </a:t>
            </a:r>
            <a:r>
              <a:rPr lang="en-US" altLang="en-US" sz="1400" dirty="0">
                <a:latin typeface="+mn-lt"/>
                <a:hlinkClick r:id="rId3"/>
              </a:rPr>
              <a:t>http://publicscienceproject.org/about/</a:t>
            </a:r>
            <a:endParaRPr lang="en-US" altLang="en-US" sz="1400" dirty="0">
              <a:latin typeface="+mn-lt"/>
            </a:endParaRPr>
          </a:p>
          <a:p>
            <a:pPr>
              <a:spcBef>
                <a:spcPct val="0"/>
              </a:spcBef>
              <a:buFontTx/>
              <a:buNone/>
            </a:pPr>
            <a:endParaRPr lang="en-US" altLang="en-US" sz="1800" dirty="0">
              <a:latin typeface="+mn-lt"/>
            </a:endParaRPr>
          </a:p>
        </p:txBody>
      </p:sp>
    </p:spTree>
    <p:extLst>
      <p:ext uri="{BB962C8B-B14F-4D97-AF65-F5344CB8AC3E}">
        <p14:creationId xmlns:p14="http://schemas.microsoft.com/office/powerpoint/2010/main" val="2781414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31A3AD-C16F-4E68-B550-8E74EAC17D7E}"/>
              </a:ext>
            </a:extLst>
          </p:cNvPr>
          <p:cNvPicPr>
            <a:picLocks/>
          </p:cNvPicPr>
          <p:nvPr>
            <p:custDataLst>
              <p:tags r:id="rId1"/>
            </p:custDataLst>
          </p:nvPr>
        </p:nvPicPr>
        <p:blipFill>
          <a:blip r:embed="rId4"/>
          <a:stretch>
            <a:fillRect/>
          </a:stretch>
        </p:blipFill>
        <p:spPr>
          <a:xfrm>
            <a:off x="0" y="0"/>
            <a:ext cx="9144000" cy="6382512"/>
          </a:xfrm>
          <a:prstGeom prst="rect">
            <a:avLst/>
          </a:prstGeom>
        </p:spPr>
      </p:pic>
    </p:spTree>
    <p:extLst>
      <p:ext uri="{BB962C8B-B14F-4D97-AF65-F5344CB8AC3E}">
        <p14:creationId xmlns:p14="http://schemas.microsoft.com/office/powerpoint/2010/main" val="909474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0"/>
            <a:ext cx="8229600" cy="1143000"/>
          </a:xfrm>
        </p:spPr>
        <p:txBody>
          <a:bodyPr/>
          <a:lstStyle/>
          <a:p>
            <a:r>
              <a:rPr lang="en-US" altLang="en-US">
                <a:solidFill>
                  <a:srgbClr val="000066"/>
                </a:solidFill>
              </a:rPr>
              <a:t>Teen Nutrition Council</a:t>
            </a:r>
          </a:p>
        </p:txBody>
      </p:sp>
      <p:sp>
        <p:nvSpPr>
          <p:cNvPr id="30725" name="Title 1"/>
          <p:cNvSpPr txBox="1">
            <a:spLocks/>
          </p:cNvSpPr>
          <p:nvPr/>
        </p:nvSpPr>
        <p:spPr bwMode="auto">
          <a:xfrm>
            <a:off x="228600" y="0"/>
            <a:ext cx="8686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7000"/>
              </a:lnSpc>
              <a:spcBef>
                <a:spcPct val="0"/>
              </a:spcBef>
              <a:buFontTx/>
              <a:buNone/>
            </a:pPr>
            <a:endParaRPr lang="en-US" altLang="en-US" sz="4000" b="1">
              <a:latin typeface="+mj-lt"/>
            </a:endParaRPr>
          </a:p>
          <a:p>
            <a:pPr algn="ctr">
              <a:lnSpc>
                <a:spcPct val="107000"/>
              </a:lnSpc>
              <a:spcBef>
                <a:spcPct val="0"/>
              </a:spcBef>
              <a:buFontTx/>
              <a:buNone/>
            </a:pPr>
            <a:r>
              <a:rPr lang="en-US" altLang="en-US" sz="3600" b="1">
                <a:latin typeface="+mj-lt"/>
                <a:cs typeface="Times New Roman" panose="02020603050405020304" pitchFamily="18" charset="0"/>
              </a:rPr>
              <a:t> </a:t>
            </a:r>
          </a:p>
        </p:txBody>
      </p:sp>
      <p:sp>
        <p:nvSpPr>
          <p:cNvPr id="30726" name="Content Placeholder 9"/>
          <p:cNvSpPr>
            <a:spLocks noGrp="1"/>
          </p:cNvSpPr>
          <p:nvPr>
            <p:ph idx="1"/>
          </p:nvPr>
        </p:nvSpPr>
        <p:spPr>
          <a:xfrm>
            <a:off x="457200" y="1219200"/>
            <a:ext cx="8229600" cy="4945969"/>
          </a:xfrm>
        </p:spPr>
        <p:txBody>
          <a:bodyPr>
            <a:spAutoFit/>
          </a:bodyPr>
          <a:lstStyle/>
          <a:p>
            <a:pPr>
              <a:buFontTx/>
              <a:buChar char="•"/>
            </a:pPr>
            <a:r>
              <a:rPr lang="en-US" altLang="en-US" sz="1900" dirty="0">
                <a:latin typeface="+mj-lt"/>
              </a:rPr>
              <a:t>Community health promoter programs, especially when youth driven can be force for achieving health equity. </a:t>
            </a:r>
          </a:p>
          <a:p>
            <a:pPr>
              <a:buFontTx/>
              <a:buChar char="•"/>
            </a:pPr>
            <a:endParaRPr lang="en-US" altLang="en-US" sz="1900" dirty="0">
              <a:latin typeface="+mj-lt"/>
            </a:endParaRPr>
          </a:p>
          <a:p>
            <a:pPr>
              <a:buFontTx/>
              <a:buChar char="•"/>
            </a:pPr>
            <a:r>
              <a:rPr lang="en-US" altLang="en-US" sz="1900" dirty="0">
                <a:latin typeface="+mj-lt"/>
              </a:rPr>
              <a:t>The Teen Nutrition Council (TNC) program  empowers teens to be health change agents in Los Angeles County Service Planning Area 3 (San Gabriel Valley) using the Youth Participatory Research Approach.</a:t>
            </a:r>
          </a:p>
          <a:p>
            <a:pPr>
              <a:buFontTx/>
              <a:buChar char="•"/>
            </a:pPr>
            <a:endParaRPr lang="en-US" altLang="en-US" sz="1900" dirty="0">
              <a:latin typeface="+mj-lt"/>
            </a:endParaRPr>
          </a:p>
          <a:p>
            <a:pPr>
              <a:buFontTx/>
              <a:buChar char="•"/>
            </a:pPr>
            <a:r>
              <a:rPr lang="en-US" altLang="en-US" sz="1900" dirty="0">
                <a:latin typeface="+mj-lt"/>
              </a:rPr>
              <a:t> The TNC was developed in response to the dire health outcomes in this community:</a:t>
            </a:r>
            <a:endParaRPr lang="en-US" altLang="en-US" sz="1900" b="1" dirty="0">
              <a:latin typeface="+mj-lt"/>
            </a:endParaRPr>
          </a:p>
          <a:p>
            <a:pPr lvl="1">
              <a:buFontTx/>
              <a:buChar char="•"/>
            </a:pPr>
            <a:r>
              <a:rPr lang="en-US" altLang="en-US" sz="1900" dirty="0">
                <a:latin typeface="+mj-lt"/>
              </a:rPr>
              <a:t>21% of children in grades 5</a:t>
            </a:r>
            <a:r>
              <a:rPr lang="en-US" altLang="en-US" sz="1900" baseline="30000" dirty="0">
                <a:latin typeface="+mj-lt"/>
              </a:rPr>
              <a:t>th</a:t>
            </a:r>
            <a:r>
              <a:rPr lang="en-US" altLang="en-US" sz="1900" dirty="0">
                <a:latin typeface="+mj-lt"/>
              </a:rPr>
              <a:t> ,7</a:t>
            </a:r>
            <a:r>
              <a:rPr lang="en-US" altLang="en-US" sz="1900" baseline="30000" dirty="0">
                <a:latin typeface="+mj-lt"/>
              </a:rPr>
              <a:t>th</a:t>
            </a:r>
            <a:r>
              <a:rPr lang="en-US" altLang="en-US" sz="1900" dirty="0">
                <a:latin typeface="+mj-lt"/>
              </a:rPr>
              <a:t>, and 9</a:t>
            </a:r>
            <a:r>
              <a:rPr lang="en-US" altLang="en-US" sz="1900" baseline="30000" dirty="0">
                <a:latin typeface="+mj-lt"/>
              </a:rPr>
              <a:t>th</a:t>
            </a:r>
            <a:r>
              <a:rPr lang="en-US" altLang="en-US" sz="1900" dirty="0">
                <a:latin typeface="+mj-lt"/>
              </a:rPr>
              <a:t> are obese</a:t>
            </a:r>
            <a:r>
              <a:rPr lang="en-US" altLang="en-US" sz="1900" baseline="30000" dirty="0">
                <a:latin typeface="+mj-lt"/>
              </a:rPr>
              <a:t>1</a:t>
            </a:r>
            <a:endParaRPr lang="en-US" altLang="en-US" sz="1900" dirty="0">
              <a:latin typeface="+mj-lt"/>
            </a:endParaRPr>
          </a:p>
          <a:p>
            <a:pPr lvl="1">
              <a:buFontTx/>
              <a:buChar char="•"/>
            </a:pPr>
            <a:r>
              <a:rPr lang="en-US" altLang="en-US" sz="1900" dirty="0">
                <a:latin typeface="+mj-lt"/>
              </a:rPr>
              <a:t>50% of children eat fast-food at least once a week</a:t>
            </a:r>
            <a:r>
              <a:rPr lang="en-US" altLang="en-US" sz="1900" baseline="30000" dirty="0">
                <a:latin typeface="+mj-lt"/>
              </a:rPr>
              <a:t>1</a:t>
            </a:r>
            <a:endParaRPr lang="en-US" altLang="en-US" sz="1900" dirty="0">
              <a:latin typeface="+mj-lt"/>
            </a:endParaRPr>
          </a:p>
          <a:p>
            <a:pPr lvl="1">
              <a:buFontTx/>
              <a:buChar char="•"/>
            </a:pPr>
            <a:r>
              <a:rPr lang="en-US" altLang="en-US" sz="1900" dirty="0">
                <a:latin typeface="+mj-lt"/>
              </a:rPr>
              <a:t>36% of children consume at least one sugar sweetened beverage (SSB) a day</a:t>
            </a:r>
            <a:r>
              <a:rPr lang="en-US" altLang="en-US" sz="1900" baseline="30000" dirty="0">
                <a:latin typeface="+mj-lt"/>
              </a:rPr>
              <a:t>2</a:t>
            </a:r>
            <a:r>
              <a:rPr lang="en-US" altLang="en-US" sz="1900" dirty="0">
                <a:latin typeface="+mj-lt"/>
              </a:rPr>
              <a:t> </a:t>
            </a:r>
          </a:p>
          <a:p>
            <a:pPr lvl="1">
              <a:buFontTx/>
              <a:buChar char="•"/>
            </a:pPr>
            <a:r>
              <a:rPr lang="en-US" altLang="en-US" sz="1900" dirty="0">
                <a:latin typeface="+mj-lt"/>
              </a:rPr>
              <a:t>22% of children age 6-17 years obtain the recommended amount of exercise each week</a:t>
            </a:r>
            <a:r>
              <a:rPr lang="en-US" altLang="en-US" sz="1900" baseline="30000" dirty="0">
                <a:latin typeface="+mj-lt"/>
              </a:rPr>
              <a:t>1</a:t>
            </a:r>
            <a:endParaRPr lang="en-US" altLang="en-US" sz="1900" dirty="0">
              <a:latin typeface="+mj-lt"/>
            </a:endParaRPr>
          </a:p>
        </p:txBody>
      </p:sp>
    </p:spTree>
    <p:extLst>
      <p:ext uri="{BB962C8B-B14F-4D97-AF65-F5344CB8AC3E}">
        <p14:creationId xmlns:p14="http://schemas.microsoft.com/office/powerpoint/2010/main" val="29235900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6c5a4de5-7051-4ed2-a0ac-21f9f5143b65"/>
</p:tagLst>
</file>

<file path=ppt/tags/tag2.xml><?xml version="1.0" encoding="utf-8"?>
<p:tagLst xmlns:a="http://schemas.openxmlformats.org/drawingml/2006/main" xmlns:r="http://schemas.openxmlformats.org/officeDocument/2006/relationships" xmlns:p="http://schemas.openxmlformats.org/presentationml/2006/main">
  <p:tag name="__PE_POLL_EMBED_ID" val="74ff3484-f6b7-43a2-b7c8-6cd4de466701"/>
</p:tagLst>
</file>

<file path=ppt/tags/tag3.xml><?xml version="1.0" encoding="utf-8"?>
<p:tagLst xmlns:a="http://schemas.openxmlformats.org/drawingml/2006/main" xmlns:r="http://schemas.openxmlformats.org/officeDocument/2006/relationships" xmlns:p="http://schemas.openxmlformats.org/presentationml/2006/main">
  <p:tag name="__PE_POLL_EMBED_ID" val="e8572457-6800-4f90-93be-ca26fbe4ae46"/>
</p:tagLst>
</file>

<file path=ppt/tags/tag4.xml><?xml version="1.0" encoding="utf-8"?>
<p:tagLst xmlns:a="http://schemas.openxmlformats.org/drawingml/2006/main" xmlns:r="http://schemas.openxmlformats.org/officeDocument/2006/relationships" xmlns:p="http://schemas.openxmlformats.org/presentationml/2006/main">
  <p:tag name="__PE_POLL_EMBED_ID" val="09dbe45b-d079-47a2-a5ab-804c4a9453f6"/>
</p:tagLst>
</file>

<file path=ppt/theme/theme1.xml><?xml version="1.0" encoding="utf-8"?>
<a:theme xmlns:a="http://schemas.openxmlformats.org/drawingml/2006/main" name="Presentation6lightgreencream">
  <a:themeElements>
    <a:clrScheme name="Presentation6lightgreencrea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6lightgreencream">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Presentation6lightgreencrea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6lightgreencrea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6lightgreencrea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6lightgreencrea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6lightgreencrea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6lightgreencrea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6lightgreencream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6lightgreencrea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6lightgreencrea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6lightgreencrea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6lightgreencrea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6lightgreencrea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A23E82692F7C48994126B978230DF7" ma:contentTypeVersion="6" ma:contentTypeDescription="Create a new document." ma:contentTypeScope="" ma:versionID="867c08d2ee1c02f51caec3db2c1e50f0">
  <xsd:schema xmlns:xsd="http://www.w3.org/2001/XMLSchema" xmlns:p="http://schemas.microsoft.com/office/2006/metadata/properties" xmlns:ns1="http://schemas.microsoft.com/sharepoint/v3" xmlns:ns2="4b610a17-e1ff-4909-8e86-b72c4337a6d0" targetNamespace="http://schemas.microsoft.com/office/2006/metadata/properties" ma:root="true" ma:fieldsID="41ef5a4334437a85aafd6ea05b1a6d6c" ns1:_="" ns2:_="">
    <xsd:import namespace="http://schemas.microsoft.com/sharepoint/v3"/>
    <xsd:import namespace="4b610a17-e1ff-4909-8e86-b72c4337a6d0"/>
    <xsd:element name="properties">
      <xsd:complexType>
        <xsd:sequence>
          <xsd:element name="documentManagement">
            <xsd:complexType>
              <xsd:all>
                <xsd:element ref="ns2:Description0" minOccurs="0"/>
                <xsd:element ref="ns2:Document" minOccurs="0"/>
                <xsd:element ref="ns2:Category" minOccurs="0"/>
                <xsd:element ref="ns2:Sort_x0020_No" minOccurs="0"/>
                <xsd:element ref="ns2:Section"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7" nillable="true" ma:displayName="Scheduling Start Date" ma:internalName="PublishingStartDate">
      <xsd:simpleType>
        <xsd:restriction base="dms:Unknown"/>
      </xsd:simpleType>
    </xsd:element>
    <xsd:element name="PublishingExpirationDate" ma:index="8" nillable="true" ma:displayName="Scheduling End Date" ma:internalName="PublishingExpirationDate">
      <xsd:simpleType>
        <xsd:restriction base="dms:Unknown"/>
      </xsd:simpleType>
    </xsd:element>
  </xsd:schema>
  <xsd:schema xmlns:xsd="http://www.w3.org/2001/XMLSchema" xmlns:dms="http://schemas.microsoft.com/office/2006/documentManagement/types" targetNamespace="4b610a17-e1ff-4909-8e86-b72c4337a6d0" elementFormDefault="qualified">
    <xsd:import namespace="http://schemas.microsoft.com/office/2006/documentManagement/types"/>
    <xsd:element name="Description0" ma:index="2" nillable="true" ma:displayName="Description" ma:internalName="Description0">
      <xsd:simpleType>
        <xsd:restriction base="dms:Note"/>
      </xsd:simpleType>
    </xsd:element>
    <xsd:element name="Document" ma:index="3" nillable="true" ma:displayName="Document" ma:format="Hyperlink" ma:internalName="Document">
      <xsd:complexType>
        <xsd:complexContent>
          <xsd:extension base="dms:URL">
            <xsd:sequence>
              <xsd:element name="Url" type="dms:ValidUrl" minOccurs="0" nillable="true"/>
              <xsd:element name="Description" type="xsd:string" nillable="true"/>
            </xsd:sequence>
          </xsd:extension>
        </xsd:complexContent>
      </xsd:complexType>
    </xsd:element>
    <xsd:element name="Category" ma:index="4" nillable="true" ma:displayName="Category" ma:internalName="Category">
      <xsd:simpleType>
        <xsd:restriction base="dms:Text">
          <xsd:maxLength value="255"/>
        </xsd:restriction>
      </xsd:simpleType>
    </xsd:element>
    <xsd:element name="Sort_x0020_No" ma:index="5" nillable="true" ma:displayName="Sort No" ma:internalName="Sort_x0020_No">
      <xsd:simpleType>
        <xsd:restriction base="dms:Text">
          <xsd:maxLength value="255"/>
        </xsd:restriction>
      </xsd:simpleType>
    </xsd:element>
    <xsd:element name="Section" ma:index="6" nillable="true" ma:displayName="Section" ma:internalName="Sect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documentManagement>
    <Sort_x0020_No xmlns="4b610a17-e1ff-4909-8e86-b72c4337a6d0">04</Sort_x0020_No>
    <Description0 xmlns="4b610a17-e1ff-4909-8e86-b72c4337a6d0">Used when making presentations on campus and the font is Arial. </Description0>
    <Category xmlns="4b610a17-e1ff-4909-8e86-b72c4337a6d0">Template</Category>
    <Document xmlns="4b610a17-e1ff-4909-8e86-b72c4337a6d0">
      <Url xmlns="4b610a17-e1ff-4909-8e86-b72c4337a6d0">http://cms.coh.org/brand/Documents/Powerpoint Gold Soul.ppt</Url>
      <Description xmlns="4b610a17-e1ff-4909-8e86-b72c4337a6d0">Powerpoint Gold Soul</Description>
    </Document>
    <PublishingExpirationDate xmlns="http://schemas.microsoft.com/sharepoint/v3" xsi:nil="true"/>
    <PublishingStartDate xmlns="http://schemas.microsoft.com/sharepoint/v3" xsi:nil="true"/>
    <Section xmlns="4b610a17-e1ff-4909-8e86-b72c4337a6d0">Templates (Electronic)</Section>
  </documentManagement>
</p:properties>
</file>

<file path=customXml/itemProps1.xml><?xml version="1.0" encoding="utf-8"?>
<ds:datastoreItem xmlns:ds="http://schemas.openxmlformats.org/officeDocument/2006/customXml" ds:itemID="{F5C3C35A-8BC1-41EF-81E2-D8289A687A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b610a17-e1ff-4909-8e86-b72c4337a6d0"/>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32FB5B3A-A912-434E-8326-663A98977774}">
  <ds:schemaRefs>
    <ds:schemaRef ds:uri="http://schemas.microsoft.com/office/2006/metadata/longProperties"/>
  </ds:schemaRefs>
</ds:datastoreItem>
</file>

<file path=customXml/itemProps3.xml><?xml version="1.0" encoding="utf-8"?>
<ds:datastoreItem xmlns:ds="http://schemas.openxmlformats.org/officeDocument/2006/customXml" ds:itemID="{9BC3A700-B35A-44E1-9030-4B208D4864D3}">
  <ds:schemaRefs>
    <ds:schemaRef ds:uri="4b610a17-e1ff-4909-8e86-b72c4337a6d0"/>
    <ds:schemaRef ds:uri="http://purl.org/dc/elements/1.1/"/>
    <ds:schemaRef ds:uri="http://purl.org/dc/terms/"/>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C:\Documents and Settings\vhoffman\Local Settings\Temp\Presentation6lightgreencream.pot</Template>
  <TotalTime>24702</TotalTime>
  <Words>2326</Words>
  <Application>Microsoft Office PowerPoint</Application>
  <PresentationFormat>On-screen Show (4:3)</PresentationFormat>
  <Paragraphs>195</Paragraphs>
  <Slides>30</Slides>
  <Notes>16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7" baseType="lpstr">
      <vt:lpstr>ＭＳ Ｐゴシック</vt:lpstr>
      <vt:lpstr>ＭＳ Ｐゴシック</vt:lpstr>
      <vt:lpstr>Arial</vt:lpstr>
      <vt:lpstr>Calibri</vt:lpstr>
      <vt:lpstr>Times New Roman</vt:lpstr>
      <vt:lpstr>Presentation6lightgreencream</vt:lpstr>
      <vt:lpstr>Microsoft Excel Chart</vt:lpstr>
      <vt:lpstr>Taking Action Together for Healthier Communities</vt:lpstr>
      <vt:lpstr>Leading Together</vt:lpstr>
      <vt:lpstr>Building of Relationships</vt:lpstr>
      <vt:lpstr>Building a Culture of Health</vt:lpstr>
      <vt:lpstr>PowerPoint Presentation</vt:lpstr>
      <vt:lpstr>Defining YPAR</vt:lpstr>
      <vt:lpstr>Youth as Researchers</vt:lpstr>
      <vt:lpstr>PowerPoint Presentation</vt:lpstr>
      <vt:lpstr>Teen Nutrition Council</vt:lpstr>
      <vt:lpstr> Teen Nutrition Council  </vt:lpstr>
      <vt:lpstr>PowerPoint Presentation</vt:lpstr>
      <vt:lpstr>PowerPoint Presentation</vt:lpstr>
      <vt:lpstr>PowerPoint Presentation</vt:lpstr>
      <vt:lpstr>PowerPoint Presentation</vt:lpstr>
      <vt:lpstr>Testimonials</vt:lpstr>
      <vt:lpstr>PowerPoint Presentation</vt:lpstr>
      <vt:lpstr>What is Photovoice?</vt:lpstr>
      <vt:lpstr>Photovoice Goals</vt:lpstr>
      <vt:lpstr>What is the goal of Photovoice?</vt:lpstr>
      <vt:lpstr>Why use Photovoice?</vt:lpstr>
      <vt:lpstr>Why is it important?</vt:lpstr>
      <vt:lpstr>PowerPoint Presentation</vt:lpstr>
      <vt:lpstr>PowerPoint Presentation</vt:lpstr>
      <vt:lpstr>PowerPoint Presentation</vt:lpstr>
      <vt:lpstr>PowerPoint Presentation</vt:lpstr>
      <vt:lpstr>PowerPoint Presentation</vt:lpstr>
      <vt:lpstr>Outdoor Fitness Area</vt:lpstr>
      <vt:lpstr>Photovoice, YPAR &amp; Advocacy Resources</vt:lpstr>
      <vt:lpstr>Photovoice Project</vt:lpstr>
      <vt:lpstr>PowerPoint Presentation</vt:lpstr>
    </vt:vector>
  </TitlesOfParts>
  <Company>COH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vhoffman</dc:creator>
  <cp:lastModifiedBy>Jaclyn Lau</cp:lastModifiedBy>
  <cp:revision>1287</cp:revision>
  <cp:lastPrinted>2015-11-14T05:30:34Z</cp:lastPrinted>
  <dcterms:created xsi:type="dcterms:W3CDTF">2007-05-14T19:43:30Z</dcterms:created>
  <dcterms:modified xsi:type="dcterms:W3CDTF">2018-04-30T19:58:39Z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Order">
    <vt:lpwstr>1000.00000000000</vt:lpwstr>
  </property>
  <property fmtid="{D5CDD505-2E9C-101B-9397-08002B2CF9AE}" pid="4" name="Subject">
    <vt:lpwstr/>
  </property>
  <property fmtid="{D5CDD505-2E9C-101B-9397-08002B2CF9AE}" pid="5" name="Keywords">
    <vt:lpwstr/>
  </property>
  <property fmtid="{D5CDD505-2E9C-101B-9397-08002B2CF9AE}" pid="6" name="_Author">
    <vt:lpwstr>vhoffman</vt:lpwstr>
  </property>
  <property fmtid="{D5CDD505-2E9C-101B-9397-08002B2CF9AE}" pid="7" name="_Category">
    <vt:lpwstr/>
  </property>
  <property fmtid="{D5CDD505-2E9C-101B-9397-08002B2CF9AE}" pid="8" name="Slides">
    <vt:lpwstr>2</vt:lpwstr>
  </property>
  <property fmtid="{D5CDD505-2E9C-101B-9397-08002B2CF9AE}" pid="9" name="Categories">
    <vt:lpwstr/>
  </property>
  <property fmtid="{D5CDD505-2E9C-101B-9397-08002B2CF9AE}" pid="10" name="Approval Level">
    <vt:lpwstr/>
  </property>
  <property fmtid="{D5CDD505-2E9C-101B-9397-08002B2CF9AE}" pid="11" name="_Comments">
    <vt:lpwstr/>
  </property>
  <property fmtid="{D5CDD505-2E9C-101B-9397-08002B2CF9AE}" pid="12" name="Assigned To">
    <vt:lpwstr/>
  </property>
</Properties>
</file>