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handoutMasterIdLst>
    <p:handoutMasterId r:id="rId28"/>
  </p:handoutMasterIdLst>
  <p:sldIdLst>
    <p:sldId id="584" r:id="rId2"/>
    <p:sldId id="1344" r:id="rId3"/>
    <p:sldId id="1348" r:id="rId4"/>
    <p:sldId id="263" r:id="rId5"/>
    <p:sldId id="258" r:id="rId6"/>
    <p:sldId id="1342" r:id="rId7"/>
    <p:sldId id="260" r:id="rId8"/>
    <p:sldId id="300" r:id="rId9"/>
    <p:sldId id="482" r:id="rId10"/>
    <p:sldId id="477" r:id="rId11"/>
    <p:sldId id="589" r:id="rId12"/>
    <p:sldId id="271" r:id="rId13"/>
    <p:sldId id="277" r:id="rId14"/>
    <p:sldId id="279" r:id="rId15"/>
    <p:sldId id="1349" r:id="rId16"/>
    <p:sldId id="585" r:id="rId17"/>
    <p:sldId id="281" r:id="rId18"/>
    <p:sldId id="1350" r:id="rId19"/>
    <p:sldId id="583" r:id="rId20"/>
    <p:sldId id="290" r:id="rId21"/>
    <p:sldId id="1345" r:id="rId22"/>
    <p:sldId id="406" r:id="rId23"/>
    <p:sldId id="1347" r:id="rId24"/>
    <p:sldId id="419" r:id="rId25"/>
    <p:sldId id="380"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663" userDrawn="1">
          <p15:clr>
            <a:srgbClr val="A4A3A4"/>
          </p15:clr>
        </p15:guide>
        <p15:guide id="4" pos="56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842"/>
    <a:srgbClr val="160F46"/>
    <a:srgbClr val="39C0C4"/>
    <a:srgbClr val="4749A1"/>
    <a:srgbClr val="4849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975" autoAdjust="0"/>
    <p:restoredTop sz="70833" autoAdjust="0"/>
  </p:normalViewPr>
  <p:slideViewPr>
    <p:cSldViewPr snapToGrid="0" showGuides="1">
      <p:cViewPr varScale="1">
        <p:scale>
          <a:sx n="72" d="100"/>
          <a:sy n="72" d="100"/>
        </p:scale>
        <p:origin x="840" y="200"/>
      </p:cViewPr>
      <p:guideLst>
        <p:guide orient="horz" pos="2160"/>
        <p:guide pos="2880"/>
        <p:guide orient="horz" pos="663"/>
        <p:guide pos="567"/>
      </p:guideLst>
    </p:cSldViewPr>
  </p:slideViewPr>
  <p:notesTextViewPr>
    <p:cViewPr>
      <p:scale>
        <a:sx n="1" d="1"/>
        <a:sy n="1" d="1"/>
      </p:scale>
      <p:origin x="0" y="0"/>
    </p:cViewPr>
  </p:notesTextViewPr>
  <p:sorterViewPr>
    <p:cViewPr varScale="1">
      <p:scale>
        <a:sx n="100" d="100"/>
        <a:sy n="100" d="100"/>
      </p:scale>
      <p:origin x="0" y="-7528"/>
    </p:cViewPr>
  </p:sorterViewPr>
  <p:notesViewPr>
    <p:cSldViewPr snapToGrid="0" showGuides="1">
      <p:cViewPr varScale="1">
        <p:scale>
          <a:sx n="62" d="100"/>
          <a:sy n="62" d="100"/>
        </p:scale>
        <p:origin x="2446" y="5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6.2500643987112702E-3"/>
          <c:y val="5.0000515189690103E-3"/>
          <c:w val="0.99"/>
          <c:h val="0.98750000000000004"/>
        </c:manualLayout>
      </c:layout>
      <c:pieChart>
        <c:varyColors val="0"/>
        <c:ser>
          <c:idx val="0"/>
          <c:order val="0"/>
          <c:tx>
            <c:strRef>
              <c:f>Sheet1!$A$2</c:f>
              <c:strCache>
                <c:ptCount val="1"/>
                <c:pt idx="0">
                  <c:v>Region 1</c:v>
                </c:pt>
              </c:strCache>
            </c:strRef>
          </c:tx>
          <c:spPr>
            <a:solidFill>
              <a:schemeClr val="accent2">
                <a:lumMod val="50000"/>
              </a:schemeClr>
            </a:solidFill>
            <a:ln>
              <a:noFill/>
            </a:ln>
            <a:effectLst/>
          </c:spPr>
          <c:explosion val="9"/>
          <c:dPt>
            <c:idx val="0"/>
            <c:bubble3D val="0"/>
            <c:extLst>
              <c:ext xmlns:c16="http://schemas.microsoft.com/office/drawing/2014/chart" uri="{C3380CC4-5D6E-409C-BE32-E72D297353CC}">
                <c16:uniqueId val="{00000000-499A-4B96-956E-ADFA0EF7044F}"/>
              </c:ext>
            </c:extLst>
          </c:dPt>
          <c:dPt>
            <c:idx val="1"/>
            <c:bubble3D val="0"/>
            <c:spPr>
              <a:solidFill>
                <a:schemeClr val="accent2">
                  <a:lumMod val="75000"/>
                </a:schemeClr>
              </a:solidFill>
              <a:ln>
                <a:noFill/>
              </a:ln>
              <a:effectLst/>
            </c:spPr>
            <c:extLst>
              <c:ext xmlns:c16="http://schemas.microsoft.com/office/drawing/2014/chart" uri="{C3380CC4-5D6E-409C-BE32-E72D297353CC}">
                <c16:uniqueId val="{00000002-499A-4B96-956E-ADFA0EF7044F}"/>
              </c:ext>
            </c:extLst>
          </c:dPt>
          <c:dPt>
            <c:idx val="2"/>
            <c:bubble3D val="0"/>
            <c:spPr>
              <a:solidFill>
                <a:schemeClr val="accent2"/>
              </a:solidFill>
              <a:ln>
                <a:noFill/>
              </a:ln>
              <a:effectLst/>
            </c:spPr>
            <c:extLst>
              <c:ext xmlns:c16="http://schemas.microsoft.com/office/drawing/2014/chart" uri="{C3380CC4-5D6E-409C-BE32-E72D297353CC}">
                <c16:uniqueId val="{00000004-499A-4B96-956E-ADFA0EF7044F}"/>
              </c:ext>
            </c:extLst>
          </c:dPt>
          <c:dPt>
            <c:idx val="3"/>
            <c:bubble3D val="0"/>
            <c:spPr>
              <a:solidFill>
                <a:schemeClr val="accent4">
                  <a:lumMod val="50000"/>
                  <a:lumOff val="50000"/>
                </a:schemeClr>
              </a:solidFill>
              <a:ln>
                <a:noFill/>
              </a:ln>
              <a:effectLst/>
            </c:spPr>
            <c:extLst>
              <c:ext xmlns:c16="http://schemas.microsoft.com/office/drawing/2014/chart" uri="{C3380CC4-5D6E-409C-BE32-E72D297353CC}">
                <c16:uniqueId val="{00000006-499A-4B96-956E-ADFA0EF7044F}"/>
              </c:ext>
            </c:extLst>
          </c:dPt>
          <c:dPt>
            <c:idx val="4"/>
            <c:bubble3D val="0"/>
            <c:spPr>
              <a:solidFill>
                <a:schemeClr val="accent3"/>
              </a:solidFill>
              <a:ln>
                <a:noFill/>
              </a:ln>
              <a:effectLst/>
            </c:spPr>
            <c:extLst>
              <c:ext xmlns:c16="http://schemas.microsoft.com/office/drawing/2014/chart" uri="{C3380CC4-5D6E-409C-BE32-E72D297353CC}">
                <c16:uniqueId val="{00000008-499A-4B96-956E-ADFA0EF7044F}"/>
              </c:ext>
            </c:extLst>
          </c:dPt>
          <c:dPt>
            <c:idx val="5"/>
            <c:bubble3D val="0"/>
            <c:extLst>
              <c:ext xmlns:c16="http://schemas.microsoft.com/office/drawing/2014/chart" uri="{C3380CC4-5D6E-409C-BE32-E72D297353CC}">
                <c16:uniqueId val="{0000000A-499A-4B96-956E-ADFA0EF7044F}"/>
              </c:ext>
            </c:extLst>
          </c:dPt>
          <c:cat>
            <c:strRef>
              <c:f>Sheet1!$B$1:$F$1</c:f>
              <c:strCache>
                <c:ptCount val="5"/>
                <c:pt idx="0">
                  <c:v>April</c:v>
                </c:pt>
                <c:pt idx="1">
                  <c:v>May</c:v>
                </c:pt>
                <c:pt idx="2">
                  <c:v>June</c:v>
                </c:pt>
                <c:pt idx="3">
                  <c:v>July</c:v>
                </c:pt>
                <c:pt idx="4">
                  <c:v>September</c:v>
                </c:pt>
              </c:strCache>
            </c:strRef>
          </c:cat>
          <c:val>
            <c:numRef>
              <c:f>Sheet1!$B$2:$F$2</c:f>
              <c:numCache>
                <c:formatCode>General</c:formatCode>
                <c:ptCount val="5"/>
                <c:pt idx="0">
                  <c:v>10</c:v>
                </c:pt>
                <c:pt idx="1">
                  <c:v>10</c:v>
                </c:pt>
                <c:pt idx="2">
                  <c:v>10</c:v>
                </c:pt>
                <c:pt idx="3">
                  <c:v>10</c:v>
                </c:pt>
                <c:pt idx="4">
                  <c:v>10</c:v>
                </c:pt>
              </c:numCache>
            </c:numRef>
          </c:val>
          <c:extLst>
            <c:ext xmlns:c16="http://schemas.microsoft.com/office/drawing/2014/chart" uri="{C3380CC4-5D6E-409C-BE32-E72D297353CC}">
              <c16:uniqueId val="{0000000B-499A-4B96-956E-ADFA0EF7044F}"/>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w="6350" cap="flat" cmpd="sng" algn="ctr">
      <a:noFill/>
      <a:prstDash val="solid"/>
      <a:miter lim="800000"/>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3740B7-DFB5-459F-8B7A-2F1B0F0D90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9C355E55-D812-42E3-8F50-8723B2C74D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B146AD-1ABC-4110-BB4C-B94984BEBC13}" type="datetimeFigureOut">
              <a:rPr lang="en-GB" smtClean="0"/>
              <a:t>11/06/2020</a:t>
            </a:fld>
            <a:endParaRPr lang="en-GB"/>
          </a:p>
        </p:txBody>
      </p:sp>
      <p:sp>
        <p:nvSpPr>
          <p:cNvPr id="4" name="Footer Placeholder 3">
            <a:extLst>
              <a:ext uri="{FF2B5EF4-FFF2-40B4-BE49-F238E27FC236}">
                <a16:creationId xmlns:a16="http://schemas.microsoft.com/office/drawing/2014/main" id="{A9B7A493-BF56-4A36-81FF-6AAEB69B795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EC99844-3C66-444E-AF60-36C9212C9E5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910B80-8B15-41DD-B615-524AF915C096}" type="slidenum">
              <a:rPr lang="en-GB" smtClean="0"/>
              <a:t>‹#›</a:t>
            </a:fld>
            <a:endParaRPr lang="en-GB"/>
          </a:p>
        </p:txBody>
      </p:sp>
    </p:spTree>
    <p:extLst>
      <p:ext uri="{BB962C8B-B14F-4D97-AF65-F5344CB8AC3E}">
        <p14:creationId xmlns:p14="http://schemas.microsoft.com/office/powerpoint/2010/main" val="18502348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5579D1-079B-49AB-AB47-CC96B2A93A3C}" type="datetimeFigureOut">
              <a:rPr lang="en-GB" smtClean="0"/>
              <a:t>11/06/2020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28423B-B0C0-4CFE-9009-1F4B439060E8}" type="slidenum">
              <a:rPr lang="en-GB" smtClean="0"/>
              <a:t>‹#›</a:t>
            </a:fld>
            <a:endParaRPr lang="en-GB"/>
          </a:p>
        </p:txBody>
      </p:sp>
    </p:spTree>
    <p:extLst>
      <p:ext uri="{BB962C8B-B14F-4D97-AF65-F5344CB8AC3E}">
        <p14:creationId xmlns:p14="http://schemas.microsoft.com/office/powerpoint/2010/main" val="2527248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here:</a:t>
            </a:r>
          </a:p>
          <a:p>
            <a:endParaRPr lang="en-US" dirty="0"/>
          </a:p>
          <a:p>
            <a:r>
              <a:rPr lang="en-US" dirty="0"/>
              <a:t>What best describes your experience with MI?</a:t>
            </a:r>
          </a:p>
          <a:p>
            <a:endParaRPr lang="en-US" dirty="0"/>
          </a:p>
          <a:p>
            <a:pPr marL="171450" indent="-171450">
              <a:buFontTx/>
              <a:buChar char="-"/>
            </a:pPr>
            <a:r>
              <a:rPr lang="en-US" dirty="0"/>
              <a:t>I've heard of it, I'm not sure I know too much about it though</a:t>
            </a:r>
          </a:p>
          <a:p>
            <a:pPr marL="171450" indent="-171450">
              <a:buFontTx/>
              <a:buChar char="-"/>
            </a:pPr>
            <a:r>
              <a:rPr lang="en-US" dirty="0"/>
              <a:t>I've had some training in MI, and I sometimes use the techniques at home or at work</a:t>
            </a:r>
          </a:p>
          <a:p>
            <a:pPr marL="171450" indent="-171450">
              <a:buFontTx/>
              <a:buChar char="-"/>
            </a:pPr>
            <a:r>
              <a:rPr lang="en-US" dirty="0"/>
              <a:t>I've had quite a bit of training in it, and use it pretty consistently either at home or work </a:t>
            </a:r>
          </a:p>
          <a:p>
            <a:pPr marL="171450" indent="-171450">
              <a:buFontTx/>
              <a:buChar char="-"/>
            </a:pPr>
            <a:r>
              <a:rPr lang="en-US" dirty="0"/>
              <a:t>I have tons of experience with MI, and have even trained others in it.  It is fairly ingrained for me!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728423B-B0C0-4CFE-9009-1F4B439060E8}" type="slidenum">
              <a:rPr lang="en-GB" smtClean="0"/>
              <a:t>3</a:t>
            </a:fld>
            <a:endParaRPr lang="en-GB"/>
          </a:p>
        </p:txBody>
      </p:sp>
    </p:spTree>
    <p:extLst>
      <p:ext uri="{BB962C8B-B14F-4D97-AF65-F5344CB8AC3E}">
        <p14:creationId xmlns:p14="http://schemas.microsoft.com/office/powerpoint/2010/main" val="852613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you can ask participants</a:t>
            </a:r>
            <a:r>
              <a:rPr lang="en-US" baseline="0" dirty="0"/>
              <a:t> to change these questions into open ended questions.   </a:t>
            </a:r>
          </a:p>
          <a:p>
            <a:endParaRPr lang="en-US" baseline="0" dirty="0"/>
          </a:p>
          <a:p>
            <a:r>
              <a:rPr lang="en-US" baseline="0" dirty="0"/>
              <a:t>This is where you can share about not starting open ended questions with ‘Why’; and instead use the stems ‘What’, ‘How’ and ‘Tell me more about</a:t>
            </a:r>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14</a:t>
            </a:fld>
            <a:endParaRPr lang="en-GB"/>
          </a:p>
        </p:txBody>
      </p:sp>
    </p:spTree>
    <p:extLst>
      <p:ext uri="{BB962C8B-B14F-4D97-AF65-F5344CB8AC3E}">
        <p14:creationId xmlns:p14="http://schemas.microsoft.com/office/powerpoint/2010/main" val="3273603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a:t>
            </a:r>
            <a:r>
              <a:rPr lang="en-US" baseline="0" dirty="0"/>
              <a:t> participants to define</a:t>
            </a:r>
            <a:r>
              <a:rPr lang="en-US" dirty="0"/>
              <a:t> open ended</a:t>
            </a:r>
            <a:r>
              <a:rPr lang="en-US" baseline="0" dirty="0"/>
              <a:t> questions (can’t answer yes or no).   Expand the definition to include any one word or one phrase answer, and give examples ‘when did that happen?”  ‘where did you go?’    ‘who went with you?’  </a:t>
            </a:r>
          </a:p>
          <a:p>
            <a:endParaRPr lang="en-US" baseline="0" dirty="0"/>
          </a:p>
          <a:p>
            <a:r>
              <a:rPr lang="en-US" dirty="0"/>
              <a:t>This is a slide</a:t>
            </a:r>
            <a:r>
              <a:rPr lang="en-US" baseline="0" dirty="0"/>
              <a:t> to share research.   Looking through the bibliography at some of the open ended question research is useful.   Here are a few highlights:</a:t>
            </a:r>
          </a:p>
          <a:p>
            <a:endParaRPr lang="en-US" baseline="0" dirty="0"/>
          </a:p>
          <a:p>
            <a:r>
              <a:rPr lang="en-US" baseline="0" dirty="0"/>
              <a:t>The Institute of Medicine called open ended questions the ‘gold standard’ of communication over 15 years ago, and since then there has only been more research to support this.</a:t>
            </a:r>
          </a:p>
          <a:p>
            <a:endParaRPr lang="en-US" baseline="0" dirty="0"/>
          </a:p>
          <a:p>
            <a:r>
              <a:rPr lang="en-US" baseline="0" dirty="0"/>
              <a:t>Diagnostic accuracy is related to how many open ended questions clinicians (physicians and BH clinicians) ask.   Inaccurate diagnosis is related to the number of closed questions </a:t>
            </a:r>
          </a:p>
          <a:p>
            <a:r>
              <a:rPr lang="en-US" baseline="0" dirty="0"/>
              <a:t>asked.</a:t>
            </a:r>
          </a:p>
          <a:p>
            <a:endParaRPr lang="en-US" baseline="0" dirty="0"/>
          </a:p>
          <a:p>
            <a:r>
              <a:rPr lang="en-US" baseline="0" dirty="0"/>
              <a:t>Open ended questions effectively convey empathy; closed questions do not, they convey an agenda.</a:t>
            </a:r>
            <a:endParaRPr lang="en-US" dirty="0"/>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15</a:t>
            </a:fld>
            <a:endParaRPr lang="en-GB"/>
          </a:p>
        </p:txBody>
      </p:sp>
    </p:spTree>
    <p:extLst>
      <p:ext uri="{BB962C8B-B14F-4D97-AF65-F5344CB8AC3E}">
        <p14:creationId xmlns:p14="http://schemas.microsoft.com/office/powerpoint/2010/main" val="2328191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 Video Workshops:  If you have break out rooms, use them here.  If not, skip.</a:t>
            </a:r>
          </a:p>
          <a:p>
            <a:endParaRPr lang="en-US" b="1" dirty="0"/>
          </a:p>
          <a:p>
            <a:r>
              <a:rPr lang="en-US" dirty="0"/>
              <a:t>Set up the exercise.  The basic directions are:</a:t>
            </a:r>
          </a:p>
          <a:p>
            <a:endParaRPr lang="en-US" dirty="0"/>
          </a:p>
          <a:p>
            <a:r>
              <a:rPr lang="en-US" dirty="0"/>
              <a:t>Triads are preferred.  Keep the same triad throughout the workshop(s)  </a:t>
            </a:r>
          </a:p>
          <a:p>
            <a:endParaRPr lang="en-US" dirty="0"/>
          </a:p>
          <a:p>
            <a:r>
              <a:rPr lang="en-US" dirty="0"/>
              <a:t>Give roles:  1.  Person practicing 2. Person being practice on and 3. Observer.</a:t>
            </a:r>
          </a:p>
          <a:p>
            <a:endParaRPr lang="en-US" dirty="0"/>
          </a:p>
          <a:p>
            <a:r>
              <a:rPr lang="en-US" dirty="0"/>
              <a:t>Let the groups know  to avoid any questions or advice.  They are only practicing empathy techniques talked about previously.</a:t>
            </a:r>
          </a:p>
          <a:p>
            <a:endParaRPr lang="en-US" dirty="0"/>
          </a:p>
          <a:p>
            <a:r>
              <a:rPr lang="en-US" dirty="0"/>
              <a:t>The person being practiced on thinks of something they are willing to share, that they are having feelings about.  They can use what they did before, in the previous exercise, or they can use something new.  </a:t>
            </a:r>
          </a:p>
          <a:p>
            <a:endParaRPr lang="en-US" dirty="0"/>
          </a:p>
          <a:p>
            <a:r>
              <a:rPr lang="en-US" dirty="0"/>
              <a:t>The person practicing, asks at least 2 open ended questions (1, then let the person talk, then another)</a:t>
            </a:r>
          </a:p>
          <a:p>
            <a:endParaRPr lang="en-US" dirty="0"/>
          </a:p>
          <a:p>
            <a:r>
              <a:rPr lang="en-US" dirty="0"/>
              <a:t>The observer names whether a question is open or closed, after the person practicing asks.  If it is ‘closed’ the practitioner stops and tries again..</a:t>
            </a:r>
          </a:p>
          <a:p>
            <a:endParaRPr lang="en-US" dirty="0"/>
          </a:p>
          <a:p>
            <a:r>
              <a:rPr lang="en-US" dirty="0"/>
              <a:t>Switch.</a:t>
            </a:r>
          </a:p>
          <a:p>
            <a:endParaRPr lang="en-US" dirty="0"/>
          </a:p>
          <a:p>
            <a:r>
              <a:rPr lang="en-US" dirty="0"/>
              <a:t>When the group comes back from breakouts, ask one question and let 1 or 2 people share 'what was surprising?' 'How was that for you when you were reflecting?' 'How was it for you when you were being reflected?' are examples.</a:t>
            </a:r>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17</a:t>
            </a:fld>
            <a:endParaRPr lang="en-GB"/>
          </a:p>
        </p:txBody>
      </p:sp>
    </p:spTree>
    <p:extLst>
      <p:ext uri="{BB962C8B-B14F-4D97-AF65-F5344CB8AC3E}">
        <p14:creationId xmlns:p14="http://schemas.microsoft.com/office/powerpoint/2010/main" val="2960847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a:t>
            </a:r>
            <a:r>
              <a:rPr lang="en-US" baseline="0" dirty="0"/>
              <a:t> participants to define</a:t>
            </a:r>
            <a:r>
              <a:rPr lang="en-US" dirty="0"/>
              <a:t> open ended</a:t>
            </a:r>
            <a:r>
              <a:rPr lang="en-US" baseline="0" dirty="0"/>
              <a:t> questions (can’t answer yes or no).   Expand the definition to include any one word or one phrase answer, and give examples ‘when did that happen?”  ‘where did you go?’    ‘who went with you?’  </a:t>
            </a:r>
          </a:p>
          <a:p>
            <a:endParaRPr lang="en-US" baseline="0" dirty="0"/>
          </a:p>
          <a:p>
            <a:r>
              <a:rPr lang="en-US" dirty="0"/>
              <a:t>This is a slide</a:t>
            </a:r>
            <a:r>
              <a:rPr lang="en-US" baseline="0" dirty="0"/>
              <a:t> to share research.   Looking through the bibliography at some of the open ended question research is useful.   Here are a few highlights:</a:t>
            </a:r>
          </a:p>
          <a:p>
            <a:endParaRPr lang="en-US" baseline="0" dirty="0"/>
          </a:p>
          <a:p>
            <a:r>
              <a:rPr lang="en-US" baseline="0" dirty="0"/>
              <a:t>The Institute of Medicine called open ended questions the ‘gold standard’ of communication over 15 years ago, and since then there has only been more research to support this.</a:t>
            </a:r>
          </a:p>
          <a:p>
            <a:endParaRPr lang="en-US" baseline="0" dirty="0"/>
          </a:p>
          <a:p>
            <a:r>
              <a:rPr lang="en-US" baseline="0" dirty="0"/>
              <a:t>Diagnostic accuracy is related to how many open ended questions clinicians (physicians and BH clinicians) ask.   Inaccurate diagnosis is related to the number of closed questions </a:t>
            </a:r>
          </a:p>
          <a:p>
            <a:r>
              <a:rPr lang="en-US" baseline="0" dirty="0"/>
              <a:t>asked.</a:t>
            </a:r>
          </a:p>
          <a:p>
            <a:endParaRPr lang="en-US" baseline="0" dirty="0"/>
          </a:p>
          <a:p>
            <a:r>
              <a:rPr lang="en-US" baseline="0" dirty="0"/>
              <a:t>Open ended questions effectively convey empathy; closed questions do not, they convey an agenda.</a:t>
            </a:r>
            <a:endParaRPr lang="en-US" dirty="0"/>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18</a:t>
            </a:fld>
            <a:endParaRPr lang="en-GB"/>
          </a:p>
        </p:txBody>
      </p:sp>
    </p:spTree>
    <p:extLst>
      <p:ext uri="{BB962C8B-B14F-4D97-AF65-F5344CB8AC3E}">
        <p14:creationId xmlns:p14="http://schemas.microsoft.com/office/powerpoint/2010/main" val="4210364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Define these 3 types of reflective listening.</a:t>
            </a:r>
          </a:p>
          <a:p>
            <a:endParaRPr lang="en-US" dirty="0"/>
          </a:p>
          <a:p>
            <a:r>
              <a:rPr lang="en-US" dirty="0"/>
              <a:t>Giving examples of these three makes them concrete.  </a:t>
            </a:r>
          </a:p>
          <a:p>
            <a:endParaRPr lang="en-US" dirty="0"/>
          </a:p>
          <a:p>
            <a:r>
              <a:rPr lang="en-US" dirty="0"/>
              <a:t>Basic definitions:</a:t>
            </a:r>
          </a:p>
          <a:p>
            <a:endParaRPr lang="en-US" dirty="0"/>
          </a:p>
          <a:p>
            <a:pPr marL="228600" indent="-228600">
              <a:buAutoNum type="arabicPeriod"/>
            </a:pPr>
            <a:r>
              <a:rPr lang="en-US" b="1" dirty="0"/>
              <a:t>Summarizing </a:t>
            </a:r>
            <a:r>
              <a:rPr lang="en-US" dirty="0"/>
              <a:t>is when you respond to</a:t>
            </a:r>
            <a:r>
              <a:rPr lang="en-US" baseline="0" dirty="0"/>
              <a:t> what has been said with a general summary:  ‘It sounds like you have had such poor experiences with our healthcare system’ or ‘you’ve had so many losses recently’</a:t>
            </a:r>
          </a:p>
          <a:p>
            <a:pPr marL="228600" indent="-228600">
              <a:buAutoNum type="arabicPeriod"/>
            </a:pPr>
            <a:endParaRPr lang="en-US" baseline="0" dirty="0"/>
          </a:p>
          <a:p>
            <a:pPr marL="228600" indent="-228600">
              <a:buAutoNum type="arabicPeriod"/>
            </a:pPr>
            <a:r>
              <a:rPr lang="en-US" baseline="0" dirty="0"/>
              <a:t> </a:t>
            </a:r>
            <a:r>
              <a:rPr lang="en-US" b="1" baseline="0" dirty="0"/>
              <a:t>Exact words </a:t>
            </a:r>
            <a:r>
              <a:rPr lang="en-US" baseline="0" dirty="0"/>
              <a:t>means selecting the high impact words that the other person used:  patient: I just feel like I can’t take it any more, my head feels like it is in a vice’  practitioner: ‘like it is in a vice’.</a:t>
            </a:r>
          </a:p>
          <a:p>
            <a:pPr marL="228600" indent="-228600">
              <a:buAutoNum type="arabicPeriod"/>
            </a:pPr>
            <a:endParaRPr lang="en-US" baseline="0" dirty="0"/>
          </a:p>
          <a:p>
            <a:pPr marL="228600" indent="-228600">
              <a:buAutoNum type="arabicPeriod"/>
            </a:pPr>
            <a:r>
              <a:rPr lang="en-US" b="1" baseline="0" dirty="0"/>
              <a:t>Double sided reflection</a:t>
            </a:r>
            <a:r>
              <a:rPr lang="en-US" baseline="0" dirty="0"/>
              <a:t>: capturing both sides of ambivalence ‘I hear you saying you want your old body back, and I also hear that you feel like the dieting and exercise was punishing back then’</a:t>
            </a:r>
          </a:p>
          <a:p>
            <a:pPr marL="228600" indent="-228600">
              <a:buAutoNum type="arabicPeriod"/>
            </a:pPr>
            <a:endParaRPr lang="en-US" baseline="0" dirty="0"/>
          </a:p>
          <a:p>
            <a:pPr marL="0" indent="0">
              <a:buNone/>
            </a:pPr>
            <a:r>
              <a:rPr lang="en-US" baseline="0" dirty="0"/>
              <a:t>Reflective listening, more than most MI techniques, elicits push back from participants.  People often share about when others have done it with them and it felt forced, or manipulative; often people share that they’ve done it to others, and been chastised ‘didn’t I just say that?!’.</a:t>
            </a:r>
          </a:p>
          <a:p>
            <a:pPr marL="0" indent="0">
              <a:buNone/>
            </a:pPr>
            <a:endParaRPr lang="en-US" baseline="0" dirty="0"/>
          </a:p>
          <a:p>
            <a:pPr marL="0" indent="0">
              <a:buNone/>
            </a:pPr>
            <a:r>
              <a:rPr lang="en-US" baseline="0" dirty="0"/>
              <a:t>The best response to this is to, well, use reflective listening and just repeat back, so they know they are heard.  We can also reinforce that reflective listening, like all of these techniques, is highly skilled, and takes a lot of practice to be proficient at it, and we are never perfect!</a:t>
            </a:r>
            <a:endParaRPr lang="en-US" dirty="0"/>
          </a:p>
          <a:p>
            <a:endParaRPr lang="en-US" dirty="0"/>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19</a:t>
            </a:fld>
            <a:endParaRPr lang="en-GB"/>
          </a:p>
        </p:txBody>
      </p:sp>
    </p:spTree>
    <p:extLst>
      <p:ext uri="{BB962C8B-B14F-4D97-AF65-F5344CB8AC3E}">
        <p14:creationId xmlns:p14="http://schemas.microsoft.com/office/powerpoint/2010/main" val="1154628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Facilitators demonstrate</a:t>
            </a:r>
            <a:r>
              <a:rPr lang="en-US" baseline="0" dirty="0"/>
              <a:t> reflective listening.  It is helpful to demonstrate 3 times; exact words, summary and double sided reflection, so have your partner share something they are ambivalent about (wanting to exercise, not having time, for example</a:t>
            </a:r>
            <a:r>
              <a:rPr lang="is-IS" baseline="0" dirty="0"/>
              <a:t>….something real)</a:t>
            </a:r>
            <a:endParaRPr lang="en-US" dirty="0"/>
          </a:p>
          <a:p>
            <a:endParaRPr lang="en-US" dirty="0"/>
          </a:p>
          <a:p>
            <a:r>
              <a:rPr lang="en-US" dirty="0"/>
              <a:t>Set up the</a:t>
            </a:r>
            <a:r>
              <a:rPr lang="en-US" baseline="0" dirty="0"/>
              <a:t> exercise: </a:t>
            </a:r>
            <a:endParaRPr lang="en-US" dirty="0"/>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20</a:t>
            </a:fld>
            <a:endParaRPr lang="en-GB"/>
          </a:p>
        </p:txBody>
      </p:sp>
    </p:spTree>
    <p:extLst>
      <p:ext uri="{BB962C8B-B14F-4D97-AF65-F5344CB8AC3E}">
        <p14:creationId xmlns:p14="http://schemas.microsoft.com/office/powerpoint/2010/main" val="1449448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 Video Workshops:  If you have break out rooms, use them here.  If not, skip.</a:t>
            </a:r>
          </a:p>
          <a:p>
            <a:endParaRPr lang="en-US" b="1" dirty="0"/>
          </a:p>
          <a:p>
            <a:r>
              <a:rPr lang="en-US" dirty="0"/>
              <a:t>Set up the exercise.  The basic directions are:</a:t>
            </a:r>
          </a:p>
          <a:p>
            <a:endParaRPr lang="en-US" dirty="0"/>
          </a:p>
          <a:p>
            <a:r>
              <a:rPr lang="en-US" dirty="0"/>
              <a:t>Triads are preferred.  Keep the same triad throughout the workshop(s)  </a:t>
            </a:r>
          </a:p>
          <a:p>
            <a:endParaRPr lang="en-US" dirty="0"/>
          </a:p>
          <a:p>
            <a:r>
              <a:rPr lang="en-US" dirty="0"/>
              <a:t>Give roles:  1.  Person practicing 2. Person being practice on and 3. Observer.</a:t>
            </a:r>
          </a:p>
          <a:p>
            <a:endParaRPr lang="en-US" dirty="0"/>
          </a:p>
          <a:p>
            <a:r>
              <a:rPr lang="en-US" dirty="0"/>
              <a:t>Let the groups know  to avoid any questions or advice.  They are only practicing empathy techniques talked about previously.</a:t>
            </a:r>
          </a:p>
          <a:p>
            <a:endParaRPr lang="en-US" dirty="0"/>
          </a:p>
          <a:p>
            <a:r>
              <a:rPr lang="en-US" dirty="0"/>
              <a:t>The person being practiced on thinks of something they are willing to share, that they are having feelings about.  They can use what they did before, in the previous exercise, or they can use something new.  </a:t>
            </a:r>
          </a:p>
          <a:p>
            <a:endParaRPr lang="en-US" dirty="0"/>
          </a:p>
          <a:p>
            <a:r>
              <a:rPr lang="en-US" dirty="0"/>
              <a:t>The person practicing, asks at least 2 open ended questions (1, then let the person talk, then another)</a:t>
            </a:r>
          </a:p>
          <a:p>
            <a:endParaRPr lang="en-US" dirty="0"/>
          </a:p>
          <a:p>
            <a:r>
              <a:rPr lang="en-US" dirty="0"/>
              <a:t>The observer names whether a question is open or closed, after the person practicing asks.  If it is ‘closed’ the practitioner stops and tries again..</a:t>
            </a:r>
          </a:p>
          <a:p>
            <a:endParaRPr lang="en-US" dirty="0"/>
          </a:p>
          <a:p>
            <a:r>
              <a:rPr lang="en-US" dirty="0"/>
              <a:t>Switch.</a:t>
            </a:r>
          </a:p>
          <a:p>
            <a:endParaRPr lang="en-US" dirty="0"/>
          </a:p>
          <a:p>
            <a:r>
              <a:rPr lang="en-US" dirty="0"/>
              <a:t>When the group comes back from breakouts, ask one question and let 1 or 2 people share 'what was surprising?' 'How was that for you when you were reflecting?' 'How was it for you when you were being reflected?' are examples.</a:t>
            </a:r>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21</a:t>
            </a:fld>
            <a:endParaRPr lang="en-GB"/>
          </a:p>
        </p:txBody>
      </p:sp>
    </p:spTree>
    <p:extLst>
      <p:ext uri="{BB962C8B-B14F-4D97-AF65-F5344CB8AC3E}">
        <p14:creationId xmlns:p14="http://schemas.microsoft.com/office/powerpoint/2010/main" val="3767931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 and A</a:t>
            </a:r>
          </a:p>
        </p:txBody>
      </p:sp>
      <p:sp>
        <p:nvSpPr>
          <p:cNvPr id="4" name="Slide Number Placeholder 3"/>
          <p:cNvSpPr>
            <a:spLocks noGrp="1"/>
          </p:cNvSpPr>
          <p:nvPr>
            <p:ph type="sldNum" sz="quarter" idx="5"/>
          </p:nvPr>
        </p:nvSpPr>
        <p:spPr/>
        <p:txBody>
          <a:bodyPr/>
          <a:lstStyle/>
          <a:p>
            <a:fld id="{46BE9099-D374-4539-882B-AC3B02A25B3F}" type="slidenum">
              <a:rPr lang="en-GB" smtClean="0"/>
              <a:t>22</a:t>
            </a:fld>
            <a:endParaRPr lang="en-GB"/>
          </a:p>
        </p:txBody>
      </p:sp>
    </p:spTree>
    <p:extLst>
      <p:ext uri="{BB962C8B-B14F-4D97-AF65-F5344CB8AC3E}">
        <p14:creationId xmlns:p14="http://schemas.microsoft.com/office/powerpoint/2010/main" val="211547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CCI to add link to resource page</a:t>
            </a:r>
          </a:p>
        </p:txBody>
      </p:sp>
      <p:sp>
        <p:nvSpPr>
          <p:cNvPr id="4" name="Slide Number Placeholder 3"/>
          <p:cNvSpPr>
            <a:spLocks noGrp="1"/>
          </p:cNvSpPr>
          <p:nvPr>
            <p:ph type="sldNum" sz="quarter" idx="5"/>
          </p:nvPr>
        </p:nvSpPr>
        <p:spPr/>
        <p:txBody>
          <a:bodyPr/>
          <a:lstStyle/>
          <a:p>
            <a:fld id="{FF481A67-1805-9546-82AA-4A470D51B716}" type="slidenum">
              <a:rPr lang="en-US" smtClean="0"/>
              <a:t>24</a:t>
            </a:fld>
            <a:endParaRPr lang="en-US"/>
          </a:p>
        </p:txBody>
      </p:sp>
    </p:spTree>
    <p:extLst>
      <p:ext uri="{BB962C8B-B14F-4D97-AF65-F5344CB8AC3E}">
        <p14:creationId xmlns:p14="http://schemas.microsoft.com/office/powerpoint/2010/main" val="200587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Shannon, UCLA, thank you; story about the</a:t>
            </a:r>
            <a:r>
              <a:rPr lang="en-US" baseline="0" dirty="0"/>
              <a:t> title</a:t>
            </a:r>
            <a:endParaRPr lang="en-US" dirty="0"/>
          </a:p>
        </p:txBody>
      </p:sp>
      <p:sp>
        <p:nvSpPr>
          <p:cNvPr id="4" name="Slide Number Placeholder 3"/>
          <p:cNvSpPr>
            <a:spLocks noGrp="1"/>
          </p:cNvSpPr>
          <p:nvPr>
            <p:ph type="sldNum" sz="quarter" idx="10"/>
          </p:nvPr>
        </p:nvSpPr>
        <p:spPr/>
        <p:txBody>
          <a:bodyPr/>
          <a:lstStyle/>
          <a:p>
            <a:fld id="{2117E823-33EA-F941-9C2A-AADC970A6F68}" type="slidenum">
              <a:rPr lang="en-GB" smtClean="0"/>
              <a:t>25</a:t>
            </a:fld>
            <a:endParaRPr lang="en-GB" dirty="0"/>
          </a:p>
        </p:txBody>
      </p:sp>
    </p:spTree>
    <p:extLst>
      <p:ext uri="{BB962C8B-B14F-4D97-AF65-F5344CB8AC3E}">
        <p14:creationId xmlns:p14="http://schemas.microsoft.com/office/powerpoint/2010/main" val="1066340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 great slide to ask for participant input.   You can ask who might want to define these (start with pre-contemplation and work clock wise.    This is usually a chance to practice skillful reflective listening and also how to ‘correct’ without correcting, because often people wrongly define pre-contemplation as ’thinking about it’ or ‘ambivalence’ which is contemplation.</a:t>
            </a:r>
          </a:p>
          <a:p>
            <a:endParaRPr lang="en-US" baseline="0" dirty="0"/>
          </a:p>
          <a:p>
            <a:r>
              <a:rPr lang="en-US" baseline="0" dirty="0"/>
              <a:t>It is important here that as a trainer you feel very competent and confident about your own understanding of each stage of change, so you can give examples of what happens during each stage.  It is also very useful to share examples from your own life, or an example from one of your patients (no names of course).  </a:t>
            </a:r>
          </a:p>
          <a:p>
            <a:endParaRPr lang="en-US" baseline="0" dirty="0"/>
          </a:p>
          <a:p>
            <a:r>
              <a:rPr lang="en-US" baseline="0" dirty="0"/>
              <a:t>Here  are some basic explanations:.</a:t>
            </a:r>
          </a:p>
          <a:p>
            <a:endParaRPr lang="en-US" baseline="0" dirty="0"/>
          </a:p>
          <a:p>
            <a:r>
              <a:rPr lang="en-US" b="1" baseline="0" dirty="0"/>
              <a:t>Pre-contemplation: </a:t>
            </a:r>
            <a:r>
              <a:rPr lang="en-US" baseline="0" dirty="0"/>
              <a:t>Do not think it is a problem.  No thought about changing. Sometimes called ‘denial’</a:t>
            </a:r>
          </a:p>
          <a:p>
            <a:endParaRPr lang="en-US" baseline="0" dirty="0"/>
          </a:p>
          <a:p>
            <a:r>
              <a:rPr lang="en-US" b="1" baseline="0" dirty="0"/>
              <a:t>Contemplation: </a:t>
            </a:r>
            <a:r>
              <a:rPr lang="en-US" baseline="0" dirty="0"/>
              <a:t>also called ‘ambivalence’.   Considering change; one step forward 1 step back, etc.</a:t>
            </a:r>
          </a:p>
          <a:p>
            <a:endParaRPr lang="en-US" baseline="0" dirty="0"/>
          </a:p>
          <a:p>
            <a:r>
              <a:rPr lang="en-US" b="1" baseline="0" dirty="0"/>
              <a:t>Preparation:  </a:t>
            </a:r>
            <a:r>
              <a:rPr lang="en-US" baseline="0" dirty="0"/>
              <a:t>no change yet, however the decision has been made, and preparations are happening, such as telling people (that the diet will start in 2 weeks, that the quit date for cigarettes is next month, etc.), buying supplies, looking for apartments (in the case of leaving a relationship, etc.).   This is a good place to use an example from your own life or one of your patients.</a:t>
            </a:r>
          </a:p>
          <a:p>
            <a:endParaRPr lang="en-US" baseline="0" dirty="0"/>
          </a:p>
          <a:p>
            <a:r>
              <a:rPr lang="en-US" b="1" baseline="0" dirty="0"/>
              <a:t>Action: </a:t>
            </a:r>
            <a:r>
              <a:rPr lang="en-US" baseline="0" dirty="0"/>
              <a:t>self explanatory</a:t>
            </a:r>
          </a:p>
          <a:p>
            <a:endParaRPr lang="en-US" baseline="0" dirty="0"/>
          </a:p>
          <a:p>
            <a:r>
              <a:rPr lang="en-US" b="1" baseline="0" dirty="0"/>
              <a:t>Identification: </a:t>
            </a:r>
            <a:r>
              <a:rPr lang="en-US" baseline="0" dirty="0"/>
              <a:t>so identified with the change, relapse is very unlikely.  It is important to give an example here.</a:t>
            </a:r>
          </a:p>
          <a:p>
            <a:endParaRPr lang="en-US" baseline="0" dirty="0"/>
          </a:p>
          <a:p>
            <a:r>
              <a:rPr lang="en-US" baseline="0" dirty="0"/>
              <a:t>You can add that relapse can happen after action, and often does for any behavior change.</a:t>
            </a:r>
            <a:endParaRPr lang="en-US" dirty="0"/>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4</a:t>
            </a:fld>
            <a:endParaRPr lang="en-GB"/>
          </a:p>
        </p:txBody>
      </p:sp>
    </p:spTree>
    <p:extLst>
      <p:ext uri="{BB962C8B-B14F-4D97-AF65-F5344CB8AC3E}">
        <p14:creationId xmlns:p14="http://schemas.microsoft.com/office/powerpoint/2010/main" val="2817661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you want to hit it out of the park in terms of ensuring that everyone knows, unequivocally, that the evidence base for MI is solid.   Depending on your participant group, some respond stronger to the research case than others, so you can judge by the audience how much time to spend on this slide (or if you want to add a few slides of your own, highlighting research from the bibliography that matches your organization’s mission or patients best).   The important thing to convey on this slide is that the research base is enormous, and that MI is an evidenced based practice, and has been for about 20 years.   I also think it can be useful to linger on the last 2 sentences here, that MI has been shown to have an impact on our own job satisfaction, it is a way to show your care not just for patients, for the employees in the room as well.</a:t>
            </a:r>
          </a:p>
          <a:p>
            <a:endParaRPr lang="en-US" dirty="0"/>
          </a:p>
          <a:p>
            <a:r>
              <a:rPr lang="en-US" dirty="0"/>
              <a:t>Just a reminder that ‘MARMITE’ is a meta analysis of MI done in 2011, showing evidence for MI effectiveness in a variety of settings, for a variety of behavior changes.   This is not the only research (the whole bibliography is MI research) it is just a meta analysis, so easy to read if you’d like to review, and easy for others if you have someone in the audience that would like to read it. </a:t>
            </a:r>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5</a:t>
            </a:fld>
            <a:endParaRPr lang="en-GB"/>
          </a:p>
        </p:txBody>
      </p:sp>
    </p:spTree>
    <p:extLst>
      <p:ext uri="{BB962C8B-B14F-4D97-AF65-F5344CB8AC3E}">
        <p14:creationId xmlns:p14="http://schemas.microsoft.com/office/powerpoint/2010/main" val="1387950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explains, in brief, the main principles.  You can say that we are focused primarily on the first 2 bullets in ‘MI part 1’.</a:t>
            </a:r>
          </a:p>
          <a:p>
            <a:endParaRPr lang="en-US" dirty="0"/>
          </a:p>
          <a:p>
            <a:r>
              <a:rPr lang="en-US" dirty="0"/>
              <a:t>Express Empathy:  This is THE primary principle of MI, the spirit of MI, the principle that all other principles are based on, and that all techniques are based on.  This isn’t about feeling empathy, it is about effectively conveying empathy, which takes a lot of practice (a lifetime of practice!)</a:t>
            </a:r>
          </a:p>
          <a:p>
            <a:endParaRPr lang="en-US" dirty="0"/>
          </a:p>
          <a:p>
            <a:r>
              <a:rPr lang="en-US" dirty="0"/>
              <a:t>Autonomy:  This means the ‘hero’ is the story is the patient, (or our family member), we are not the ‘hero’ in the story who saves anyone, our job is to support, empower and help activate patients heroic efforts for themselves.</a:t>
            </a:r>
          </a:p>
          <a:p>
            <a:endParaRPr lang="en-US" dirty="0"/>
          </a:p>
          <a:p>
            <a:r>
              <a:rPr lang="en-US" dirty="0"/>
              <a:t>Relationship:  This means that no correcting, imposing, arguing, or ‘righting’ patients (or others) will ever be effective, and in fact can be harmful;</a:t>
            </a:r>
            <a:r>
              <a:rPr lang="en-US" baseline="0" dirty="0"/>
              <a:t> we instead use the relationship to allow for the person to share about themselves and their own concerns and motivations.</a:t>
            </a:r>
            <a:endParaRPr lang="en-US" dirty="0"/>
          </a:p>
          <a:p>
            <a:endParaRPr lang="en-US" dirty="0"/>
          </a:p>
          <a:p>
            <a:r>
              <a:rPr lang="en-US" dirty="0"/>
              <a:t>Respect:  This is</a:t>
            </a:r>
            <a:r>
              <a:rPr lang="en-US" baseline="0" dirty="0"/>
              <a:t> similar to ‘unconditional positive regard’, meaning, MI asks us to remain in the place of always respecting the other persons own wisdom and their own path.</a:t>
            </a:r>
            <a:endParaRPr lang="en-US" dirty="0"/>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7</a:t>
            </a:fld>
            <a:endParaRPr lang="en-GB"/>
          </a:p>
        </p:txBody>
      </p:sp>
    </p:spTree>
    <p:extLst>
      <p:ext uri="{BB962C8B-B14F-4D97-AF65-F5344CB8AC3E}">
        <p14:creationId xmlns:p14="http://schemas.microsoft.com/office/powerpoint/2010/main" val="879515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speak to MI's versatility, in that it works in all three of these modes of communication.   This is a good time to mention, if you haven't already, that MI is just a skillful way of communicating, and we probably already use it with our family, friends, and our clients/patients.  Anything we learn here today, in terms of how to enhance/strengthen those skills we can use in our personal life too.</a:t>
            </a:r>
          </a:p>
          <a:p>
            <a:endParaRPr lang="en-US" dirty="0"/>
          </a:p>
          <a:p>
            <a:r>
              <a:rPr lang="en-US" dirty="0"/>
              <a:t>You can note that on each strategy/technique slide, there are icons to show where it is applicable (all are applicable to all, except non-verbal empathy, which we don't/can't use on the phone)</a:t>
            </a:r>
          </a:p>
        </p:txBody>
      </p:sp>
      <p:sp>
        <p:nvSpPr>
          <p:cNvPr id="4" name="Slide Number Placeholder 3"/>
          <p:cNvSpPr>
            <a:spLocks noGrp="1"/>
          </p:cNvSpPr>
          <p:nvPr>
            <p:ph type="sldNum" sz="quarter" idx="5"/>
          </p:nvPr>
        </p:nvSpPr>
        <p:spPr/>
        <p:txBody>
          <a:bodyPr/>
          <a:lstStyle/>
          <a:p>
            <a:fld id="{A728423B-B0C0-4CFE-9009-1F4B439060E8}" type="slidenum">
              <a:rPr lang="en-GB" smtClean="0"/>
              <a:t>8</a:t>
            </a:fld>
            <a:endParaRPr lang="en-GB"/>
          </a:p>
        </p:txBody>
      </p:sp>
    </p:spTree>
    <p:extLst>
      <p:ext uri="{BB962C8B-B14F-4D97-AF65-F5344CB8AC3E}">
        <p14:creationId xmlns:p14="http://schemas.microsoft.com/office/powerpoint/2010/main" val="4006673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talk about families, schools, communities….almost all of us have had conditioning to try and get people to do things in this way….</a:t>
            </a:r>
          </a:p>
        </p:txBody>
      </p:sp>
      <p:sp>
        <p:nvSpPr>
          <p:cNvPr id="4" name="Slide Number Placeholder 3"/>
          <p:cNvSpPr>
            <a:spLocks noGrp="1"/>
          </p:cNvSpPr>
          <p:nvPr>
            <p:ph type="sldNum" sz="quarter" idx="5"/>
          </p:nvPr>
        </p:nvSpPr>
        <p:spPr/>
        <p:txBody>
          <a:bodyPr/>
          <a:lstStyle/>
          <a:p>
            <a:fld id="{A728423B-B0C0-4CFE-9009-1F4B439060E8}" type="slidenum">
              <a:rPr lang="en-GB" smtClean="0"/>
              <a:t>9</a:t>
            </a:fld>
            <a:endParaRPr lang="en-GB"/>
          </a:p>
        </p:txBody>
      </p:sp>
    </p:spTree>
    <p:extLst>
      <p:ext uri="{BB962C8B-B14F-4D97-AF65-F5344CB8AC3E}">
        <p14:creationId xmlns:p14="http://schemas.microsoft.com/office/powerpoint/2010/main" val="298971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great one to ask participants for input.  When they think about their childhood, can they identify examples of fear, shame or punishment, how their parents might have tried to get them to do, or not do </a:t>
            </a:r>
            <a:r>
              <a:rPr lang="en-GB" dirty="0" err="1"/>
              <a:t>things..you</a:t>
            </a:r>
            <a:r>
              <a:rPr lang="en-GB" dirty="0"/>
              <a:t> might share a simple story yourself to start the group off.</a:t>
            </a:r>
          </a:p>
        </p:txBody>
      </p:sp>
      <p:sp>
        <p:nvSpPr>
          <p:cNvPr id="4" name="Slide Number Placeholder 3"/>
          <p:cNvSpPr>
            <a:spLocks noGrp="1"/>
          </p:cNvSpPr>
          <p:nvPr>
            <p:ph type="sldNum" sz="quarter" idx="5"/>
          </p:nvPr>
        </p:nvSpPr>
        <p:spPr/>
        <p:txBody>
          <a:bodyPr/>
          <a:lstStyle/>
          <a:p>
            <a:fld id="{46BE9099-D374-4539-882B-AC3B02A25B3F}" type="slidenum">
              <a:rPr lang="en-GB" smtClean="0"/>
              <a:t>10</a:t>
            </a:fld>
            <a:endParaRPr lang="en-GB"/>
          </a:p>
        </p:txBody>
      </p:sp>
    </p:spTree>
    <p:extLst>
      <p:ext uri="{BB962C8B-B14F-4D97-AF65-F5344CB8AC3E}">
        <p14:creationId xmlns:p14="http://schemas.microsoft.com/office/powerpoint/2010/main" val="356431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a:t>
            </a:r>
            <a:r>
              <a:rPr lang="en-US" baseline="0" dirty="0"/>
              <a:t> participants to define</a:t>
            </a:r>
            <a:r>
              <a:rPr lang="en-US" dirty="0"/>
              <a:t> open ended</a:t>
            </a:r>
            <a:r>
              <a:rPr lang="en-US" baseline="0" dirty="0"/>
              <a:t> questions (can’t answer yes or no).   Expand the definition to include any one word or one phrase answer, and give examples ‘when did that happen?”  ‘where did you go?’    ‘who went with you?’  </a:t>
            </a:r>
          </a:p>
          <a:p>
            <a:endParaRPr lang="en-US" baseline="0" dirty="0"/>
          </a:p>
          <a:p>
            <a:r>
              <a:rPr lang="en-US" dirty="0"/>
              <a:t>This is a slide</a:t>
            </a:r>
            <a:r>
              <a:rPr lang="en-US" baseline="0" dirty="0"/>
              <a:t> to share research.   Looking through the bibliography at some of the open ended question research is useful.   Here are a few highlights:</a:t>
            </a:r>
          </a:p>
          <a:p>
            <a:endParaRPr lang="en-US" baseline="0" dirty="0"/>
          </a:p>
          <a:p>
            <a:r>
              <a:rPr lang="en-US" baseline="0" dirty="0"/>
              <a:t>The Institute of Medicine called open ended questions the ‘gold standard’ of communication over 15 years ago, and since then there has only been more research to support this.</a:t>
            </a:r>
          </a:p>
          <a:p>
            <a:endParaRPr lang="en-US" baseline="0" dirty="0"/>
          </a:p>
          <a:p>
            <a:r>
              <a:rPr lang="en-US" baseline="0" dirty="0"/>
              <a:t>Diagnostic accuracy is related to how many open ended questions clinicians (physicians and BH clinicians) ask.   Inaccurate diagnosis is related to the number of closed questions </a:t>
            </a:r>
          </a:p>
          <a:p>
            <a:r>
              <a:rPr lang="en-US" baseline="0" dirty="0"/>
              <a:t>asked.</a:t>
            </a:r>
          </a:p>
          <a:p>
            <a:endParaRPr lang="en-US" baseline="0" dirty="0"/>
          </a:p>
          <a:p>
            <a:r>
              <a:rPr lang="en-US" baseline="0" dirty="0"/>
              <a:t>Open ended questions effectively convey empathy; closed questions do not, they convey an agenda.</a:t>
            </a:r>
            <a:endParaRPr lang="en-US" dirty="0"/>
          </a:p>
          <a:p>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12</a:t>
            </a:fld>
            <a:endParaRPr lang="en-GB"/>
          </a:p>
        </p:txBody>
      </p:sp>
    </p:spTree>
    <p:extLst>
      <p:ext uri="{BB962C8B-B14F-4D97-AF65-F5344CB8AC3E}">
        <p14:creationId xmlns:p14="http://schemas.microsoft.com/office/powerpoint/2010/main" val="484441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you can ask participants</a:t>
            </a:r>
            <a:r>
              <a:rPr lang="en-US" baseline="0" dirty="0"/>
              <a:t> to change these questions into open ended questions.   </a:t>
            </a:r>
          </a:p>
          <a:p>
            <a:endParaRPr lang="en-US" baseline="0" dirty="0"/>
          </a:p>
          <a:p>
            <a:r>
              <a:rPr lang="en-US" baseline="0" dirty="0"/>
              <a:t>This is where you can talk about not starting open ended questions with ‘Why’; and instead use the stems ‘What’, ‘How’ and ‘Tell me more about.  If you ask participant the reason for avoiding staring questions with 'why' they will almost explain it for you.</a:t>
            </a:r>
            <a:endParaRPr lang="en-GB" dirty="0"/>
          </a:p>
        </p:txBody>
      </p:sp>
      <p:sp>
        <p:nvSpPr>
          <p:cNvPr id="4" name="Slide Number Placeholder 3"/>
          <p:cNvSpPr>
            <a:spLocks noGrp="1"/>
          </p:cNvSpPr>
          <p:nvPr>
            <p:ph type="sldNum" sz="quarter" idx="10"/>
          </p:nvPr>
        </p:nvSpPr>
        <p:spPr/>
        <p:txBody>
          <a:bodyPr/>
          <a:lstStyle/>
          <a:p>
            <a:fld id="{A728423B-B0C0-4CFE-9009-1F4B439060E8}" type="slidenum">
              <a:rPr lang="en-GB" smtClean="0"/>
              <a:t>13</a:t>
            </a:fld>
            <a:endParaRPr lang="en-GB"/>
          </a:p>
        </p:txBody>
      </p:sp>
    </p:spTree>
    <p:extLst>
      <p:ext uri="{BB962C8B-B14F-4D97-AF65-F5344CB8AC3E}">
        <p14:creationId xmlns:p14="http://schemas.microsoft.com/office/powerpoint/2010/main" val="3736591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942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Midnight Purple (Blank)">
    <p:bg>
      <p:bgPr>
        <a:solidFill>
          <a:schemeClr val="tx2"/>
        </a:solidFill>
        <a:effectLst/>
      </p:bgPr>
    </p:bg>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B9F516FD-0B3B-4D95-9CD5-FCC4F4D76F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546" r="26267" b="14546"/>
          <a:stretch/>
        </p:blipFill>
        <p:spPr>
          <a:xfrm>
            <a:off x="3789703" y="0"/>
            <a:ext cx="5354297" cy="6858000"/>
          </a:xfrm>
          <a:prstGeom prst="rect">
            <a:avLst/>
          </a:prstGeom>
        </p:spPr>
      </p:pic>
    </p:spTree>
    <p:extLst>
      <p:ext uri="{BB962C8B-B14F-4D97-AF65-F5344CB8AC3E}">
        <p14:creationId xmlns:p14="http://schemas.microsoft.com/office/powerpoint/2010/main" val="1641352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Alt BG">
    <p:bg>
      <p:bgPr>
        <a:solidFill>
          <a:schemeClr val="tx2">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D25D79-9316-4191-9590-FF55C1FDE561}"/>
              </a:ext>
            </a:extLst>
          </p:cNvPr>
          <p:cNvSpPr/>
          <p:nvPr userDrawn="1"/>
        </p:nvSpPr>
        <p:spPr>
          <a:xfrm rot="5400000">
            <a:off x="910792" y="5195269"/>
            <a:ext cx="93518" cy="1915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Isosceles Triangle 2">
            <a:extLst>
              <a:ext uri="{FF2B5EF4-FFF2-40B4-BE49-F238E27FC236}">
                <a16:creationId xmlns:a16="http://schemas.microsoft.com/office/drawing/2014/main" id="{FE655846-15E6-48EF-9488-E968F8C164A7}"/>
              </a:ext>
            </a:extLst>
          </p:cNvPr>
          <p:cNvSpPr/>
          <p:nvPr userDrawn="1"/>
        </p:nvSpPr>
        <p:spPr>
          <a:xfrm rot="16200000">
            <a:off x="4525065" y="2239064"/>
            <a:ext cx="6707085" cy="2530785"/>
          </a:xfrm>
          <a:prstGeom prst="triangle">
            <a:avLst>
              <a:gd name="adj" fmla="val 0"/>
            </a:avLst>
          </a:prstGeom>
          <a:solidFill>
            <a:schemeClr val="accent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1364105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053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452CC3-2994-4EB0-9605-2D7A3430C35D}"/>
              </a:ext>
            </a:extLst>
          </p:cNvPr>
          <p:cNvSpPr/>
          <p:nvPr userDrawn="1"/>
        </p:nvSpPr>
        <p:spPr>
          <a:xfrm>
            <a:off x="0" y="5486400"/>
            <a:ext cx="9144000" cy="137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4">
            <a:extLst>
              <a:ext uri="{FF2B5EF4-FFF2-40B4-BE49-F238E27FC236}">
                <a16:creationId xmlns:a16="http://schemas.microsoft.com/office/drawing/2014/main" id="{AEAEAEE9-7581-4986-ABCB-F42B57530473}"/>
              </a:ext>
            </a:extLst>
          </p:cNvPr>
          <p:cNvSpPr>
            <a:spLocks noGrp="1"/>
          </p:cNvSpPr>
          <p:nvPr>
            <p:ph type="body" sz="quarter" idx="10" hasCustomPrompt="1"/>
          </p:nvPr>
        </p:nvSpPr>
        <p:spPr>
          <a:xfrm>
            <a:off x="571964" y="2352597"/>
            <a:ext cx="6420894" cy="1666816"/>
          </a:xfrm>
        </p:spPr>
        <p:txBody>
          <a:bodyPr>
            <a:noAutofit/>
          </a:bodyPr>
          <a:lstStyle>
            <a:lvl1pPr marL="0" indent="0">
              <a:lnSpc>
                <a:spcPct val="90000"/>
              </a:lnSpc>
              <a:buNone/>
              <a:defRPr sz="4400" b="1" i="0" baseline="0">
                <a:solidFill>
                  <a:schemeClr val="bg1"/>
                </a:solidFill>
                <a:latin typeface="League Spartan" charset="0"/>
                <a:ea typeface="League Spartan" charset="0"/>
                <a:cs typeface="League Spartan" charset="0"/>
              </a:defRPr>
            </a:lvl1pPr>
            <a:lvl2pPr marL="457188" indent="0">
              <a:buNone/>
              <a:defRPr/>
            </a:lvl2pPr>
            <a:lvl3pPr marL="914377" indent="0">
              <a:buNone/>
              <a:defRPr/>
            </a:lvl3pPr>
            <a:lvl4pPr marL="1371566" indent="0">
              <a:buNone/>
              <a:defRPr/>
            </a:lvl4pPr>
            <a:lvl5pPr marL="1828755" indent="0">
              <a:buNone/>
              <a:defRPr/>
            </a:lvl5pPr>
          </a:lstStyle>
          <a:p>
            <a:pPr lvl="0"/>
            <a:r>
              <a:rPr lang="en-US" dirty="0"/>
              <a:t>What is the impact in the workplace?</a:t>
            </a:r>
          </a:p>
        </p:txBody>
      </p:sp>
    </p:spTree>
    <p:extLst>
      <p:ext uri="{BB962C8B-B14F-4D97-AF65-F5344CB8AC3E}">
        <p14:creationId xmlns:p14="http://schemas.microsoft.com/office/powerpoint/2010/main" val="2718774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32F9F82E-F0C6-4B54-A9E2-E1734A0A2FD4}"/>
              </a:ext>
            </a:extLst>
          </p:cNvPr>
          <p:cNvSpPr>
            <a:spLocks noGrp="1"/>
          </p:cNvSpPr>
          <p:nvPr>
            <p:ph type="body" sz="quarter" idx="12" hasCustomPrompt="1"/>
          </p:nvPr>
        </p:nvSpPr>
        <p:spPr>
          <a:xfrm>
            <a:off x="388371" y="2444130"/>
            <a:ext cx="4307869" cy="1451348"/>
          </a:xfrm>
        </p:spPr>
        <p:txBody>
          <a:bodyPr>
            <a:normAutofit/>
          </a:bodyPr>
          <a:lstStyle>
            <a:lvl1pPr marL="0" indent="0" algn="l">
              <a:buNone/>
              <a:defRPr sz="3300" baseline="0">
                <a:solidFill>
                  <a:schemeClr val="accent4"/>
                </a:solidFill>
                <a:latin typeface="League Spartan" charset="0"/>
                <a:ea typeface="League Spartan" charset="0"/>
                <a:cs typeface="League Spartan" charset="0"/>
              </a:defRPr>
            </a:lvl1pPr>
          </a:lstStyle>
          <a:p>
            <a:pPr lvl="0"/>
            <a:r>
              <a:rPr lang="en-US" dirty="0"/>
              <a:t>This is a summary point. Goes here.</a:t>
            </a:r>
          </a:p>
        </p:txBody>
      </p:sp>
      <p:sp>
        <p:nvSpPr>
          <p:cNvPr id="6" name="Rectangle 5">
            <a:extLst>
              <a:ext uri="{FF2B5EF4-FFF2-40B4-BE49-F238E27FC236}">
                <a16:creationId xmlns:a16="http://schemas.microsoft.com/office/drawing/2014/main" id="{96C9027F-A0CF-44B0-844F-703423C97E84}"/>
              </a:ext>
            </a:extLst>
          </p:cNvPr>
          <p:cNvSpPr/>
          <p:nvPr/>
        </p:nvSpPr>
        <p:spPr>
          <a:xfrm>
            <a:off x="4836772" y="971552"/>
            <a:ext cx="4142767" cy="4252633"/>
          </a:xfrm>
          <a:prstGeom prst="rect">
            <a:avLst/>
          </a:prstGeom>
          <a:solidFill>
            <a:schemeClr val="accent4"/>
          </a:solidFill>
          <a:ln w="3810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00" b="0" i="0" dirty="0">
              <a:latin typeface="Open Sans Regular" charset="0"/>
              <a:ea typeface="Open Sans Regular" charset="0"/>
              <a:cs typeface="Open Sans Regular" charset="0"/>
            </a:endParaRPr>
          </a:p>
        </p:txBody>
      </p:sp>
      <p:cxnSp>
        <p:nvCxnSpPr>
          <p:cNvPr id="8" name="Straight Connector 7">
            <a:extLst>
              <a:ext uri="{FF2B5EF4-FFF2-40B4-BE49-F238E27FC236}">
                <a16:creationId xmlns:a16="http://schemas.microsoft.com/office/drawing/2014/main" id="{7168C78F-2923-4140-9649-A5408CEA78C7}"/>
              </a:ext>
            </a:extLst>
          </p:cNvPr>
          <p:cNvCxnSpPr/>
          <p:nvPr userDrawn="1"/>
        </p:nvCxnSpPr>
        <p:spPr>
          <a:xfrm>
            <a:off x="0" y="6168496"/>
            <a:ext cx="9144000" cy="0"/>
          </a:xfrm>
          <a:prstGeom prst="line">
            <a:avLst/>
          </a:prstGeom>
          <a:ln w="2857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 name="Text Placeholder 2">
            <a:extLst>
              <a:ext uri="{FF2B5EF4-FFF2-40B4-BE49-F238E27FC236}">
                <a16:creationId xmlns:a16="http://schemas.microsoft.com/office/drawing/2014/main" id="{83DB6DCE-548E-41D3-B9A7-8062F9DDBBCD}"/>
              </a:ext>
            </a:extLst>
          </p:cNvPr>
          <p:cNvSpPr>
            <a:spLocks noGrp="1"/>
          </p:cNvSpPr>
          <p:nvPr>
            <p:ph type="body" sz="quarter" idx="13" hasCustomPrompt="1"/>
          </p:nvPr>
        </p:nvSpPr>
        <p:spPr>
          <a:xfrm>
            <a:off x="5164059" y="1688926"/>
            <a:ext cx="3591570" cy="2817882"/>
          </a:xfrm>
        </p:spPr>
        <p:txBody>
          <a:bodyPr/>
          <a:lstStyle>
            <a:lvl1pPr marL="0" indent="0" algn="ctr">
              <a:buNone/>
              <a:defRPr baseline="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Example summary copy would go here. Don’t place too much text here.</a:t>
            </a:r>
          </a:p>
        </p:txBody>
      </p:sp>
    </p:spTree>
    <p:extLst>
      <p:ext uri="{BB962C8B-B14F-4D97-AF65-F5344CB8AC3E}">
        <p14:creationId xmlns:p14="http://schemas.microsoft.com/office/powerpoint/2010/main" val="2845978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Cover (Blank)">
    <p:spTree>
      <p:nvGrpSpPr>
        <p:cNvPr id="1" name=""/>
        <p:cNvGrpSpPr/>
        <p:nvPr/>
      </p:nvGrpSpPr>
      <p:grpSpPr>
        <a:xfrm>
          <a:off x="0" y="0"/>
          <a:ext cx="0" cy="0"/>
          <a:chOff x="0" y="0"/>
          <a:chExt cx="0" cy="0"/>
        </a:xfrm>
      </p:grpSpPr>
      <p:sp>
        <p:nvSpPr>
          <p:cNvPr id="2" name="Rectangle 1"/>
          <p:cNvSpPr/>
          <p:nvPr userDrawn="1"/>
        </p:nvSpPr>
        <p:spPr>
          <a:xfrm>
            <a:off x="0" y="-2932"/>
            <a:ext cx="9144000" cy="6858000"/>
          </a:xfrm>
          <a:prstGeom prst="rect">
            <a:avLst/>
          </a:prstGeom>
          <a:solidFill>
            <a:srgbClr val="565656">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b="0" i="0" dirty="0">
              <a:latin typeface="Arial" charset="0"/>
            </a:endParaRPr>
          </a:p>
        </p:txBody>
      </p:sp>
    </p:spTree>
    <p:extLst>
      <p:ext uri="{BB962C8B-B14F-4D97-AF65-F5344CB8AC3E}">
        <p14:creationId xmlns:p14="http://schemas.microsoft.com/office/powerpoint/2010/main" val="1523803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565656">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b="0" i="0" dirty="0">
              <a:latin typeface="Arial" charset="0"/>
            </a:endParaRPr>
          </a:p>
        </p:txBody>
      </p:sp>
      <p:sp>
        <p:nvSpPr>
          <p:cNvPr id="9" name="Text Placeholder 8"/>
          <p:cNvSpPr>
            <a:spLocks noGrp="1"/>
          </p:cNvSpPr>
          <p:nvPr>
            <p:ph type="body" sz="quarter" idx="10" hasCustomPrompt="1"/>
          </p:nvPr>
        </p:nvSpPr>
        <p:spPr>
          <a:xfrm>
            <a:off x="1549705" y="2708024"/>
            <a:ext cx="6020201" cy="1379186"/>
          </a:xfrm>
        </p:spPr>
        <p:txBody>
          <a:bodyPr>
            <a:normAutofit/>
          </a:bodyPr>
          <a:lstStyle>
            <a:lvl1pPr marL="0" indent="0" algn="ctr">
              <a:buNone/>
              <a:defRPr sz="4400" baseline="0">
                <a:solidFill>
                  <a:schemeClr val="bg1"/>
                </a:solidFill>
                <a:latin typeface="League Spartan" charset="0"/>
                <a:ea typeface="League Spartan" charset="0"/>
                <a:cs typeface="League Spartan" charset="0"/>
              </a:defRPr>
            </a:lvl1pPr>
          </a:lstStyle>
          <a:p>
            <a:pPr marL="228600" marR="0" lvl="0" indent="-228600" algn="ctr" defTabSz="685800" rtl="0" eaLnBrk="1" fontAlgn="auto" latinLnBrk="0" hangingPunct="1">
              <a:lnSpc>
                <a:spcPct val="90000"/>
              </a:lnSpc>
              <a:spcBef>
                <a:spcPts val="750"/>
              </a:spcBef>
              <a:spcAft>
                <a:spcPts val="0"/>
              </a:spcAft>
              <a:buClrTx/>
              <a:buSzTx/>
              <a:tabLst/>
              <a:defRPr/>
            </a:pPr>
            <a:r>
              <a:rPr lang="en-US" dirty="0"/>
              <a:t>THIS IS A KEY POINT GOES HERE</a:t>
            </a:r>
          </a:p>
        </p:txBody>
      </p:sp>
    </p:spTree>
    <p:extLst>
      <p:ext uri="{BB962C8B-B14F-4D97-AF65-F5344CB8AC3E}">
        <p14:creationId xmlns:p14="http://schemas.microsoft.com/office/powerpoint/2010/main" val="32151559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761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icture">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3809"/>
            <a:ext cx="7249886" cy="6881809"/>
          </a:xfrm>
          <a:prstGeom prst="rect">
            <a:avLst/>
          </a:prstGeom>
        </p:spPr>
      </p:pic>
    </p:spTree>
    <p:extLst>
      <p:ext uri="{BB962C8B-B14F-4D97-AF65-F5344CB8AC3E}">
        <p14:creationId xmlns:p14="http://schemas.microsoft.com/office/powerpoint/2010/main" val="3176404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Midnight Purple Hero">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 name="Picture 2" descr="A close up of an umbrella&#10;&#10;Description generated with high confidence">
            <a:extLst>
              <a:ext uri="{FF2B5EF4-FFF2-40B4-BE49-F238E27FC236}">
                <a16:creationId xmlns:a16="http://schemas.microsoft.com/office/drawing/2014/main" id="{03A18C35-8D89-4386-AFBA-B16E1E127A8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038"/>
          <a:stretch/>
        </p:blipFill>
        <p:spPr>
          <a:xfrm>
            <a:off x="0" y="246080"/>
            <a:ext cx="4134719" cy="6172200"/>
          </a:xfrm>
          <a:prstGeom prst="rect">
            <a:avLst/>
          </a:prstGeom>
        </p:spPr>
      </p:pic>
    </p:spTree>
    <p:extLst>
      <p:ext uri="{BB962C8B-B14F-4D97-AF65-F5344CB8AC3E}">
        <p14:creationId xmlns:p14="http://schemas.microsoft.com/office/powerpoint/2010/main" val="1586260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5579CC-7460-48E9-9233-507A77CB8E49}" type="datetimeFigureOut">
              <a:rPr lang="en-GB" smtClean="0"/>
              <a:t>11/06/2020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049BC9-E9D4-4512-AED0-442991157DDC}" type="slidenum">
              <a:rPr lang="en-GB" smtClean="0"/>
              <a:t>‹#›</a:t>
            </a:fld>
            <a:endParaRPr lang="en-GB"/>
          </a:p>
        </p:txBody>
      </p:sp>
      <p:sp>
        <p:nvSpPr>
          <p:cNvPr id="7" name="Title Placeholder 1">
            <a:extLst>
              <a:ext uri="{FF2B5EF4-FFF2-40B4-BE49-F238E27FC236}">
                <a16:creationId xmlns:a16="http://schemas.microsoft.com/office/drawing/2014/main" id="{44DCABB9-E7B2-43BC-98F7-1FE822039EB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a:extLst>
              <a:ext uri="{FF2B5EF4-FFF2-40B4-BE49-F238E27FC236}">
                <a16:creationId xmlns:a16="http://schemas.microsoft.com/office/drawing/2014/main" id="{A938951A-EA96-432D-9B28-2762A64E84A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9987061"/>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66" r:id="rId3"/>
    <p:sldLayoutId id="2147483662" r:id="rId4"/>
    <p:sldLayoutId id="2147483663" r:id="rId5"/>
    <p:sldLayoutId id="2147483664" r:id="rId6"/>
    <p:sldLayoutId id="2147483674" r:id="rId7"/>
    <p:sldLayoutId id="2147483676" r:id="rId8"/>
    <p:sldLayoutId id="2147483677" r:id="rId9"/>
    <p:sldLayoutId id="2147483678" r:id="rId10"/>
    <p:sldLayoutId id="2147483680" r:id="rId11"/>
  </p:sldLayoutIdLst>
  <p:txStyles>
    <p:titleStyle>
      <a:lvl1pPr algn="l" defTabSz="914400" rtl="0" eaLnBrk="1" latinLnBrk="0" hangingPunct="1">
        <a:lnSpc>
          <a:spcPct val="90000"/>
        </a:lnSpc>
        <a:spcBef>
          <a:spcPct val="0"/>
        </a:spcBef>
        <a:buNone/>
        <a:defRPr sz="3600" kern="1200">
          <a:solidFill>
            <a:schemeClr val="tx1"/>
          </a:solidFill>
          <a:latin typeface="League Spartan" panose="000008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sv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jpeg"/><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4.sv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84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829D69-CB2B-A045-9DD4-7575E1D515E6}"/>
              </a:ext>
            </a:extLst>
          </p:cNvPr>
          <p:cNvSpPr/>
          <p:nvPr/>
        </p:nvSpPr>
        <p:spPr>
          <a:xfrm>
            <a:off x="356462" y="1534331"/>
            <a:ext cx="8404080" cy="3231654"/>
          </a:xfrm>
          <a:prstGeom prst="rect">
            <a:avLst/>
          </a:prstGeom>
        </p:spPr>
        <p:txBody>
          <a:bodyPr wrap="square">
            <a:spAutoFit/>
          </a:bodyPr>
          <a:lstStyle/>
          <a:p>
            <a:pPr defTabSz="685800"/>
            <a:r>
              <a:rPr lang="en-US" sz="4400" dirty="0">
                <a:solidFill>
                  <a:schemeClr val="bg1"/>
                </a:solidFill>
                <a:latin typeface="League Spartan"/>
              </a:rPr>
              <a:t>Motivational Interviewing: </a:t>
            </a:r>
          </a:p>
          <a:p>
            <a:pPr defTabSz="685800"/>
            <a:endParaRPr lang="en-US" sz="8000" dirty="0">
              <a:solidFill>
                <a:schemeClr val="bg1"/>
              </a:solidFill>
              <a:latin typeface="+mj-lt"/>
            </a:endParaRPr>
          </a:p>
          <a:p>
            <a:pPr defTabSz="685800"/>
            <a:r>
              <a:rPr lang="en-US" sz="8000" dirty="0">
                <a:solidFill>
                  <a:schemeClr val="bg1"/>
                </a:solidFill>
                <a:latin typeface="+mj-lt"/>
              </a:rPr>
              <a:t>Virtually</a:t>
            </a:r>
            <a:endParaRPr lang="en-US" sz="8000" b="1" dirty="0">
              <a:solidFill>
                <a:schemeClr val="bg1"/>
              </a:solidFill>
              <a:latin typeface="+mj-lt"/>
              <a:ea typeface="League Spartan" charset="0"/>
              <a:cs typeface="League Spartan" charset="0"/>
            </a:endParaRPr>
          </a:p>
        </p:txBody>
      </p:sp>
      <p:pic>
        <p:nvPicPr>
          <p:cNvPr id="3" name="Graphic 2" descr="Monitor">
            <a:extLst>
              <a:ext uri="{FF2B5EF4-FFF2-40B4-BE49-F238E27FC236}">
                <a16:creationId xmlns:a16="http://schemas.microsoft.com/office/drawing/2014/main" id="{8F4BF5D0-7A50-D343-AB98-3901C0E35C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85224" y="3532255"/>
            <a:ext cx="1631891" cy="1565330"/>
          </a:xfrm>
          <a:prstGeom prst="rect">
            <a:avLst/>
          </a:prstGeom>
        </p:spPr>
      </p:pic>
      <p:pic>
        <p:nvPicPr>
          <p:cNvPr id="4" name="Graphic 3" descr="Receiver">
            <a:extLst>
              <a:ext uri="{FF2B5EF4-FFF2-40B4-BE49-F238E27FC236}">
                <a16:creationId xmlns:a16="http://schemas.microsoft.com/office/drawing/2014/main" id="{E7033755-99FB-B34D-8C22-8C5B472659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77193" y="3585013"/>
            <a:ext cx="1363851" cy="1459814"/>
          </a:xfrm>
          <a:prstGeom prst="rect">
            <a:avLst/>
          </a:prstGeom>
        </p:spPr>
      </p:pic>
      <p:pic>
        <p:nvPicPr>
          <p:cNvPr id="5" name="Picture 4">
            <a:extLst>
              <a:ext uri="{FF2B5EF4-FFF2-40B4-BE49-F238E27FC236}">
                <a16:creationId xmlns:a16="http://schemas.microsoft.com/office/drawing/2014/main" id="{24EDFCAE-723A-4740-9C8A-59CAA8B52270}"/>
              </a:ext>
            </a:extLst>
          </p:cNvPr>
          <p:cNvPicPr>
            <a:picLocks noChangeAspect="1"/>
          </p:cNvPicPr>
          <p:nvPr/>
        </p:nvPicPr>
        <p:blipFill>
          <a:blip r:embed="rId6"/>
          <a:stretch>
            <a:fillRect/>
          </a:stretch>
        </p:blipFill>
        <p:spPr>
          <a:xfrm>
            <a:off x="7535425" y="5853167"/>
            <a:ext cx="1363852" cy="836813"/>
          </a:xfrm>
          <a:prstGeom prst="rect">
            <a:avLst/>
          </a:prstGeom>
        </p:spPr>
      </p:pic>
    </p:spTree>
    <p:extLst>
      <p:ext uri="{BB962C8B-B14F-4D97-AF65-F5344CB8AC3E}">
        <p14:creationId xmlns:p14="http://schemas.microsoft.com/office/powerpoint/2010/main" val="211842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34B9F9D-41F2-4D13-90A3-BFF54DF68D31}"/>
              </a:ext>
            </a:extLst>
          </p:cNvPr>
          <p:cNvGrpSpPr/>
          <p:nvPr/>
        </p:nvGrpSpPr>
        <p:grpSpPr>
          <a:xfrm>
            <a:off x="522210" y="1573375"/>
            <a:ext cx="7935991" cy="3674253"/>
            <a:chOff x="696279" y="834183"/>
            <a:chExt cx="10581321" cy="4899004"/>
          </a:xfrm>
        </p:grpSpPr>
        <p:sp>
          <p:nvSpPr>
            <p:cNvPr id="2" name="Rectangle 1">
              <a:extLst>
                <a:ext uri="{FF2B5EF4-FFF2-40B4-BE49-F238E27FC236}">
                  <a16:creationId xmlns:a16="http://schemas.microsoft.com/office/drawing/2014/main" id="{AA3859FC-FCB0-4B0A-9358-9120D0686BCB}"/>
                </a:ext>
              </a:extLst>
            </p:cNvPr>
            <p:cNvSpPr/>
            <p:nvPr/>
          </p:nvSpPr>
          <p:spPr>
            <a:xfrm>
              <a:off x="696279" y="834183"/>
              <a:ext cx="3069271" cy="4899004"/>
            </a:xfrm>
            <a:prstGeom prst="rect">
              <a:avLst/>
            </a:prstGeom>
            <a:noFill/>
            <a:ln w="698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 name="Rectangle 4">
              <a:extLst>
                <a:ext uri="{FF2B5EF4-FFF2-40B4-BE49-F238E27FC236}">
                  <a16:creationId xmlns:a16="http://schemas.microsoft.com/office/drawing/2014/main" id="{A40FCBAA-DC2E-4E90-B34E-D97F6B12BF02}"/>
                </a:ext>
              </a:extLst>
            </p:cNvPr>
            <p:cNvSpPr/>
            <p:nvPr/>
          </p:nvSpPr>
          <p:spPr>
            <a:xfrm>
              <a:off x="863600" y="1124814"/>
              <a:ext cx="2997200" cy="1969771"/>
            </a:xfrm>
            <a:prstGeom prst="rect">
              <a:avLst/>
            </a:prstGeom>
            <a:ln>
              <a:noFill/>
            </a:ln>
          </p:spPr>
          <p:txBody>
            <a:bodyPr wrap="square">
              <a:spAutoFit/>
            </a:bodyPr>
            <a:lstStyle/>
            <a:p>
              <a:r>
                <a:rPr lang="en-US" dirty="0">
                  <a:solidFill>
                    <a:schemeClr val="accent4">
                      <a:lumMod val="90000"/>
                      <a:lumOff val="10000"/>
                    </a:schemeClr>
                  </a:solidFill>
                  <a:latin typeface="League Spartan" panose="00000800000000000000" pitchFamily="50" charset="0"/>
                  <a:ea typeface="Open Sans" panose="020B0606030504020204" pitchFamily="34" charset="0"/>
                  <a:cs typeface="Open Sans" panose="020B0606030504020204" pitchFamily="34" charset="0"/>
                </a:rPr>
                <a:t>‘If you keep getting grades like this, you’ll never get into a good college’ </a:t>
              </a:r>
              <a:endParaRPr lang="en-GB" dirty="0">
                <a:solidFill>
                  <a:schemeClr val="accent4">
                    <a:lumMod val="90000"/>
                    <a:lumOff val="10000"/>
                  </a:schemeClr>
                </a:solidFill>
                <a:latin typeface="League Spartan" panose="00000800000000000000" pitchFamily="50"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F755105B-973D-4274-91E9-D329E00C9437}"/>
                </a:ext>
              </a:extLst>
            </p:cNvPr>
            <p:cNvSpPr/>
            <p:nvPr/>
          </p:nvSpPr>
          <p:spPr>
            <a:xfrm>
              <a:off x="4404679" y="834183"/>
              <a:ext cx="3069271" cy="4899004"/>
            </a:xfrm>
            <a:prstGeom prst="rect">
              <a:avLst/>
            </a:prstGeom>
            <a:noFill/>
            <a:ln w="698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Rectangle 6">
              <a:extLst>
                <a:ext uri="{FF2B5EF4-FFF2-40B4-BE49-F238E27FC236}">
                  <a16:creationId xmlns:a16="http://schemas.microsoft.com/office/drawing/2014/main" id="{CB11DFCA-6D0D-447C-98BB-815E1B97089B}"/>
                </a:ext>
              </a:extLst>
            </p:cNvPr>
            <p:cNvSpPr/>
            <p:nvPr/>
          </p:nvSpPr>
          <p:spPr>
            <a:xfrm>
              <a:off x="4572000" y="1124814"/>
              <a:ext cx="2753397" cy="1969771"/>
            </a:xfrm>
            <a:prstGeom prst="rect">
              <a:avLst/>
            </a:prstGeom>
            <a:ln>
              <a:noFill/>
            </a:ln>
          </p:spPr>
          <p:txBody>
            <a:bodyPr wrap="square">
              <a:spAutoFit/>
            </a:bodyPr>
            <a:lstStyle/>
            <a:p>
              <a:r>
                <a:rPr lang="en-US" dirty="0">
                  <a:solidFill>
                    <a:schemeClr val="accent4">
                      <a:lumMod val="90000"/>
                      <a:lumOff val="10000"/>
                    </a:schemeClr>
                  </a:solidFill>
                  <a:latin typeface="League Spartan" panose="00000800000000000000" pitchFamily="50" charset="0"/>
                  <a:ea typeface="Open Sans" panose="020B0606030504020204" pitchFamily="34" charset="0"/>
                  <a:cs typeface="Open Sans" panose="020B0606030504020204" pitchFamily="34" charset="0"/>
                </a:rPr>
                <a:t>‘Next time I catch you with pot, you will be grounded for months’ </a:t>
              </a:r>
              <a:endParaRPr lang="en-GB" dirty="0">
                <a:solidFill>
                  <a:schemeClr val="accent4">
                    <a:lumMod val="90000"/>
                    <a:lumOff val="10000"/>
                  </a:schemeClr>
                </a:solidFill>
                <a:latin typeface="League Spartan" panose="00000800000000000000" pitchFamily="50"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D930E66C-0399-4F1E-A853-68B98AEF12ED}"/>
                </a:ext>
              </a:extLst>
            </p:cNvPr>
            <p:cNvSpPr/>
            <p:nvPr/>
          </p:nvSpPr>
          <p:spPr>
            <a:xfrm>
              <a:off x="8113079" y="834183"/>
              <a:ext cx="3069271" cy="4899004"/>
            </a:xfrm>
            <a:prstGeom prst="rect">
              <a:avLst/>
            </a:prstGeom>
            <a:noFill/>
            <a:ln w="698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Rectangle 8">
              <a:extLst>
                <a:ext uri="{FF2B5EF4-FFF2-40B4-BE49-F238E27FC236}">
                  <a16:creationId xmlns:a16="http://schemas.microsoft.com/office/drawing/2014/main" id="{8E4B01C7-6041-40AB-95A3-9FE62CFC41B8}"/>
                </a:ext>
              </a:extLst>
            </p:cNvPr>
            <p:cNvSpPr/>
            <p:nvPr/>
          </p:nvSpPr>
          <p:spPr>
            <a:xfrm>
              <a:off x="8280400" y="1124814"/>
              <a:ext cx="2997200" cy="1969771"/>
            </a:xfrm>
            <a:prstGeom prst="rect">
              <a:avLst/>
            </a:prstGeom>
            <a:ln>
              <a:noFill/>
            </a:ln>
          </p:spPr>
          <p:txBody>
            <a:bodyPr wrap="square">
              <a:spAutoFit/>
            </a:bodyPr>
            <a:lstStyle/>
            <a:p>
              <a:r>
                <a:rPr lang="en-US" dirty="0">
                  <a:solidFill>
                    <a:schemeClr val="accent3">
                      <a:lumMod val="50000"/>
                    </a:schemeClr>
                  </a:solidFill>
                  <a:latin typeface="League Spartan" panose="00000800000000000000" pitchFamily="50" charset="0"/>
                  <a:ea typeface="Open Sans" panose="020B0606030504020204" pitchFamily="34" charset="0"/>
                  <a:cs typeface="Open Sans" panose="020B0606030504020204" pitchFamily="34" charset="0"/>
                </a:rPr>
                <a:t>‘I’m really disappointed in you.  I thought you were better than that’</a:t>
              </a:r>
              <a:endParaRPr lang="en-GB" dirty="0">
                <a:solidFill>
                  <a:schemeClr val="accent3">
                    <a:lumMod val="50000"/>
                  </a:schemeClr>
                </a:solidFill>
                <a:latin typeface="League Spartan" panose="00000800000000000000" pitchFamily="50"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F090A7DB-601F-4887-89FF-297A76395105}"/>
                </a:ext>
              </a:extLst>
            </p:cNvPr>
            <p:cNvSpPr/>
            <p:nvPr/>
          </p:nvSpPr>
          <p:spPr>
            <a:xfrm>
              <a:off x="1614079" y="4742595"/>
              <a:ext cx="1233671" cy="430887"/>
            </a:xfrm>
            <a:prstGeom prst="rect">
              <a:avLst/>
            </a:prstGeom>
          </p:spPr>
          <p:txBody>
            <a:bodyPr wrap="none">
              <a:spAutoFit/>
            </a:bodyPr>
            <a:lstStyle/>
            <a:p>
              <a:pPr algn="ctr"/>
              <a:r>
                <a:rPr lang="en-US" sz="1500" b="1" spc="450" dirty="0">
                  <a:solidFill>
                    <a:schemeClr val="accent4">
                      <a:lumMod val="90000"/>
                      <a:lumOff val="10000"/>
                    </a:schemeClr>
                  </a:solidFill>
                  <a:latin typeface="League Spartan" panose="00000800000000000000" pitchFamily="50" charset="0"/>
                  <a:ea typeface="Open Sans" panose="020B0606030504020204" pitchFamily="34" charset="0"/>
                  <a:cs typeface="Open Sans" panose="020B0606030504020204" pitchFamily="34" charset="0"/>
                </a:rPr>
                <a:t>FEAR</a:t>
              </a:r>
              <a:endParaRPr lang="en-GB" sz="1500" spc="450" dirty="0">
                <a:solidFill>
                  <a:schemeClr val="accent4">
                    <a:lumMod val="90000"/>
                    <a:lumOff val="10000"/>
                  </a:schemeClr>
                </a:solidFill>
              </a:endParaRPr>
            </a:p>
          </p:txBody>
        </p:sp>
        <p:sp>
          <p:nvSpPr>
            <p:cNvPr id="12" name="Rectangle 11">
              <a:extLst>
                <a:ext uri="{FF2B5EF4-FFF2-40B4-BE49-F238E27FC236}">
                  <a16:creationId xmlns:a16="http://schemas.microsoft.com/office/drawing/2014/main" id="{DAF54182-7A55-4934-9302-F6EAB728989F}"/>
                </a:ext>
              </a:extLst>
            </p:cNvPr>
            <p:cNvSpPr/>
            <p:nvPr/>
          </p:nvSpPr>
          <p:spPr>
            <a:xfrm>
              <a:off x="4572036" y="4742595"/>
              <a:ext cx="2793928" cy="430887"/>
            </a:xfrm>
            <a:prstGeom prst="rect">
              <a:avLst/>
            </a:prstGeom>
          </p:spPr>
          <p:txBody>
            <a:bodyPr wrap="none">
              <a:spAutoFit/>
            </a:bodyPr>
            <a:lstStyle/>
            <a:p>
              <a:pPr algn="ctr"/>
              <a:r>
                <a:rPr lang="en-US" sz="1500" b="1" spc="450" dirty="0">
                  <a:solidFill>
                    <a:schemeClr val="accent3">
                      <a:lumMod val="50000"/>
                    </a:schemeClr>
                  </a:solidFill>
                  <a:latin typeface="League Spartan" panose="00000800000000000000" pitchFamily="50" charset="0"/>
                  <a:ea typeface="Open Sans" panose="020B0606030504020204" pitchFamily="34" charset="0"/>
                  <a:cs typeface="Open Sans" panose="020B0606030504020204" pitchFamily="34" charset="0"/>
                </a:rPr>
                <a:t>PUNISHMENT</a:t>
              </a:r>
              <a:endParaRPr lang="en-GB" sz="1500" spc="450" dirty="0">
                <a:solidFill>
                  <a:schemeClr val="accent3">
                    <a:lumMod val="50000"/>
                  </a:schemeClr>
                </a:solidFill>
              </a:endParaRPr>
            </a:p>
          </p:txBody>
        </p:sp>
        <p:sp>
          <p:nvSpPr>
            <p:cNvPr id="13" name="Rectangle 12">
              <a:extLst>
                <a:ext uri="{FF2B5EF4-FFF2-40B4-BE49-F238E27FC236}">
                  <a16:creationId xmlns:a16="http://schemas.microsoft.com/office/drawing/2014/main" id="{95725213-59DC-4815-87BB-85675F6A08A3}"/>
                </a:ext>
              </a:extLst>
            </p:cNvPr>
            <p:cNvSpPr/>
            <p:nvPr/>
          </p:nvSpPr>
          <p:spPr>
            <a:xfrm>
              <a:off x="8982629" y="4742595"/>
              <a:ext cx="1592744" cy="430887"/>
            </a:xfrm>
            <a:prstGeom prst="rect">
              <a:avLst/>
            </a:prstGeom>
          </p:spPr>
          <p:txBody>
            <a:bodyPr wrap="none">
              <a:spAutoFit/>
            </a:bodyPr>
            <a:lstStyle/>
            <a:p>
              <a:pPr algn="ctr"/>
              <a:r>
                <a:rPr lang="en-US" sz="1500" b="1" spc="450" dirty="0">
                  <a:solidFill>
                    <a:schemeClr val="accent3">
                      <a:lumMod val="50000"/>
                    </a:schemeClr>
                  </a:solidFill>
                  <a:latin typeface="League Spartan" panose="00000800000000000000" pitchFamily="50" charset="0"/>
                  <a:ea typeface="Open Sans" panose="020B0606030504020204" pitchFamily="34" charset="0"/>
                  <a:cs typeface="Open Sans" panose="020B0606030504020204" pitchFamily="34" charset="0"/>
                </a:rPr>
                <a:t>SHAME</a:t>
              </a:r>
              <a:endParaRPr lang="en-GB" sz="1500" spc="450" dirty="0">
                <a:solidFill>
                  <a:schemeClr val="accent3">
                    <a:lumMod val="50000"/>
                  </a:schemeClr>
                </a:solidFill>
              </a:endParaRPr>
            </a:p>
          </p:txBody>
        </p:sp>
      </p:grpSp>
    </p:spTree>
    <p:extLst>
      <p:ext uri="{BB962C8B-B14F-4D97-AF65-F5344CB8AC3E}">
        <p14:creationId xmlns:p14="http://schemas.microsoft.com/office/powerpoint/2010/main" val="2351963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mask&#10;&#10;Description automatically generated">
            <a:extLst>
              <a:ext uri="{FF2B5EF4-FFF2-40B4-BE49-F238E27FC236}">
                <a16:creationId xmlns:a16="http://schemas.microsoft.com/office/drawing/2014/main" id="{4C5C76B7-D299-194C-9856-A17966D177E7}"/>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1980" cy="6857990"/>
          </a:xfrm>
          <a:prstGeom prst="rect">
            <a:avLst/>
          </a:prstGeom>
        </p:spPr>
      </p:pic>
      <p:sp>
        <p:nvSpPr>
          <p:cNvPr id="4" name="TextBox 3">
            <a:extLst>
              <a:ext uri="{FF2B5EF4-FFF2-40B4-BE49-F238E27FC236}">
                <a16:creationId xmlns:a16="http://schemas.microsoft.com/office/drawing/2014/main" id="{2E5B0B1A-399D-5847-A5C2-8D6BDF58D16F}"/>
              </a:ext>
            </a:extLst>
          </p:cNvPr>
          <p:cNvSpPr txBox="1"/>
          <p:nvPr/>
        </p:nvSpPr>
        <p:spPr>
          <a:xfrm>
            <a:off x="235974" y="324465"/>
            <a:ext cx="4999703" cy="5386090"/>
          </a:xfrm>
          <a:prstGeom prst="rect">
            <a:avLst/>
          </a:prstGeom>
          <a:noFill/>
        </p:spPr>
        <p:txBody>
          <a:bodyPr wrap="square" rtlCol="0">
            <a:spAutoFit/>
          </a:bodyPr>
          <a:lstStyle/>
          <a:p>
            <a:endParaRPr lang="en-US" sz="3200" dirty="0">
              <a:solidFill>
                <a:schemeClr val="bg1"/>
              </a:solidFill>
            </a:endParaRPr>
          </a:p>
          <a:p>
            <a:endParaRPr lang="en-US" sz="3200" dirty="0">
              <a:solidFill>
                <a:schemeClr val="bg1"/>
              </a:solidFill>
            </a:endParaRPr>
          </a:p>
          <a:p>
            <a:r>
              <a:rPr lang="en-US" sz="4000" b="1" dirty="0">
                <a:solidFill>
                  <a:schemeClr val="bg1"/>
                </a:solidFill>
              </a:rPr>
              <a:t>01</a:t>
            </a:r>
            <a:r>
              <a:rPr lang="en-US" sz="3200" dirty="0">
                <a:solidFill>
                  <a:schemeClr val="bg1"/>
                </a:solidFill>
              </a:rPr>
              <a:t> Negative </a:t>
            </a:r>
            <a:r>
              <a:rPr lang="en-US" sz="3200" b="1" dirty="0">
                <a:solidFill>
                  <a:schemeClr val="bg1"/>
                </a:solidFill>
              </a:rPr>
              <a:t>judgments</a:t>
            </a:r>
            <a:r>
              <a:rPr lang="en-US" sz="3200" dirty="0">
                <a:solidFill>
                  <a:schemeClr val="bg1"/>
                </a:solidFill>
              </a:rPr>
              <a:t> or Implicit </a:t>
            </a:r>
            <a:r>
              <a:rPr lang="en-US" sz="3200" b="1" dirty="0">
                <a:solidFill>
                  <a:schemeClr val="bg1"/>
                </a:solidFill>
              </a:rPr>
              <a:t>Bias</a:t>
            </a:r>
          </a:p>
          <a:p>
            <a:pPr marL="285750" indent="-285750">
              <a:buFontTx/>
              <a:buChar char="-"/>
            </a:pPr>
            <a:endParaRPr lang="en-US" sz="3200" b="1" dirty="0">
              <a:solidFill>
                <a:schemeClr val="bg1"/>
              </a:solidFill>
            </a:endParaRPr>
          </a:p>
          <a:p>
            <a:r>
              <a:rPr lang="en-US" sz="4000" b="1" dirty="0">
                <a:solidFill>
                  <a:schemeClr val="bg1"/>
                </a:solidFill>
              </a:rPr>
              <a:t>02</a:t>
            </a:r>
            <a:r>
              <a:rPr lang="en-US" sz="3200" b="1" dirty="0">
                <a:solidFill>
                  <a:schemeClr val="bg1"/>
                </a:solidFill>
              </a:rPr>
              <a:t> Mirror neurons </a:t>
            </a:r>
            <a:r>
              <a:rPr lang="en-US" sz="3200" dirty="0">
                <a:solidFill>
                  <a:schemeClr val="bg1"/>
                </a:solidFill>
              </a:rPr>
              <a:t>aren't functioning</a:t>
            </a:r>
          </a:p>
          <a:p>
            <a:pPr marL="285750" indent="-285750">
              <a:buFontTx/>
              <a:buChar char="-"/>
            </a:pPr>
            <a:endParaRPr lang="en-US" sz="3200" dirty="0">
              <a:solidFill>
                <a:schemeClr val="bg1"/>
              </a:solidFill>
            </a:endParaRPr>
          </a:p>
          <a:p>
            <a:r>
              <a:rPr lang="en-US" sz="4000" b="1" dirty="0">
                <a:solidFill>
                  <a:schemeClr val="bg1"/>
                </a:solidFill>
              </a:rPr>
              <a:t>03 </a:t>
            </a:r>
            <a:r>
              <a:rPr lang="en-US" sz="3200" b="1" dirty="0">
                <a:solidFill>
                  <a:schemeClr val="bg1"/>
                </a:solidFill>
              </a:rPr>
              <a:t>Tired</a:t>
            </a:r>
            <a:r>
              <a:rPr lang="en-US" sz="3200" dirty="0">
                <a:solidFill>
                  <a:schemeClr val="bg1"/>
                </a:solidFill>
              </a:rPr>
              <a:t>, stressed, fearful, or angry</a:t>
            </a:r>
          </a:p>
        </p:txBody>
      </p:sp>
    </p:spTree>
    <p:extLst>
      <p:ext uri="{BB962C8B-B14F-4D97-AF65-F5344CB8AC3E}">
        <p14:creationId xmlns:p14="http://schemas.microsoft.com/office/powerpoint/2010/main" val="2152007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0842"/>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3A0CFB-EE5E-4F43-8F0D-D9E2588D3F3E}"/>
              </a:ext>
            </a:extLst>
          </p:cNvPr>
          <p:cNvSpPr>
            <a:spLocks noGrp="1"/>
          </p:cNvSpPr>
          <p:nvPr>
            <p:ph type="body" sz="quarter" idx="10"/>
          </p:nvPr>
        </p:nvSpPr>
        <p:spPr>
          <a:xfrm>
            <a:off x="697312" y="2543057"/>
            <a:ext cx="7755953" cy="1792117"/>
          </a:xfrm>
        </p:spPr>
        <p:txBody>
          <a:bodyPr>
            <a:noAutofit/>
          </a:bodyPr>
          <a:lstStyle/>
          <a:p>
            <a:r>
              <a:rPr lang="en-GB" sz="3200" dirty="0"/>
              <a:t>Principle MI Strategies</a:t>
            </a:r>
          </a:p>
          <a:p>
            <a:endParaRPr lang="en-GB" sz="3200" dirty="0"/>
          </a:p>
          <a:p>
            <a:r>
              <a:rPr lang="en-GB" sz="4800" dirty="0">
                <a:solidFill>
                  <a:schemeClr val="accent1"/>
                </a:solidFill>
              </a:rPr>
              <a:t>Open-Ended Questions</a:t>
            </a:r>
          </a:p>
        </p:txBody>
      </p:sp>
      <p:pic>
        <p:nvPicPr>
          <p:cNvPr id="3" name="Graphic 2" descr="Monitor">
            <a:extLst>
              <a:ext uri="{FF2B5EF4-FFF2-40B4-BE49-F238E27FC236}">
                <a16:creationId xmlns:a16="http://schemas.microsoft.com/office/drawing/2014/main" id="{34520C59-CD98-0748-A1E2-8A5EFA11A5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51872" y="5818239"/>
            <a:ext cx="914400" cy="914400"/>
          </a:xfrm>
          <a:prstGeom prst="rect">
            <a:avLst/>
          </a:prstGeom>
        </p:spPr>
      </p:pic>
      <p:pic>
        <p:nvPicPr>
          <p:cNvPr id="4" name="Graphic 3" descr="Speaker Phone">
            <a:extLst>
              <a:ext uri="{FF2B5EF4-FFF2-40B4-BE49-F238E27FC236}">
                <a16:creationId xmlns:a16="http://schemas.microsoft.com/office/drawing/2014/main" id="{619558E0-2569-8340-83D1-2505D6C29E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57654" y="5818239"/>
            <a:ext cx="914400" cy="914400"/>
          </a:xfrm>
          <a:prstGeom prst="rect">
            <a:avLst/>
          </a:prstGeom>
        </p:spPr>
      </p:pic>
      <p:pic>
        <p:nvPicPr>
          <p:cNvPr id="5" name="Graphic 4" descr="Board Room">
            <a:extLst>
              <a:ext uri="{FF2B5EF4-FFF2-40B4-BE49-F238E27FC236}">
                <a16:creationId xmlns:a16="http://schemas.microsoft.com/office/drawing/2014/main" id="{22A45590-E2FA-9441-B278-35E497E590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43254" y="5818239"/>
            <a:ext cx="914400" cy="914400"/>
          </a:xfrm>
          <a:prstGeom prst="rect">
            <a:avLst/>
          </a:prstGeom>
        </p:spPr>
      </p:pic>
    </p:spTree>
    <p:extLst>
      <p:ext uri="{BB962C8B-B14F-4D97-AF65-F5344CB8AC3E}">
        <p14:creationId xmlns:p14="http://schemas.microsoft.com/office/powerpoint/2010/main" val="238171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B7EBA57-27FE-45DA-8C81-7CC07D3B396E}"/>
              </a:ext>
            </a:extLst>
          </p:cNvPr>
          <p:cNvCxnSpPr/>
          <p:nvPr/>
        </p:nvCxnSpPr>
        <p:spPr>
          <a:xfrm>
            <a:off x="8351117" y="-2367"/>
            <a:ext cx="34506" cy="6858000"/>
          </a:xfrm>
          <a:prstGeom prst="line">
            <a:avLst/>
          </a:prstGeom>
          <a:ln w="28575">
            <a:solidFill>
              <a:schemeClr val="tx2"/>
            </a:solidFill>
          </a:ln>
          <a:effectLst/>
        </p:spPr>
        <p:style>
          <a:lnRef idx="2">
            <a:schemeClr val="accent1"/>
          </a:lnRef>
          <a:fillRef idx="0">
            <a:schemeClr val="accent1"/>
          </a:fillRef>
          <a:effectRef idx="1">
            <a:schemeClr val="accent1"/>
          </a:effectRef>
          <a:fontRef idx="minor">
            <a:schemeClr val="tx1"/>
          </a:fontRef>
        </p:style>
      </p:cxnSp>
      <p:grpSp>
        <p:nvGrpSpPr>
          <p:cNvPr id="29" name="Group 28">
            <a:extLst>
              <a:ext uri="{FF2B5EF4-FFF2-40B4-BE49-F238E27FC236}">
                <a16:creationId xmlns:a16="http://schemas.microsoft.com/office/drawing/2014/main" id="{ADFE2C20-E72E-4EEA-9D9D-32FE2D7A8113}"/>
              </a:ext>
            </a:extLst>
          </p:cNvPr>
          <p:cNvGrpSpPr/>
          <p:nvPr/>
        </p:nvGrpSpPr>
        <p:grpSpPr>
          <a:xfrm>
            <a:off x="989458" y="1402051"/>
            <a:ext cx="6510059" cy="4046142"/>
            <a:chOff x="1074980" y="1605983"/>
            <a:chExt cx="6510059" cy="4046142"/>
          </a:xfrm>
        </p:grpSpPr>
        <p:grpSp>
          <p:nvGrpSpPr>
            <p:cNvPr id="11" name="Group 10">
              <a:extLst>
                <a:ext uri="{FF2B5EF4-FFF2-40B4-BE49-F238E27FC236}">
                  <a16:creationId xmlns:a16="http://schemas.microsoft.com/office/drawing/2014/main" id="{4408CC91-87AF-4FC0-8D61-588B3FB86884}"/>
                </a:ext>
              </a:extLst>
            </p:cNvPr>
            <p:cNvGrpSpPr/>
            <p:nvPr/>
          </p:nvGrpSpPr>
          <p:grpSpPr>
            <a:xfrm>
              <a:off x="2189138" y="1756839"/>
              <a:ext cx="5395901" cy="3819834"/>
              <a:chOff x="2412804" y="1850819"/>
              <a:chExt cx="5395901" cy="3819834"/>
            </a:xfrm>
          </p:grpSpPr>
          <p:sp>
            <p:nvSpPr>
              <p:cNvPr id="3" name="TextBox 2">
                <a:extLst>
                  <a:ext uri="{FF2B5EF4-FFF2-40B4-BE49-F238E27FC236}">
                    <a16:creationId xmlns:a16="http://schemas.microsoft.com/office/drawing/2014/main" id="{7662DC93-F81A-4A9D-A054-9F2AC8ABCD89}"/>
                  </a:ext>
                </a:extLst>
              </p:cNvPr>
              <p:cNvSpPr txBox="1"/>
              <p:nvPr/>
            </p:nvSpPr>
            <p:spPr>
              <a:xfrm>
                <a:off x="2412804" y="1850819"/>
                <a:ext cx="5395901" cy="892552"/>
              </a:xfrm>
              <a:prstGeom prst="rect">
                <a:avLst/>
              </a:prstGeom>
              <a:noFill/>
            </p:spPr>
            <p:txBody>
              <a:bodyPr wrap="square" rtlCol="0">
                <a:spAutoFit/>
              </a:bodyPr>
              <a:lstStyle/>
              <a:p>
                <a:r>
                  <a:rPr lang="es-ES_tradnl" sz="2600" dirty="0" err="1">
                    <a:solidFill>
                      <a:schemeClr val="accent4"/>
                    </a:solidFill>
                    <a:latin typeface="League Spartan Bold"/>
                    <a:cs typeface="League Spartan Bold"/>
                  </a:rPr>
                  <a:t>Which</a:t>
                </a:r>
                <a:r>
                  <a:rPr lang="es-ES_tradnl" sz="2600" dirty="0">
                    <a:solidFill>
                      <a:schemeClr val="accent4"/>
                    </a:solidFill>
                    <a:latin typeface="League Spartan Bold"/>
                    <a:cs typeface="League Spartan Bold"/>
                  </a:rPr>
                  <a:t> </a:t>
                </a:r>
                <a:r>
                  <a:rPr lang="es-ES_tradnl" sz="2600" dirty="0" err="1">
                    <a:solidFill>
                      <a:schemeClr val="accent4"/>
                    </a:solidFill>
                    <a:latin typeface="League Spartan Bold"/>
                    <a:cs typeface="League Spartan Bold"/>
                  </a:rPr>
                  <a:t>medications</a:t>
                </a:r>
                <a:r>
                  <a:rPr lang="es-ES_tradnl" sz="2600" dirty="0">
                    <a:solidFill>
                      <a:schemeClr val="accent4"/>
                    </a:solidFill>
                    <a:latin typeface="League Spartan Bold"/>
                    <a:cs typeface="League Spartan Bold"/>
                  </a:rPr>
                  <a:t> are </a:t>
                </a:r>
                <a:r>
                  <a:rPr lang="es-ES_tradnl" sz="2600" dirty="0" err="1">
                    <a:solidFill>
                      <a:schemeClr val="accent4"/>
                    </a:solidFill>
                    <a:latin typeface="League Spartan Bold"/>
                    <a:cs typeface="League Spartan Bold"/>
                  </a:rPr>
                  <a:t>you</a:t>
                </a:r>
                <a:r>
                  <a:rPr lang="es-ES_tradnl" sz="2600" dirty="0">
                    <a:solidFill>
                      <a:schemeClr val="accent4"/>
                    </a:solidFill>
                    <a:latin typeface="League Spartan Bold"/>
                    <a:cs typeface="League Spartan Bold"/>
                  </a:rPr>
                  <a:t> </a:t>
                </a:r>
                <a:r>
                  <a:rPr lang="es-ES_tradnl" sz="2600" dirty="0" err="1">
                    <a:solidFill>
                      <a:schemeClr val="accent4"/>
                    </a:solidFill>
                    <a:latin typeface="League Spartan Bold"/>
                    <a:cs typeface="League Spartan Bold"/>
                  </a:rPr>
                  <a:t>taking</a:t>
                </a:r>
                <a:r>
                  <a:rPr lang="es-ES_tradnl" sz="2600" dirty="0">
                    <a:solidFill>
                      <a:schemeClr val="accent4"/>
                    </a:solidFill>
                    <a:latin typeface="League Spartan Bold"/>
                    <a:cs typeface="League Spartan Bold"/>
                  </a:rPr>
                  <a:t>?</a:t>
                </a:r>
                <a:endParaRPr lang="es-ES_tradnl" dirty="0">
                  <a:solidFill>
                    <a:schemeClr val="accent4"/>
                  </a:solidFill>
                </a:endParaRPr>
              </a:p>
            </p:txBody>
          </p:sp>
          <p:sp>
            <p:nvSpPr>
              <p:cNvPr id="4" name="TextBox 3">
                <a:extLst>
                  <a:ext uri="{FF2B5EF4-FFF2-40B4-BE49-F238E27FC236}">
                    <a16:creationId xmlns:a16="http://schemas.microsoft.com/office/drawing/2014/main" id="{71587B0D-35CC-4D3B-BFFE-DBC10F119306}"/>
                  </a:ext>
                </a:extLst>
              </p:cNvPr>
              <p:cNvSpPr txBox="1"/>
              <p:nvPr/>
            </p:nvSpPr>
            <p:spPr>
              <a:xfrm>
                <a:off x="2412804" y="3389387"/>
                <a:ext cx="4925482" cy="892552"/>
              </a:xfrm>
              <a:prstGeom prst="rect">
                <a:avLst/>
              </a:prstGeom>
              <a:noFill/>
            </p:spPr>
            <p:txBody>
              <a:bodyPr wrap="square" rtlCol="0">
                <a:spAutoFit/>
              </a:bodyPr>
              <a:lstStyle/>
              <a:p>
                <a:r>
                  <a:rPr lang="es-ES_tradnl" sz="2600" b="1" dirty="0">
                    <a:solidFill>
                      <a:schemeClr val="accent4"/>
                    </a:solidFill>
                    <a:latin typeface="League Spartan Bold"/>
                    <a:cs typeface="League Spartan Bold"/>
                  </a:rPr>
                  <a:t>Are </a:t>
                </a:r>
                <a:r>
                  <a:rPr lang="es-ES_tradnl" sz="2600" b="1" dirty="0" err="1">
                    <a:solidFill>
                      <a:schemeClr val="accent4"/>
                    </a:solidFill>
                    <a:latin typeface="League Spartan Bold"/>
                    <a:cs typeface="League Spartan Bold"/>
                  </a:rPr>
                  <a:t>you</a:t>
                </a:r>
                <a:r>
                  <a:rPr lang="es-ES_tradnl" sz="2600" b="1" dirty="0">
                    <a:solidFill>
                      <a:schemeClr val="accent4"/>
                    </a:solidFill>
                    <a:latin typeface="League Spartan Bold"/>
                    <a:cs typeface="League Spartan Bold"/>
                  </a:rPr>
                  <a:t> </a:t>
                </a:r>
                <a:r>
                  <a:rPr lang="es-ES_tradnl" sz="2600" b="1" dirty="0" err="1">
                    <a:solidFill>
                      <a:schemeClr val="accent4"/>
                    </a:solidFill>
                    <a:latin typeface="League Spartan Bold"/>
                    <a:cs typeface="League Spartan Bold"/>
                  </a:rPr>
                  <a:t>checking</a:t>
                </a:r>
                <a:r>
                  <a:rPr lang="es-ES_tradnl" sz="2600" b="1" dirty="0">
                    <a:solidFill>
                      <a:schemeClr val="accent4"/>
                    </a:solidFill>
                    <a:latin typeface="League Spartan Bold"/>
                    <a:cs typeface="League Spartan Bold"/>
                  </a:rPr>
                  <a:t> </a:t>
                </a:r>
                <a:r>
                  <a:rPr lang="es-ES_tradnl" sz="2600" b="1" dirty="0" err="1">
                    <a:solidFill>
                      <a:schemeClr val="accent4"/>
                    </a:solidFill>
                    <a:latin typeface="League Spartan Bold"/>
                    <a:cs typeface="League Spartan Bold"/>
                  </a:rPr>
                  <a:t>your</a:t>
                </a:r>
                <a:r>
                  <a:rPr lang="es-ES_tradnl" sz="2600" b="1" dirty="0">
                    <a:solidFill>
                      <a:schemeClr val="accent4"/>
                    </a:solidFill>
                    <a:latin typeface="League Spartan Bold"/>
                    <a:cs typeface="League Spartan Bold"/>
                  </a:rPr>
                  <a:t> </a:t>
                </a:r>
                <a:r>
                  <a:rPr lang="es-ES_tradnl" sz="2600" b="1" dirty="0" err="1">
                    <a:solidFill>
                      <a:schemeClr val="accent4"/>
                    </a:solidFill>
                    <a:latin typeface="League Spartan Bold"/>
                    <a:cs typeface="League Spartan Bold"/>
                  </a:rPr>
                  <a:t>blood</a:t>
                </a:r>
                <a:r>
                  <a:rPr lang="es-ES_tradnl" sz="2600" b="1" dirty="0">
                    <a:solidFill>
                      <a:schemeClr val="accent4"/>
                    </a:solidFill>
                    <a:latin typeface="League Spartan Bold"/>
                    <a:cs typeface="League Spartan Bold"/>
                  </a:rPr>
                  <a:t> </a:t>
                </a:r>
                <a:r>
                  <a:rPr lang="es-ES_tradnl" sz="2600" b="1" dirty="0" err="1">
                    <a:solidFill>
                      <a:schemeClr val="accent4"/>
                    </a:solidFill>
                    <a:latin typeface="League Spartan Bold"/>
                    <a:cs typeface="League Spartan Bold"/>
                  </a:rPr>
                  <a:t>sugars</a:t>
                </a:r>
                <a:r>
                  <a:rPr lang="es-ES_tradnl" sz="2600" b="1" dirty="0">
                    <a:solidFill>
                      <a:schemeClr val="accent4"/>
                    </a:solidFill>
                    <a:latin typeface="League Spartan Bold"/>
                    <a:cs typeface="League Spartan Bold"/>
                  </a:rPr>
                  <a:t>?</a:t>
                </a:r>
              </a:p>
            </p:txBody>
          </p:sp>
          <p:sp>
            <p:nvSpPr>
              <p:cNvPr id="5" name="TextBox 4">
                <a:extLst>
                  <a:ext uri="{FF2B5EF4-FFF2-40B4-BE49-F238E27FC236}">
                    <a16:creationId xmlns:a16="http://schemas.microsoft.com/office/drawing/2014/main" id="{D5D93039-6AA7-4273-9ADC-B775C460C983}"/>
                  </a:ext>
                </a:extLst>
              </p:cNvPr>
              <p:cNvSpPr txBox="1"/>
              <p:nvPr/>
            </p:nvSpPr>
            <p:spPr>
              <a:xfrm>
                <a:off x="2412804" y="5178210"/>
                <a:ext cx="5361083" cy="492443"/>
              </a:xfrm>
              <a:prstGeom prst="rect">
                <a:avLst/>
              </a:prstGeom>
              <a:noFill/>
            </p:spPr>
            <p:txBody>
              <a:bodyPr wrap="none" rtlCol="0">
                <a:spAutoFit/>
              </a:bodyPr>
              <a:lstStyle/>
              <a:p>
                <a:r>
                  <a:rPr lang="es-ES_tradnl" sz="2600" dirty="0">
                    <a:solidFill>
                      <a:schemeClr val="accent4"/>
                    </a:solidFill>
                    <a:latin typeface="League Spartan Bold"/>
                    <a:cs typeface="League Spartan Bold"/>
                  </a:rPr>
                  <a:t>Do </a:t>
                </a:r>
                <a:r>
                  <a:rPr lang="es-ES_tradnl" sz="2600" dirty="0" err="1">
                    <a:solidFill>
                      <a:schemeClr val="accent4"/>
                    </a:solidFill>
                    <a:latin typeface="League Spartan Bold"/>
                    <a:cs typeface="League Spartan Bold"/>
                  </a:rPr>
                  <a:t>you</a:t>
                </a:r>
                <a:r>
                  <a:rPr lang="es-ES_tradnl" sz="2600" dirty="0">
                    <a:solidFill>
                      <a:schemeClr val="accent4"/>
                    </a:solidFill>
                    <a:latin typeface="League Spartan Bold"/>
                    <a:cs typeface="League Spartan Bold"/>
                  </a:rPr>
                  <a:t> </a:t>
                </a:r>
                <a:r>
                  <a:rPr lang="es-ES_tradnl" sz="2600" dirty="0" err="1">
                    <a:solidFill>
                      <a:schemeClr val="accent4"/>
                    </a:solidFill>
                    <a:latin typeface="League Spartan Bold"/>
                    <a:cs typeface="League Spartan Bold"/>
                  </a:rPr>
                  <a:t>want</a:t>
                </a:r>
                <a:r>
                  <a:rPr lang="es-ES_tradnl" sz="2600" dirty="0">
                    <a:solidFill>
                      <a:schemeClr val="accent4"/>
                    </a:solidFill>
                    <a:latin typeface="League Spartan Bold"/>
                    <a:cs typeface="League Spartan Bold"/>
                  </a:rPr>
                  <a:t> </a:t>
                </a:r>
                <a:r>
                  <a:rPr lang="es-ES_tradnl" sz="2600" dirty="0" err="1">
                    <a:solidFill>
                      <a:schemeClr val="accent4"/>
                    </a:solidFill>
                    <a:latin typeface="League Spartan Bold"/>
                    <a:cs typeface="League Spartan Bold"/>
                  </a:rPr>
                  <a:t>to</a:t>
                </a:r>
                <a:r>
                  <a:rPr lang="es-ES_tradnl" sz="2600" dirty="0">
                    <a:solidFill>
                      <a:schemeClr val="accent4"/>
                    </a:solidFill>
                    <a:latin typeface="League Spartan Bold"/>
                    <a:cs typeface="League Spartan Bold"/>
                  </a:rPr>
                  <a:t> </a:t>
                </a:r>
                <a:r>
                  <a:rPr lang="es-ES_tradnl" sz="2600" dirty="0" err="1">
                    <a:solidFill>
                      <a:schemeClr val="accent4"/>
                    </a:solidFill>
                    <a:latin typeface="League Spartan Bold"/>
                    <a:cs typeface="League Spartan Bold"/>
                  </a:rPr>
                  <a:t>quit</a:t>
                </a:r>
                <a:r>
                  <a:rPr lang="es-ES_tradnl" sz="2600" dirty="0">
                    <a:solidFill>
                      <a:schemeClr val="accent4"/>
                    </a:solidFill>
                    <a:latin typeface="League Spartan Bold"/>
                    <a:cs typeface="League Spartan Bold"/>
                  </a:rPr>
                  <a:t> </a:t>
                </a:r>
                <a:r>
                  <a:rPr lang="es-ES_tradnl" sz="2600" dirty="0" err="1">
                    <a:solidFill>
                      <a:schemeClr val="accent4"/>
                    </a:solidFill>
                    <a:latin typeface="League Spartan Bold"/>
                    <a:cs typeface="League Spartan Bold"/>
                  </a:rPr>
                  <a:t>drinking</a:t>
                </a:r>
                <a:r>
                  <a:rPr lang="es-ES_tradnl" sz="2600" dirty="0">
                    <a:solidFill>
                      <a:schemeClr val="accent4"/>
                    </a:solidFill>
                    <a:latin typeface="League Spartan Bold"/>
                    <a:cs typeface="League Spartan Bold"/>
                  </a:rPr>
                  <a:t>?</a:t>
                </a:r>
              </a:p>
            </p:txBody>
          </p:sp>
        </p:grpSp>
        <p:grpSp>
          <p:nvGrpSpPr>
            <p:cNvPr id="13" name="Graphic 19">
              <a:extLst>
                <a:ext uri="{FF2B5EF4-FFF2-40B4-BE49-F238E27FC236}">
                  <a16:creationId xmlns:a16="http://schemas.microsoft.com/office/drawing/2014/main" id="{854E7729-5BA5-4F13-BFEA-1BBC02287FE8}"/>
                </a:ext>
              </a:extLst>
            </p:cNvPr>
            <p:cNvGrpSpPr/>
            <p:nvPr/>
          </p:nvGrpSpPr>
          <p:grpSpPr>
            <a:xfrm>
              <a:off x="1092298" y="3144551"/>
              <a:ext cx="882828" cy="969005"/>
              <a:chOff x="6148659" y="2377189"/>
              <a:chExt cx="2140146" cy="2278220"/>
            </a:xfrm>
          </p:grpSpPr>
          <p:sp>
            <p:nvSpPr>
              <p:cNvPr id="14" name="Freeform: Shape 13">
                <a:extLst>
                  <a:ext uri="{FF2B5EF4-FFF2-40B4-BE49-F238E27FC236}">
                    <a16:creationId xmlns:a16="http://schemas.microsoft.com/office/drawing/2014/main" id="{82F8B238-5E13-4605-8F11-E1F77DBB2D36}"/>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solidFill>
                <a:schemeClr val="accent1"/>
              </a:solidFill>
              <a:ln w="22942"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4986465-2907-4C55-9579-616749B1FE03}"/>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solidFill>
                <a:schemeClr val="accent1"/>
              </a:solidFill>
              <a:ln w="22942"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1985EAF3-8673-4792-9006-1D5E0322CC54}"/>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solidFill>
                <a:schemeClr val="accent1"/>
              </a:solidFill>
              <a:ln w="22942"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DD0B54B-B158-4349-93DC-EDB353328B9F}"/>
                  </a:ext>
                </a:extLst>
              </p:cNvPr>
              <p:cNvSpPr/>
              <p:nvPr/>
            </p:nvSpPr>
            <p:spPr>
              <a:xfrm>
                <a:off x="6106678" y="2335618"/>
                <a:ext cx="1887010"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solidFill>
                <a:schemeClr val="tx2"/>
              </a:solidFill>
              <a:ln w="22942" cap="flat">
                <a:noFill/>
                <a:prstDash val="solid"/>
                <a:miter/>
              </a:ln>
            </p:spPr>
            <p:txBody>
              <a:bodyPr rtlCol="0" anchor="ctr"/>
              <a:lstStyle/>
              <a:p>
                <a:endParaRPr lang="en-GB"/>
              </a:p>
            </p:txBody>
          </p:sp>
        </p:grpSp>
        <p:grpSp>
          <p:nvGrpSpPr>
            <p:cNvPr id="18" name="Graphic 19">
              <a:extLst>
                <a:ext uri="{FF2B5EF4-FFF2-40B4-BE49-F238E27FC236}">
                  <a16:creationId xmlns:a16="http://schemas.microsoft.com/office/drawing/2014/main" id="{F0914B05-CF2F-4CF9-A559-0963EC5B5CBD}"/>
                </a:ext>
              </a:extLst>
            </p:cNvPr>
            <p:cNvGrpSpPr/>
            <p:nvPr/>
          </p:nvGrpSpPr>
          <p:grpSpPr>
            <a:xfrm>
              <a:off x="1074980" y="1605983"/>
              <a:ext cx="882828" cy="969005"/>
              <a:chOff x="6148659" y="2377189"/>
              <a:chExt cx="2140146" cy="2278220"/>
            </a:xfrm>
          </p:grpSpPr>
          <p:sp>
            <p:nvSpPr>
              <p:cNvPr id="19" name="Freeform: Shape 18">
                <a:extLst>
                  <a:ext uri="{FF2B5EF4-FFF2-40B4-BE49-F238E27FC236}">
                    <a16:creationId xmlns:a16="http://schemas.microsoft.com/office/drawing/2014/main" id="{6FA520E0-B0D7-4A72-8BC6-1F0BED491438}"/>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solidFill>
                <a:schemeClr val="accent1"/>
              </a:solidFill>
              <a:ln w="22942"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D650308-3FF7-47C2-A0DC-CE04F2E32617}"/>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solidFill>
                <a:schemeClr val="accent1"/>
              </a:solidFill>
              <a:ln w="22942"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E135BA99-877D-485E-872C-612649D88244}"/>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solidFill>
                <a:schemeClr val="accent1"/>
              </a:solidFill>
              <a:ln w="22942"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95B200B-2D11-42BC-BFA9-71CF5AE77652}"/>
                  </a:ext>
                </a:extLst>
              </p:cNvPr>
              <p:cNvSpPr/>
              <p:nvPr/>
            </p:nvSpPr>
            <p:spPr>
              <a:xfrm>
                <a:off x="6106678" y="2335618"/>
                <a:ext cx="1887010"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solidFill>
                <a:schemeClr val="tx2"/>
              </a:solidFill>
              <a:ln w="22942" cap="flat">
                <a:noFill/>
                <a:prstDash val="solid"/>
                <a:miter/>
              </a:ln>
            </p:spPr>
            <p:txBody>
              <a:bodyPr rtlCol="0" anchor="ctr"/>
              <a:lstStyle/>
              <a:p>
                <a:endParaRPr lang="en-GB"/>
              </a:p>
            </p:txBody>
          </p:sp>
        </p:grpSp>
        <p:grpSp>
          <p:nvGrpSpPr>
            <p:cNvPr id="23" name="Graphic 19">
              <a:extLst>
                <a:ext uri="{FF2B5EF4-FFF2-40B4-BE49-F238E27FC236}">
                  <a16:creationId xmlns:a16="http://schemas.microsoft.com/office/drawing/2014/main" id="{15498A0F-5027-470E-BCBF-DDA9E8C51BF5}"/>
                </a:ext>
              </a:extLst>
            </p:cNvPr>
            <p:cNvGrpSpPr/>
            <p:nvPr/>
          </p:nvGrpSpPr>
          <p:grpSpPr>
            <a:xfrm>
              <a:off x="1109616" y="4683120"/>
              <a:ext cx="882828" cy="969005"/>
              <a:chOff x="6148659" y="2377189"/>
              <a:chExt cx="2140146" cy="2278220"/>
            </a:xfrm>
          </p:grpSpPr>
          <p:sp>
            <p:nvSpPr>
              <p:cNvPr id="24" name="Freeform: Shape 23">
                <a:extLst>
                  <a:ext uri="{FF2B5EF4-FFF2-40B4-BE49-F238E27FC236}">
                    <a16:creationId xmlns:a16="http://schemas.microsoft.com/office/drawing/2014/main" id="{5C0705C5-F0F2-430F-A092-2246FF5DEEDD}"/>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solidFill>
                <a:schemeClr val="accent1"/>
              </a:solidFill>
              <a:ln w="22942"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17E2423-8219-4B94-92E4-F56F96AFCE00}"/>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solidFill>
                <a:schemeClr val="accent1"/>
              </a:solidFill>
              <a:ln w="22942"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3CF0E97-C9E4-479C-976B-DF8345A80DC4}"/>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solidFill>
                <a:schemeClr val="accent1"/>
              </a:solidFill>
              <a:ln w="22942"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8B6EC16-B85C-423A-9BA4-8A370CE7129A}"/>
                  </a:ext>
                </a:extLst>
              </p:cNvPr>
              <p:cNvSpPr/>
              <p:nvPr/>
            </p:nvSpPr>
            <p:spPr>
              <a:xfrm>
                <a:off x="6106678" y="2335618"/>
                <a:ext cx="1887010"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solidFill>
                <a:schemeClr val="tx2"/>
              </a:solidFill>
              <a:ln w="22942"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65310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B7EBA57-27FE-45DA-8C81-7CC07D3B396E}"/>
              </a:ext>
            </a:extLst>
          </p:cNvPr>
          <p:cNvCxnSpPr/>
          <p:nvPr/>
        </p:nvCxnSpPr>
        <p:spPr>
          <a:xfrm>
            <a:off x="8351117" y="-2367"/>
            <a:ext cx="34506" cy="6858000"/>
          </a:xfrm>
          <a:prstGeom prst="line">
            <a:avLst/>
          </a:prstGeom>
          <a:ln w="28575">
            <a:solidFill>
              <a:schemeClr val="tx2"/>
            </a:solidFill>
          </a:ln>
          <a:effectLst/>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90ED8E9E-E0A3-47FC-A7FA-98ED6D4DD2D0}"/>
              </a:ext>
            </a:extLst>
          </p:cNvPr>
          <p:cNvGrpSpPr/>
          <p:nvPr/>
        </p:nvGrpSpPr>
        <p:grpSpPr>
          <a:xfrm>
            <a:off x="965569" y="1390953"/>
            <a:ext cx="6603089" cy="4063824"/>
            <a:chOff x="1024770" y="1588301"/>
            <a:chExt cx="6603089" cy="4063824"/>
          </a:xfrm>
        </p:grpSpPr>
        <p:grpSp>
          <p:nvGrpSpPr>
            <p:cNvPr id="11" name="Group 10">
              <a:extLst>
                <a:ext uri="{FF2B5EF4-FFF2-40B4-BE49-F238E27FC236}">
                  <a16:creationId xmlns:a16="http://schemas.microsoft.com/office/drawing/2014/main" id="{4408CC91-87AF-4FC0-8D61-588B3FB86884}"/>
                </a:ext>
              </a:extLst>
            </p:cNvPr>
            <p:cNvGrpSpPr/>
            <p:nvPr/>
          </p:nvGrpSpPr>
          <p:grpSpPr>
            <a:xfrm>
              <a:off x="2156246" y="1644210"/>
              <a:ext cx="5471613" cy="3969689"/>
              <a:chOff x="2412804" y="1738190"/>
              <a:chExt cx="5471613" cy="3969689"/>
            </a:xfrm>
          </p:grpSpPr>
          <p:sp>
            <p:nvSpPr>
              <p:cNvPr id="3" name="TextBox 2">
                <a:extLst>
                  <a:ext uri="{FF2B5EF4-FFF2-40B4-BE49-F238E27FC236}">
                    <a16:creationId xmlns:a16="http://schemas.microsoft.com/office/drawing/2014/main" id="{7662DC93-F81A-4A9D-A054-9F2AC8ABCD89}"/>
                  </a:ext>
                </a:extLst>
              </p:cNvPr>
              <p:cNvSpPr txBox="1"/>
              <p:nvPr/>
            </p:nvSpPr>
            <p:spPr>
              <a:xfrm>
                <a:off x="2412804" y="1738190"/>
                <a:ext cx="5395901" cy="892552"/>
              </a:xfrm>
              <a:prstGeom prst="rect">
                <a:avLst/>
              </a:prstGeom>
              <a:noFill/>
            </p:spPr>
            <p:txBody>
              <a:bodyPr wrap="square" rtlCol="0">
                <a:spAutoFit/>
              </a:bodyPr>
              <a:lstStyle/>
              <a:p>
                <a:r>
                  <a:rPr lang="en-US" sz="2600" dirty="0">
                    <a:solidFill>
                      <a:schemeClr val="accent1"/>
                    </a:solidFill>
                    <a:latin typeface="League Spartan Bold"/>
                    <a:cs typeface="League Spartan Bold"/>
                  </a:rPr>
                  <a:t>What</a:t>
                </a:r>
                <a:r>
                  <a:rPr lang="en-US" sz="2600" dirty="0">
                    <a:solidFill>
                      <a:schemeClr val="accent4"/>
                    </a:solidFill>
                    <a:latin typeface="League Spartan Bold"/>
                    <a:cs typeface="League Spartan Bold"/>
                  </a:rPr>
                  <a:t> are your thoughts about starting this medicine?</a:t>
                </a:r>
              </a:p>
            </p:txBody>
          </p:sp>
          <p:sp>
            <p:nvSpPr>
              <p:cNvPr id="4" name="TextBox 3">
                <a:extLst>
                  <a:ext uri="{FF2B5EF4-FFF2-40B4-BE49-F238E27FC236}">
                    <a16:creationId xmlns:a16="http://schemas.microsoft.com/office/drawing/2014/main" id="{71587B0D-35CC-4D3B-BFFE-DBC10F119306}"/>
                  </a:ext>
                </a:extLst>
              </p:cNvPr>
              <p:cNvSpPr txBox="1"/>
              <p:nvPr/>
            </p:nvSpPr>
            <p:spPr>
              <a:xfrm>
                <a:off x="2412804" y="3271932"/>
                <a:ext cx="5218160" cy="892552"/>
              </a:xfrm>
              <a:prstGeom prst="rect">
                <a:avLst/>
              </a:prstGeom>
              <a:noFill/>
            </p:spPr>
            <p:txBody>
              <a:bodyPr wrap="square" rtlCol="0">
                <a:spAutoFit/>
              </a:bodyPr>
              <a:lstStyle/>
              <a:p>
                <a:r>
                  <a:rPr lang="en-US" sz="2600" b="1" dirty="0">
                    <a:solidFill>
                      <a:schemeClr val="accent1"/>
                    </a:solidFill>
                    <a:latin typeface="League Spartan Bold"/>
                    <a:cs typeface="League Spartan Bold"/>
                  </a:rPr>
                  <a:t>How</a:t>
                </a:r>
                <a:r>
                  <a:rPr lang="en-US" sz="2600" b="1" dirty="0">
                    <a:solidFill>
                      <a:schemeClr val="accent4"/>
                    </a:solidFill>
                    <a:latin typeface="League Spartan Bold"/>
                    <a:cs typeface="League Spartan Bold"/>
                  </a:rPr>
                  <a:t> are you doing with checking your blood sugars?</a:t>
                </a:r>
              </a:p>
            </p:txBody>
          </p:sp>
          <p:sp>
            <p:nvSpPr>
              <p:cNvPr id="5" name="TextBox 4">
                <a:extLst>
                  <a:ext uri="{FF2B5EF4-FFF2-40B4-BE49-F238E27FC236}">
                    <a16:creationId xmlns:a16="http://schemas.microsoft.com/office/drawing/2014/main" id="{D5D93039-6AA7-4273-9ADC-B775C460C983}"/>
                  </a:ext>
                </a:extLst>
              </p:cNvPr>
              <p:cNvSpPr txBox="1"/>
              <p:nvPr/>
            </p:nvSpPr>
            <p:spPr>
              <a:xfrm>
                <a:off x="2412804" y="4815327"/>
                <a:ext cx="5471613" cy="892552"/>
              </a:xfrm>
              <a:prstGeom prst="rect">
                <a:avLst/>
              </a:prstGeom>
              <a:noFill/>
            </p:spPr>
            <p:txBody>
              <a:bodyPr wrap="square" rtlCol="0">
                <a:spAutoFit/>
              </a:bodyPr>
              <a:lstStyle/>
              <a:p>
                <a:r>
                  <a:rPr lang="en-US" sz="2600" dirty="0">
                    <a:solidFill>
                      <a:schemeClr val="accent1"/>
                    </a:solidFill>
                    <a:latin typeface="League Spartan Bold"/>
                    <a:cs typeface="League Spartan Bold"/>
                  </a:rPr>
                  <a:t>Tell me </a:t>
                </a:r>
                <a:r>
                  <a:rPr lang="en-US" sz="2600" dirty="0">
                    <a:solidFill>
                      <a:schemeClr val="accent4"/>
                    </a:solidFill>
                    <a:latin typeface="League Spartan Bold"/>
                    <a:cs typeface="League Spartan Bold"/>
                  </a:rPr>
                  <a:t>more about your feelings about drinking</a:t>
                </a:r>
              </a:p>
            </p:txBody>
          </p:sp>
        </p:grpSp>
        <p:grpSp>
          <p:nvGrpSpPr>
            <p:cNvPr id="12" name="Graphic 19">
              <a:extLst>
                <a:ext uri="{FF2B5EF4-FFF2-40B4-BE49-F238E27FC236}">
                  <a16:creationId xmlns:a16="http://schemas.microsoft.com/office/drawing/2014/main" id="{72B47277-F534-4409-9FEC-D8315BF79C70}"/>
                </a:ext>
              </a:extLst>
            </p:cNvPr>
            <p:cNvGrpSpPr/>
            <p:nvPr/>
          </p:nvGrpSpPr>
          <p:grpSpPr>
            <a:xfrm>
              <a:off x="1042088" y="3126869"/>
              <a:ext cx="914035" cy="998369"/>
              <a:chOff x="6106677" y="2335617"/>
              <a:chExt cx="2215798" cy="2347257"/>
            </a:xfrm>
          </p:grpSpPr>
          <p:sp>
            <p:nvSpPr>
              <p:cNvPr id="13" name="Freeform: Shape 12">
                <a:extLst>
                  <a:ext uri="{FF2B5EF4-FFF2-40B4-BE49-F238E27FC236}">
                    <a16:creationId xmlns:a16="http://schemas.microsoft.com/office/drawing/2014/main" id="{EDEFC133-BA63-4391-BDD8-1F8151EDF13F}"/>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solidFill>
                <a:schemeClr val="accent1"/>
              </a:solidFill>
              <a:ln w="22942"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C7531F2-5E30-4BCD-A14F-A90E477EA43A}"/>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solidFill>
                <a:schemeClr val="accent1"/>
              </a:solidFill>
              <a:ln w="22942"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09C8FD3-5AE4-4643-AF30-4A5A2EEF3842}"/>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solidFill>
                <a:schemeClr val="accent1"/>
              </a:solidFill>
              <a:ln w="22942"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108C9B6-CC57-40FB-A3E2-7D1478EEB9AE}"/>
                  </a:ext>
                </a:extLst>
              </p:cNvPr>
              <p:cNvSpPr/>
              <p:nvPr/>
            </p:nvSpPr>
            <p:spPr>
              <a:xfrm>
                <a:off x="6106677" y="2335617"/>
                <a:ext cx="1887009"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solidFill>
                <a:schemeClr val="tx2"/>
              </a:solidFill>
              <a:ln w="22942" cap="flat">
                <a:noFill/>
                <a:prstDash val="solid"/>
                <a:miter/>
              </a:ln>
            </p:spPr>
            <p:txBody>
              <a:bodyPr rtlCol="0" anchor="ctr"/>
              <a:lstStyle/>
              <a:p>
                <a:endParaRPr lang="en-GB"/>
              </a:p>
            </p:txBody>
          </p:sp>
        </p:grpSp>
        <p:grpSp>
          <p:nvGrpSpPr>
            <p:cNvPr id="22" name="Graphic 19">
              <a:extLst>
                <a:ext uri="{FF2B5EF4-FFF2-40B4-BE49-F238E27FC236}">
                  <a16:creationId xmlns:a16="http://schemas.microsoft.com/office/drawing/2014/main" id="{E6BF20DD-048C-4ADA-8C2A-476652C634AD}"/>
                </a:ext>
              </a:extLst>
            </p:cNvPr>
            <p:cNvGrpSpPr/>
            <p:nvPr/>
          </p:nvGrpSpPr>
          <p:grpSpPr>
            <a:xfrm>
              <a:off x="1024770" y="1588301"/>
              <a:ext cx="914035" cy="998369"/>
              <a:chOff x="6106677" y="2335617"/>
              <a:chExt cx="2215798" cy="2347257"/>
            </a:xfrm>
          </p:grpSpPr>
          <p:sp>
            <p:nvSpPr>
              <p:cNvPr id="23" name="Freeform: Shape 22">
                <a:extLst>
                  <a:ext uri="{FF2B5EF4-FFF2-40B4-BE49-F238E27FC236}">
                    <a16:creationId xmlns:a16="http://schemas.microsoft.com/office/drawing/2014/main" id="{85FA3464-4D78-467F-8036-0819054854FD}"/>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solidFill>
                <a:schemeClr val="accent1"/>
              </a:solidFill>
              <a:ln w="22942"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267974F-A397-480F-8E26-273874B10C7C}"/>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solidFill>
                <a:schemeClr val="accent1"/>
              </a:solidFill>
              <a:ln w="22942"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6F8F2E7-2A5A-4820-AF7A-0ED409BA6C8D}"/>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solidFill>
                <a:schemeClr val="accent1"/>
              </a:solidFill>
              <a:ln w="22942"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3D66365-7CC9-415C-8302-207312C35786}"/>
                  </a:ext>
                </a:extLst>
              </p:cNvPr>
              <p:cNvSpPr/>
              <p:nvPr/>
            </p:nvSpPr>
            <p:spPr>
              <a:xfrm>
                <a:off x="6106677" y="2335617"/>
                <a:ext cx="1887009"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solidFill>
                <a:schemeClr val="tx2"/>
              </a:solidFill>
              <a:ln w="22942" cap="flat">
                <a:noFill/>
                <a:prstDash val="solid"/>
                <a:miter/>
              </a:ln>
            </p:spPr>
            <p:txBody>
              <a:bodyPr rtlCol="0" anchor="ctr"/>
              <a:lstStyle/>
              <a:p>
                <a:endParaRPr lang="en-GB"/>
              </a:p>
            </p:txBody>
          </p:sp>
        </p:grpSp>
        <p:grpSp>
          <p:nvGrpSpPr>
            <p:cNvPr id="27" name="Graphic 19">
              <a:extLst>
                <a:ext uri="{FF2B5EF4-FFF2-40B4-BE49-F238E27FC236}">
                  <a16:creationId xmlns:a16="http://schemas.microsoft.com/office/drawing/2014/main" id="{183D9935-5DFF-43AB-B45B-42020C61C4C5}"/>
                </a:ext>
              </a:extLst>
            </p:cNvPr>
            <p:cNvGrpSpPr/>
            <p:nvPr/>
          </p:nvGrpSpPr>
          <p:grpSpPr>
            <a:xfrm>
              <a:off x="1076724" y="4683120"/>
              <a:ext cx="882828" cy="969005"/>
              <a:chOff x="6148659" y="2377189"/>
              <a:chExt cx="2140146" cy="2278220"/>
            </a:xfrm>
          </p:grpSpPr>
          <p:sp>
            <p:nvSpPr>
              <p:cNvPr id="28" name="Freeform: Shape 27">
                <a:extLst>
                  <a:ext uri="{FF2B5EF4-FFF2-40B4-BE49-F238E27FC236}">
                    <a16:creationId xmlns:a16="http://schemas.microsoft.com/office/drawing/2014/main" id="{23A42163-9422-4AB7-972B-FBA6E47870B5}"/>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solidFill>
                <a:schemeClr val="accent1"/>
              </a:solidFill>
              <a:ln w="22942"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0C4D15D-6669-4101-A231-15E6F919417D}"/>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solidFill>
                <a:schemeClr val="accent1"/>
              </a:solidFill>
              <a:ln w="22942"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6144DA-D5E4-423D-B5BC-B44612FF0D82}"/>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solidFill>
                <a:schemeClr val="accent1"/>
              </a:solidFill>
              <a:ln w="22942"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FB4D776-AA1D-4EE8-90F5-7EEE9326D5BB}"/>
                  </a:ext>
                </a:extLst>
              </p:cNvPr>
              <p:cNvSpPr/>
              <p:nvPr/>
            </p:nvSpPr>
            <p:spPr>
              <a:xfrm>
                <a:off x="6106678" y="2335618"/>
                <a:ext cx="1887010"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solidFill>
                <a:schemeClr val="tx2"/>
              </a:solidFill>
              <a:ln w="22942" cap="flat">
                <a:noFill/>
                <a:prstDash val="solid"/>
                <a:miter/>
              </a:ln>
            </p:spPr>
            <p:txBody>
              <a:bodyPr rtlCol="0" anchor="ctr"/>
              <a:lstStyle/>
              <a:p>
                <a:endParaRPr lang="en-GB"/>
              </a:p>
            </p:txBody>
          </p:sp>
        </p:grpSp>
      </p:grpSp>
      <p:sp>
        <p:nvSpPr>
          <p:cNvPr id="6" name="TextBox 5">
            <a:extLst>
              <a:ext uri="{FF2B5EF4-FFF2-40B4-BE49-F238E27FC236}">
                <a16:creationId xmlns:a16="http://schemas.microsoft.com/office/drawing/2014/main" id="{7921A495-788A-304F-8F26-516D41C5B90A}"/>
              </a:ext>
            </a:extLst>
          </p:cNvPr>
          <p:cNvSpPr txBox="1"/>
          <p:nvPr/>
        </p:nvSpPr>
        <p:spPr>
          <a:xfrm flipH="1">
            <a:off x="7315205" y="5920353"/>
            <a:ext cx="1279336" cy="369332"/>
          </a:xfrm>
          <a:prstGeom prst="rect">
            <a:avLst/>
          </a:prstGeom>
          <a:noFill/>
        </p:spPr>
        <p:txBody>
          <a:bodyPr wrap="square" rtlCol="0">
            <a:spAutoFit/>
          </a:bodyPr>
          <a:lstStyle/>
          <a:p>
            <a:r>
              <a:rPr lang="en-US" dirty="0">
                <a:solidFill>
                  <a:schemeClr val="accent4"/>
                </a:solidFill>
                <a:latin typeface="League Spartan" pitchFamily="2" charset="77"/>
              </a:rPr>
              <a:t>WHY?</a:t>
            </a:r>
          </a:p>
        </p:txBody>
      </p:sp>
      <p:sp>
        <p:nvSpPr>
          <p:cNvPr id="32" name="&quot;No&quot; Symbol 31">
            <a:extLst>
              <a:ext uri="{FF2B5EF4-FFF2-40B4-BE49-F238E27FC236}">
                <a16:creationId xmlns:a16="http://schemas.microsoft.com/office/drawing/2014/main" id="{A71F1D94-AA67-594E-9BEA-1421B821E17A}"/>
              </a:ext>
            </a:extLst>
          </p:cNvPr>
          <p:cNvSpPr/>
          <p:nvPr/>
        </p:nvSpPr>
        <p:spPr>
          <a:xfrm>
            <a:off x="7066409" y="5422712"/>
            <a:ext cx="1319214" cy="1289363"/>
          </a:xfrm>
          <a:prstGeom prst="noSmoking">
            <a:avLst/>
          </a:prstGeom>
          <a:solidFill>
            <a:srgbClr val="C000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7853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0842"/>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3A0CFB-EE5E-4F43-8F0D-D9E2588D3F3E}"/>
              </a:ext>
            </a:extLst>
          </p:cNvPr>
          <p:cNvSpPr>
            <a:spLocks noGrp="1"/>
          </p:cNvSpPr>
          <p:nvPr>
            <p:ph type="body" sz="quarter" idx="10"/>
          </p:nvPr>
        </p:nvSpPr>
        <p:spPr>
          <a:xfrm>
            <a:off x="697312" y="2543057"/>
            <a:ext cx="7755953" cy="1792117"/>
          </a:xfrm>
        </p:spPr>
        <p:txBody>
          <a:bodyPr>
            <a:noAutofit/>
          </a:bodyPr>
          <a:lstStyle/>
          <a:p>
            <a:r>
              <a:rPr lang="en-GB" sz="3200" dirty="0"/>
              <a:t>Demonstration</a:t>
            </a:r>
          </a:p>
          <a:p>
            <a:endParaRPr lang="en-GB" sz="3200" dirty="0"/>
          </a:p>
          <a:p>
            <a:r>
              <a:rPr lang="en-GB" sz="4800" dirty="0">
                <a:solidFill>
                  <a:schemeClr val="accent1"/>
                </a:solidFill>
              </a:rPr>
              <a:t>Open-Ended Questions</a:t>
            </a:r>
          </a:p>
        </p:txBody>
      </p:sp>
    </p:spTree>
    <p:extLst>
      <p:ext uri="{BB962C8B-B14F-4D97-AF65-F5344CB8AC3E}">
        <p14:creationId xmlns:p14="http://schemas.microsoft.com/office/powerpoint/2010/main" val="180543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EA5931-35F8-A547-ABD7-9EC5C46454FD}"/>
              </a:ext>
            </a:extLst>
          </p:cNvPr>
          <p:cNvPicPr>
            <a:picLocks noChangeAspect="1"/>
          </p:cNvPicPr>
          <p:nvPr/>
        </p:nvPicPr>
        <p:blipFill rotWithShape="1">
          <a:blip r:embed="rId2"/>
          <a:srcRect t="8284" b="807"/>
          <a:stretch/>
        </p:blipFill>
        <p:spPr>
          <a:xfrm>
            <a:off x="-589904" y="0"/>
            <a:ext cx="9733904" cy="7300433"/>
          </a:xfrm>
          <a:prstGeom prst="rect">
            <a:avLst/>
          </a:prstGeom>
        </p:spPr>
      </p:pic>
      <p:sp>
        <p:nvSpPr>
          <p:cNvPr id="6" name="Oval 5">
            <a:extLst>
              <a:ext uri="{FF2B5EF4-FFF2-40B4-BE49-F238E27FC236}">
                <a16:creationId xmlns:a16="http://schemas.microsoft.com/office/drawing/2014/main" id="{1CEA68D1-9070-274F-9409-097C3AEE7668}"/>
              </a:ext>
            </a:extLst>
          </p:cNvPr>
          <p:cNvSpPr/>
          <p:nvPr/>
        </p:nvSpPr>
        <p:spPr>
          <a:xfrm>
            <a:off x="1135627" y="516194"/>
            <a:ext cx="2728450" cy="275794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B6D0FA2-E8F5-8F4C-8149-21099CFA2723}"/>
              </a:ext>
            </a:extLst>
          </p:cNvPr>
          <p:cNvSpPr txBox="1"/>
          <p:nvPr/>
        </p:nvSpPr>
        <p:spPr>
          <a:xfrm>
            <a:off x="1356852" y="1386348"/>
            <a:ext cx="2507225" cy="830997"/>
          </a:xfrm>
          <a:prstGeom prst="rect">
            <a:avLst/>
          </a:prstGeom>
          <a:noFill/>
        </p:spPr>
        <p:txBody>
          <a:bodyPr wrap="square" rtlCol="0">
            <a:spAutoFit/>
          </a:bodyPr>
          <a:lstStyle/>
          <a:p>
            <a:r>
              <a:rPr lang="en-US" sz="4800" b="1" dirty="0">
                <a:solidFill>
                  <a:srgbClr val="160F46"/>
                </a:solidFill>
              </a:rPr>
              <a:t>Advice</a:t>
            </a:r>
            <a:r>
              <a:rPr lang="en-US" dirty="0"/>
              <a:t> </a:t>
            </a:r>
          </a:p>
        </p:txBody>
      </p:sp>
    </p:spTree>
    <p:extLst>
      <p:ext uri="{BB962C8B-B14F-4D97-AF65-F5344CB8AC3E}">
        <p14:creationId xmlns:p14="http://schemas.microsoft.com/office/powerpoint/2010/main" val="893215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9A2FFF0E-DC54-44C7-9289-7DD3B80F2CA0}"/>
              </a:ext>
            </a:extLst>
          </p:cNvPr>
          <p:cNvCxnSpPr>
            <a:cxnSpLocks/>
          </p:cNvCxnSpPr>
          <p:nvPr/>
        </p:nvCxnSpPr>
        <p:spPr>
          <a:xfrm>
            <a:off x="0" y="2134947"/>
            <a:ext cx="9144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1959726-074D-4828-B788-903ADAE198F7}"/>
              </a:ext>
            </a:extLst>
          </p:cNvPr>
          <p:cNvSpPr txBox="1">
            <a:spLocks/>
          </p:cNvSpPr>
          <p:nvPr/>
        </p:nvSpPr>
        <p:spPr>
          <a:xfrm>
            <a:off x="1356852" y="437315"/>
            <a:ext cx="6415548" cy="10830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tx2"/>
                </a:solidFill>
              </a:rPr>
              <a:t>Open Ended Questions </a:t>
            </a:r>
          </a:p>
          <a:p>
            <a:pPr algn="ctr"/>
            <a:r>
              <a:rPr lang="en-US" sz="3200" dirty="0">
                <a:solidFill>
                  <a:schemeClr val="tx2"/>
                </a:solidFill>
              </a:rPr>
              <a:t>Practice</a:t>
            </a:r>
          </a:p>
        </p:txBody>
      </p:sp>
      <p:grpSp>
        <p:nvGrpSpPr>
          <p:cNvPr id="10" name="Group 9">
            <a:extLst>
              <a:ext uri="{FF2B5EF4-FFF2-40B4-BE49-F238E27FC236}">
                <a16:creationId xmlns:a16="http://schemas.microsoft.com/office/drawing/2014/main" id="{4AE498CB-6589-4AB7-BB2C-4B5ECB8B1517}"/>
              </a:ext>
            </a:extLst>
          </p:cNvPr>
          <p:cNvGrpSpPr/>
          <p:nvPr/>
        </p:nvGrpSpPr>
        <p:grpSpPr>
          <a:xfrm>
            <a:off x="707178" y="3604973"/>
            <a:ext cx="2139630" cy="2139630"/>
            <a:chOff x="624950" y="2328760"/>
            <a:chExt cx="2315603" cy="2315603"/>
          </a:xfrm>
          <a:noFill/>
        </p:grpSpPr>
        <p:sp>
          <p:nvSpPr>
            <p:cNvPr id="3" name="Oval 2">
              <a:extLst>
                <a:ext uri="{FF2B5EF4-FFF2-40B4-BE49-F238E27FC236}">
                  <a16:creationId xmlns:a16="http://schemas.microsoft.com/office/drawing/2014/main" id="{D3435915-1539-488D-8EEC-9D49DF97E603}"/>
                </a:ext>
              </a:extLst>
            </p:cNvPr>
            <p:cNvSpPr/>
            <p:nvPr/>
          </p:nvSpPr>
          <p:spPr>
            <a:xfrm>
              <a:off x="624950" y="2328760"/>
              <a:ext cx="2315603" cy="2315603"/>
            </a:xfrm>
            <a:prstGeom prst="ellipse">
              <a:avLst/>
            </a:prstGeom>
            <a:grp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14A8DB10-93BA-4684-88A2-CA65908172C3}"/>
                </a:ext>
              </a:extLst>
            </p:cNvPr>
            <p:cNvSpPr/>
            <p:nvPr/>
          </p:nvSpPr>
          <p:spPr>
            <a:xfrm>
              <a:off x="1014085" y="3009507"/>
              <a:ext cx="1537332" cy="899342"/>
            </a:xfrm>
            <a:prstGeom prst="rect">
              <a:avLst/>
            </a:prstGeom>
            <a:grpFill/>
            <a:ln>
              <a:noFill/>
            </a:ln>
          </p:spPr>
          <p:txBody>
            <a:bodyPr wrap="square">
              <a:spAutoFit/>
            </a:bodyPr>
            <a:lstStyle/>
            <a:p>
              <a:pPr algn="ctr"/>
              <a:r>
                <a:rPr lang="en-US" sz="2400" b="1" dirty="0">
                  <a:solidFill>
                    <a:schemeClr val="accent4"/>
                  </a:solidFill>
                </a:rPr>
                <a:t>Groups of 3</a:t>
              </a:r>
            </a:p>
          </p:txBody>
        </p:sp>
      </p:grpSp>
      <p:sp>
        <p:nvSpPr>
          <p:cNvPr id="5" name="Rectangle 4">
            <a:extLst>
              <a:ext uri="{FF2B5EF4-FFF2-40B4-BE49-F238E27FC236}">
                <a16:creationId xmlns:a16="http://schemas.microsoft.com/office/drawing/2014/main" id="{F2D7758C-BA7F-4FF5-8E7A-F353EF18943A}"/>
              </a:ext>
            </a:extLst>
          </p:cNvPr>
          <p:cNvSpPr/>
          <p:nvPr/>
        </p:nvSpPr>
        <p:spPr>
          <a:xfrm>
            <a:off x="3228735" y="3429000"/>
            <a:ext cx="2866173" cy="3416320"/>
          </a:xfrm>
          <a:prstGeom prst="rect">
            <a:avLst/>
          </a:prstGeom>
        </p:spPr>
        <p:txBody>
          <a:bodyPr wrap="square">
            <a:spAutoFit/>
          </a:bodyPr>
          <a:lstStyle/>
          <a:p>
            <a:pPr algn="ctr"/>
            <a:r>
              <a:rPr lang="en-US" sz="2400" dirty="0">
                <a:solidFill>
                  <a:schemeClr val="accent4"/>
                </a:solidFill>
              </a:rPr>
              <a:t>Pick </a:t>
            </a:r>
            <a:r>
              <a:rPr lang="en-US" sz="2400" b="1" dirty="0">
                <a:solidFill>
                  <a:schemeClr val="accent4"/>
                </a:solidFill>
              </a:rPr>
              <a:t>something real </a:t>
            </a:r>
            <a:r>
              <a:rPr lang="en-US" sz="2400" dirty="0">
                <a:solidFill>
                  <a:schemeClr val="accent4"/>
                </a:solidFill>
              </a:rPr>
              <a:t>to practice with: </a:t>
            </a:r>
          </a:p>
          <a:p>
            <a:pPr algn="ctr"/>
            <a:endParaRPr lang="en-US" sz="2400" dirty="0">
              <a:solidFill>
                <a:schemeClr val="accent4"/>
              </a:solidFill>
            </a:endParaRPr>
          </a:p>
          <a:p>
            <a:pPr algn="ctr"/>
            <a:r>
              <a:rPr lang="en-US" sz="2400" b="1" dirty="0">
                <a:solidFill>
                  <a:schemeClr val="accent4"/>
                </a:solidFill>
              </a:rPr>
              <a:t>Ask your practice partner about what is sustaining them during this time</a:t>
            </a:r>
          </a:p>
        </p:txBody>
      </p:sp>
      <p:sp>
        <p:nvSpPr>
          <p:cNvPr id="7" name="TextBox 6">
            <a:extLst>
              <a:ext uri="{FF2B5EF4-FFF2-40B4-BE49-F238E27FC236}">
                <a16:creationId xmlns:a16="http://schemas.microsoft.com/office/drawing/2014/main" id="{62A988BD-9E7C-4E34-98A0-919C562DA68A}"/>
              </a:ext>
            </a:extLst>
          </p:cNvPr>
          <p:cNvSpPr txBox="1"/>
          <p:nvPr/>
        </p:nvSpPr>
        <p:spPr>
          <a:xfrm>
            <a:off x="611792" y="2748251"/>
            <a:ext cx="2506372" cy="584775"/>
          </a:xfrm>
          <a:prstGeom prst="rect">
            <a:avLst/>
          </a:prstGeom>
          <a:noFill/>
        </p:spPr>
        <p:txBody>
          <a:bodyPr wrap="square" rtlCol="0">
            <a:spAutoFit/>
          </a:bodyPr>
          <a:lstStyle/>
          <a:p>
            <a:pPr algn="ctr"/>
            <a:r>
              <a:rPr lang="en-GB" sz="3200" spc="300" dirty="0">
                <a:solidFill>
                  <a:schemeClr val="accent1"/>
                </a:solidFill>
                <a:latin typeface="+mj-lt"/>
              </a:rPr>
              <a:t>Step 1</a:t>
            </a:r>
          </a:p>
        </p:txBody>
      </p:sp>
      <p:sp>
        <p:nvSpPr>
          <p:cNvPr id="11" name="TextBox 10">
            <a:extLst>
              <a:ext uri="{FF2B5EF4-FFF2-40B4-BE49-F238E27FC236}">
                <a16:creationId xmlns:a16="http://schemas.microsoft.com/office/drawing/2014/main" id="{E8394F6F-F0D0-4D36-A70D-FFCD3653C1FD}"/>
              </a:ext>
            </a:extLst>
          </p:cNvPr>
          <p:cNvSpPr txBox="1"/>
          <p:nvPr/>
        </p:nvSpPr>
        <p:spPr>
          <a:xfrm>
            <a:off x="3411915" y="2748250"/>
            <a:ext cx="2506372" cy="584775"/>
          </a:xfrm>
          <a:prstGeom prst="rect">
            <a:avLst/>
          </a:prstGeom>
          <a:noFill/>
        </p:spPr>
        <p:txBody>
          <a:bodyPr wrap="square" rtlCol="0">
            <a:spAutoFit/>
          </a:bodyPr>
          <a:lstStyle/>
          <a:p>
            <a:pPr algn="ctr"/>
            <a:r>
              <a:rPr lang="en-GB" sz="3200" spc="300" dirty="0">
                <a:solidFill>
                  <a:schemeClr val="accent1"/>
                </a:solidFill>
                <a:latin typeface="+mj-lt"/>
              </a:rPr>
              <a:t>Step 2 </a:t>
            </a:r>
          </a:p>
        </p:txBody>
      </p:sp>
      <p:sp>
        <p:nvSpPr>
          <p:cNvPr id="12" name="TextBox 11">
            <a:extLst>
              <a:ext uri="{FF2B5EF4-FFF2-40B4-BE49-F238E27FC236}">
                <a16:creationId xmlns:a16="http://schemas.microsoft.com/office/drawing/2014/main" id="{59711D6E-0A32-4A51-BC69-9C57F64A4858}"/>
              </a:ext>
            </a:extLst>
          </p:cNvPr>
          <p:cNvSpPr txBox="1"/>
          <p:nvPr/>
        </p:nvSpPr>
        <p:spPr>
          <a:xfrm>
            <a:off x="6121222" y="2748250"/>
            <a:ext cx="2506372" cy="584775"/>
          </a:xfrm>
          <a:prstGeom prst="rect">
            <a:avLst/>
          </a:prstGeom>
          <a:noFill/>
        </p:spPr>
        <p:txBody>
          <a:bodyPr wrap="square" rtlCol="0">
            <a:spAutoFit/>
          </a:bodyPr>
          <a:lstStyle/>
          <a:p>
            <a:pPr algn="ctr"/>
            <a:r>
              <a:rPr lang="en-GB" sz="3200" spc="300" dirty="0">
                <a:solidFill>
                  <a:schemeClr val="accent1"/>
                </a:solidFill>
                <a:latin typeface="+mj-lt"/>
              </a:rPr>
              <a:t>Step 3</a:t>
            </a:r>
          </a:p>
        </p:txBody>
      </p:sp>
      <p:sp>
        <p:nvSpPr>
          <p:cNvPr id="13" name="Rectangle 12">
            <a:extLst>
              <a:ext uri="{FF2B5EF4-FFF2-40B4-BE49-F238E27FC236}">
                <a16:creationId xmlns:a16="http://schemas.microsoft.com/office/drawing/2014/main" id="{760DCC83-AA78-4248-9D0E-2D18BF545536}"/>
              </a:ext>
            </a:extLst>
          </p:cNvPr>
          <p:cNvSpPr/>
          <p:nvPr/>
        </p:nvSpPr>
        <p:spPr>
          <a:xfrm>
            <a:off x="6555896" y="3549526"/>
            <a:ext cx="1676488" cy="523220"/>
          </a:xfrm>
          <a:prstGeom prst="rect">
            <a:avLst/>
          </a:prstGeom>
        </p:spPr>
        <p:txBody>
          <a:bodyPr wrap="square">
            <a:spAutoFit/>
          </a:bodyPr>
          <a:lstStyle/>
          <a:p>
            <a:pPr algn="ctr"/>
            <a:r>
              <a:rPr lang="en-US" sz="2800" b="1" dirty="0">
                <a:solidFill>
                  <a:schemeClr val="accent4"/>
                </a:solidFill>
              </a:rPr>
              <a:t>Switch</a:t>
            </a:r>
          </a:p>
        </p:txBody>
      </p:sp>
      <p:sp>
        <p:nvSpPr>
          <p:cNvPr id="14" name="Oval 13">
            <a:extLst>
              <a:ext uri="{FF2B5EF4-FFF2-40B4-BE49-F238E27FC236}">
                <a16:creationId xmlns:a16="http://schemas.microsoft.com/office/drawing/2014/main" id="{DE6067D8-7747-4BF9-8553-C2F17FC16DDD}"/>
              </a:ext>
            </a:extLst>
          </p:cNvPr>
          <p:cNvSpPr/>
          <p:nvPr/>
        </p:nvSpPr>
        <p:spPr>
          <a:xfrm>
            <a:off x="1599661" y="1999016"/>
            <a:ext cx="300395" cy="3003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3A6C06A1-A621-4238-81C2-32E2D25D4161}"/>
              </a:ext>
            </a:extLst>
          </p:cNvPr>
          <p:cNvSpPr/>
          <p:nvPr/>
        </p:nvSpPr>
        <p:spPr>
          <a:xfrm>
            <a:off x="4421802" y="2014100"/>
            <a:ext cx="300395" cy="3003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5F8D7EE6-64D6-4064-AF4E-09B2F1D14B55}"/>
              </a:ext>
            </a:extLst>
          </p:cNvPr>
          <p:cNvSpPr/>
          <p:nvPr/>
        </p:nvSpPr>
        <p:spPr>
          <a:xfrm>
            <a:off x="7243943" y="2029184"/>
            <a:ext cx="300395" cy="3003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78191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0842"/>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3A0CFB-EE5E-4F43-8F0D-D9E2588D3F3E}"/>
              </a:ext>
            </a:extLst>
          </p:cNvPr>
          <p:cNvSpPr>
            <a:spLocks noGrp="1"/>
          </p:cNvSpPr>
          <p:nvPr>
            <p:ph type="body" sz="quarter" idx="10"/>
          </p:nvPr>
        </p:nvSpPr>
        <p:spPr>
          <a:xfrm>
            <a:off x="697312" y="2543057"/>
            <a:ext cx="7755953" cy="1792117"/>
          </a:xfrm>
        </p:spPr>
        <p:txBody>
          <a:bodyPr>
            <a:noAutofit/>
          </a:bodyPr>
          <a:lstStyle/>
          <a:p>
            <a:r>
              <a:rPr lang="en-GB" sz="3200" dirty="0"/>
              <a:t>Principle MI Strategies</a:t>
            </a:r>
          </a:p>
          <a:p>
            <a:endParaRPr lang="en-GB" sz="3200" dirty="0"/>
          </a:p>
          <a:p>
            <a:r>
              <a:rPr lang="en-GB" sz="4800" dirty="0">
                <a:solidFill>
                  <a:schemeClr val="accent1"/>
                </a:solidFill>
              </a:rPr>
              <a:t>Reflective Listening</a:t>
            </a:r>
          </a:p>
        </p:txBody>
      </p:sp>
      <p:pic>
        <p:nvPicPr>
          <p:cNvPr id="3" name="Graphic 2" descr="Monitor">
            <a:extLst>
              <a:ext uri="{FF2B5EF4-FFF2-40B4-BE49-F238E27FC236}">
                <a16:creationId xmlns:a16="http://schemas.microsoft.com/office/drawing/2014/main" id="{34520C59-CD98-0748-A1E2-8A5EFA11A5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51872" y="5818239"/>
            <a:ext cx="914400" cy="914400"/>
          </a:xfrm>
          <a:prstGeom prst="rect">
            <a:avLst/>
          </a:prstGeom>
        </p:spPr>
      </p:pic>
      <p:pic>
        <p:nvPicPr>
          <p:cNvPr id="4" name="Graphic 3" descr="Speaker Phone">
            <a:extLst>
              <a:ext uri="{FF2B5EF4-FFF2-40B4-BE49-F238E27FC236}">
                <a16:creationId xmlns:a16="http://schemas.microsoft.com/office/drawing/2014/main" id="{619558E0-2569-8340-83D1-2505D6C29E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57654" y="5818239"/>
            <a:ext cx="914400" cy="914400"/>
          </a:xfrm>
          <a:prstGeom prst="rect">
            <a:avLst/>
          </a:prstGeom>
        </p:spPr>
      </p:pic>
      <p:pic>
        <p:nvPicPr>
          <p:cNvPr id="5" name="Graphic 4" descr="Board Room">
            <a:extLst>
              <a:ext uri="{FF2B5EF4-FFF2-40B4-BE49-F238E27FC236}">
                <a16:creationId xmlns:a16="http://schemas.microsoft.com/office/drawing/2014/main" id="{22A45590-E2FA-9441-B278-35E497E590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43254" y="5818239"/>
            <a:ext cx="914400" cy="914400"/>
          </a:xfrm>
          <a:prstGeom prst="rect">
            <a:avLst/>
          </a:prstGeom>
        </p:spPr>
      </p:pic>
    </p:spTree>
    <p:extLst>
      <p:ext uri="{BB962C8B-B14F-4D97-AF65-F5344CB8AC3E}">
        <p14:creationId xmlns:p14="http://schemas.microsoft.com/office/powerpoint/2010/main" val="318392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building, indoor, phone&#10;&#10;Description automatically generated">
            <a:extLst>
              <a:ext uri="{FF2B5EF4-FFF2-40B4-BE49-F238E27FC236}">
                <a16:creationId xmlns:a16="http://schemas.microsoft.com/office/drawing/2014/main" id="{2F391416-6DD4-F54C-8028-F00A5166784F}"/>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11000" r="-2" b="-2"/>
          <a:stretch/>
        </p:blipFill>
        <p:spPr>
          <a:xfrm>
            <a:off x="0" y="1"/>
            <a:ext cx="9144000" cy="6858000"/>
          </a:xfrm>
          <a:prstGeom prst="rect">
            <a:avLst/>
          </a:prstGeom>
          <a:effectLst>
            <a:outerShdw blurRad="50800" dist="50800" dir="5400000" algn="ctr" rotWithShape="0">
              <a:schemeClr val="tx2"/>
            </a:outerShdw>
          </a:effectLst>
        </p:spPr>
      </p:pic>
      <p:sp>
        <p:nvSpPr>
          <p:cNvPr id="12" name="Rectangle 11">
            <a:extLst>
              <a:ext uri="{FF2B5EF4-FFF2-40B4-BE49-F238E27FC236}">
                <a16:creationId xmlns:a16="http://schemas.microsoft.com/office/drawing/2014/main" id="{C34291B1-6E9A-E04E-8D4A-2C7B60C2295B}"/>
              </a:ext>
            </a:extLst>
          </p:cNvPr>
          <p:cNvSpPr/>
          <p:nvPr/>
        </p:nvSpPr>
        <p:spPr>
          <a:xfrm>
            <a:off x="619932" y="2433233"/>
            <a:ext cx="8524048" cy="4107051"/>
          </a:xfrm>
          <a:prstGeom prst="ellipse">
            <a:avLst/>
          </a:prstGeom>
        </p:spPr>
        <p:txBody>
          <a:bodyPr vert="horz" lIns="91440" tIns="45720" rIns="91440" bIns="45720" rtlCol="0" anchor="b">
            <a:normAutofit/>
          </a:bodyPr>
          <a:lstStyle/>
          <a:p>
            <a:pPr algn="ctr" defTabSz="914400">
              <a:lnSpc>
                <a:spcPct val="90000"/>
              </a:lnSpc>
              <a:spcBef>
                <a:spcPct val="0"/>
              </a:spcBef>
              <a:spcAft>
                <a:spcPts val="450"/>
              </a:spcAft>
            </a:pPr>
            <a:endParaRPr lang="en-US" sz="6000" b="1" dirty="0">
              <a:solidFill>
                <a:srgbClr val="FFFFFF"/>
              </a:solidFill>
              <a:latin typeface="+mj-lt"/>
              <a:ea typeface="+mj-ea"/>
              <a:cs typeface="+mj-cs"/>
            </a:endParaRPr>
          </a:p>
          <a:p>
            <a:pPr algn="ctr" defTabSz="914400">
              <a:lnSpc>
                <a:spcPct val="90000"/>
              </a:lnSpc>
              <a:spcBef>
                <a:spcPct val="0"/>
              </a:spcBef>
              <a:spcAft>
                <a:spcPts val="450"/>
              </a:spcAft>
            </a:pPr>
            <a:endParaRPr lang="en-US" sz="6000" b="1" dirty="0">
              <a:solidFill>
                <a:srgbClr val="FFFFFF"/>
              </a:solidFill>
              <a:latin typeface="+mj-lt"/>
              <a:ea typeface="+mj-ea"/>
              <a:cs typeface="+mj-cs"/>
            </a:endParaRPr>
          </a:p>
          <a:p>
            <a:pPr algn="ctr" defTabSz="914400">
              <a:lnSpc>
                <a:spcPct val="90000"/>
              </a:lnSpc>
              <a:spcBef>
                <a:spcPct val="0"/>
              </a:spcBef>
              <a:spcAft>
                <a:spcPts val="450"/>
              </a:spcAft>
            </a:pPr>
            <a:endParaRPr lang="en-US" sz="6000" b="1" dirty="0">
              <a:solidFill>
                <a:srgbClr val="FFFFFF"/>
              </a:solidFill>
              <a:latin typeface="+mj-lt"/>
              <a:ea typeface="+mj-ea"/>
              <a:cs typeface="+mj-cs"/>
            </a:endParaRPr>
          </a:p>
          <a:p>
            <a:pPr algn="ctr" defTabSz="914400">
              <a:lnSpc>
                <a:spcPct val="90000"/>
              </a:lnSpc>
              <a:spcBef>
                <a:spcPct val="0"/>
              </a:spcBef>
              <a:spcAft>
                <a:spcPts val="450"/>
              </a:spcAft>
            </a:pPr>
            <a:endParaRPr lang="en-US" sz="6000" b="1" dirty="0">
              <a:solidFill>
                <a:srgbClr val="FFFFFF"/>
              </a:solidFill>
              <a:latin typeface="+mj-lt"/>
              <a:ea typeface="+mj-ea"/>
              <a:cs typeface="+mj-cs"/>
            </a:endParaRPr>
          </a:p>
        </p:txBody>
      </p:sp>
      <p:sp>
        <p:nvSpPr>
          <p:cNvPr id="2" name="Rectangle 1">
            <a:extLst>
              <a:ext uri="{FF2B5EF4-FFF2-40B4-BE49-F238E27FC236}">
                <a16:creationId xmlns:a16="http://schemas.microsoft.com/office/drawing/2014/main" id="{7878FAAD-3798-7C47-826C-FB779DBF4C47}"/>
              </a:ext>
            </a:extLst>
          </p:cNvPr>
          <p:cNvSpPr/>
          <p:nvPr/>
        </p:nvSpPr>
        <p:spPr>
          <a:xfrm>
            <a:off x="376518" y="1972235"/>
            <a:ext cx="6481482" cy="3477875"/>
          </a:xfrm>
          <a:prstGeom prst="rect">
            <a:avLst/>
          </a:prstGeom>
        </p:spPr>
        <p:txBody>
          <a:bodyPr wrap="square">
            <a:spAutoFit/>
          </a:bodyPr>
          <a:lstStyle/>
          <a:p>
            <a:r>
              <a:rPr lang="en-US" sz="4400" dirty="0">
                <a:latin typeface="League Spartan" pitchFamily="2" charset="77"/>
              </a:rPr>
              <a:t>01 </a:t>
            </a:r>
            <a:r>
              <a:rPr lang="en-US" sz="4000" dirty="0">
                <a:latin typeface="League Spartan" pitchFamily="2" charset="77"/>
              </a:rPr>
              <a:t>Summary</a:t>
            </a:r>
          </a:p>
          <a:p>
            <a:endParaRPr lang="en-US" sz="4400" dirty="0">
              <a:latin typeface="League Spartan" pitchFamily="2" charset="77"/>
            </a:endParaRPr>
          </a:p>
          <a:p>
            <a:r>
              <a:rPr lang="en-US" sz="4400" dirty="0">
                <a:latin typeface="League Spartan" pitchFamily="2" charset="77"/>
              </a:rPr>
              <a:t>02 </a:t>
            </a:r>
            <a:r>
              <a:rPr lang="en-US" sz="4000" dirty="0">
                <a:latin typeface="League Spartan" pitchFamily="2" charset="77"/>
              </a:rPr>
              <a:t>Exact Words</a:t>
            </a:r>
          </a:p>
          <a:p>
            <a:endParaRPr lang="en-US" sz="4400" dirty="0">
              <a:latin typeface="League Spartan" pitchFamily="2" charset="77"/>
            </a:endParaRPr>
          </a:p>
          <a:p>
            <a:r>
              <a:rPr lang="en-US" sz="4400" dirty="0">
                <a:latin typeface="League Spartan" pitchFamily="2" charset="77"/>
              </a:rPr>
              <a:t>03 </a:t>
            </a:r>
            <a:r>
              <a:rPr lang="en-US" sz="4000" dirty="0">
                <a:latin typeface="League Spartan" pitchFamily="2" charset="77"/>
              </a:rPr>
              <a:t>Double Sided</a:t>
            </a:r>
          </a:p>
        </p:txBody>
      </p:sp>
    </p:spTree>
    <p:extLst>
      <p:ext uri="{BB962C8B-B14F-4D97-AF65-F5344CB8AC3E}">
        <p14:creationId xmlns:p14="http://schemas.microsoft.com/office/powerpoint/2010/main" val="21883406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ECB77E1-0F80-A54A-AD93-D5C1E3CE408F}"/>
              </a:ext>
            </a:extLst>
          </p:cNvPr>
          <p:cNvPicPr>
            <a:picLocks noChangeAspect="1"/>
          </p:cNvPicPr>
          <p:nvPr/>
        </p:nvPicPr>
        <p:blipFill rotWithShape="1">
          <a:blip r:embed="rId2"/>
          <a:srcRect l="10864" r="18859" b="-2"/>
          <a:stretch/>
        </p:blipFill>
        <p:spPr>
          <a:xfrm>
            <a:off x="241299" y="321732"/>
            <a:ext cx="3275458" cy="6214533"/>
          </a:xfrm>
          <a:prstGeom prst="rect">
            <a:avLst/>
          </a:prstGeom>
        </p:spPr>
      </p:pic>
      <p:pic>
        <p:nvPicPr>
          <p:cNvPr id="5" name="Picture 4" descr="A person standing in front of a crowd of people on a sidewalk&#10;&#10;Description automatically generated">
            <a:extLst>
              <a:ext uri="{FF2B5EF4-FFF2-40B4-BE49-F238E27FC236}">
                <a16:creationId xmlns:a16="http://schemas.microsoft.com/office/drawing/2014/main" id="{1A4D801A-5759-134C-AD4A-2C41D725EDA5}"/>
              </a:ext>
            </a:extLst>
          </p:cNvPr>
          <p:cNvPicPr>
            <a:picLocks noChangeAspect="1"/>
          </p:cNvPicPr>
          <p:nvPr/>
        </p:nvPicPr>
        <p:blipFill rotWithShape="1">
          <a:blip r:embed="rId3">
            <a:extLst>
              <a:ext uri="{28A0092B-C50C-407E-A947-70E740481C1C}">
                <a14:useLocalDpi xmlns:a14="http://schemas.microsoft.com/office/drawing/2010/main" val="0"/>
              </a:ext>
            </a:extLst>
          </a:blip>
          <a:srcRect l="17828" r="17928" b="-1"/>
          <a:stretch/>
        </p:blipFill>
        <p:spPr>
          <a:xfrm>
            <a:off x="3579393" y="321732"/>
            <a:ext cx="5323307" cy="6214533"/>
          </a:xfrm>
          <a:prstGeom prst="rect">
            <a:avLst/>
          </a:prstGeom>
        </p:spPr>
      </p:pic>
    </p:spTree>
    <p:extLst>
      <p:ext uri="{BB962C8B-B14F-4D97-AF65-F5344CB8AC3E}">
        <p14:creationId xmlns:p14="http://schemas.microsoft.com/office/powerpoint/2010/main" val="1137627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0842"/>
        </a:solidFill>
        <a:effectLst/>
      </p:bgPr>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43CCE07D-2B00-4577-9290-CC1DA296C271}"/>
              </a:ext>
            </a:extLst>
          </p:cNvPr>
          <p:cNvSpPr txBox="1">
            <a:spLocks/>
          </p:cNvSpPr>
          <p:nvPr/>
        </p:nvSpPr>
        <p:spPr>
          <a:xfrm>
            <a:off x="825500" y="2644775"/>
            <a:ext cx="7493000" cy="156845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dirty="0">
                <a:solidFill>
                  <a:schemeClr val="bg2"/>
                </a:solidFill>
                <a:latin typeface="League Spartan"/>
              </a:rPr>
              <a:t>Demonstration: </a:t>
            </a:r>
          </a:p>
          <a:p>
            <a:pPr marL="0" indent="0" algn="ctr">
              <a:buFont typeface="Arial" panose="020B0604020202020204" pitchFamily="34" charset="0"/>
              <a:buNone/>
            </a:pPr>
            <a:endParaRPr lang="en-US" sz="3200" dirty="0">
              <a:solidFill>
                <a:schemeClr val="bg2"/>
              </a:solidFill>
              <a:latin typeface="League Spartan"/>
            </a:endParaRPr>
          </a:p>
          <a:p>
            <a:pPr marL="0" indent="0" algn="ctr">
              <a:buNone/>
            </a:pPr>
            <a:r>
              <a:rPr lang="en-US" sz="5200" dirty="0">
                <a:solidFill>
                  <a:schemeClr val="accent1"/>
                </a:solidFill>
                <a:latin typeface="League Spartan"/>
              </a:rPr>
              <a:t>Reflective Listening</a:t>
            </a:r>
          </a:p>
        </p:txBody>
      </p:sp>
    </p:spTree>
    <p:extLst>
      <p:ext uri="{BB962C8B-B14F-4D97-AF65-F5344CB8AC3E}">
        <p14:creationId xmlns:p14="http://schemas.microsoft.com/office/powerpoint/2010/main" val="216853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9A2FFF0E-DC54-44C7-9289-7DD3B80F2CA0}"/>
              </a:ext>
            </a:extLst>
          </p:cNvPr>
          <p:cNvCxnSpPr>
            <a:cxnSpLocks/>
          </p:cNvCxnSpPr>
          <p:nvPr/>
        </p:nvCxnSpPr>
        <p:spPr>
          <a:xfrm>
            <a:off x="0" y="2134947"/>
            <a:ext cx="9144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1959726-074D-4828-B788-903ADAE198F7}"/>
              </a:ext>
            </a:extLst>
          </p:cNvPr>
          <p:cNvSpPr txBox="1">
            <a:spLocks/>
          </p:cNvSpPr>
          <p:nvPr/>
        </p:nvSpPr>
        <p:spPr>
          <a:xfrm>
            <a:off x="1356852" y="437315"/>
            <a:ext cx="6415548" cy="10830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tx2"/>
                </a:solidFill>
              </a:rPr>
              <a:t>Reflective Listening Practice</a:t>
            </a:r>
          </a:p>
          <a:p>
            <a:pPr algn="ctr"/>
            <a:r>
              <a:rPr lang="en-US" sz="3200" dirty="0">
                <a:solidFill>
                  <a:schemeClr val="tx2"/>
                </a:solidFill>
              </a:rPr>
              <a:t>Practice</a:t>
            </a:r>
          </a:p>
        </p:txBody>
      </p:sp>
      <p:grpSp>
        <p:nvGrpSpPr>
          <p:cNvPr id="10" name="Group 9">
            <a:extLst>
              <a:ext uri="{FF2B5EF4-FFF2-40B4-BE49-F238E27FC236}">
                <a16:creationId xmlns:a16="http://schemas.microsoft.com/office/drawing/2014/main" id="{4AE498CB-6589-4AB7-BB2C-4B5ECB8B1517}"/>
              </a:ext>
            </a:extLst>
          </p:cNvPr>
          <p:cNvGrpSpPr/>
          <p:nvPr/>
        </p:nvGrpSpPr>
        <p:grpSpPr>
          <a:xfrm>
            <a:off x="707178" y="3604973"/>
            <a:ext cx="2139630" cy="2139630"/>
            <a:chOff x="624950" y="2328760"/>
            <a:chExt cx="2315603" cy="2315603"/>
          </a:xfrm>
          <a:noFill/>
        </p:grpSpPr>
        <p:sp>
          <p:nvSpPr>
            <p:cNvPr id="3" name="Oval 2">
              <a:extLst>
                <a:ext uri="{FF2B5EF4-FFF2-40B4-BE49-F238E27FC236}">
                  <a16:creationId xmlns:a16="http://schemas.microsoft.com/office/drawing/2014/main" id="{D3435915-1539-488D-8EEC-9D49DF97E603}"/>
                </a:ext>
              </a:extLst>
            </p:cNvPr>
            <p:cNvSpPr/>
            <p:nvPr/>
          </p:nvSpPr>
          <p:spPr>
            <a:xfrm>
              <a:off x="624950" y="2328760"/>
              <a:ext cx="2315603" cy="2315603"/>
            </a:xfrm>
            <a:prstGeom prst="ellipse">
              <a:avLst/>
            </a:prstGeom>
            <a:grp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14A8DB10-93BA-4684-88A2-CA65908172C3}"/>
                </a:ext>
              </a:extLst>
            </p:cNvPr>
            <p:cNvSpPr/>
            <p:nvPr/>
          </p:nvSpPr>
          <p:spPr>
            <a:xfrm>
              <a:off x="1014085" y="3009507"/>
              <a:ext cx="1537332" cy="899342"/>
            </a:xfrm>
            <a:prstGeom prst="rect">
              <a:avLst/>
            </a:prstGeom>
            <a:grpFill/>
            <a:ln>
              <a:noFill/>
            </a:ln>
          </p:spPr>
          <p:txBody>
            <a:bodyPr wrap="square">
              <a:spAutoFit/>
            </a:bodyPr>
            <a:lstStyle/>
            <a:p>
              <a:pPr algn="ctr"/>
              <a:r>
                <a:rPr lang="en-US" sz="2400" b="1" dirty="0">
                  <a:solidFill>
                    <a:schemeClr val="accent4"/>
                  </a:solidFill>
                </a:rPr>
                <a:t>Groups of 3</a:t>
              </a:r>
            </a:p>
          </p:txBody>
        </p:sp>
      </p:grpSp>
      <p:sp>
        <p:nvSpPr>
          <p:cNvPr id="5" name="Rectangle 4">
            <a:extLst>
              <a:ext uri="{FF2B5EF4-FFF2-40B4-BE49-F238E27FC236}">
                <a16:creationId xmlns:a16="http://schemas.microsoft.com/office/drawing/2014/main" id="{F2D7758C-BA7F-4FF5-8E7A-F353EF18943A}"/>
              </a:ext>
            </a:extLst>
          </p:cNvPr>
          <p:cNvSpPr/>
          <p:nvPr/>
        </p:nvSpPr>
        <p:spPr>
          <a:xfrm>
            <a:off x="3118165" y="3429000"/>
            <a:ext cx="3326880" cy="3046988"/>
          </a:xfrm>
          <a:prstGeom prst="rect">
            <a:avLst/>
          </a:prstGeom>
        </p:spPr>
        <p:txBody>
          <a:bodyPr wrap="square">
            <a:spAutoFit/>
          </a:bodyPr>
          <a:lstStyle/>
          <a:p>
            <a:pPr algn="ctr"/>
            <a:r>
              <a:rPr lang="en-US" sz="2400" dirty="0">
                <a:solidFill>
                  <a:schemeClr val="accent4"/>
                </a:solidFill>
              </a:rPr>
              <a:t>Pick </a:t>
            </a:r>
            <a:r>
              <a:rPr lang="en-US" sz="2400" b="1" dirty="0">
                <a:solidFill>
                  <a:schemeClr val="accent4"/>
                </a:solidFill>
              </a:rPr>
              <a:t>something real </a:t>
            </a:r>
            <a:r>
              <a:rPr lang="en-US" sz="2400" dirty="0">
                <a:solidFill>
                  <a:schemeClr val="accent4"/>
                </a:solidFill>
              </a:rPr>
              <a:t>to practice with: </a:t>
            </a:r>
          </a:p>
          <a:p>
            <a:pPr algn="ctr"/>
            <a:r>
              <a:rPr lang="en-US" sz="2400" b="1" dirty="0">
                <a:solidFill>
                  <a:schemeClr val="accent4"/>
                </a:solidFill>
              </a:rPr>
              <a:t>Practice Partner: </a:t>
            </a:r>
            <a:r>
              <a:rPr lang="en-US" sz="2400" dirty="0">
                <a:solidFill>
                  <a:schemeClr val="accent4"/>
                </a:solidFill>
              </a:rPr>
              <a:t>talk about something you are worried about (1 min)</a:t>
            </a:r>
          </a:p>
          <a:p>
            <a:pPr algn="ctr"/>
            <a:r>
              <a:rPr lang="en-US" sz="2400" b="1" dirty="0" err="1">
                <a:solidFill>
                  <a:schemeClr val="accent4"/>
                </a:solidFill>
              </a:rPr>
              <a:t>Practicer</a:t>
            </a:r>
            <a:r>
              <a:rPr lang="en-US" sz="2400" b="1" dirty="0">
                <a:solidFill>
                  <a:schemeClr val="accent4"/>
                </a:solidFill>
              </a:rPr>
              <a:t>: </a:t>
            </a:r>
            <a:r>
              <a:rPr lang="en-US" sz="2400" dirty="0">
                <a:solidFill>
                  <a:schemeClr val="accent4"/>
                </a:solidFill>
              </a:rPr>
              <a:t>Reflective Listening</a:t>
            </a:r>
          </a:p>
        </p:txBody>
      </p:sp>
      <p:sp>
        <p:nvSpPr>
          <p:cNvPr id="7" name="TextBox 6">
            <a:extLst>
              <a:ext uri="{FF2B5EF4-FFF2-40B4-BE49-F238E27FC236}">
                <a16:creationId xmlns:a16="http://schemas.microsoft.com/office/drawing/2014/main" id="{62A988BD-9E7C-4E34-98A0-919C562DA68A}"/>
              </a:ext>
            </a:extLst>
          </p:cNvPr>
          <p:cNvSpPr txBox="1"/>
          <p:nvPr/>
        </p:nvSpPr>
        <p:spPr>
          <a:xfrm>
            <a:off x="611792" y="2748251"/>
            <a:ext cx="2506372" cy="584775"/>
          </a:xfrm>
          <a:prstGeom prst="rect">
            <a:avLst/>
          </a:prstGeom>
          <a:noFill/>
        </p:spPr>
        <p:txBody>
          <a:bodyPr wrap="square" rtlCol="0">
            <a:spAutoFit/>
          </a:bodyPr>
          <a:lstStyle/>
          <a:p>
            <a:pPr algn="ctr"/>
            <a:r>
              <a:rPr lang="en-GB" sz="3200" spc="300" dirty="0">
                <a:solidFill>
                  <a:schemeClr val="accent1"/>
                </a:solidFill>
                <a:latin typeface="+mj-lt"/>
              </a:rPr>
              <a:t>Step 1</a:t>
            </a:r>
          </a:p>
        </p:txBody>
      </p:sp>
      <p:sp>
        <p:nvSpPr>
          <p:cNvPr id="11" name="TextBox 10">
            <a:extLst>
              <a:ext uri="{FF2B5EF4-FFF2-40B4-BE49-F238E27FC236}">
                <a16:creationId xmlns:a16="http://schemas.microsoft.com/office/drawing/2014/main" id="{E8394F6F-F0D0-4D36-A70D-FFCD3653C1FD}"/>
              </a:ext>
            </a:extLst>
          </p:cNvPr>
          <p:cNvSpPr txBox="1"/>
          <p:nvPr/>
        </p:nvSpPr>
        <p:spPr>
          <a:xfrm>
            <a:off x="3411915" y="2748250"/>
            <a:ext cx="2506372" cy="584775"/>
          </a:xfrm>
          <a:prstGeom prst="rect">
            <a:avLst/>
          </a:prstGeom>
          <a:noFill/>
        </p:spPr>
        <p:txBody>
          <a:bodyPr wrap="square" rtlCol="0">
            <a:spAutoFit/>
          </a:bodyPr>
          <a:lstStyle/>
          <a:p>
            <a:pPr algn="ctr"/>
            <a:r>
              <a:rPr lang="en-GB" sz="3200" spc="300" dirty="0">
                <a:solidFill>
                  <a:schemeClr val="accent1"/>
                </a:solidFill>
                <a:latin typeface="+mj-lt"/>
              </a:rPr>
              <a:t>Step 2 </a:t>
            </a:r>
          </a:p>
        </p:txBody>
      </p:sp>
      <p:sp>
        <p:nvSpPr>
          <p:cNvPr id="12" name="TextBox 11">
            <a:extLst>
              <a:ext uri="{FF2B5EF4-FFF2-40B4-BE49-F238E27FC236}">
                <a16:creationId xmlns:a16="http://schemas.microsoft.com/office/drawing/2014/main" id="{59711D6E-0A32-4A51-BC69-9C57F64A4858}"/>
              </a:ext>
            </a:extLst>
          </p:cNvPr>
          <p:cNvSpPr txBox="1"/>
          <p:nvPr/>
        </p:nvSpPr>
        <p:spPr>
          <a:xfrm>
            <a:off x="6121222" y="2748250"/>
            <a:ext cx="2506372" cy="584775"/>
          </a:xfrm>
          <a:prstGeom prst="rect">
            <a:avLst/>
          </a:prstGeom>
          <a:noFill/>
        </p:spPr>
        <p:txBody>
          <a:bodyPr wrap="square" rtlCol="0">
            <a:spAutoFit/>
          </a:bodyPr>
          <a:lstStyle/>
          <a:p>
            <a:pPr algn="ctr"/>
            <a:r>
              <a:rPr lang="en-GB" sz="3200" spc="300" dirty="0">
                <a:solidFill>
                  <a:schemeClr val="accent1"/>
                </a:solidFill>
                <a:latin typeface="+mj-lt"/>
              </a:rPr>
              <a:t>Step 3</a:t>
            </a:r>
          </a:p>
        </p:txBody>
      </p:sp>
      <p:sp>
        <p:nvSpPr>
          <p:cNvPr id="13" name="Rectangle 12">
            <a:extLst>
              <a:ext uri="{FF2B5EF4-FFF2-40B4-BE49-F238E27FC236}">
                <a16:creationId xmlns:a16="http://schemas.microsoft.com/office/drawing/2014/main" id="{760DCC83-AA78-4248-9D0E-2D18BF545536}"/>
              </a:ext>
            </a:extLst>
          </p:cNvPr>
          <p:cNvSpPr/>
          <p:nvPr/>
        </p:nvSpPr>
        <p:spPr>
          <a:xfrm>
            <a:off x="6555896" y="3549526"/>
            <a:ext cx="1676488" cy="523220"/>
          </a:xfrm>
          <a:prstGeom prst="rect">
            <a:avLst/>
          </a:prstGeom>
        </p:spPr>
        <p:txBody>
          <a:bodyPr wrap="square">
            <a:spAutoFit/>
          </a:bodyPr>
          <a:lstStyle/>
          <a:p>
            <a:pPr algn="ctr"/>
            <a:r>
              <a:rPr lang="en-US" sz="2800" b="1" dirty="0">
                <a:solidFill>
                  <a:schemeClr val="accent4"/>
                </a:solidFill>
              </a:rPr>
              <a:t>Switch</a:t>
            </a:r>
          </a:p>
        </p:txBody>
      </p:sp>
      <p:sp>
        <p:nvSpPr>
          <p:cNvPr id="14" name="Oval 13">
            <a:extLst>
              <a:ext uri="{FF2B5EF4-FFF2-40B4-BE49-F238E27FC236}">
                <a16:creationId xmlns:a16="http://schemas.microsoft.com/office/drawing/2014/main" id="{DE6067D8-7747-4BF9-8553-C2F17FC16DDD}"/>
              </a:ext>
            </a:extLst>
          </p:cNvPr>
          <p:cNvSpPr/>
          <p:nvPr/>
        </p:nvSpPr>
        <p:spPr>
          <a:xfrm>
            <a:off x="1599661" y="1999016"/>
            <a:ext cx="300395" cy="3003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3A6C06A1-A621-4238-81C2-32E2D25D4161}"/>
              </a:ext>
            </a:extLst>
          </p:cNvPr>
          <p:cNvSpPr/>
          <p:nvPr/>
        </p:nvSpPr>
        <p:spPr>
          <a:xfrm>
            <a:off x="4421802" y="2014100"/>
            <a:ext cx="300395" cy="3003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5F8D7EE6-64D6-4064-AF4E-09B2F1D14B55}"/>
              </a:ext>
            </a:extLst>
          </p:cNvPr>
          <p:cNvSpPr/>
          <p:nvPr/>
        </p:nvSpPr>
        <p:spPr>
          <a:xfrm>
            <a:off x="7243943" y="2029184"/>
            <a:ext cx="300395" cy="3003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3053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842"/>
        </a:solidFill>
        <a:effectLst/>
      </p:bgPr>
    </p:bg>
    <p:spTree>
      <p:nvGrpSpPr>
        <p:cNvPr id="1" name=""/>
        <p:cNvGrpSpPr/>
        <p:nvPr/>
      </p:nvGrpSpPr>
      <p:grpSpPr>
        <a:xfrm>
          <a:off x="0" y="0"/>
          <a:ext cx="0" cy="0"/>
          <a:chOff x="0" y="0"/>
          <a:chExt cx="0" cy="0"/>
        </a:xfrm>
      </p:grpSpPr>
      <p:grpSp>
        <p:nvGrpSpPr>
          <p:cNvPr id="10" name="Graphic 4">
            <a:extLst>
              <a:ext uri="{FF2B5EF4-FFF2-40B4-BE49-F238E27FC236}">
                <a16:creationId xmlns:a16="http://schemas.microsoft.com/office/drawing/2014/main" id="{1C23039B-9D42-454D-B411-61718ACA7CCA}"/>
              </a:ext>
            </a:extLst>
          </p:cNvPr>
          <p:cNvGrpSpPr/>
          <p:nvPr/>
        </p:nvGrpSpPr>
        <p:grpSpPr>
          <a:xfrm>
            <a:off x="5518285" y="2394883"/>
            <a:ext cx="2917838" cy="1954952"/>
            <a:chOff x="7357714" y="2050177"/>
            <a:chExt cx="3890450" cy="2606602"/>
          </a:xfrm>
        </p:grpSpPr>
        <p:sp>
          <p:nvSpPr>
            <p:cNvPr id="11" name="Freeform: Shape 10">
              <a:extLst>
                <a:ext uri="{FF2B5EF4-FFF2-40B4-BE49-F238E27FC236}">
                  <a16:creationId xmlns:a16="http://schemas.microsoft.com/office/drawing/2014/main" id="{7C85C018-6DE0-4C29-BBE3-B2FD0EB91ADF}"/>
                </a:ext>
              </a:extLst>
            </p:cNvPr>
            <p:cNvSpPr/>
            <p:nvPr/>
          </p:nvSpPr>
          <p:spPr>
            <a:xfrm>
              <a:off x="7238642" y="1937937"/>
              <a:ext cx="2840029" cy="2840029"/>
            </a:xfrm>
            <a:custGeom>
              <a:avLst/>
              <a:gdLst>
                <a:gd name="connsiteX0" fmla="*/ 933810 w 2840028"/>
                <a:gd name="connsiteY0" fmla="*/ 2153092 h 2840029"/>
                <a:gd name="connsiteX1" fmla="*/ 874441 w 2840028"/>
                <a:gd name="connsiteY1" fmla="*/ 2142471 h 2840029"/>
                <a:gd name="connsiteX2" fmla="*/ 690073 w 2840028"/>
                <a:gd name="connsiteY2" fmla="*/ 2088200 h 2840029"/>
                <a:gd name="connsiteX3" fmla="*/ 463299 w 2840028"/>
                <a:gd name="connsiteY3" fmla="*/ 1954251 h 2840029"/>
                <a:gd name="connsiteX4" fmla="*/ 209680 w 2840028"/>
                <a:gd name="connsiteY4" fmla="*/ 1636401 h 2840029"/>
                <a:gd name="connsiteX5" fmla="*/ 124129 w 2840028"/>
                <a:gd name="connsiteY5" fmla="*/ 1333452 h 2840029"/>
                <a:gd name="connsiteX6" fmla="*/ 119305 w 2840028"/>
                <a:gd name="connsiteY6" fmla="*/ 1237163 h 2840029"/>
                <a:gd name="connsiteX7" fmla="*/ 119383 w 2840028"/>
                <a:gd name="connsiteY7" fmla="*/ 1047309 h 2840029"/>
                <a:gd name="connsiteX8" fmla="*/ 130432 w 2840028"/>
                <a:gd name="connsiteY8" fmla="*/ 899044 h 2840029"/>
                <a:gd name="connsiteX9" fmla="*/ 216955 w 2840028"/>
                <a:gd name="connsiteY9" fmla="*/ 630331 h 2840029"/>
                <a:gd name="connsiteX10" fmla="*/ 481156 w 2840028"/>
                <a:gd name="connsiteY10" fmla="*/ 310536 h 2840029"/>
                <a:gd name="connsiteX11" fmla="*/ 926340 w 2840028"/>
                <a:gd name="connsiteY11" fmla="*/ 127218 h 2840029"/>
                <a:gd name="connsiteX12" fmla="*/ 1071804 w 2840028"/>
                <a:gd name="connsiteY12" fmla="*/ 119398 h 2840029"/>
                <a:gd name="connsiteX13" fmla="*/ 1528932 w 2840028"/>
                <a:gd name="connsiteY13" fmla="*/ 119398 h 2840029"/>
                <a:gd name="connsiteX14" fmla="*/ 1804259 w 2840028"/>
                <a:gd name="connsiteY14" fmla="*/ 119048 h 2840029"/>
                <a:gd name="connsiteX15" fmla="*/ 2017456 w 2840028"/>
                <a:gd name="connsiteY15" fmla="*/ 140445 h 2840029"/>
                <a:gd name="connsiteX16" fmla="*/ 2244308 w 2840028"/>
                <a:gd name="connsiteY16" fmla="*/ 223506 h 2840029"/>
                <a:gd name="connsiteX17" fmla="*/ 2599817 w 2840028"/>
                <a:gd name="connsiteY17" fmla="*/ 563104 h 2840029"/>
                <a:gd name="connsiteX18" fmla="*/ 2723767 w 2840028"/>
                <a:gd name="connsiteY18" fmla="*/ 944796 h 2840029"/>
                <a:gd name="connsiteX19" fmla="*/ 2728980 w 2840028"/>
                <a:gd name="connsiteY19" fmla="*/ 1060265 h 2840029"/>
                <a:gd name="connsiteX20" fmla="*/ 2729175 w 2840028"/>
                <a:gd name="connsiteY20" fmla="*/ 1228215 h 2840029"/>
                <a:gd name="connsiteX21" fmla="*/ 2714235 w 2840028"/>
                <a:gd name="connsiteY21" fmla="*/ 1403480 h 2840029"/>
                <a:gd name="connsiteX22" fmla="*/ 2506096 w 2840028"/>
                <a:gd name="connsiteY22" fmla="*/ 1837382 h 2840029"/>
                <a:gd name="connsiteX23" fmla="*/ 2181516 w 2840028"/>
                <a:gd name="connsiteY23" fmla="*/ 2077968 h 2840029"/>
                <a:gd name="connsiteX24" fmla="*/ 1960927 w 2840028"/>
                <a:gd name="connsiteY24" fmla="*/ 2145195 h 2840029"/>
                <a:gd name="connsiteX25" fmla="*/ 1815814 w 2840028"/>
                <a:gd name="connsiteY25" fmla="*/ 2158344 h 2840029"/>
                <a:gd name="connsiteX26" fmla="*/ 1725011 w 2840028"/>
                <a:gd name="connsiteY26" fmla="*/ 2158228 h 2840029"/>
                <a:gd name="connsiteX27" fmla="*/ 1681943 w 2840028"/>
                <a:gd name="connsiteY27" fmla="*/ 2176357 h 2840029"/>
                <a:gd name="connsiteX28" fmla="*/ 1551341 w 2840028"/>
                <a:gd name="connsiteY28" fmla="*/ 2317892 h 2840029"/>
                <a:gd name="connsiteX29" fmla="*/ 1221431 w 2840028"/>
                <a:gd name="connsiteY29" fmla="*/ 2672857 h 2840029"/>
                <a:gd name="connsiteX30" fmla="*/ 1113976 w 2840028"/>
                <a:gd name="connsiteY30" fmla="*/ 2728412 h 2840029"/>
                <a:gd name="connsiteX31" fmla="*/ 949371 w 2840028"/>
                <a:gd name="connsiteY31" fmla="*/ 2632551 h 2840029"/>
                <a:gd name="connsiteX32" fmla="*/ 935405 w 2840028"/>
                <a:gd name="connsiteY32" fmla="*/ 2565752 h 2840029"/>
                <a:gd name="connsiteX33" fmla="*/ 935249 w 2840028"/>
                <a:gd name="connsiteY33" fmla="*/ 2364850 h 2840029"/>
                <a:gd name="connsiteX34" fmla="*/ 935483 w 2840028"/>
                <a:gd name="connsiteY34" fmla="*/ 2180325 h 2840029"/>
                <a:gd name="connsiteX35" fmla="*/ 933810 w 2840028"/>
                <a:gd name="connsiteY35" fmla="*/ 2153092 h 2840029"/>
                <a:gd name="connsiteX36" fmla="*/ 1100749 w 2840028"/>
                <a:gd name="connsiteY36" fmla="*/ 2557349 h 2840029"/>
                <a:gd name="connsiteX37" fmla="*/ 1119890 w 2840028"/>
                <a:gd name="connsiteY37" fmla="*/ 2542993 h 2840029"/>
                <a:gd name="connsiteX38" fmla="*/ 1401208 w 2840028"/>
                <a:gd name="connsiteY38" fmla="*/ 2240705 h 2840029"/>
                <a:gd name="connsiteX39" fmla="*/ 1609347 w 2840028"/>
                <a:gd name="connsiteY39" fmla="*/ 2017043 h 2840029"/>
                <a:gd name="connsiteX40" fmla="*/ 1656461 w 2840028"/>
                <a:gd name="connsiteY40" fmla="*/ 1995840 h 2840029"/>
                <a:gd name="connsiteX41" fmla="*/ 1783134 w 2840028"/>
                <a:gd name="connsiteY41" fmla="*/ 1995840 h 2840029"/>
                <a:gd name="connsiteX42" fmla="*/ 1944743 w 2840028"/>
                <a:gd name="connsiteY42" fmla="*/ 1983157 h 2840029"/>
                <a:gd name="connsiteX43" fmla="*/ 2205481 w 2840028"/>
                <a:gd name="connsiteY43" fmla="*/ 1884029 h 2840029"/>
                <a:gd name="connsiteX44" fmla="*/ 2505980 w 2840028"/>
                <a:gd name="connsiteY44" fmla="*/ 1538829 h 2840029"/>
                <a:gd name="connsiteX45" fmla="*/ 2566126 w 2840028"/>
                <a:gd name="connsiteY45" fmla="*/ 1260895 h 2840029"/>
                <a:gd name="connsiteX46" fmla="*/ 2566476 w 2840028"/>
                <a:gd name="connsiteY46" fmla="*/ 1029608 h 2840029"/>
                <a:gd name="connsiteX47" fmla="*/ 2553093 w 2840028"/>
                <a:gd name="connsiteY47" fmla="*/ 895737 h 2840029"/>
                <a:gd name="connsiteX48" fmla="*/ 2283874 w 2840028"/>
                <a:gd name="connsiteY48" fmla="*/ 444523 h 2840029"/>
                <a:gd name="connsiteX49" fmla="*/ 1941008 w 2840028"/>
                <a:gd name="connsiteY49" fmla="*/ 291511 h 2840029"/>
                <a:gd name="connsiteX50" fmla="*/ 1779127 w 2840028"/>
                <a:gd name="connsiteY50" fmla="*/ 281396 h 2840029"/>
                <a:gd name="connsiteX51" fmla="*/ 1404749 w 2840028"/>
                <a:gd name="connsiteY51" fmla="*/ 281746 h 2840029"/>
                <a:gd name="connsiteX52" fmla="*/ 1033016 w 2840028"/>
                <a:gd name="connsiteY52" fmla="*/ 282097 h 2840029"/>
                <a:gd name="connsiteX53" fmla="*/ 600787 w 2840028"/>
                <a:gd name="connsiteY53" fmla="*/ 423904 h 2840029"/>
                <a:gd name="connsiteX54" fmla="*/ 281342 w 2840028"/>
                <a:gd name="connsiteY54" fmla="*/ 1034471 h 2840029"/>
                <a:gd name="connsiteX55" fmla="*/ 281187 w 2840028"/>
                <a:gd name="connsiteY55" fmla="*/ 1249263 h 2840029"/>
                <a:gd name="connsiteX56" fmla="*/ 324799 w 2840028"/>
                <a:gd name="connsiteY56" fmla="*/ 1494750 h 2840029"/>
                <a:gd name="connsiteX57" fmla="*/ 596002 w 2840028"/>
                <a:gd name="connsiteY57" fmla="*/ 1853527 h 2840029"/>
                <a:gd name="connsiteX58" fmla="*/ 932370 w 2840028"/>
                <a:gd name="connsiteY58" fmla="*/ 1988332 h 2840029"/>
                <a:gd name="connsiteX59" fmla="*/ 1064218 w 2840028"/>
                <a:gd name="connsiteY59" fmla="*/ 1996151 h 2840029"/>
                <a:gd name="connsiteX60" fmla="*/ 1093552 w 2840028"/>
                <a:gd name="connsiteY60" fmla="*/ 1999769 h 2840029"/>
                <a:gd name="connsiteX61" fmla="*/ 1096742 w 2840028"/>
                <a:gd name="connsiteY61" fmla="*/ 2029570 h 2840029"/>
                <a:gd name="connsiteX62" fmla="*/ 1097014 w 2840028"/>
                <a:gd name="connsiteY62" fmla="*/ 2189196 h 2840029"/>
                <a:gd name="connsiteX63" fmla="*/ 1097092 w 2840028"/>
                <a:gd name="connsiteY63" fmla="*/ 2337850 h 2840029"/>
                <a:gd name="connsiteX64" fmla="*/ 1097092 w 2840028"/>
                <a:gd name="connsiteY64" fmla="*/ 2530622 h 2840029"/>
                <a:gd name="connsiteX65" fmla="*/ 1100749 w 2840028"/>
                <a:gd name="connsiteY65" fmla="*/ 2557349 h 284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40028" h="2840029">
                  <a:moveTo>
                    <a:pt x="933810" y="2153092"/>
                  </a:moveTo>
                  <a:cubicBezTo>
                    <a:pt x="912101" y="2149124"/>
                    <a:pt x="893310" y="2145739"/>
                    <a:pt x="874441" y="2142471"/>
                  </a:cubicBezTo>
                  <a:cubicBezTo>
                    <a:pt x="810833" y="2131384"/>
                    <a:pt x="749480" y="2112904"/>
                    <a:pt x="690073" y="2088200"/>
                  </a:cubicBezTo>
                  <a:cubicBezTo>
                    <a:pt x="608218" y="2054197"/>
                    <a:pt x="532510" y="2009729"/>
                    <a:pt x="463299" y="1954251"/>
                  </a:cubicBezTo>
                  <a:cubicBezTo>
                    <a:pt x="355183" y="1867027"/>
                    <a:pt x="270216" y="1761479"/>
                    <a:pt x="209680" y="1636401"/>
                  </a:cubicBezTo>
                  <a:cubicBezTo>
                    <a:pt x="163267" y="1540463"/>
                    <a:pt x="134400" y="1439467"/>
                    <a:pt x="124129" y="1333452"/>
                  </a:cubicBezTo>
                  <a:cubicBezTo>
                    <a:pt x="121017" y="1301550"/>
                    <a:pt x="119655" y="1269415"/>
                    <a:pt x="119305" y="1237163"/>
                  </a:cubicBezTo>
                  <a:cubicBezTo>
                    <a:pt x="118605" y="1173982"/>
                    <a:pt x="119577" y="1110529"/>
                    <a:pt x="119383" y="1047309"/>
                  </a:cubicBezTo>
                  <a:cubicBezTo>
                    <a:pt x="119305" y="997628"/>
                    <a:pt x="122456" y="948064"/>
                    <a:pt x="130432" y="899044"/>
                  </a:cubicBezTo>
                  <a:cubicBezTo>
                    <a:pt x="145566" y="805246"/>
                    <a:pt x="173966" y="715298"/>
                    <a:pt x="216955" y="630331"/>
                  </a:cubicBezTo>
                  <a:cubicBezTo>
                    <a:pt x="280837" y="503736"/>
                    <a:pt x="368372" y="396554"/>
                    <a:pt x="481156" y="310536"/>
                  </a:cubicBezTo>
                  <a:cubicBezTo>
                    <a:pt x="613159" y="210279"/>
                    <a:pt x="761113" y="147915"/>
                    <a:pt x="926340" y="127218"/>
                  </a:cubicBezTo>
                  <a:cubicBezTo>
                    <a:pt x="974737" y="121226"/>
                    <a:pt x="1023251" y="119670"/>
                    <a:pt x="1071804" y="119398"/>
                  </a:cubicBezTo>
                  <a:cubicBezTo>
                    <a:pt x="1224232" y="119320"/>
                    <a:pt x="1376582" y="119398"/>
                    <a:pt x="1528932" y="119398"/>
                  </a:cubicBezTo>
                  <a:cubicBezTo>
                    <a:pt x="1620669" y="119320"/>
                    <a:pt x="1712444" y="119242"/>
                    <a:pt x="1804259" y="119048"/>
                  </a:cubicBezTo>
                  <a:cubicBezTo>
                    <a:pt x="1875999" y="119048"/>
                    <a:pt x="1947428" y="124806"/>
                    <a:pt x="2017456" y="140445"/>
                  </a:cubicBezTo>
                  <a:cubicBezTo>
                    <a:pt x="2096587" y="158108"/>
                    <a:pt x="2172451" y="185224"/>
                    <a:pt x="2244308" y="223506"/>
                  </a:cubicBezTo>
                  <a:cubicBezTo>
                    <a:pt x="2394674" y="303338"/>
                    <a:pt x="2512866" y="416862"/>
                    <a:pt x="2599817" y="563104"/>
                  </a:cubicBezTo>
                  <a:cubicBezTo>
                    <a:pt x="2669923" y="680946"/>
                    <a:pt x="2710073" y="808669"/>
                    <a:pt x="2723767" y="944796"/>
                  </a:cubicBezTo>
                  <a:cubicBezTo>
                    <a:pt x="2727541" y="983078"/>
                    <a:pt x="2728474" y="1021710"/>
                    <a:pt x="2728980" y="1060265"/>
                  </a:cubicBezTo>
                  <a:cubicBezTo>
                    <a:pt x="2729836" y="1116287"/>
                    <a:pt x="2729175" y="1172154"/>
                    <a:pt x="2729175" y="1228215"/>
                  </a:cubicBezTo>
                  <a:cubicBezTo>
                    <a:pt x="2729253" y="1287078"/>
                    <a:pt x="2724973" y="1345629"/>
                    <a:pt x="2714235" y="1403480"/>
                  </a:cubicBezTo>
                  <a:cubicBezTo>
                    <a:pt x="2684201" y="1566879"/>
                    <a:pt x="2614329" y="1711487"/>
                    <a:pt x="2506096" y="1837382"/>
                  </a:cubicBezTo>
                  <a:cubicBezTo>
                    <a:pt x="2416071" y="1942074"/>
                    <a:pt x="2307255" y="2021245"/>
                    <a:pt x="2181516" y="2077968"/>
                  </a:cubicBezTo>
                  <a:cubicBezTo>
                    <a:pt x="2110788" y="2109908"/>
                    <a:pt x="2037064" y="2131811"/>
                    <a:pt x="1960927" y="2145195"/>
                  </a:cubicBezTo>
                  <a:cubicBezTo>
                    <a:pt x="1913114" y="2153520"/>
                    <a:pt x="1864639" y="2158228"/>
                    <a:pt x="1815814" y="2158344"/>
                  </a:cubicBezTo>
                  <a:cubicBezTo>
                    <a:pt x="1785624" y="2158344"/>
                    <a:pt x="1755239" y="2159239"/>
                    <a:pt x="1725011" y="2158228"/>
                  </a:cubicBezTo>
                  <a:cubicBezTo>
                    <a:pt x="1707192" y="2157411"/>
                    <a:pt x="1694198" y="2162702"/>
                    <a:pt x="1681943" y="2176357"/>
                  </a:cubicBezTo>
                  <a:cubicBezTo>
                    <a:pt x="1639032" y="2224171"/>
                    <a:pt x="1594914" y="2270856"/>
                    <a:pt x="1551341" y="2317892"/>
                  </a:cubicBezTo>
                  <a:cubicBezTo>
                    <a:pt x="1441397" y="2436317"/>
                    <a:pt x="1331375" y="2554509"/>
                    <a:pt x="1221431" y="2672857"/>
                  </a:cubicBezTo>
                  <a:cubicBezTo>
                    <a:pt x="1192252" y="2704369"/>
                    <a:pt x="1157160" y="2724016"/>
                    <a:pt x="1113976" y="2728412"/>
                  </a:cubicBezTo>
                  <a:cubicBezTo>
                    <a:pt x="1050640" y="2734676"/>
                    <a:pt x="980495" y="2703280"/>
                    <a:pt x="949371" y="2632551"/>
                  </a:cubicBezTo>
                  <a:cubicBezTo>
                    <a:pt x="940034" y="2611426"/>
                    <a:pt x="935405" y="2589134"/>
                    <a:pt x="935405" y="2565752"/>
                  </a:cubicBezTo>
                  <a:cubicBezTo>
                    <a:pt x="935677" y="2498798"/>
                    <a:pt x="935327" y="2431804"/>
                    <a:pt x="935249" y="2364850"/>
                  </a:cubicBezTo>
                  <a:cubicBezTo>
                    <a:pt x="935249" y="2303303"/>
                    <a:pt x="935483" y="2241872"/>
                    <a:pt x="935483" y="2180325"/>
                  </a:cubicBezTo>
                  <a:cubicBezTo>
                    <a:pt x="935249" y="2172156"/>
                    <a:pt x="934471" y="2164102"/>
                    <a:pt x="933810" y="2153092"/>
                  </a:cubicBezTo>
                  <a:close/>
                  <a:moveTo>
                    <a:pt x="1100749" y="2557349"/>
                  </a:moveTo>
                  <a:cubicBezTo>
                    <a:pt x="1110786" y="2557349"/>
                    <a:pt x="1114560" y="2548751"/>
                    <a:pt x="1119890" y="2542993"/>
                  </a:cubicBezTo>
                  <a:cubicBezTo>
                    <a:pt x="1213689" y="2442347"/>
                    <a:pt x="1307410" y="2341546"/>
                    <a:pt x="1401208" y="2240705"/>
                  </a:cubicBezTo>
                  <a:cubicBezTo>
                    <a:pt x="1470575" y="2166320"/>
                    <a:pt x="1539825" y="2091701"/>
                    <a:pt x="1609347" y="2017043"/>
                  </a:cubicBezTo>
                  <a:cubicBezTo>
                    <a:pt x="1629150" y="1995840"/>
                    <a:pt x="1629344" y="1995840"/>
                    <a:pt x="1656461" y="1995840"/>
                  </a:cubicBezTo>
                  <a:cubicBezTo>
                    <a:pt x="1698750" y="1995685"/>
                    <a:pt x="1740922" y="1995490"/>
                    <a:pt x="1783134" y="1995840"/>
                  </a:cubicBezTo>
                  <a:cubicBezTo>
                    <a:pt x="1837367" y="1996385"/>
                    <a:pt x="1891094" y="1992922"/>
                    <a:pt x="1944743" y="1983157"/>
                  </a:cubicBezTo>
                  <a:cubicBezTo>
                    <a:pt x="2037958" y="1966312"/>
                    <a:pt x="2125066" y="1933710"/>
                    <a:pt x="2205481" y="1884029"/>
                  </a:cubicBezTo>
                  <a:cubicBezTo>
                    <a:pt x="2341180" y="1800267"/>
                    <a:pt x="2442449" y="1685577"/>
                    <a:pt x="2505980" y="1538829"/>
                  </a:cubicBezTo>
                  <a:cubicBezTo>
                    <a:pt x="2544262" y="1450166"/>
                    <a:pt x="2565192" y="1357573"/>
                    <a:pt x="2566126" y="1260895"/>
                  </a:cubicBezTo>
                  <a:cubicBezTo>
                    <a:pt x="2566982" y="1183864"/>
                    <a:pt x="2566204" y="1106755"/>
                    <a:pt x="2566476" y="1029608"/>
                  </a:cubicBezTo>
                  <a:cubicBezTo>
                    <a:pt x="2566632" y="984556"/>
                    <a:pt x="2561846" y="939816"/>
                    <a:pt x="2553093" y="895737"/>
                  </a:cubicBezTo>
                  <a:cubicBezTo>
                    <a:pt x="2516873" y="713431"/>
                    <a:pt x="2428560" y="562053"/>
                    <a:pt x="2283874" y="444523"/>
                  </a:cubicBezTo>
                  <a:cubicBezTo>
                    <a:pt x="2183306" y="362901"/>
                    <a:pt x="2068537" y="312637"/>
                    <a:pt x="1941008" y="291511"/>
                  </a:cubicBezTo>
                  <a:cubicBezTo>
                    <a:pt x="1887398" y="282680"/>
                    <a:pt x="1833282" y="281202"/>
                    <a:pt x="1779127" y="281396"/>
                  </a:cubicBezTo>
                  <a:cubicBezTo>
                    <a:pt x="1654321" y="281902"/>
                    <a:pt x="1529476" y="281746"/>
                    <a:pt x="1404749" y="281746"/>
                  </a:cubicBezTo>
                  <a:cubicBezTo>
                    <a:pt x="1280799" y="281824"/>
                    <a:pt x="1156966" y="280657"/>
                    <a:pt x="1033016" y="282097"/>
                  </a:cubicBezTo>
                  <a:cubicBezTo>
                    <a:pt x="874403" y="284003"/>
                    <a:pt x="728861" y="329832"/>
                    <a:pt x="600787" y="423904"/>
                  </a:cubicBezTo>
                  <a:cubicBezTo>
                    <a:pt x="395138" y="574970"/>
                    <a:pt x="288656" y="779413"/>
                    <a:pt x="281342" y="1034471"/>
                  </a:cubicBezTo>
                  <a:cubicBezTo>
                    <a:pt x="279280" y="1106055"/>
                    <a:pt x="280642" y="1177640"/>
                    <a:pt x="281187" y="1249263"/>
                  </a:cubicBezTo>
                  <a:cubicBezTo>
                    <a:pt x="281692" y="1333452"/>
                    <a:pt x="296398" y="1415268"/>
                    <a:pt x="324799" y="1494750"/>
                  </a:cubicBezTo>
                  <a:cubicBezTo>
                    <a:pt x="377670" y="1642626"/>
                    <a:pt x="469018" y="1761907"/>
                    <a:pt x="596002" y="1853527"/>
                  </a:cubicBezTo>
                  <a:cubicBezTo>
                    <a:pt x="696687" y="1926007"/>
                    <a:pt x="809354" y="1970319"/>
                    <a:pt x="932370" y="1988332"/>
                  </a:cubicBezTo>
                  <a:cubicBezTo>
                    <a:pt x="976060" y="1994790"/>
                    <a:pt x="1019983" y="1996151"/>
                    <a:pt x="1064218" y="1996151"/>
                  </a:cubicBezTo>
                  <a:cubicBezTo>
                    <a:pt x="1073983" y="1996151"/>
                    <a:pt x="1084409" y="1993662"/>
                    <a:pt x="1093552" y="1999769"/>
                  </a:cubicBezTo>
                  <a:cubicBezTo>
                    <a:pt x="1098609" y="2009379"/>
                    <a:pt x="1096664" y="2019611"/>
                    <a:pt x="1096742" y="2029570"/>
                  </a:cubicBezTo>
                  <a:cubicBezTo>
                    <a:pt x="1097014" y="2082753"/>
                    <a:pt x="1096936" y="2136052"/>
                    <a:pt x="1097014" y="2189196"/>
                  </a:cubicBezTo>
                  <a:cubicBezTo>
                    <a:pt x="1097092" y="2238799"/>
                    <a:pt x="1097092" y="2288363"/>
                    <a:pt x="1097092" y="2337850"/>
                  </a:cubicBezTo>
                  <a:cubicBezTo>
                    <a:pt x="1097014" y="2402042"/>
                    <a:pt x="1096936" y="2466274"/>
                    <a:pt x="1097092" y="2530622"/>
                  </a:cubicBezTo>
                  <a:cubicBezTo>
                    <a:pt x="1097053" y="2539492"/>
                    <a:pt x="1095341" y="2548907"/>
                    <a:pt x="1100749" y="2557349"/>
                  </a:cubicBezTo>
                  <a:close/>
                </a:path>
              </a:pathLst>
            </a:custGeom>
            <a:solidFill>
              <a:schemeClr val="accent1"/>
            </a:solidFill>
            <a:ln w="38862" cap="flat">
              <a:noFill/>
              <a:prstDash val="solid"/>
              <a:miter/>
            </a:ln>
          </p:spPr>
          <p:txBody>
            <a:bodyPr rtlCol="0" anchor="ctr"/>
            <a:lstStyle/>
            <a:p>
              <a:endParaRPr lang="en-GB" sz="1350"/>
            </a:p>
          </p:txBody>
        </p:sp>
        <p:sp>
          <p:nvSpPr>
            <p:cNvPr id="12" name="Freeform: Shape 11">
              <a:extLst>
                <a:ext uri="{FF2B5EF4-FFF2-40B4-BE49-F238E27FC236}">
                  <a16:creationId xmlns:a16="http://schemas.microsoft.com/office/drawing/2014/main" id="{1F28961E-D7D7-4F5F-8D5D-02EC2A6783E3}"/>
                </a:ext>
              </a:extLst>
            </p:cNvPr>
            <p:cNvSpPr/>
            <p:nvPr/>
          </p:nvSpPr>
          <p:spPr>
            <a:xfrm>
              <a:off x="7987206" y="2543174"/>
              <a:ext cx="1322753" cy="1244944"/>
            </a:xfrm>
            <a:custGeom>
              <a:avLst/>
              <a:gdLst>
                <a:gd name="connsiteX0" fmla="*/ 675637 w 1322753"/>
                <a:gd name="connsiteY0" fmla="*/ 1137297 h 1244944"/>
                <a:gd name="connsiteX1" fmla="*/ 1126851 w 1322753"/>
                <a:gd name="connsiteY1" fmla="*/ 685849 h 1244944"/>
                <a:gd name="connsiteX2" fmla="*/ 1136616 w 1322753"/>
                <a:gd name="connsiteY2" fmla="*/ 213976 h 1244944"/>
                <a:gd name="connsiteX3" fmla="*/ 675637 w 1322753"/>
                <a:gd name="connsiteY3" fmla="*/ 215182 h 1244944"/>
                <a:gd name="connsiteX4" fmla="*/ 214658 w 1322753"/>
                <a:gd name="connsiteY4" fmla="*/ 213976 h 1244944"/>
                <a:gd name="connsiteX5" fmla="*/ 224423 w 1322753"/>
                <a:gd name="connsiteY5" fmla="*/ 685849 h 1244944"/>
                <a:gd name="connsiteX6" fmla="*/ 675637 w 1322753"/>
                <a:gd name="connsiteY6" fmla="*/ 1137297 h 124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2753" h="1244944">
                  <a:moveTo>
                    <a:pt x="675637" y="1137297"/>
                  </a:moveTo>
                  <a:cubicBezTo>
                    <a:pt x="719560" y="1093257"/>
                    <a:pt x="970183" y="842400"/>
                    <a:pt x="1126851" y="685849"/>
                  </a:cubicBezTo>
                  <a:cubicBezTo>
                    <a:pt x="1267258" y="545442"/>
                    <a:pt x="1264262" y="340921"/>
                    <a:pt x="1136616" y="213976"/>
                  </a:cubicBezTo>
                  <a:cubicBezTo>
                    <a:pt x="1008971" y="86953"/>
                    <a:pt x="802582" y="87458"/>
                    <a:pt x="675637" y="215182"/>
                  </a:cubicBezTo>
                  <a:cubicBezTo>
                    <a:pt x="548692" y="87458"/>
                    <a:pt x="342303" y="86953"/>
                    <a:pt x="214658" y="213976"/>
                  </a:cubicBezTo>
                  <a:cubicBezTo>
                    <a:pt x="87012" y="340921"/>
                    <a:pt x="84133" y="545442"/>
                    <a:pt x="224423" y="685849"/>
                  </a:cubicBezTo>
                  <a:cubicBezTo>
                    <a:pt x="381091" y="842400"/>
                    <a:pt x="631714" y="1093257"/>
                    <a:pt x="675637" y="1137297"/>
                  </a:cubicBezTo>
                  <a:close/>
                </a:path>
              </a:pathLst>
            </a:custGeom>
            <a:solidFill>
              <a:schemeClr val="bg2"/>
            </a:solidFill>
            <a:ln w="38862" cap="flat">
              <a:noFill/>
              <a:prstDash val="solid"/>
              <a:miter/>
            </a:ln>
          </p:spPr>
          <p:txBody>
            <a:bodyPr rtlCol="0" anchor="ctr"/>
            <a:lstStyle/>
            <a:p>
              <a:endParaRPr lang="en-GB" sz="1350"/>
            </a:p>
          </p:txBody>
        </p:sp>
        <p:sp>
          <p:nvSpPr>
            <p:cNvPr id="13" name="Freeform: Shape 12">
              <a:extLst>
                <a:ext uri="{FF2B5EF4-FFF2-40B4-BE49-F238E27FC236}">
                  <a16:creationId xmlns:a16="http://schemas.microsoft.com/office/drawing/2014/main" id="{2F4B857F-541A-4291-9972-3502F40B7D27}"/>
                </a:ext>
              </a:extLst>
            </p:cNvPr>
            <p:cNvSpPr/>
            <p:nvPr/>
          </p:nvSpPr>
          <p:spPr>
            <a:xfrm>
              <a:off x="9523177" y="1931090"/>
              <a:ext cx="1828512" cy="2840029"/>
            </a:xfrm>
            <a:custGeom>
              <a:avLst/>
              <a:gdLst>
                <a:gd name="connsiteX0" fmla="*/ 1724598 w 1828511"/>
                <a:gd name="connsiteY0" fmla="*/ 1047115 h 2840029"/>
                <a:gd name="connsiteX1" fmla="*/ 1713627 w 1828511"/>
                <a:gd name="connsiteY1" fmla="*/ 898966 h 2840029"/>
                <a:gd name="connsiteX2" fmla="*/ 1627103 w 1828511"/>
                <a:gd name="connsiteY2" fmla="*/ 630175 h 2840029"/>
                <a:gd name="connsiteX3" fmla="*/ 1362864 w 1828511"/>
                <a:gd name="connsiteY3" fmla="*/ 310458 h 2840029"/>
                <a:gd name="connsiteX4" fmla="*/ 917757 w 1828511"/>
                <a:gd name="connsiteY4" fmla="*/ 127140 h 2840029"/>
                <a:gd name="connsiteX5" fmla="*/ 772216 w 1828511"/>
                <a:gd name="connsiteY5" fmla="*/ 119398 h 2840029"/>
                <a:gd name="connsiteX6" fmla="*/ 315165 w 1828511"/>
                <a:gd name="connsiteY6" fmla="*/ 119320 h 2840029"/>
                <a:gd name="connsiteX7" fmla="*/ 119048 w 1828511"/>
                <a:gd name="connsiteY7" fmla="*/ 119048 h 2840029"/>
                <a:gd name="connsiteX8" fmla="*/ 316605 w 1828511"/>
                <a:gd name="connsiteY8" fmla="*/ 281357 h 2840029"/>
                <a:gd name="connsiteX9" fmla="*/ 439349 w 1828511"/>
                <a:gd name="connsiteY9" fmla="*/ 281513 h 2840029"/>
                <a:gd name="connsiteX10" fmla="*/ 810964 w 1828511"/>
                <a:gd name="connsiteY10" fmla="*/ 281863 h 2840029"/>
                <a:gd name="connsiteX11" fmla="*/ 1243271 w 1828511"/>
                <a:gd name="connsiteY11" fmla="*/ 423670 h 2840029"/>
                <a:gd name="connsiteX12" fmla="*/ 1562638 w 1828511"/>
                <a:gd name="connsiteY12" fmla="*/ 1034393 h 2840029"/>
                <a:gd name="connsiteX13" fmla="*/ 1562910 w 1828511"/>
                <a:gd name="connsiteY13" fmla="*/ 1249146 h 2840029"/>
                <a:gd name="connsiteX14" fmla="*/ 1519298 w 1828511"/>
                <a:gd name="connsiteY14" fmla="*/ 1494439 h 2840029"/>
                <a:gd name="connsiteX15" fmla="*/ 1248095 w 1828511"/>
                <a:gd name="connsiteY15" fmla="*/ 1853216 h 2840029"/>
                <a:gd name="connsiteX16" fmla="*/ 911688 w 1828511"/>
                <a:gd name="connsiteY16" fmla="*/ 1988059 h 2840029"/>
                <a:gd name="connsiteX17" fmla="*/ 779919 w 1828511"/>
                <a:gd name="connsiteY17" fmla="*/ 1995840 h 2840029"/>
                <a:gd name="connsiteX18" fmla="*/ 750507 w 1828511"/>
                <a:gd name="connsiteY18" fmla="*/ 1999653 h 2840029"/>
                <a:gd name="connsiteX19" fmla="*/ 747394 w 1828511"/>
                <a:gd name="connsiteY19" fmla="*/ 2029454 h 2840029"/>
                <a:gd name="connsiteX20" fmla="*/ 747044 w 1828511"/>
                <a:gd name="connsiteY20" fmla="*/ 2189157 h 2840029"/>
                <a:gd name="connsiteX21" fmla="*/ 747044 w 1828511"/>
                <a:gd name="connsiteY21" fmla="*/ 2337616 h 2840029"/>
                <a:gd name="connsiteX22" fmla="*/ 747044 w 1828511"/>
                <a:gd name="connsiteY22" fmla="*/ 2530388 h 2840029"/>
                <a:gd name="connsiteX23" fmla="*/ 743270 w 1828511"/>
                <a:gd name="connsiteY23" fmla="*/ 2557154 h 2840029"/>
                <a:gd name="connsiteX24" fmla="*/ 724207 w 1828511"/>
                <a:gd name="connsiteY24" fmla="*/ 2542954 h 2840029"/>
                <a:gd name="connsiteX25" fmla="*/ 442889 w 1828511"/>
                <a:gd name="connsiteY25" fmla="*/ 2240744 h 2840029"/>
                <a:gd name="connsiteX26" fmla="*/ 266613 w 1828511"/>
                <a:gd name="connsiteY26" fmla="*/ 2051123 h 2840029"/>
                <a:gd name="connsiteX27" fmla="*/ 129046 w 1828511"/>
                <a:gd name="connsiteY27" fmla="*/ 2158500 h 2840029"/>
                <a:gd name="connsiteX28" fmla="*/ 162271 w 1828511"/>
                <a:gd name="connsiteY28" fmla="*/ 2176085 h 2840029"/>
                <a:gd name="connsiteX29" fmla="*/ 292912 w 1828511"/>
                <a:gd name="connsiteY29" fmla="*/ 2317814 h 2840029"/>
                <a:gd name="connsiteX30" fmla="*/ 622744 w 1828511"/>
                <a:gd name="connsiteY30" fmla="*/ 2672701 h 2840029"/>
                <a:gd name="connsiteX31" fmla="*/ 730199 w 1828511"/>
                <a:gd name="connsiteY31" fmla="*/ 2728257 h 2840029"/>
                <a:gd name="connsiteX32" fmla="*/ 894881 w 1828511"/>
                <a:gd name="connsiteY32" fmla="*/ 2632473 h 2840029"/>
                <a:gd name="connsiteX33" fmla="*/ 908770 w 1828511"/>
                <a:gd name="connsiteY33" fmla="*/ 2565597 h 2840029"/>
                <a:gd name="connsiteX34" fmla="*/ 908926 w 1828511"/>
                <a:gd name="connsiteY34" fmla="*/ 2364772 h 2840029"/>
                <a:gd name="connsiteX35" fmla="*/ 908770 w 1828511"/>
                <a:gd name="connsiteY35" fmla="*/ 2180248 h 2840029"/>
                <a:gd name="connsiteX36" fmla="*/ 910249 w 1828511"/>
                <a:gd name="connsiteY36" fmla="*/ 2152937 h 2840029"/>
                <a:gd name="connsiteX37" fmla="*/ 969733 w 1828511"/>
                <a:gd name="connsiteY37" fmla="*/ 2142316 h 2840029"/>
                <a:gd name="connsiteX38" fmla="*/ 1154102 w 1828511"/>
                <a:gd name="connsiteY38" fmla="*/ 2088083 h 2840029"/>
                <a:gd name="connsiteX39" fmla="*/ 1380760 w 1828511"/>
                <a:gd name="connsiteY39" fmla="*/ 1954212 h 2840029"/>
                <a:gd name="connsiteX40" fmla="*/ 1634456 w 1828511"/>
                <a:gd name="connsiteY40" fmla="*/ 1636207 h 2840029"/>
                <a:gd name="connsiteX41" fmla="*/ 1720046 w 1828511"/>
                <a:gd name="connsiteY41" fmla="*/ 1333335 h 2840029"/>
                <a:gd name="connsiteX42" fmla="*/ 1724870 w 1828511"/>
                <a:gd name="connsiteY42" fmla="*/ 1237008 h 2840029"/>
                <a:gd name="connsiteX43" fmla="*/ 1724598 w 1828511"/>
                <a:gd name="connsiteY43" fmla="*/ 1047115 h 284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828511" h="2840029">
                  <a:moveTo>
                    <a:pt x="1724598" y="1047115"/>
                  </a:moveTo>
                  <a:cubicBezTo>
                    <a:pt x="1724792" y="997551"/>
                    <a:pt x="1721524" y="947908"/>
                    <a:pt x="1713627" y="898966"/>
                  </a:cubicBezTo>
                  <a:cubicBezTo>
                    <a:pt x="1698415" y="805090"/>
                    <a:pt x="1670015" y="715298"/>
                    <a:pt x="1627103" y="630175"/>
                  </a:cubicBezTo>
                  <a:cubicBezTo>
                    <a:pt x="1563261" y="503658"/>
                    <a:pt x="1475687" y="396398"/>
                    <a:pt x="1362864" y="310458"/>
                  </a:cubicBezTo>
                  <a:cubicBezTo>
                    <a:pt x="1230783" y="210123"/>
                    <a:pt x="1082907" y="147837"/>
                    <a:pt x="917757" y="127140"/>
                  </a:cubicBezTo>
                  <a:cubicBezTo>
                    <a:pt x="869282" y="121032"/>
                    <a:pt x="820885" y="119515"/>
                    <a:pt x="772216" y="119398"/>
                  </a:cubicBezTo>
                  <a:cubicBezTo>
                    <a:pt x="619865" y="119165"/>
                    <a:pt x="467515" y="119398"/>
                    <a:pt x="315165" y="119320"/>
                  </a:cubicBezTo>
                  <a:cubicBezTo>
                    <a:pt x="249767" y="119320"/>
                    <a:pt x="184446" y="119165"/>
                    <a:pt x="119048" y="119048"/>
                  </a:cubicBezTo>
                  <a:cubicBezTo>
                    <a:pt x="191838" y="165461"/>
                    <a:pt x="257626" y="219733"/>
                    <a:pt x="316605" y="281357"/>
                  </a:cubicBezTo>
                  <a:cubicBezTo>
                    <a:pt x="357532" y="281357"/>
                    <a:pt x="398421" y="281513"/>
                    <a:pt x="439349" y="281513"/>
                  </a:cubicBezTo>
                  <a:cubicBezTo>
                    <a:pt x="563182" y="281669"/>
                    <a:pt x="687131" y="280502"/>
                    <a:pt x="810964" y="281863"/>
                  </a:cubicBezTo>
                  <a:cubicBezTo>
                    <a:pt x="969656" y="283731"/>
                    <a:pt x="1115120" y="329482"/>
                    <a:pt x="1243271" y="423670"/>
                  </a:cubicBezTo>
                  <a:cubicBezTo>
                    <a:pt x="1448920" y="574736"/>
                    <a:pt x="1555324" y="779179"/>
                    <a:pt x="1562638" y="1034393"/>
                  </a:cubicBezTo>
                  <a:cubicBezTo>
                    <a:pt x="1564778" y="1105977"/>
                    <a:pt x="1563416" y="1177484"/>
                    <a:pt x="1562910" y="1249146"/>
                  </a:cubicBezTo>
                  <a:cubicBezTo>
                    <a:pt x="1562366" y="1333258"/>
                    <a:pt x="1547621" y="1415074"/>
                    <a:pt x="1519298" y="1494439"/>
                  </a:cubicBezTo>
                  <a:cubicBezTo>
                    <a:pt x="1466349" y="1642432"/>
                    <a:pt x="1375119" y="1761791"/>
                    <a:pt x="1248095" y="1853216"/>
                  </a:cubicBezTo>
                  <a:cubicBezTo>
                    <a:pt x="1147449" y="1925812"/>
                    <a:pt x="1034665" y="1970124"/>
                    <a:pt x="911688" y="1988059"/>
                  </a:cubicBezTo>
                  <a:cubicBezTo>
                    <a:pt x="867998" y="1994673"/>
                    <a:pt x="824075" y="1995840"/>
                    <a:pt x="779919" y="1995840"/>
                  </a:cubicBezTo>
                  <a:cubicBezTo>
                    <a:pt x="770076" y="1995840"/>
                    <a:pt x="759766" y="1993428"/>
                    <a:pt x="750507" y="1999653"/>
                  </a:cubicBezTo>
                  <a:cubicBezTo>
                    <a:pt x="745449" y="2009262"/>
                    <a:pt x="747394" y="2019494"/>
                    <a:pt x="747394" y="2029454"/>
                  </a:cubicBezTo>
                  <a:cubicBezTo>
                    <a:pt x="747044" y="2082636"/>
                    <a:pt x="747044" y="2135858"/>
                    <a:pt x="747044" y="2189157"/>
                  </a:cubicBezTo>
                  <a:cubicBezTo>
                    <a:pt x="747044" y="2238604"/>
                    <a:pt x="747044" y="2288013"/>
                    <a:pt x="747044" y="2337616"/>
                  </a:cubicBezTo>
                  <a:cubicBezTo>
                    <a:pt x="747044" y="2401887"/>
                    <a:pt x="747200" y="2466196"/>
                    <a:pt x="747044" y="2530388"/>
                  </a:cubicBezTo>
                  <a:cubicBezTo>
                    <a:pt x="747044" y="2539297"/>
                    <a:pt x="748756" y="2548829"/>
                    <a:pt x="743270" y="2557154"/>
                  </a:cubicBezTo>
                  <a:cubicBezTo>
                    <a:pt x="733233" y="2557154"/>
                    <a:pt x="729537" y="2548673"/>
                    <a:pt x="724207" y="2542954"/>
                  </a:cubicBezTo>
                  <a:cubicBezTo>
                    <a:pt x="630331" y="2442153"/>
                    <a:pt x="536610" y="2341507"/>
                    <a:pt x="442889" y="2240744"/>
                  </a:cubicBezTo>
                  <a:cubicBezTo>
                    <a:pt x="384182" y="2177563"/>
                    <a:pt x="325475" y="2114382"/>
                    <a:pt x="266613" y="2051123"/>
                  </a:cubicBezTo>
                  <a:cubicBezTo>
                    <a:pt x="223857" y="2090456"/>
                    <a:pt x="178027" y="2126248"/>
                    <a:pt x="129046" y="2158500"/>
                  </a:cubicBezTo>
                  <a:cubicBezTo>
                    <a:pt x="141924" y="2159978"/>
                    <a:pt x="152389" y="2165231"/>
                    <a:pt x="162271" y="2176085"/>
                  </a:cubicBezTo>
                  <a:cubicBezTo>
                    <a:pt x="205104" y="2223976"/>
                    <a:pt x="249105" y="2270778"/>
                    <a:pt x="292912" y="2317814"/>
                  </a:cubicBezTo>
                  <a:cubicBezTo>
                    <a:pt x="402856" y="2436278"/>
                    <a:pt x="512878" y="2554431"/>
                    <a:pt x="622744" y="2672701"/>
                  </a:cubicBezTo>
                  <a:cubicBezTo>
                    <a:pt x="651923" y="2704291"/>
                    <a:pt x="687131" y="2723860"/>
                    <a:pt x="730199" y="2728257"/>
                  </a:cubicBezTo>
                  <a:cubicBezTo>
                    <a:pt x="793457" y="2734598"/>
                    <a:pt x="863680" y="2703124"/>
                    <a:pt x="894881" y="2632473"/>
                  </a:cubicBezTo>
                  <a:cubicBezTo>
                    <a:pt x="904141" y="2611271"/>
                    <a:pt x="908887" y="2589134"/>
                    <a:pt x="908770" y="2565597"/>
                  </a:cubicBezTo>
                  <a:cubicBezTo>
                    <a:pt x="908498" y="2498642"/>
                    <a:pt x="908926" y="2431649"/>
                    <a:pt x="908926" y="2364772"/>
                  </a:cubicBezTo>
                  <a:cubicBezTo>
                    <a:pt x="908926" y="2303147"/>
                    <a:pt x="908770" y="2241678"/>
                    <a:pt x="908770" y="2180248"/>
                  </a:cubicBezTo>
                  <a:cubicBezTo>
                    <a:pt x="908770" y="2172000"/>
                    <a:pt x="909626" y="2163947"/>
                    <a:pt x="910249" y="2152937"/>
                  </a:cubicBezTo>
                  <a:cubicBezTo>
                    <a:pt x="931957" y="2149085"/>
                    <a:pt x="950826" y="2145584"/>
                    <a:pt x="969733" y="2142316"/>
                  </a:cubicBezTo>
                  <a:cubicBezTo>
                    <a:pt x="1033226" y="2131267"/>
                    <a:pt x="1094617" y="2112709"/>
                    <a:pt x="1154102" y="2088083"/>
                  </a:cubicBezTo>
                  <a:cubicBezTo>
                    <a:pt x="1235957" y="2054080"/>
                    <a:pt x="1311665" y="2009768"/>
                    <a:pt x="1380760" y="1954212"/>
                  </a:cubicBezTo>
                  <a:cubicBezTo>
                    <a:pt x="1488875" y="1866911"/>
                    <a:pt x="1573843" y="1761441"/>
                    <a:pt x="1634456" y="1636207"/>
                  </a:cubicBezTo>
                  <a:cubicBezTo>
                    <a:pt x="1680791" y="1540346"/>
                    <a:pt x="1709736" y="1439389"/>
                    <a:pt x="1720046" y="1333335"/>
                  </a:cubicBezTo>
                  <a:cubicBezTo>
                    <a:pt x="1723119" y="1301395"/>
                    <a:pt x="1724481" y="1269299"/>
                    <a:pt x="1724870" y="1237008"/>
                  </a:cubicBezTo>
                  <a:cubicBezTo>
                    <a:pt x="1725376" y="1173827"/>
                    <a:pt x="1724520" y="1110451"/>
                    <a:pt x="1724598" y="1047115"/>
                  </a:cubicBezTo>
                  <a:close/>
                </a:path>
              </a:pathLst>
            </a:custGeom>
            <a:solidFill>
              <a:srgbClr val="000000">
                <a:alpha val="32000"/>
              </a:srgbClr>
            </a:solidFill>
            <a:ln w="38862" cap="flat">
              <a:noFill/>
              <a:prstDash val="solid"/>
              <a:miter/>
            </a:ln>
          </p:spPr>
          <p:txBody>
            <a:bodyPr rtlCol="0" anchor="ctr"/>
            <a:lstStyle/>
            <a:p>
              <a:endParaRPr lang="en-GB" sz="1350"/>
            </a:p>
          </p:txBody>
        </p:sp>
        <p:sp>
          <p:nvSpPr>
            <p:cNvPr id="14" name="Freeform: Shape 13">
              <a:extLst>
                <a:ext uri="{FF2B5EF4-FFF2-40B4-BE49-F238E27FC236}">
                  <a16:creationId xmlns:a16="http://schemas.microsoft.com/office/drawing/2014/main" id="{9A3A77D2-3F11-40EA-889F-C8E5C406E625}"/>
                </a:ext>
              </a:extLst>
            </p:cNvPr>
            <p:cNvSpPr/>
            <p:nvPr/>
          </p:nvSpPr>
          <p:spPr>
            <a:xfrm>
              <a:off x="10025395" y="2909859"/>
              <a:ext cx="855899" cy="311236"/>
            </a:xfrm>
            <a:custGeom>
              <a:avLst/>
              <a:gdLst>
                <a:gd name="connsiteX0" fmla="*/ 236228 w 855899"/>
                <a:gd name="connsiteY0" fmla="*/ 199688 h 311236"/>
                <a:gd name="connsiteX1" fmla="*/ 489497 w 855899"/>
                <a:gd name="connsiteY1" fmla="*/ 199688 h 311236"/>
                <a:gd name="connsiteX2" fmla="*/ 695924 w 855899"/>
                <a:gd name="connsiteY2" fmla="*/ 199688 h 311236"/>
                <a:gd name="connsiteX3" fmla="*/ 737279 w 855899"/>
                <a:gd name="connsiteY3" fmla="*/ 198871 h 311236"/>
                <a:gd name="connsiteX4" fmla="*/ 772955 w 855899"/>
                <a:gd name="connsiteY4" fmla="*/ 163429 h 311236"/>
                <a:gd name="connsiteX5" fmla="*/ 744399 w 855899"/>
                <a:gd name="connsiteY5" fmla="*/ 121918 h 311236"/>
                <a:gd name="connsiteX6" fmla="*/ 719928 w 855899"/>
                <a:gd name="connsiteY6" fmla="*/ 119272 h 311236"/>
                <a:gd name="connsiteX7" fmla="*/ 383988 w 855899"/>
                <a:gd name="connsiteY7" fmla="*/ 119078 h 311236"/>
                <a:gd name="connsiteX8" fmla="*/ 119048 w 855899"/>
                <a:gd name="connsiteY8" fmla="*/ 119194 h 311236"/>
                <a:gd name="connsiteX9" fmla="*/ 119320 w 855899"/>
                <a:gd name="connsiteY9" fmla="*/ 199688 h 311236"/>
                <a:gd name="connsiteX10" fmla="*/ 236228 w 855899"/>
                <a:gd name="connsiteY10" fmla="*/ 199688 h 3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5899" h="311236">
                  <a:moveTo>
                    <a:pt x="236228" y="199688"/>
                  </a:moveTo>
                  <a:cubicBezTo>
                    <a:pt x="320690" y="199688"/>
                    <a:pt x="405035" y="199688"/>
                    <a:pt x="489497" y="199688"/>
                  </a:cubicBezTo>
                  <a:cubicBezTo>
                    <a:pt x="558241" y="199688"/>
                    <a:pt x="627180" y="199688"/>
                    <a:pt x="695924" y="199688"/>
                  </a:cubicBezTo>
                  <a:cubicBezTo>
                    <a:pt x="709735" y="199688"/>
                    <a:pt x="723546" y="200038"/>
                    <a:pt x="737279" y="198871"/>
                  </a:cubicBezTo>
                  <a:cubicBezTo>
                    <a:pt x="757004" y="197353"/>
                    <a:pt x="771282" y="182648"/>
                    <a:pt x="772955" y="163429"/>
                  </a:cubicBezTo>
                  <a:cubicBezTo>
                    <a:pt x="774822" y="144404"/>
                    <a:pt x="763423" y="126936"/>
                    <a:pt x="744399" y="121918"/>
                  </a:cubicBezTo>
                  <a:cubicBezTo>
                    <a:pt x="736579" y="119661"/>
                    <a:pt x="728098" y="119272"/>
                    <a:pt x="719928" y="119272"/>
                  </a:cubicBezTo>
                  <a:cubicBezTo>
                    <a:pt x="607922" y="119078"/>
                    <a:pt x="495994" y="119000"/>
                    <a:pt x="383988" y="119078"/>
                  </a:cubicBezTo>
                  <a:cubicBezTo>
                    <a:pt x="295674" y="119078"/>
                    <a:pt x="207361" y="119078"/>
                    <a:pt x="119048" y="119194"/>
                  </a:cubicBezTo>
                  <a:cubicBezTo>
                    <a:pt x="119320" y="145961"/>
                    <a:pt x="119398" y="172921"/>
                    <a:pt x="119320" y="199688"/>
                  </a:cubicBezTo>
                  <a:cubicBezTo>
                    <a:pt x="158303" y="199688"/>
                    <a:pt x="197285" y="199688"/>
                    <a:pt x="236228" y="199688"/>
                  </a:cubicBezTo>
                  <a:close/>
                </a:path>
              </a:pathLst>
            </a:custGeom>
            <a:solidFill>
              <a:srgbClr val="000000">
                <a:alpha val="42000"/>
              </a:srgbClr>
            </a:solidFill>
            <a:ln w="38862" cap="flat">
              <a:noFill/>
              <a:prstDash val="solid"/>
              <a:miter/>
            </a:ln>
          </p:spPr>
          <p:txBody>
            <a:bodyPr rtlCol="0" anchor="ctr"/>
            <a:lstStyle/>
            <a:p>
              <a:endParaRPr lang="en-GB" sz="1350"/>
            </a:p>
          </p:txBody>
        </p:sp>
        <p:sp>
          <p:nvSpPr>
            <p:cNvPr id="15" name="Freeform: Shape 14">
              <a:extLst>
                <a:ext uri="{FF2B5EF4-FFF2-40B4-BE49-F238E27FC236}">
                  <a16:creationId xmlns:a16="http://schemas.microsoft.com/office/drawing/2014/main" id="{ED4F98A8-DCE5-460D-88D1-01423C0AA389}"/>
                </a:ext>
              </a:extLst>
            </p:cNvPr>
            <p:cNvSpPr/>
            <p:nvPr/>
          </p:nvSpPr>
          <p:spPr>
            <a:xfrm>
              <a:off x="9990848" y="2583602"/>
              <a:ext cx="661377" cy="311236"/>
            </a:xfrm>
            <a:custGeom>
              <a:avLst/>
              <a:gdLst>
                <a:gd name="connsiteX0" fmla="*/ 512800 w 661376"/>
                <a:gd name="connsiteY0" fmla="*/ 199964 h 311236"/>
                <a:gd name="connsiteX1" fmla="*/ 548865 w 661376"/>
                <a:gd name="connsiteY1" fmla="*/ 190004 h 311236"/>
                <a:gd name="connsiteX2" fmla="*/ 537116 w 661376"/>
                <a:gd name="connsiteY2" fmla="*/ 123205 h 311236"/>
                <a:gd name="connsiteX3" fmla="*/ 507509 w 661376"/>
                <a:gd name="connsiteY3" fmla="*/ 119432 h 311236"/>
                <a:gd name="connsiteX4" fmla="*/ 325903 w 661376"/>
                <a:gd name="connsiteY4" fmla="*/ 119082 h 311236"/>
                <a:gd name="connsiteX5" fmla="*/ 119048 w 661376"/>
                <a:gd name="connsiteY5" fmla="*/ 119082 h 311236"/>
                <a:gd name="connsiteX6" fmla="*/ 136049 w 661376"/>
                <a:gd name="connsiteY6" fmla="*/ 199925 h 311236"/>
                <a:gd name="connsiteX7" fmla="*/ 512800 w 661376"/>
                <a:gd name="connsiteY7" fmla="*/ 199964 h 3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1376" h="311236">
                  <a:moveTo>
                    <a:pt x="512800" y="199964"/>
                  </a:moveTo>
                  <a:cubicBezTo>
                    <a:pt x="525911" y="199964"/>
                    <a:pt x="538205" y="199419"/>
                    <a:pt x="548865" y="190004"/>
                  </a:cubicBezTo>
                  <a:cubicBezTo>
                    <a:pt x="571857" y="169891"/>
                    <a:pt x="566022" y="133360"/>
                    <a:pt x="537116" y="123205"/>
                  </a:cubicBezTo>
                  <a:cubicBezTo>
                    <a:pt x="527934" y="119938"/>
                    <a:pt x="517391" y="119432"/>
                    <a:pt x="507509" y="119432"/>
                  </a:cubicBezTo>
                  <a:cubicBezTo>
                    <a:pt x="446896" y="118887"/>
                    <a:pt x="386400" y="119082"/>
                    <a:pt x="325903" y="119082"/>
                  </a:cubicBezTo>
                  <a:cubicBezTo>
                    <a:pt x="256887" y="119082"/>
                    <a:pt x="187987" y="119082"/>
                    <a:pt x="119048" y="119082"/>
                  </a:cubicBezTo>
                  <a:cubicBezTo>
                    <a:pt x="125662" y="145614"/>
                    <a:pt x="131303" y="172536"/>
                    <a:pt x="136049" y="199925"/>
                  </a:cubicBezTo>
                  <a:cubicBezTo>
                    <a:pt x="261516" y="199964"/>
                    <a:pt x="387178" y="199964"/>
                    <a:pt x="512800" y="199964"/>
                  </a:cubicBezTo>
                  <a:close/>
                </a:path>
              </a:pathLst>
            </a:custGeom>
            <a:solidFill>
              <a:srgbClr val="000000">
                <a:alpha val="42000"/>
              </a:srgbClr>
            </a:solidFill>
            <a:ln w="38862" cap="flat">
              <a:noFill/>
              <a:prstDash val="solid"/>
              <a:miter/>
            </a:ln>
          </p:spPr>
          <p:txBody>
            <a:bodyPr rtlCol="0" anchor="ctr"/>
            <a:lstStyle/>
            <a:p>
              <a:endParaRPr lang="en-GB" sz="1350"/>
            </a:p>
          </p:txBody>
        </p:sp>
        <p:sp>
          <p:nvSpPr>
            <p:cNvPr id="16" name="Freeform: Shape 15">
              <a:extLst>
                <a:ext uri="{FF2B5EF4-FFF2-40B4-BE49-F238E27FC236}">
                  <a16:creationId xmlns:a16="http://schemas.microsoft.com/office/drawing/2014/main" id="{39D3E77F-12B3-42EF-9F0F-6EDA2A2C8455}"/>
                </a:ext>
              </a:extLst>
            </p:cNvPr>
            <p:cNvSpPr/>
            <p:nvPr/>
          </p:nvSpPr>
          <p:spPr>
            <a:xfrm>
              <a:off x="9994116" y="3237309"/>
              <a:ext cx="661377" cy="311236"/>
            </a:xfrm>
            <a:custGeom>
              <a:avLst/>
              <a:gdLst>
                <a:gd name="connsiteX0" fmla="*/ 119048 w 661376"/>
                <a:gd name="connsiteY0" fmla="*/ 198841 h 311236"/>
                <a:gd name="connsiteX1" fmla="*/ 261944 w 661376"/>
                <a:gd name="connsiteY1" fmla="*/ 199035 h 311236"/>
                <a:gd name="connsiteX2" fmla="*/ 490508 w 661376"/>
                <a:gd name="connsiteY2" fmla="*/ 198958 h 311236"/>
                <a:gd name="connsiteX3" fmla="*/ 523460 w 661376"/>
                <a:gd name="connsiteY3" fmla="*/ 197946 h 311236"/>
                <a:gd name="connsiteX4" fmla="*/ 560031 w 661376"/>
                <a:gd name="connsiteY4" fmla="*/ 159898 h 311236"/>
                <a:gd name="connsiteX5" fmla="*/ 522954 w 661376"/>
                <a:gd name="connsiteY5" fmla="*/ 119398 h 311236"/>
                <a:gd name="connsiteX6" fmla="*/ 503735 w 661376"/>
                <a:gd name="connsiteY6" fmla="*/ 119126 h 311236"/>
                <a:gd name="connsiteX7" fmla="*/ 134960 w 661376"/>
                <a:gd name="connsiteY7" fmla="*/ 119048 h 311236"/>
                <a:gd name="connsiteX8" fmla="*/ 132626 w 661376"/>
                <a:gd name="connsiteY8" fmla="*/ 136088 h 311236"/>
                <a:gd name="connsiteX9" fmla="*/ 119048 w 661376"/>
                <a:gd name="connsiteY9" fmla="*/ 198841 h 3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376" h="311236">
                  <a:moveTo>
                    <a:pt x="119048" y="198841"/>
                  </a:moveTo>
                  <a:cubicBezTo>
                    <a:pt x="166706" y="198958"/>
                    <a:pt x="214325" y="198958"/>
                    <a:pt x="261944" y="199035"/>
                  </a:cubicBezTo>
                  <a:cubicBezTo>
                    <a:pt x="338158" y="199035"/>
                    <a:pt x="414294" y="199035"/>
                    <a:pt x="490508" y="198958"/>
                  </a:cubicBezTo>
                  <a:cubicBezTo>
                    <a:pt x="501479" y="198958"/>
                    <a:pt x="512645" y="199035"/>
                    <a:pt x="523460" y="197946"/>
                  </a:cubicBezTo>
                  <a:cubicBezTo>
                    <a:pt x="544546" y="195690"/>
                    <a:pt x="559525" y="179817"/>
                    <a:pt x="560031" y="159898"/>
                  </a:cubicBezTo>
                  <a:cubicBezTo>
                    <a:pt x="560614" y="139122"/>
                    <a:pt x="544936" y="121849"/>
                    <a:pt x="522954" y="119398"/>
                  </a:cubicBezTo>
                  <a:cubicBezTo>
                    <a:pt x="516613" y="118853"/>
                    <a:pt x="510155" y="119126"/>
                    <a:pt x="503735" y="119126"/>
                  </a:cubicBezTo>
                  <a:cubicBezTo>
                    <a:pt x="380836" y="119048"/>
                    <a:pt x="257937" y="119048"/>
                    <a:pt x="134960" y="119048"/>
                  </a:cubicBezTo>
                  <a:cubicBezTo>
                    <a:pt x="134026" y="124533"/>
                    <a:pt x="133754" y="130641"/>
                    <a:pt x="132626" y="136088"/>
                  </a:cubicBezTo>
                  <a:cubicBezTo>
                    <a:pt x="128735" y="157330"/>
                    <a:pt x="124028" y="178260"/>
                    <a:pt x="119048" y="198841"/>
                  </a:cubicBezTo>
                  <a:close/>
                </a:path>
              </a:pathLst>
            </a:custGeom>
            <a:solidFill>
              <a:srgbClr val="000000">
                <a:alpha val="42000"/>
              </a:srgbClr>
            </a:solidFill>
            <a:ln w="38862" cap="flat">
              <a:noFill/>
              <a:prstDash val="solid"/>
              <a:miter/>
            </a:ln>
          </p:spPr>
          <p:txBody>
            <a:bodyPr rtlCol="0" anchor="ctr"/>
            <a:lstStyle/>
            <a:p>
              <a:endParaRPr lang="en-GB" sz="1350"/>
            </a:p>
          </p:txBody>
        </p:sp>
      </p:grpSp>
    </p:spTree>
    <p:extLst>
      <p:ext uri="{BB962C8B-B14F-4D97-AF65-F5344CB8AC3E}">
        <p14:creationId xmlns:p14="http://schemas.microsoft.com/office/powerpoint/2010/main" val="1263192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60F4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D86FE4-4945-C64D-BEF2-700A8BC04C54}"/>
              </a:ext>
            </a:extLst>
          </p:cNvPr>
          <p:cNvSpPr txBox="1"/>
          <p:nvPr/>
        </p:nvSpPr>
        <p:spPr>
          <a:xfrm>
            <a:off x="693174" y="811162"/>
            <a:ext cx="5412657" cy="3046988"/>
          </a:xfrm>
          <a:prstGeom prst="rect">
            <a:avLst/>
          </a:prstGeom>
          <a:noFill/>
        </p:spPr>
        <p:txBody>
          <a:bodyPr wrap="square" rtlCol="0">
            <a:spAutoFit/>
          </a:bodyPr>
          <a:lstStyle/>
          <a:p>
            <a:r>
              <a:rPr lang="en-US" sz="4800" dirty="0">
                <a:solidFill>
                  <a:schemeClr val="bg1"/>
                </a:solidFill>
                <a:latin typeface="League Spartan" pitchFamily="2" charset="77"/>
              </a:rPr>
              <a:t>What is </a:t>
            </a:r>
            <a:r>
              <a:rPr lang="en-US" sz="4800" dirty="0">
                <a:solidFill>
                  <a:schemeClr val="accent1"/>
                </a:solidFill>
                <a:latin typeface="League Spartan" pitchFamily="2" charset="77"/>
              </a:rPr>
              <a:t>one thing</a:t>
            </a:r>
            <a:r>
              <a:rPr lang="en-US" sz="4800" dirty="0">
                <a:solidFill>
                  <a:schemeClr val="bg1"/>
                </a:solidFill>
                <a:latin typeface="League Spartan" pitchFamily="2" charset="77"/>
              </a:rPr>
              <a:t> would you like to practice this week?</a:t>
            </a:r>
          </a:p>
        </p:txBody>
      </p:sp>
    </p:spTree>
    <p:extLst>
      <p:ext uri="{BB962C8B-B14F-4D97-AF65-F5344CB8AC3E}">
        <p14:creationId xmlns:p14="http://schemas.microsoft.com/office/powerpoint/2010/main" val="13698059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84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281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7B46A72-BBDB-4272-B045-DB3E4C02F6D9}"/>
              </a:ext>
            </a:extLst>
          </p:cNvPr>
          <p:cNvCxnSpPr>
            <a:cxnSpLocks/>
          </p:cNvCxnSpPr>
          <p:nvPr/>
        </p:nvCxnSpPr>
        <p:spPr>
          <a:xfrm>
            <a:off x="683419" y="5508285"/>
            <a:ext cx="8419466"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8815E24-B92F-45FC-8845-20CB08BDA5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80902" y="6117701"/>
            <a:ext cx="1069557" cy="687788"/>
          </a:xfrm>
          <a:prstGeom prst="rect">
            <a:avLst/>
          </a:prstGeom>
        </p:spPr>
      </p:pic>
      <p:grpSp>
        <p:nvGrpSpPr>
          <p:cNvPr id="8" name="Group 7">
            <a:extLst>
              <a:ext uri="{FF2B5EF4-FFF2-40B4-BE49-F238E27FC236}">
                <a16:creationId xmlns:a16="http://schemas.microsoft.com/office/drawing/2014/main" id="{9D4EB351-A790-4886-8453-3EC13DD72D94}"/>
              </a:ext>
            </a:extLst>
          </p:cNvPr>
          <p:cNvGrpSpPr/>
          <p:nvPr/>
        </p:nvGrpSpPr>
        <p:grpSpPr>
          <a:xfrm>
            <a:off x="3161886" y="2255939"/>
            <a:ext cx="2180718" cy="2096678"/>
            <a:chOff x="985950" y="1075880"/>
            <a:chExt cx="2907624" cy="2795571"/>
          </a:xfrm>
        </p:grpSpPr>
        <p:pic>
          <p:nvPicPr>
            <p:cNvPr id="7" name="Picture 6" descr="A person smiling for the camera&#10;&#10;Description automatically generated">
              <a:extLst>
                <a:ext uri="{FF2B5EF4-FFF2-40B4-BE49-F238E27FC236}">
                  <a16:creationId xmlns:a16="http://schemas.microsoft.com/office/drawing/2014/main" id="{ACC9016F-3BE3-4116-8B6A-D15D64ED4FF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29117" y="1150993"/>
              <a:ext cx="2621290" cy="2621290"/>
            </a:xfrm>
            <a:prstGeom prst="ellipse">
              <a:avLst/>
            </a:prstGeom>
          </p:spPr>
        </p:pic>
        <p:sp>
          <p:nvSpPr>
            <p:cNvPr id="9" name="Oval 8">
              <a:extLst>
                <a:ext uri="{FF2B5EF4-FFF2-40B4-BE49-F238E27FC236}">
                  <a16:creationId xmlns:a16="http://schemas.microsoft.com/office/drawing/2014/main" id="{55F111AA-1571-4A4C-9BCB-89DE8D416023}"/>
                </a:ext>
              </a:extLst>
            </p:cNvPr>
            <p:cNvSpPr/>
            <p:nvPr/>
          </p:nvSpPr>
          <p:spPr>
            <a:xfrm>
              <a:off x="985950" y="1075880"/>
              <a:ext cx="2907624" cy="2795571"/>
            </a:xfrm>
            <a:prstGeom prst="ellipse">
              <a:avLst/>
            </a:prstGeom>
            <a:noFill/>
            <a:ln>
              <a:solidFill>
                <a:schemeClr val="accent1">
                  <a:shade val="50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grpSp>
      <p:sp>
        <p:nvSpPr>
          <p:cNvPr id="12" name="Rectangle 11">
            <a:extLst>
              <a:ext uri="{FF2B5EF4-FFF2-40B4-BE49-F238E27FC236}">
                <a16:creationId xmlns:a16="http://schemas.microsoft.com/office/drawing/2014/main" id="{EC6EEC3E-387D-4906-9A02-2CAD9A0665F9}"/>
              </a:ext>
            </a:extLst>
          </p:cNvPr>
          <p:cNvSpPr/>
          <p:nvPr/>
        </p:nvSpPr>
        <p:spPr>
          <a:xfrm>
            <a:off x="171451" y="2779875"/>
            <a:ext cx="3210791" cy="1775101"/>
          </a:xfrm>
          <a:prstGeom prst="rect">
            <a:avLst/>
          </a:prstGeom>
        </p:spPr>
        <p:txBody>
          <a:bodyPr wrap="square">
            <a:spAutoFit/>
          </a:bodyPr>
          <a:lstStyle/>
          <a:p>
            <a:pPr>
              <a:lnSpc>
                <a:spcPct val="90000"/>
              </a:lnSpc>
            </a:pPr>
            <a:r>
              <a:rPr lang="en-US" sz="4050" b="1" dirty="0">
                <a:solidFill>
                  <a:srgbClr val="000842"/>
                </a:solidFill>
                <a:latin typeface="Playfair Display" charset="0"/>
                <a:ea typeface="Playfair Display" charset="0"/>
                <a:cs typeface="Playfair Display" charset="0"/>
              </a:rPr>
              <a:t>For related resources, or to reach </a:t>
            </a:r>
            <a:r>
              <a:rPr lang="en-US" sz="4050" b="1" dirty="0">
                <a:solidFill>
                  <a:schemeClr val="accent1"/>
                </a:solidFill>
                <a:latin typeface="Playfair Display" charset="0"/>
                <a:ea typeface="Playfair Display" charset="0"/>
                <a:cs typeface="Playfair Display" charset="0"/>
              </a:rPr>
              <a:t>me:</a:t>
            </a:r>
            <a:endParaRPr lang="en-GB" sz="4050" dirty="0">
              <a:solidFill>
                <a:schemeClr val="accent1"/>
              </a:solidFill>
              <a:latin typeface="Playfair Display" charset="0"/>
              <a:ea typeface="Playfair Display" charset="0"/>
              <a:cs typeface="Playfair Display" charset="0"/>
            </a:endParaRPr>
          </a:p>
        </p:txBody>
      </p:sp>
      <p:grpSp>
        <p:nvGrpSpPr>
          <p:cNvPr id="16" name="Group 15">
            <a:extLst>
              <a:ext uri="{FF2B5EF4-FFF2-40B4-BE49-F238E27FC236}">
                <a16:creationId xmlns:a16="http://schemas.microsoft.com/office/drawing/2014/main" id="{C5D6911E-B187-44CF-9BB4-A08717EC554C}"/>
              </a:ext>
            </a:extLst>
          </p:cNvPr>
          <p:cNvGrpSpPr/>
          <p:nvPr/>
        </p:nvGrpSpPr>
        <p:grpSpPr>
          <a:xfrm>
            <a:off x="5559358" y="2779874"/>
            <a:ext cx="4596827" cy="1391946"/>
            <a:chOff x="7198626" y="2556124"/>
            <a:chExt cx="6129102" cy="1855928"/>
          </a:xfrm>
        </p:grpSpPr>
        <p:sp>
          <p:nvSpPr>
            <p:cNvPr id="5" name="Rectangle 4">
              <a:extLst>
                <a:ext uri="{FF2B5EF4-FFF2-40B4-BE49-F238E27FC236}">
                  <a16:creationId xmlns:a16="http://schemas.microsoft.com/office/drawing/2014/main" id="{73546654-5B0E-4C94-B044-320C3D483049}"/>
                </a:ext>
              </a:extLst>
            </p:cNvPr>
            <p:cNvSpPr/>
            <p:nvPr/>
          </p:nvSpPr>
          <p:spPr>
            <a:xfrm>
              <a:off x="7198626" y="2556124"/>
              <a:ext cx="6129102" cy="984886"/>
            </a:xfrm>
            <a:prstGeom prst="rect">
              <a:avLst/>
            </a:prstGeom>
          </p:spPr>
          <p:txBody>
            <a:bodyPr wrap="square">
              <a:spAutoFit/>
            </a:bodyPr>
            <a:lstStyle/>
            <a:p>
              <a:r>
                <a:rPr lang="en-US" sz="2100" b="1" spc="225" dirty="0">
                  <a:solidFill>
                    <a:schemeClr val="accent1"/>
                  </a:solidFill>
                  <a:latin typeface="Open Sans" charset="0"/>
                  <a:ea typeface="Open Sans" charset="0"/>
                  <a:cs typeface="Open Sans" charset="0"/>
                </a:rPr>
                <a:t>ELIZABETH MORRISON </a:t>
              </a:r>
            </a:p>
            <a:p>
              <a:r>
                <a:rPr lang="en-US" sz="2100" spc="225" dirty="0">
                  <a:solidFill>
                    <a:srgbClr val="000842"/>
                  </a:solidFill>
                  <a:latin typeface="Open Sans" charset="0"/>
                  <a:ea typeface="Open Sans" charset="0"/>
                  <a:cs typeface="Open Sans" charset="0"/>
                </a:rPr>
                <a:t>LCSW, MAC</a:t>
              </a:r>
            </a:p>
          </p:txBody>
        </p:sp>
        <p:sp>
          <p:nvSpPr>
            <p:cNvPr id="10" name="Rectangle 9">
              <a:extLst>
                <a:ext uri="{FF2B5EF4-FFF2-40B4-BE49-F238E27FC236}">
                  <a16:creationId xmlns:a16="http://schemas.microsoft.com/office/drawing/2014/main" id="{E7FB16B8-564F-431F-8B42-1FB5B213722A}"/>
                </a:ext>
              </a:extLst>
            </p:cNvPr>
            <p:cNvSpPr/>
            <p:nvPr/>
          </p:nvSpPr>
          <p:spPr>
            <a:xfrm>
              <a:off x="7744149" y="3734944"/>
              <a:ext cx="3586196" cy="677108"/>
            </a:xfrm>
            <a:prstGeom prst="rect">
              <a:avLst/>
            </a:prstGeom>
          </p:spPr>
          <p:txBody>
            <a:bodyPr wrap="none">
              <a:spAutoFit/>
            </a:bodyPr>
            <a:lstStyle/>
            <a:p>
              <a:r>
                <a:rPr lang="en-GB" sz="1350" dirty="0" err="1">
                  <a:solidFill>
                    <a:srgbClr val="000842"/>
                  </a:solidFill>
                  <a:latin typeface="Open Sans" panose="020B0606030504020204" pitchFamily="34" charset="0"/>
                  <a:ea typeface="Open Sans" panose="020B0606030504020204" pitchFamily="34" charset="0"/>
                  <a:cs typeface="Open Sans" panose="020B0606030504020204" pitchFamily="34" charset="0"/>
                </a:rPr>
                <a:t>www.emorrisonconsulting.com</a:t>
              </a:r>
              <a:endParaRPr lang="en-GB" sz="1350" dirty="0">
                <a:solidFill>
                  <a:srgbClr val="000842"/>
                </a:solidFill>
                <a:latin typeface="Open Sans" panose="020B0606030504020204" pitchFamily="34" charset="0"/>
                <a:ea typeface="Open Sans" panose="020B0606030504020204" pitchFamily="34" charset="0"/>
                <a:cs typeface="Open Sans" panose="020B0606030504020204" pitchFamily="34" charset="0"/>
              </a:endParaRPr>
            </a:p>
            <a:p>
              <a:r>
                <a:rPr lang="en-GB" sz="1350" dirty="0" err="1">
                  <a:solidFill>
                    <a:srgbClr val="000842"/>
                  </a:solidFill>
                  <a:latin typeface="Open Sans" panose="020B0606030504020204" pitchFamily="34" charset="0"/>
                  <a:ea typeface="Open Sans" panose="020B0606030504020204" pitchFamily="34" charset="0"/>
                  <a:cs typeface="Open Sans" panose="020B0606030504020204" pitchFamily="34" charset="0"/>
                </a:rPr>
                <a:t>www.rsourced.com</a:t>
              </a:r>
              <a:endParaRPr lang="en-GB" sz="1350" dirty="0">
                <a:solidFill>
                  <a:srgbClr val="00084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AB80DA89-C436-4066-B3FD-F613676FFC72}"/>
                </a:ext>
              </a:extLst>
            </p:cNvPr>
            <p:cNvSpPr/>
            <p:nvPr/>
          </p:nvSpPr>
          <p:spPr>
            <a:xfrm>
              <a:off x="7698395" y="3496235"/>
              <a:ext cx="4657913" cy="400109"/>
            </a:xfrm>
            <a:prstGeom prst="rect">
              <a:avLst/>
            </a:prstGeom>
          </p:spPr>
          <p:txBody>
            <a:bodyPr wrap="square">
              <a:spAutoFit/>
            </a:bodyPr>
            <a:lstStyle/>
            <a:p>
              <a:r>
                <a:rPr lang="en-GB" sz="1350" dirty="0">
                  <a:solidFill>
                    <a:srgbClr val="000842"/>
                  </a:solidFill>
                  <a:latin typeface="Open Sans" panose="020B0606030504020204" pitchFamily="34" charset="0"/>
                  <a:ea typeface="Open Sans" panose="020B0606030504020204" pitchFamily="34" charset="0"/>
                  <a:cs typeface="Open Sans" panose="020B0606030504020204" pitchFamily="34" charset="0"/>
                </a:rPr>
                <a:t>elizabeth@emorrisonconsulting.com</a:t>
              </a:r>
              <a:r>
                <a:rPr lang="en-GB" sz="1200" dirty="0">
                  <a:solidFill>
                    <a:srgbClr val="000842"/>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15" name="Graphic 14">
              <a:extLst>
                <a:ext uri="{FF2B5EF4-FFF2-40B4-BE49-F238E27FC236}">
                  <a16:creationId xmlns:a16="http://schemas.microsoft.com/office/drawing/2014/main" id="{15C06D46-958E-4FA9-BF4D-9B3F75A8AD8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7433838" y="3535009"/>
              <a:ext cx="199935" cy="199935"/>
            </a:xfrm>
            <a:prstGeom prst="rect">
              <a:avLst/>
            </a:prstGeom>
          </p:spPr>
        </p:pic>
      </p:grpSp>
      <p:pic>
        <p:nvPicPr>
          <p:cNvPr id="18" name="Graphic 17">
            <a:extLst>
              <a:ext uri="{FF2B5EF4-FFF2-40B4-BE49-F238E27FC236}">
                <a16:creationId xmlns:a16="http://schemas.microsoft.com/office/drawing/2014/main" id="{6FF7530F-9450-4A37-97E6-EE7F05BFF530}"/>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00241" y="3705277"/>
            <a:ext cx="212627" cy="212627"/>
          </a:xfrm>
          <a:prstGeom prst="rect">
            <a:avLst/>
          </a:prstGeom>
        </p:spPr>
      </p:pic>
      <p:cxnSp>
        <p:nvCxnSpPr>
          <p:cNvPr id="20" name="Straight Connector 19">
            <a:extLst>
              <a:ext uri="{FF2B5EF4-FFF2-40B4-BE49-F238E27FC236}">
                <a16:creationId xmlns:a16="http://schemas.microsoft.com/office/drawing/2014/main" id="{06D472F3-5D3C-436B-A42B-B993754D49F7}"/>
              </a:ext>
            </a:extLst>
          </p:cNvPr>
          <p:cNvCxnSpPr/>
          <p:nvPr/>
        </p:nvCxnSpPr>
        <p:spPr>
          <a:xfrm>
            <a:off x="5961334" y="3514037"/>
            <a:ext cx="0" cy="373931"/>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49CE8494-5850-0E43-91AC-7A55DDF6F058}"/>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699163" y="3915100"/>
            <a:ext cx="212627" cy="212627"/>
          </a:xfrm>
          <a:prstGeom prst="rect">
            <a:avLst/>
          </a:prstGeom>
        </p:spPr>
      </p:pic>
    </p:spTree>
    <p:extLst>
      <p:ext uri="{BB962C8B-B14F-4D97-AF65-F5344CB8AC3E}">
        <p14:creationId xmlns:p14="http://schemas.microsoft.com/office/powerpoint/2010/main" val="2701437992"/>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60F4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17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DAAEF2ED-F3D9-4126-B866-A8255BD73466}"/>
              </a:ext>
            </a:extLst>
          </p:cNvPr>
          <p:cNvGrpSpPr/>
          <p:nvPr/>
        </p:nvGrpSpPr>
        <p:grpSpPr>
          <a:xfrm>
            <a:off x="1110935" y="465028"/>
            <a:ext cx="7888340" cy="6003527"/>
            <a:chOff x="1110935" y="616326"/>
            <a:chExt cx="7888340" cy="6003527"/>
          </a:xfrm>
        </p:grpSpPr>
        <p:grpSp>
          <p:nvGrpSpPr>
            <p:cNvPr id="23" name="Group 22">
              <a:extLst>
                <a:ext uri="{FF2B5EF4-FFF2-40B4-BE49-F238E27FC236}">
                  <a16:creationId xmlns:a16="http://schemas.microsoft.com/office/drawing/2014/main" id="{CEA323B3-A754-4509-BB10-E1F4DA48F2AA}"/>
                </a:ext>
              </a:extLst>
            </p:cNvPr>
            <p:cNvGrpSpPr/>
            <p:nvPr/>
          </p:nvGrpSpPr>
          <p:grpSpPr>
            <a:xfrm>
              <a:off x="2694745" y="1676845"/>
              <a:ext cx="3754509" cy="3754509"/>
              <a:chOff x="1806028" y="847773"/>
              <a:chExt cx="5531943" cy="5531943"/>
            </a:xfrm>
          </p:grpSpPr>
          <p:graphicFrame>
            <p:nvGraphicFramePr>
              <p:cNvPr id="20" name="Chart 929">
                <a:extLst>
                  <a:ext uri="{FF2B5EF4-FFF2-40B4-BE49-F238E27FC236}">
                    <a16:creationId xmlns:a16="http://schemas.microsoft.com/office/drawing/2014/main" id="{5020F459-2F42-40B4-B1A8-7DDED2C860BC}"/>
                  </a:ext>
                </a:extLst>
              </p:cNvPr>
              <p:cNvGraphicFramePr/>
              <p:nvPr>
                <p:extLst>
                  <p:ext uri="{D42A27DB-BD31-4B8C-83A1-F6EECF244321}">
                    <p14:modId xmlns:p14="http://schemas.microsoft.com/office/powerpoint/2010/main" val="718149818"/>
                  </p:ext>
                </p:extLst>
              </p:nvPr>
            </p:nvGraphicFramePr>
            <p:xfrm>
              <a:off x="1806028" y="847773"/>
              <a:ext cx="5531943" cy="5531943"/>
            </p:xfrm>
            <a:graphic>
              <a:graphicData uri="http://schemas.openxmlformats.org/drawingml/2006/chart">
                <c:chart xmlns:c="http://schemas.openxmlformats.org/drawingml/2006/chart" xmlns:r="http://schemas.openxmlformats.org/officeDocument/2006/relationships" r:id="rId3"/>
              </a:graphicData>
            </a:graphic>
          </p:graphicFrame>
          <p:sp>
            <p:nvSpPr>
              <p:cNvPr id="21" name="Shape 930">
                <a:extLst>
                  <a:ext uri="{FF2B5EF4-FFF2-40B4-BE49-F238E27FC236}">
                    <a16:creationId xmlns:a16="http://schemas.microsoft.com/office/drawing/2014/main" id="{F6F1A8EC-5A18-49B4-A544-7190DFA3C96D}"/>
                  </a:ext>
                </a:extLst>
              </p:cNvPr>
              <p:cNvSpPr/>
              <p:nvPr/>
            </p:nvSpPr>
            <p:spPr>
              <a:xfrm>
                <a:off x="2666998" y="1708743"/>
                <a:ext cx="3810002" cy="3810002"/>
              </a:xfrm>
              <a:prstGeom prst="ellipse">
                <a:avLst/>
              </a:prstGeom>
              <a:solidFill>
                <a:srgbClr val="FFFFFF"/>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endParaRPr dirty="0"/>
              </a:p>
            </p:txBody>
          </p:sp>
        </p:grpSp>
        <p:sp>
          <p:nvSpPr>
            <p:cNvPr id="4" name="Rectangle 3">
              <a:extLst>
                <a:ext uri="{FF2B5EF4-FFF2-40B4-BE49-F238E27FC236}">
                  <a16:creationId xmlns:a16="http://schemas.microsoft.com/office/drawing/2014/main" id="{E265D95F-609B-4AC7-A8E7-0A44B39E93E9}"/>
                </a:ext>
              </a:extLst>
            </p:cNvPr>
            <p:cNvSpPr/>
            <p:nvPr/>
          </p:nvSpPr>
          <p:spPr>
            <a:xfrm>
              <a:off x="3121035" y="3133281"/>
              <a:ext cx="2901927" cy="937121"/>
            </a:xfrm>
            <a:prstGeom prst="rect">
              <a:avLst/>
            </a:prstGeom>
          </p:spPr>
          <p:txBody>
            <a:bodyPr vert="horz" lIns="91440" tIns="45720" rIns="91440" bIns="45720" rtlCol="0" anchor="ctr">
              <a:normAutofit lnSpcReduction="10000"/>
            </a:bodyPr>
            <a:lstStyle/>
            <a:p>
              <a:pPr algn="ctr" defTabSz="914400">
                <a:lnSpc>
                  <a:spcPct val="90000"/>
                </a:lnSpc>
                <a:spcBef>
                  <a:spcPct val="0"/>
                </a:spcBef>
              </a:pPr>
              <a:r>
                <a:rPr lang="en-US" sz="3200" dirty="0">
                  <a:solidFill>
                    <a:schemeClr val="tx2"/>
                  </a:solidFill>
                  <a:latin typeface="+mj-lt"/>
                  <a:ea typeface="+mj-ea"/>
                  <a:cs typeface="+mj-cs"/>
                </a:rPr>
                <a:t>Stages of Change</a:t>
              </a:r>
              <a:endParaRPr lang="en-GB" sz="3200" dirty="0">
                <a:solidFill>
                  <a:schemeClr val="tx2"/>
                </a:solidFill>
                <a:latin typeface="+mj-lt"/>
                <a:ea typeface="+mj-ea"/>
                <a:cs typeface="+mj-cs"/>
              </a:endParaRPr>
            </a:p>
          </p:txBody>
        </p:sp>
        <p:sp>
          <p:nvSpPr>
            <p:cNvPr id="24" name="Rectangle 23">
              <a:extLst>
                <a:ext uri="{FF2B5EF4-FFF2-40B4-BE49-F238E27FC236}">
                  <a16:creationId xmlns:a16="http://schemas.microsoft.com/office/drawing/2014/main" id="{D6532911-B3CB-4841-B7FF-2BB7B3EBAB86}"/>
                </a:ext>
              </a:extLst>
            </p:cNvPr>
            <p:cNvSpPr/>
            <p:nvPr/>
          </p:nvSpPr>
          <p:spPr>
            <a:xfrm>
              <a:off x="5441597" y="1409650"/>
              <a:ext cx="3239450" cy="461665"/>
            </a:xfrm>
            <a:prstGeom prst="rect">
              <a:avLst/>
            </a:prstGeom>
          </p:spPr>
          <p:txBody>
            <a:bodyPr wrap="square">
              <a:spAutoFit/>
            </a:bodyPr>
            <a:lstStyle/>
            <a:p>
              <a:r>
                <a:rPr lang="en-US" sz="2400" b="1" dirty="0">
                  <a:solidFill>
                    <a:schemeClr val="accent4"/>
                  </a:solidFill>
                </a:rPr>
                <a:t>Pre-Contemplation</a:t>
              </a:r>
            </a:p>
          </p:txBody>
        </p:sp>
        <p:sp>
          <p:nvSpPr>
            <p:cNvPr id="25" name="Rectangle 24">
              <a:extLst>
                <a:ext uri="{FF2B5EF4-FFF2-40B4-BE49-F238E27FC236}">
                  <a16:creationId xmlns:a16="http://schemas.microsoft.com/office/drawing/2014/main" id="{D037BE05-D0EF-4C09-879C-7DEAC7E4E3EF}"/>
                </a:ext>
              </a:extLst>
            </p:cNvPr>
            <p:cNvSpPr/>
            <p:nvPr/>
          </p:nvSpPr>
          <p:spPr>
            <a:xfrm>
              <a:off x="6485361" y="4439341"/>
              <a:ext cx="2513914" cy="461665"/>
            </a:xfrm>
            <a:prstGeom prst="rect">
              <a:avLst/>
            </a:prstGeom>
          </p:spPr>
          <p:txBody>
            <a:bodyPr wrap="square">
              <a:spAutoFit/>
            </a:bodyPr>
            <a:lstStyle/>
            <a:p>
              <a:r>
                <a:rPr lang="en-US" sz="2400" b="1" dirty="0">
                  <a:solidFill>
                    <a:schemeClr val="accent4"/>
                  </a:solidFill>
                </a:rPr>
                <a:t>Contemplation</a:t>
              </a:r>
            </a:p>
          </p:txBody>
        </p:sp>
        <p:sp>
          <p:nvSpPr>
            <p:cNvPr id="26" name="Rectangle 25">
              <a:extLst>
                <a:ext uri="{FF2B5EF4-FFF2-40B4-BE49-F238E27FC236}">
                  <a16:creationId xmlns:a16="http://schemas.microsoft.com/office/drawing/2014/main" id="{F8DEAB3C-3E44-4CBE-B241-33B7FD18B71B}"/>
                </a:ext>
              </a:extLst>
            </p:cNvPr>
            <p:cNvSpPr/>
            <p:nvPr/>
          </p:nvSpPr>
          <p:spPr>
            <a:xfrm>
              <a:off x="3599407" y="6158188"/>
              <a:ext cx="2739363" cy="461665"/>
            </a:xfrm>
            <a:prstGeom prst="rect">
              <a:avLst/>
            </a:prstGeom>
          </p:spPr>
          <p:txBody>
            <a:bodyPr wrap="square">
              <a:spAutoFit/>
            </a:bodyPr>
            <a:lstStyle/>
            <a:p>
              <a:r>
                <a:rPr lang="en-US" sz="2400" b="1" dirty="0">
                  <a:solidFill>
                    <a:schemeClr val="accent4"/>
                  </a:solidFill>
                </a:rPr>
                <a:t>Preparation</a:t>
              </a:r>
            </a:p>
          </p:txBody>
        </p:sp>
        <p:sp>
          <p:nvSpPr>
            <p:cNvPr id="27" name="Rectangle 26">
              <a:extLst>
                <a:ext uri="{FF2B5EF4-FFF2-40B4-BE49-F238E27FC236}">
                  <a16:creationId xmlns:a16="http://schemas.microsoft.com/office/drawing/2014/main" id="{BD620E98-5872-46F6-9B73-13A6020185EE}"/>
                </a:ext>
              </a:extLst>
            </p:cNvPr>
            <p:cNvSpPr/>
            <p:nvPr/>
          </p:nvSpPr>
          <p:spPr>
            <a:xfrm>
              <a:off x="1110935" y="4385351"/>
              <a:ext cx="1249614" cy="461665"/>
            </a:xfrm>
            <a:prstGeom prst="rect">
              <a:avLst/>
            </a:prstGeom>
          </p:spPr>
          <p:txBody>
            <a:bodyPr wrap="square">
              <a:spAutoFit/>
            </a:bodyPr>
            <a:lstStyle/>
            <a:p>
              <a:r>
                <a:rPr lang="en-US" sz="2400" b="1" dirty="0">
                  <a:solidFill>
                    <a:schemeClr val="accent4"/>
                  </a:solidFill>
                </a:rPr>
                <a:t>Action</a:t>
              </a:r>
            </a:p>
          </p:txBody>
        </p:sp>
        <p:sp>
          <p:nvSpPr>
            <p:cNvPr id="28" name="Rectangle 27">
              <a:extLst>
                <a:ext uri="{FF2B5EF4-FFF2-40B4-BE49-F238E27FC236}">
                  <a16:creationId xmlns:a16="http://schemas.microsoft.com/office/drawing/2014/main" id="{FA936AC8-2D1B-4E09-8CC0-811B7FBADD20}"/>
                </a:ext>
              </a:extLst>
            </p:cNvPr>
            <p:cNvSpPr/>
            <p:nvPr/>
          </p:nvSpPr>
          <p:spPr>
            <a:xfrm>
              <a:off x="1110935" y="1378420"/>
              <a:ext cx="2739363" cy="461665"/>
            </a:xfrm>
            <a:prstGeom prst="rect">
              <a:avLst/>
            </a:prstGeom>
          </p:spPr>
          <p:txBody>
            <a:bodyPr wrap="square">
              <a:spAutoFit/>
            </a:bodyPr>
            <a:lstStyle/>
            <a:p>
              <a:r>
                <a:rPr lang="en-US" sz="2400" b="1" dirty="0">
                  <a:solidFill>
                    <a:schemeClr val="accent4"/>
                  </a:solidFill>
                </a:rPr>
                <a:t>Identification</a:t>
              </a:r>
            </a:p>
          </p:txBody>
        </p:sp>
        <p:pic>
          <p:nvPicPr>
            <p:cNvPr id="61" name="Graphic 60">
              <a:extLst>
                <a:ext uri="{FF2B5EF4-FFF2-40B4-BE49-F238E27FC236}">
                  <a16:creationId xmlns:a16="http://schemas.microsoft.com/office/drawing/2014/main" id="{056EACF1-2E62-4296-B285-8B950526413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975439" y="1865995"/>
              <a:ext cx="3206278" cy="3328316"/>
            </a:xfrm>
            <a:prstGeom prst="rect">
              <a:avLst/>
            </a:prstGeom>
          </p:spPr>
        </p:pic>
        <p:sp>
          <p:nvSpPr>
            <p:cNvPr id="62" name="TextBox 61">
              <a:extLst>
                <a:ext uri="{FF2B5EF4-FFF2-40B4-BE49-F238E27FC236}">
                  <a16:creationId xmlns:a16="http://schemas.microsoft.com/office/drawing/2014/main" id="{8FE0E5CA-9599-4848-88C9-532F6650927F}"/>
                </a:ext>
              </a:extLst>
            </p:cNvPr>
            <p:cNvSpPr txBox="1"/>
            <p:nvPr/>
          </p:nvSpPr>
          <p:spPr>
            <a:xfrm>
              <a:off x="5441597" y="616326"/>
              <a:ext cx="972591" cy="923330"/>
            </a:xfrm>
            <a:prstGeom prst="rect">
              <a:avLst/>
            </a:prstGeom>
            <a:noFill/>
          </p:spPr>
          <p:txBody>
            <a:bodyPr wrap="square" rtlCol="0">
              <a:spAutoFit/>
            </a:bodyPr>
            <a:lstStyle/>
            <a:p>
              <a:r>
                <a:rPr lang="en-GB" sz="5400" dirty="0"/>
                <a:t>01</a:t>
              </a:r>
            </a:p>
          </p:txBody>
        </p:sp>
        <p:sp>
          <p:nvSpPr>
            <p:cNvPr id="66" name="TextBox 65">
              <a:extLst>
                <a:ext uri="{FF2B5EF4-FFF2-40B4-BE49-F238E27FC236}">
                  <a16:creationId xmlns:a16="http://schemas.microsoft.com/office/drawing/2014/main" id="{ED86FA22-9929-4EE1-87F1-FFFA005F80DE}"/>
                </a:ext>
              </a:extLst>
            </p:cNvPr>
            <p:cNvSpPr txBox="1"/>
            <p:nvPr/>
          </p:nvSpPr>
          <p:spPr>
            <a:xfrm>
              <a:off x="6485360" y="3566998"/>
              <a:ext cx="972591" cy="923330"/>
            </a:xfrm>
            <a:prstGeom prst="rect">
              <a:avLst/>
            </a:prstGeom>
            <a:noFill/>
          </p:spPr>
          <p:txBody>
            <a:bodyPr wrap="square" rtlCol="0">
              <a:spAutoFit/>
            </a:bodyPr>
            <a:lstStyle/>
            <a:p>
              <a:r>
                <a:rPr lang="en-GB" sz="5400" dirty="0"/>
                <a:t>02</a:t>
              </a:r>
            </a:p>
          </p:txBody>
        </p:sp>
        <p:sp>
          <p:nvSpPr>
            <p:cNvPr id="67" name="TextBox 66">
              <a:extLst>
                <a:ext uri="{FF2B5EF4-FFF2-40B4-BE49-F238E27FC236}">
                  <a16:creationId xmlns:a16="http://schemas.microsoft.com/office/drawing/2014/main" id="{7CF81115-770B-4ADB-A40E-0A8B3F666048}"/>
                </a:ext>
              </a:extLst>
            </p:cNvPr>
            <p:cNvSpPr txBox="1"/>
            <p:nvPr/>
          </p:nvSpPr>
          <p:spPr>
            <a:xfrm>
              <a:off x="3599407" y="5431354"/>
              <a:ext cx="972591" cy="923330"/>
            </a:xfrm>
            <a:prstGeom prst="rect">
              <a:avLst/>
            </a:prstGeom>
            <a:noFill/>
          </p:spPr>
          <p:txBody>
            <a:bodyPr wrap="square" rtlCol="0">
              <a:spAutoFit/>
            </a:bodyPr>
            <a:lstStyle/>
            <a:p>
              <a:r>
                <a:rPr lang="en-GB" sz="5400" dirty="0"/>
                <a:t>03</a:t>
              </a:r>
            </a:p>
          </p:txBody>
        </p:sp>
        <p:sp>
          <p:nvSpPr>
            <p:cNvPr id="68" name="TextBox 67">
              <a:extLst>
                <a:ext uri="{FF2B5EF4-FFF2-40B4-BE49-F238E27FC236}">
                  <a16:creationId xmlns:a16="http://schemas.microsoft.com/office/drawing/2014/main" id="{E04881B2-55D7-40A8-9D0F-2DC3532B67FF}"/>
                </a:ext>
              </a:extLst>
            </p:cNvPr>
            <p:cNvSpPr txBox="1"/>
            <p:nvPr/>
          </p:nvSpPr>
          <p:spPr>
            <a:xfrm>
              <a:off x="1123720" y="3513008"/>
              <a:ext cx="972591" cy="923330"/>
            </a:xfrm>
            <a:prstGeom prst="rect">
              <a:avLst/>
            </a:prstGeom>
            <a:noFill/>
          </p:spPr>
          <p:txBody>
            <a:bodyPr wrap="square" rtlCol="0">
              <a:spAutoFit/>
            </a:bodyPr>
            <a:lstStyle/>
            <a:p>
              <a:r>
                <a:rPr lang="en-GB" sz="5400" dirty="0"/>
                <a:t>04</a:t>
              </a:r>
            </a:p>
          </p:txBody>
        </p:sp>
        <p:sp>
          <p:nvSpPr>
            <p:cNvPr id="69" name="TextBox 68">
              <a:extLst>
                <a:ext uri="{FF2B5EF4-FFF2-40B4-BE49-F238E27FC236}">
                  <a16:creationId xmlns:a16="http://schemas.microsoft.com/office/drawing/2014/main" id="{1E09211A-36BF-467A-BB76-4F681205CEDA}"/>
                </a:ext>
              </a:extLst>
            </p:cNvPr>
            <p:cNvSpPr txBox="1"/>
            <p:nvPr/>
          </p:nvSpPr>
          <p:spPr>
            <a:xfrm>
              <a:off x="1110935" y="616326"/>
              <a:ext cx="972591" cy="923330"/>
            </a:xfrm>
            <a:prstGeom prst="rect">
              <a:avLst/>
            </a:prstGeom>
            <a:noFill/>
          </p:spPr>
          <p:txBody>
            <a:bodyPr wrap="square" rtlCol="0">
              <a:spAutoFit/>
            </a:bodyPr>
            <a:lstStyle/>
            <a:p>
              <a:r>
                <a:rPr lang="en-GB" sz="5400" dirty="0"/>
                <a:t>05</a:t>
              </a:r>
            </a:p>
          </p:txBody>
        </p:sp>
      </p:grpSp>
    </p:spTree>
    <p:extLst>
      <p:ext uri="{BB962C8B-B14F-4D97-AF65-F5344CB8AC3E}">
        <p14:creationId xmlns:p14="http://schemas.microsoft.com/office/powerpoint/2010/main" val="64543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2F5103C-EFD0-4B9B-9972-2A2A6C09948E}"/>
              </a:ext>
            </a:extLst>
          </p:cNvPr>
          <p:cNvGrpSpPr/>
          <p:nvPr/>
        </p:nvGrpSpPr>
        <p:grpSpPr>
          <a:xfrm>
            <a:off x="936814" y="1493402"/>
            <a:ext cx="5659725" cy="1347158"/>
            <a:chOff x="936814" y="1493402"/>
            <a:chExt cx="5659725" cy="1347158"/>
          </a:xfrm>
        </p:grpSpPr>
        <p:sp>
          <p:nvSpPr>
            <p:cNvPr id="2" name="Rectangle 1">
              <a:extLst>
                <a:ext uri="{FF2B5EF4-FFF2-40B4-BE49-F238E27FC236}">
                  <a16:creationId xmlns:a16="http://schemas.microsoft.com/office/drawing/2014/main" id="{6A067C06-D249-421E-BF7E-FE74B6DA6271}"/>
                </a:ext>
              </a:extLst>
            </p:cNvPr>
            <p:cNvSpPr/>
            <p:nvPr/>
          </p:nvSpPr>
          <p:spPr>
            <a:xfrm>
              <a:off x="2650457" y="1673448"/>
              <a:ext cx="3946082" cy="987065"/>
            </a:xfrm>
            <a:prstGeom prst="rect">
              <a:avLst/>
            </a:prstGeom>
          </p:spPr>
          <p:txBody>
            <a:bodyPr wrap="square">
              <a:spAutoFit/>
            </a:bodyPr>
            <a:lstStyle/>
            <a:p>
              <a:pPr>
                <a:lnSpc>
                  <a:spcPct val="80000"/>
                </a:lnSpc>
                <a:spcAft>
                  <a:spcPts val="1200"/>
                </a:spcAft>
                <a:buClr>
                  <a:schemeClr val="accent1"/>
                </a:buClr>
              </a:pPr>
              <a:r>
                <a:rPr lang="en-US" sz="3600" b="1" dirty="0">
                  <a:solidFill>
                    <a:schemeClr val="accent4"/>
                  </a:solidFill>
                </a:rPr>
                <a:t>Over 90 Clinical Trials </a:t>
              </a:r>
              <a:r>
                <a:rPr lang="en-US" sz="3600" dirty="0">
                  <a:solidFill>
                    <a:schemeClr val="accent4"/>
                  </a:solidFill>
                </a:rPr>
                <a:t>(MARMITE)</a:t>
              </a:r>
            </a:p>
          </p:txBody>
        </p:sp>
        <p:pic>
          <p:nvPicPr>
            <p:cNvPr id="4" name="Picture 3">
              <a:extLst>
                <a:ext uri="{FF2B5EF4-FFF2-40B4-BE49-F238E27FC236}">
                  <a16:creationId xmlns:a16="http://schemas.microsoft.com/office/drawing/2014/main" id="{85EF01AD-1D66-43C8-86CB-4A52514DAD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6814" y="1493402"/>
              <a:ext cx="1347158" cy="1347158"/>
            </a:xfrm>
            <a:prstGeom prst="rect">
              <a:avLst/>
            </a:prstGeom>
          </p:spPr>
        </p:pic>
      </p:grpSp>
      <p:cxnSp>
        <p:nvCxnSpPr>
          <p:cNvPr id="5" name="Straight Connector 4">
            <a:extLst>
              <a:ext uri="{FF2B5EF4-FFF2-40B4-BE49-F238E27FC236}">
                <a16:creationId xmlns:a16="http://schemas.microsoft.com/office/drawing/2014/main" id="{52E8FDB8-B70D-46AF-B0DA-442CCF11A497}"/>
              </a:ext>
            </a:extLst>
          </p:cNvPr>
          <p:cNvCxnSpPr/>
          <p:nvPr/>
        </p:nvCxnSpPr>
        <p:spPr>
          <a:xfrm>
            <a:off x="8351117" y="-2367"/>
            <a:ext cx="34506" cy="6858000"/>
          </a:xfrm>
          <a:prstGeom prst="line">
            <a:avLst/>
          </a:prstGeom>
          <a:ln w="28575">
            <a:solidFill>
              <a:schemeClr val="tx2"/>
            </a:solidFill>
          </a:ln>
          <a:effectLst/>
        </p:spPr>
        <p:style>
          <a:lnRef idx="2">
            <a:schemeClr val="accent1"/>
          </a:lnRef>
          <a:fillRef idx="0">
            <a:schemeClr val="accent1"/>
          </a:fillRef>
          <a:effectRef idx="1">
            <a:schemeClr val="accent1"/>
          </a:effectRef>
          <a:fontRef idx="minor">
            <a:schemeClr val="tx1"/>
          </a:fontRef>
        </p:style>
      </p:cxnSp>
      <p:grpSp>
        <p:nvGrpSpPr>
          <p:cNvPr id="8" name="Group 7">
            <a:extLst>
              <a:ext uri="{FF2B5EF4-FFF2-40B4-BE49-F238E27FC236}">
                <a16:creationId xmlns:a16="http://schemas.microsoft.com/office/drawing/2014/main" id="{9C3952BC-2206-44DE-8F49-99F12820E667}"/>
              </a:ext>
            </a:extLst>
          </p:cNvPr>
          <p:cNvGrpSpPr/>
          <p:nvPr/>
        </p:nvGrpSpPr>
        <p:grpSpPr>
          <a:xfrm>
            <a:off x="959377" y="3755085"/>
            <a:ext cx="6656816" cy="1665167"/>
            <a:chOff x="959377" y="3755085"/>
            <a:chExt cx="6656816" cy="1665167"/>
          </a:xfrm>
        </p:grpSpPr>
        <p:sp>
          <p:nvSpPr>
            <p:cNvPr id="6" name="Rectangle 5">
              <a:extLst>
                <a:ext uri="{FF2B5EF4-FFF2-40B4-BE49-F238E27FC236}">
                  <a16:creationId xmlns:a16="http://schemas.microsoft.com/office/drawing/2014/main" id="{57F5FAA0-125F-40DA-8F7A-C37FF6CED778}"/>
                </a:ext>
              </a:extLst>
            </p:cNvPr>
            <p:cNvSpPr/>
            <p:nvPr/>
          </p:nvSpPr>
          <p:spPr>
            <a:xfrm>
              <a:off x="2650457" y="3989924"/>
              <a:ext cx="4965736" cy="1430328"/>
            </a:xfrm>
            <a:prstGeom prst="rect">
              <a:avLst/>
            </a:prstGeom>
          </p:spPr>
          <p:txBody>
            <a:bodyPr wrap="square">
              <a:spAutoFit/>
            </a:bodyPr>
            <a:lstStyle/>
            <a:p>
              <a:pPr>
                <a:lnSpc>
                  <a:spcPct val="80000"/>
                </a:lnSpc>
                <a:spcAft>
                  <a:spcPts val="1200"/>
                </a:spcAft>
                <a:buClr>
                  <a:schemeClr val="accent1"/>
                </a:buClr>
              </a:pPr>
              <a:r>
                <a:rPr lang="en-US" sz="3600" b="1" dirty="0">
                  <a:solidFill>
                    <a:schemeClr val="accent4"/>
                  </a:solidFill>
                </a:rPr>
                <a:t>30 years of research </a:t>
              </a:r>
              <a:r>
                <a:rPr lang="en-US" sz="3600" dirty="0">
                  <a:solidFill>
                    <a:schemeClr val="accent4"/>
                  </a:solidFill>
                </a:rPr>
                <a:t>on the effectiveness of MI</a:t>
              </a:r>
            </a:p>
          </p:txBody>
        </p:sp>
        <p:pic>
          <p:nvPicPr>
            <p:cNvPr id="3" name="Graphic 2">
              <a:extLst>
                <a:ext uri="{FF2B5EF4-FFF2-40B4-BE49-F238E27FC236}">
                  <a16:creationId xmlns:a16="http://schemas.microsoft.com/office/drawing/2014/main" id="{3A18DF80-0082-42DF-B45C-143FB4FB8A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9377" y="3755085"/>
              <a:ext cx="1170057" cy="1577034"/>
            </a:xfrm>
            <a:prstGeom prst="rect">
              <a:avLst/>
            </a:prstGeom>
          </p:spPr>
        </p:pic>
      </p:grpSp>
    </p:spTree>
    <p:extLst>
      <p:ext uri="{BB962C8B-B14F-4D97-AF65-F5344CB8AC3E}">
        <p14:creationId xmlns:p14="http://schemas.microsoft.com/office/powerpoint/2010/main" val="281645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84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F5BEC4-19E6-274B-8898-FB65EFE3DFD7}"/>
              </a:ext>
            </a:extLst>
          </p:cNvPr>
          <p:cNvSpPr txBox="1"/>
          <p:nvPr/>
        </p:nvSpPr>
        <p:spPr>
          <a:xfrm>
            <a:off x="627434" y="1353362"/>
            <a:ext cx="3501957" cy="1338828"/>
          </a:xfrm>
          <a:prstGeom prst="rect">
            <a:avLst/>
          </a:prstGeom>
          <a:noFill/>
        </p:spPr>
        <p:txBody>
          <a:bodyPr wrap="square" rtlCol="0">
            <a:spAutoFit/>
          </a:bodyPr>
          <a:lstStyle/>
          <a:p>
            <a:r>
              <a:rPr lang="en-US" sz="4050" dirty="0">
                <a:solidFill>
                  <a:srgbClr val="39C0C4"/>
                </a:solidFill>
                <a:latin typeface="Libre Baskerville" panose="02000000000000000000" pitchFamily="2" charset="0"/>
                <a:ea typeface="Open Sans" panose="020B0606030504020204" pitchFamily="34" charset="0"/>
                <a:cs typeface="Open Sans" panose="020B0606030504020204" pitchFamily="34" charset="0"/>
              </a:rPr>
              <a:t>Empathy</a:t>
            </a:r>
            <a:r>
              <a:rPr lang="en-US" sz="4050" dirty="0">
                <a:solidFill>
                  <a:schemeClr val="bg1"/>
                </a:solidFill>
                <a:latin typeface="Libre Baskerville" panose="02000000000000000000" pitchFamily="2" charset="0"/>
                <a:ea typeface="Open Sans" panose="020B0606030504020204" pitchFamily="34" charset="0"/>
                <a:cs typeface="Open Sans" panose="020B0606030504020204" pitchFamily="34" charset="0"/>
              </a:rPr>
              <a:t> </a:t>
            </a:r>
          </a:p>
          <a:p>
            <a:r>
              <a:rPr lang="en-US" sz="4050" dirty="0">
                <a:solidFill>
                  <a:schemeClr val="bg1"/>
                </a:solidFill>
                <a:latin typeface="Libre Baskerville" panose="02000000000000000000" pitchFamily="2" charset="0"/>
                <a:ea typeface="Open Sans" panose="020B0606030504020204" pitchFamily="34" charset="0"/>
                <a:cs typeface="Open Sans" panose="020B0606030504020204" pitchFamily="34" charset="0"/>
              </a:rPr>
              <a:t>is Healing </a:t>
            </a:r>
          </a:p>
        </p:txBody>
      </p:sp>
      <p:sp>
        <p:nvSpPr>
          <p:cNvPr id="5" name="TextBox 4">
            <a:extLst>
              <a:ext uri="{FF2B5EF4-FFF2-40B4-BE49-F238E27FC236}">
                <a16:creationId xmlns:a16="http://schemas.microsoft.com/office/drawing/2014/main" id="{60B6B0E9-6EBD-F544-94F4-19C87ECF180F}"/>
              </a:ext>
            </a:extLst>
          </p:cNvPr>
          <p:cNvSpPr txBox="1"/>
          <p:nvPr/>
        </p:nvSpPr>
        <p:spPr>
          <a:xfrm>
            <a:off x="4955458" y="4023603"/>
            <a:ext cx="4011561" cy="1962076"/>
          </a:xfrm>
          <a:prstGeom prst="rect">
            <a:avLst/>
          </a:prstGeom>
          <a:noFill/>
        </p:spPr>
        <p:txBody>
          <a:bodyPr wrap="square" rtlCol="0">
            <a:spAutoFit/>
          </a:bodyPr>
          <a:lstStyle/>
          <a:p>
            <a:r>
              <a:rPr lang="en-US" sz="4050" dirty="0">
                <a:solidFill>
                  <a:srgbClr val="39C0C4"/>
                </a:solidFill>
                <a:latin typeface="Libre Baskerville" panose="02000000000000000000" pitchFamily="2" charset="0"/>
              </a:rPr>
              <a:t>Judgment, Stigma &amp; Bias </a:t>
            </a:r>
            <a:r>
              <a:rPr lang="en-US" sz="4050" dirty="0">
                <a:solidFill>
                  <a:schemeClr val="bg1"/>
                </a:solidFill>
                <a:latin typeface="Libre Baskerville" panose="02000000000000000000" pitchFamily="2" charset="0"/>
              </a:rPr>
              <a:t>are Harmful </a:t>
            </a:r>
          </a:p>
        </p:txBody>
      </p:sp>
    </p:spTree>
    <p:extLst>
      <p:ext uri="{BB962C8B-B14F-4D97-AF65-F5344CB8AC3E}">
        <p14:creationId xmlns:p14="http://schemas.microsoft.com/office/powerpoint/2010/main" val="2012625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7A7A70-6879-4D9C-BC2C-73521AA2424C}"/>
              </a:ext>
            </a:extLst>
          </p:cNvPr>
          <p:cNvSpPr>
            <a:spLocks noGrp="1"/>
          </p:cNvSpPr>
          <p:nvPr>
            <p:ph type="body" sz="quarter" idx="12"/>
          </p:nvPr>
        </p:nvSpPr>
        <p:spPr/>
        <p:txBody>
          <a:bodyPr>
            <a:normAutofit/>
          </a:bodyPr>
          <a:lstStyle/>
          <a:p>
            <a:r>
              <a:rPr lang="en-GB" sz="6000" b="1" dirty="0">
                <a:solidFill>
                  <a:srgbClr val="171046"/>
                </a:solidFill>
              </a:rPr>
              <a:t>Principles</a:t>
            </a:r>
            <a:endParaRPr lang="en-US" sz="6000" dirty="0">
              <a:solidFill>
                <a:srgbClr val="00D3C0"/>
              </a:solidFill>
            </a:endParaRPr>
          </a:p>
        </p:txBody>
      </p:sp>
      <p:sp>
        <p:nvSpPr>
          <p:cNvPr id="5" name="Text Placeholder 4">
            <a:extLst>
              <a:ext uri="{FF2B5EF4-FFF2-40B4-BE49-F238E27FC236}">
                <a16:creationId xmlns:a16="http://schemas.microsoft.com/office/drawing/2014/main" id="{4D23330D-B79D-4D92-8A59-CA66BA4AFB3D}"/>
              </a:ext>
            </a:extLst>
          </p:cNvPr>
          <p:cNvSpPr>
            <a:spLocks noGrp="1"/>
          </p:cNvSpPr>
          <p:nvPr>
            <p:ph type="body" sz="quarter" idx="13"/>
          </p:nvPr>
        </p:nvSpPr>
        <p:spPr>
          <a:xfrm>
            <a:off x="5164059" y="1688926"/>
            <a:ext cx="3591570" cy="3159368"/>
          </a:xfrm>
        </p:spPr>
        <p:txBody>
          <a:bodyPr>
            <a:normAutofit lnSpcReduction="10000"/>
          </a:bodyPr>
          <a:lstStyle/>
          <a:p>
            <a:pPr marL="514350" lvl="0" indent="-514350" algn="l" defTabSz="685800">
              <a:lnSpc>
                <a:spcPct val="110000"/>
              </a:lnSpc>
              <a:spcBef>
                <a:spcPts val="750"/>
              </a:spcBef>
              <a:spcAft>
                <a:spcPts val="1800"/>
              </a:spcAft>
              <a:buClr>
                <a:schemeClr val="accent1"/>
              </a:buClr>
              <a:buFont typeface="Wingdings" panose="05000000000000000000" pitchFamily="2" charset="2"/>
              <a:buChar char="§"/>
            </a:pPr>
            <a:r>
              <a:rPr lang="en-US" dirty="0">
                <a:solidFill>
                  <a:schemeClr val="accent1"/>
                </a:solidFill>
                <a:latin typeface="Open Sans" charset="0"/>
              </a:rPr>
              <a:t>Empathy</a:t>
            </a:r>
          </a:p>
          <a:p>
            <a:pPr marL="514350" lvl="0" indent="-514350" algn="l" defTabSz="685800">
              <a:lnSpc>
                <a:spcPct val="110000"/>
              </a:lnSpc>
              <a:spcBef>
                <a:spcPts val="750"/>
              </a:spcBef>
              <a:spcAft>
                <a:spcPts val="1800"/>
              </a:spcAft>
              <a:buClr>
                <a:schemeClr val="accent1"/>
              </a:buClr>
              <a:buFont typeface="Wingdings" panose="05000000000000000000" pitchFamily="2" charset="2"/>
              <a:buChar char="§"/>
            </a:pPr>
            <a:r>
              <a:rPr lang="en-US" dirty="0">
                <a:solidFill>
                  <a:srgbClr val="FFFFFF"/>
                </a:solidFill>
                <a:latin typeface="Open Sans" charset="0"/>
              </a:rPr>
              <a:t>Autonomy</a:t>
            </a:r>
          </a:p>
          <a:p>
            <a:pPr marL="514350" lvl="0" indent="-514350" algn="l" defTabSz="685800">
              <a:lnSpc>
                <a:spcPct val="110000"/>
              </a:lnSpc>
              <a:spcBef>
                <a:spcPts val="750"/>
              </a:spcBef>
              <a:spcAft>
                <a:spcPts val="1800"/>
              </a:spcAft>
              <a:buClr>
                <a:schemeClr val="accent1"/>
              </a:buClr>
              <a:buFont typeface="Wingdings" panose="05000000000000000000" pitchFamily="2" charset="2"/>
              <a:buChar char="§"/>
            </a:pPr>
            <a:r>
              <a:rPr lang="en-US" dirty="0">
                <a:solidFill>
                  <a:srgbClr val="FFFFFF"/>
                </a:solidFill>
                <a:latin typeface="Open Sans" charset="0"/>
              </a:rPr>
              <a:t>Relationship</a:t>
            </a:r>
          </a:p>
          <a:p>
            <a:pPr marL="514350" lvl="0" indent="-514350" algn="l" defTabSz="685800">
              <a:lnSpc>
                <a:spcPct val="110000"/>
              </a:lnSpc>
              <a:spcBef>
                <a:spcPts val="750"/>
              </a:spcBef>
              <a:spcAft>
                <a:spcPts val="1800"/>
              </a:spcAft>
              <a:buClr>
                <a:schemeClr val="accent1"/>
              </a:buClr>
              <a:buFont typeface="Wingdings" panose="05000000000000000000" pitchFamily="2" charset="2"/>
              <a:buChar char="§"/>
            </a:pPr>
            <a:r>
              <a:rPr lang="en-US" dirty="0">
                <a:solidFill>
                  <a:srgbClr val="FFFFFF"/>
                </a:solidFill>
                <a:latin typeface="Open Sans" charset="0"/>
              </a:rPr>
              <a:t>Respect</a:t>
            </a:r>
          </a:p>
          <a:p>
            <a:pPr marL="514350" indent="-514350" algn="l">
              <a:lnSpc>
                <a:spcPct val="110000"/>
              </a:lnSpc>
              <a:spcAft>
                <a:spcPts val="1800"/>
              </a:spcAft>
              <a:buClr>
                <a:schemeClr val="accent1"/>
              </a:buClr>
              <a:buFont typeface="Wingdings" panose="05000000000000000000" pitchFamily="2" charset="2"/>
              <a:buChar char="§"/>
            </a:pPr>
            <a:endParaRPr lang="en-GB" dirty="0"/>
          </a:p>
        </p:txBody>
      </p:sp>
      <p:sp>
        <p:nvSpPr>
          <p:cNvPr id="7" name="Oval 6">
            <a:extLst>
              <a:ext uri="{FF2B5EF4-FFF2-40B4-BE49-F238E27FC236}">
                <a16:creationId xmlns:a16="http://schemas.microsoft.com/office/drawing/2014/main" id="{EB1C71E5-6AA3-499A-B4C5-12401D182465}"/>
              </a:ext>
            </a:extLst>
          </p:cNvPr>
          <p:cNvSpPr/>
          <p:nvPr/>
        </p:nvSpPr>
        <p:spPr>
          <a:xfrm>
            <a:off x="4269393" y="309186"/>
            <a:ext cx="1451348" cy="14513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2E7FBF1E-357E-47BB-B07C-5181D81EE0B1}"/>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4572000" y="639224"/>
            <a:ext cx="826577" cy="826577"/>
          </a:xfrm>
          <a:prstGeom prst="rect">
            <a:avLst/>
          </a:prstGeom>
        </p:spPr>
      </p:pic>
    </p:spTree>
    <p:extLst>
      <p:ext uri="{BB962C8B-B14F-4D97-AF65-F5344CB8AC3E}">
        <p14:creationId xmlns:p14="http://schemas.microsoft.com/office/powerpoint/2010/main" val="305443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CFE079-8705-D940-8CFF-1D0CE10E5199}"/>
              </a:ext>
            </a:extLst>
          </p:cNvPr>
          <p:cNvSpPr>
            <a:spLocks noGrp="1"/>
          </p:cNvSpPr>
          <p:nvPr>
            <p:ph type="body" sz="quarter" idx="12"/>
          </p:nvPr>
        </p:nvSpPr>
        <p:spPr>
          <a:xfrm>
            <a:off x="132735" y="2389239"/>
            <a:ext cx="4734233" cy="1506239"/>
          </a:xfrm>
        </p:spPr>
        <p:txBody>
          <a:bodyPr>
            <a:normAutofit/>
          </a:bodyPr>
          <a:lstStyle/>
          <a:p>
            <a:r>
              <a:rPr lang="en-US" sz="5800" dirty="0"/>
              <a:t>MI WORKS</a:t>
            </a:r>
            <a:r>
              <a:rPr lang="en-US" sz="4000" dirty="0"/>
              <a:t>: </a:t>
            </a:r>
          </a:p>
        </p:txBody>
      </p:sp>
      <p:sp>
        <p:nvSpPr>
          <p:cNvPr id="3" name="Text Placeholder 2">
            <a:extLst>
              <a:ext uri="{FF2B5EF4-FFF2-40B4-BE49-F238E27FC236}">
                <a16:creationId xmlns:a16="http://schemas.microsoft.com/office/drawing/2014/main" id="{253936EB-3AC7-AF4C-B5CF-FAAAB9CBC4AF}"/>
              </a:ext>
            </a:extLst>
          </p:cNvPr>
          <p:cNvSpPr>
            <a:spLocks noGrp="1"/>
          </p:cNvSpPr>
          <p:nvPr>
            <p:ph type="body" sz="quarter" idx="13"/>
          </p:nvPr>
        </p:nvSpPr>
        <p:spPr>
          <a:xfrm>
            <a:off x="6040586" y="1519084"/>
            <a:ext cx="2867439" cy="2987724"/>
          </a:xfrm>
        </p:spPr>
        <p:txBody>
          <a:bodyPr>
            <a:normAutofit/>
          </a:bodyPr>
          <a:lstStyle/>
          <a:p>
            <a:pPr algn="l"/>
            <a:r>
              <a:rPr lang="en-US" sz="3200" dirty="0">
                <a:latin typeface="League Spartan" pitchFamily="2" charset="77"/>
              </a:rPr>
              <a:t>In person</a:t>
            </a:r>
          </a:p>
          <a:p>
            <a:pPr algn="l"/>
            <a:endParaRPr lang="en-US" sz="3200" dirty="0">
              <a:solidFill>
                <a:schemeClr val="accent1"/>
              </a:solidFill>
              <a:latin typeface="League Spartan" pitchFamily="2" charset="77"/>
            </a:endParaRPr>
          </a:p>
          <a:p>
            <a:pPr algn="l"/>
            <a:r>
              <a:rPr lang="en-US" sz="3200" dirty="0">
                <a:latin typeface="League Spartan" pitchFamily="2" charset="77"/>
              </a:rPr>
              <a:t>On video</a:t>
            </a:r>
          </a:p>
          <a:p>
            <a:pPr algn="l"/>
            <a:endParaRPr lang="en-US" sz="3200" dirty="0">
              <a:solidFill>
                <a:schemeClr val="accent1"/>
              </a:solidFill>
              <a:latin typeface="League Spartan" pitchFamily="2" charset="77"/>
            </a:endParaRPr>
          </a:p>
          <a:p>
            <a:pPr algn="l"/>
            <a:r>
              <a:rPr lang="en-US" sz="3200" dirty="0">
                <a:solidFill>
                  <a:schemeClr val="bg2"/>
                </a:solidFill>
                <a:latin typeface="League Spartan" pitchFamily="2" charset="77"/>
              </a:rPr>
              <a:t>On the </a:t>
            </a:r>
          </a:p>
          <a:p>
            <a:pPr algn="l"/>
            <a:r>
              <a:rPr lang="en-US" sz="3200" dirty="0">
                <a:latin typeface="League Spartan" pitchFamily="2" charset="77"/>
              </a:rPr>
              <a:t>Telephone</a:t>
            </a:r>
          </a:p>
        </p:txBody>
      </p:sp>
      <p:pic>
        <p:nvPicPr>
          <p:cNvPr id="5" name="Graphic 4" descr="Speaker Phone">
            <a:extLst>
              <a:ext uri="{FF2B5EF4-FFF2-40B4-BE49-F238E27FC236}">
                <a16:creationId xmlns:a16="http://schemas.microsoft.com/office/drawing/2014/main" id="{2CAAB638-AFA7-2B41-8521-F937FF406E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96690" y="3592408"/>
            <a:ext cx="914400" cy="914400"/>
          </a:xfrm>
          <a:prstGeom prst="rect">
            <a:avLst/>
          </a:prstGeom>
        </p:spPr>
      </p:pic>
      <p:pic>
        <p:nvPicPr>
          <p:cNvPr id="9" name="Graphic 8" descr="Monitor">
            <a:extLst>
              <a:ext uri="{FF2B5EF4-FFF2-40B4-BE49-F238E27FC236}">
                <a16:creationId xmlns:a16="http://schemas.microsoft.com/office/drawing/2014/main" id="{BE99804F-56CA-8E4A-A66F-C7DCA04A54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26186" y="2462254"/>
            <a:ext cx="914400" cy="914400"/>
          </a:xfrm>
          <a:prstGeom prst="rect">
            <a:avLst/>
          </a:prstGeom>
        </p:spPr>
      </p:pic>
      <p:pic>
        <p:nvPicPr>
          <p:cNvPr id="14" name="Graphic 13" descr="Board Room">
            <a:extLst>
              <a:ext uri="{FF2B5EF4-FFF2-40B4-BE49-F238E27FC236}">
                <a16:creationId xmlns:a16="http://schemas.microsoft.com/office/drawing/2014/main" id="{A147400E-26E2-8C47-B027-625F63497E2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96690" y="1332100"/>
            <a:ext cx="914400" cy="914400"/>
          </a:xfrm>
          <a:prstGeom prst="rect">
            <a:avLst/>
          </a:prstGeom>
        </p:spPr>
      </p:pic>
    </p:spTree>
    <p:extLst>
      <p:ext uri="{BB962C8B-B14F-4D97-AF65-F5344CB8AC3E}">
        <p14:creationId xmlns:p14="http://schemas.microsoft.com/office/powerpoint/2010/main" val="3614193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sitting on a sofa&#10;&#10;Description automatically generated">
            <a:extLst>
              <a:ext uri="{FF2B5EF4-FFF2-40B4-BE49-F238E27FC236}">
                <a16:creationId xmlns:a16="http://schemas.microsoft.com/office/drawing/2014/main" id="{DCD83F5D-4402-B447-846B-FA9463921071}"/>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colorTemperature colorTemp="8001"/>
                    </a14:imgEffect>
                  </a14:imgLayer>
                </a14:imgProps>
              </a:ext>
              <a:ext uri="{28A0092B-C50C-407E-A947-70E740481C1C}">
                <a14:useLocalDpi xmlns:a14="http://schemas.microsoft.com/office/drawing/2010/main" val="0"/>
              </a:ext>
            </a:extLst>
          </a:blip>
          <a:srcRect l="3788" r="7210" b="-1"/>
          <a:stretch/>
        </p:blipFill>
        <p:spPr>
          <a:xfrm>
            <a:off x="20" y="0"/>
            <a:ext cx="9438946" cy="7079215"/>
          </a:xfrm>
          <a:prstGeom prst="rect">
            <a:avLst/>
          </a:prstGeom>
          <a:effectLst>
            <a:outerShdw blurRad="50800" dist="50800" dir="5400000" algn="ctr" rotWithShape="0">
              <a:srgbClr val="000842"/>
            </a:outerShdw>
          </a:effectLst>
        </p:spPr>
      </p:pic>
      <p:sp>
        <p:nvSpPr>
          <p:cNvPr id="4" name="Rectangle 3">
            <a:extLst>
              <a:ext uri="{FF2B5EF4-FFF2-40B4-BE49-F238E27FC236}">
                <a16:creationId xmlns:a16="http://schemas.microsoft.com/office/drawing/2014/main" id="{B4BCB1A9-BB60-1F40-A9D9-930EE40D76BA}"/>
              </a:ext>
            </a:extLst>
          </p:cNvPr>
          <p:cNvSpPr/>
          <p:nvPr/>
        </p:nvSpPr>
        <p:spPr>
          <a:xfrm>
            <a:off x="103240" y="221225"/>
            <a:ext cx="4852218" cy="1815882"/>
          </a:xfrm>
          <a:prstGeom prst="rect">
            <a:avLst/>
          </a:prstGeom>
        </p:spPr>
        <p:txBody>
          <a:bodyPr wrap="square">
            <a:spAutoFit/>
          </a:bodyPr>
          <a:lstStyle/>
          <a:p>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Why is it so hard?</a:t>
            </a:r>
          </a:p>
          <a:p>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78497899"/>
      </p:ext>
    </p:extLst>
  </p:cSld>
  <p:clrMapOvr>
    <a:masterClrMapping/>
  </p:clrMapOvr>
</p:sld>
</file>

<file path=ppt/theme/theme1.xml><?xml version="1.0" encoding="utf-8"?>
<a:theme xmlns:a="http://schemas.openxmlformats.org/drawingml/2006/main" name="Office Theme">
  <a:themeElements>
    <a:clrScheme name="Purple / Green Modern">
      <a:dk1>
        <a:srgbClr val="3C408D"/>
      </a:dk1>
      <a:lt1>
        <a:srgbClr val="FFFFFF"/>
      </a:lt1>
      <a:dk2>
        <a:srgbClr val="322F7C"/>
      </a:dk2>
      <a:lt2>
        <a:srgbClr val="FEFFFF"/>
      </a:lt2>
      <a:accent1>
        <a:srgbClr val="00D3C0"/>
      </a:accent1>
      <a:accent2>
        <a:srgbClr val="4849A1"/>
      </a:accent2>
      <a:accent3>
        <a:srgbClr val="7071B3"/>
      </a:accent3>
      <a:accent4>
        <a:srgbClr val="171046"/>
      </a:accent4>
      <a:accent5>
        <a:srgbClr val="7E7F95"/>
      </a:accent5>
      <a:accent6>
        <a:srgbClr val="B3B3BC"/>
      </a:accent6>
      <a:hlink>
        <a:srgbClr val="02D3C2"/>
      </a:hlink>
      <a:folHlink>
        <a:srgbClr val="02D3C2"/>
      </a:folHlink>
    </a:clrScheme>
    <a:fontScheme name="League Spartan + Open">
      <a:majorFont>
        <a:latin typeface="League Spartan"/>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2810</Words>
  <Application>Microsoft Macintosh PowerPoint</Application>
  <PresentationFormat>On-screen Show (4:3)</PresentationFormat>
  <Paragraphs>255</Paragraphs>
  <Slides>25</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Calibri</vt:lpstr>
      <vt:lpstr>League Spartan</vt:lpstr>
      <vt:lpstr>League Spartan Bold</vt:lpstr>
      <vt:lpstr>Libre Baskerville</vt:lpstr>
      <vt:lpstr>Open Sans</vt:lpstr>
      <vt:lpstr>Open Sans Regular</vt:lpstr>
      <vt:lpstr>Playfair Display</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Morrison</dc:creator>
  <cp:lastModifiedBy>Elizabeth Morrison</cp:lastModifiedBy>
  <cp:revision>2</cp:revision>
  <dcterms:created xsi:type="dcterms:W3CDTF">2020-06-12T19:21:12Z</dcterms:created>
  <dcterms:modified xsi:type="dcterms:W3CDTF">2020-06-12T19:27:25Z</dcterms:modified>
</cp:coreProperties>
</file>