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324" autoAdjust="0"/>
  </p:normalViewPr>
  <p:slideViewPr>
    <p:cSldViewPr snapToGrid="0">
      <p:cViewPr varScale="1">
        <p:scale>
          <a:sx n="103" d="100"/>
          <a:sy n="103" d="100"/>
        </p:scale>
        <p:origin x="1596" y="108"/>
      </p:cViewPr>
      <p:guideLst/>
    </p:cSldViewPr>
  </p:slideViewPr>
  <p:notesTextViewPr>
    <p:cViewPr>
      <p:scale>
        <a:sx n="3" d="2"/>
        <a:sy n="3" d="2"/>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t>4/19/2019</a:t>
            </a:fld>
            <a:endParaRPr/>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7" tIns="46589" rIns="93177" bIns="46589"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t>4/19/2019</a:t>
            </a:fld>
            <a:endParaRPr/>
          </a:p>
        </p:txBody>
      </p:sp>
      <p:sp>
        <p:nvSpPr>
          <p:cNvPr id="4" name="Slide Image Placeholder 3"/>
          <p:cNvSpPr>
            <a:spLocks noGrp="1" noRot="1" noChangeAspect="1"/>
          </p:cNvSpPr>
          <p:nvPr>
            <p:ph type="sldImg" idx="2"/>
          </p:nvPr>
        </p:nvSpPr>
        <p:spPr>
          <a:xfrm>
            <a:off x="1476375" y="1162050"/>
            <a:ext cx="405765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7" tIns="46589" rIns="93177" bIns="46589"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226584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2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2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br>
              <a:rPr lang="en-US" dirty="0" smtClean="0"/>
            </a:br>
            <a:r>
              <a:rPr lang="en-US" dirty="0" smtClean="0"/>
              <a:t>Address</a:t>
            </a:r>
            <a:br>
              <a:rPr lang="en-US" dirty="0" smtClean="0"/>
            </a:br>
            <a:r>
              <a:rPr lang="en-US" dirty="0" smtClean="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6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50000"/>
                  </a:schemeClr>
                </a:solidFill>
                <a:latin typeface="+mj-lt"/>
              </a:rPr>
              <a:t>PLACE STAMP HERE</a:t>
            </a:r>
            <a:endParaRPr lang="en-US" sz="1100" dirty="0">
              <a:solidFill>
                <a:schemeClr val="bg1">
                  <a:lumMod val="50000"/>
                </a:schemeClr>
              </a:solidFill>
              <a:latin typeface="+mj-lt"/>
            </a:endParaRP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smtClean="0"/>
              <a:t>Click icon to add picture</a:t>
            </a:r>
            <a:endParaRPr dirty="0"/>
          </a:p>
        </p:txBody>
      </p:sp>
      <p:sp>
        <p:nvSpPr>
          <p:cNvPr id="52" name="Picture Placeholder 11" descr="This placeholder is filled with a thin rule line so you can easily move the lines around on the slide" title="Line placeholder"/>
          <p:cNvSpPr>
            <a:spLocks noGrp="1"/>
          </p:cNvSpPr>
          <p:nvPr>
            <p:ph type="pic" sz="quarter" idx="52" hasCustomPrompt="1"/>
          </p:nvPr>
        </p:nvSpPr>
        <p:spPr>
          <a:xfrm>
            <a:off x="366713" y="3165473"/>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5" name="Picture Placeholder 11" descr="This placeholder is filled with a thin rule line so you can easily move the lines around on the slide" title="Line placeholder"/>
          <p:cNvSpPr>
            <a:spLocks noGrp="1"/>
          </p:cNvSpPr>
          <p:nvPr>
            <p:ph type="pic" sz="quarter" idx="51" hasCustomPrompt="1"/>
          </p:nvPr>
        </p:nvSpPr>
        <p:spPr>
          <a:xfrm>
            <a:off x="3747136" y="878132"/>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0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smtClean="0"/>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7" name="Picture Placeholder 11" descr="This placeholder is filled with a thin rule line so you can easily move the lines around on the slide" title="Line placeholder"/>
          <p:cNvSpPr>
            <a:spLocks noGrp="1"/>
          </p:cNvSpPr>
          <p:nvPr>
            <p:ph type="pic" sz="quarter" idx="53" hasCustomPrompt="1"/>
          </p:nvPr>
        </p:nvSpPr>
        <p:spPr>
          <a:xfrm>
            <a:off x="7134225" y="2693565"/>
            <a:ext cx="2560320"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smtClean="0"/>
              <a:t> </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18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a:t>
            </a:r>
            <a:r>
              <a:rPr dirty="0" smtClean="0"/>
              <a:t>text</a:t>
            </a:r>
            <a:endParaRPr dirty="0"/>
          </a:p>
        </p:txBody>
      </p:sp>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4/19/2019</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smtClean="0">
                <a:solidFill>
                  <a:prstClr val="white">
                    <a:lumMod val="50000"/>
                  </a:prstClr>
                </a:solidFill>
                <a:latin typeface="Calibri Light" panose="020F0302020204030204" pitchFamily="34" charset="0"/>
                <a:cs typeface="Calibri" panose="020F0502020204030204" pitchFamily="34" charset="0"/>
              </a:rPr>
              <a:t>If </a:t>
            </a:r>
            <a:r>
              <a:rPr sz="1000" dirty="0">
                <a:solidFill>
                  <a:prstClr val="white">
                    <a:lumMod val="50000"/>
                  </a:prstClr>
                </a:solidFill>
                <a:latin typeface="Calibri Light" panose="020F0302020204030204" pitchFamily="34" charset="0"/>
                <a:cs typeface="Calibri" panose="020F0502020204030204" pitchFamily="34" charset="0"/>
              </a:rPr>
              <a:t>you need more placeholders for titles, subtitles or body text, just make a copy of what you need and drag it into place. PowerPoint’s Smart Guides will help you align it with everything else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By the</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way, if you need to move or copy the red lines, you can select them by clicking the dotted outlines.</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35" name="Text Placeholder 34"/>
          <p:cNvSpPr>
            <a:spLocks noGrp="1"/>
          </p:cNvSpPr>
          <p:nvPr>
            <p:ph type="body" sz="quarter" idx="20"/>
          </p:nvPr>
        </p:nvSpPr>
        <p:spPr>
          <a:xfrm>
            <a:off x="370205" y="1323474"/>
            <a:ext cx="2560320" cy="2334126"/>
          </a:xfrm>
        </p:spPr>
        <p:txBody>
          <a:bodyPr/>
          <a:lstStyle/>
          <a:p>
            <a:pPr>
              <a:lnSpc>
                <a:spcPct val="100000"/>
              </a:lnSpc>
            </a:pPr>
            <a:r>
              <a:rPr lang="en-US" sz="1200" dirty="0">
                <a:solidFill>
                  <a:schemeClr val="tx1"/>
                </a:solidFill>
                <a:latin typeface="+mn-lt"/>
              </a:rPr>
              <a:t>The mission of the corporation is to provide access to total health care services for all people, with an emphasis on preventive care and education, and with self-care and health maintenance being the end result. This will be achieved through effective program management, fully equipped medical facilities, and by the recruitment and development of highly qualified and dedicated health care professionals willing to serve the rural populations</a:t>
            </a:r>
            <a:r>
              <a:rPr lang="en-US" sz="1200" b="1" dirty="0">
                <a:solidFill>
                  <a:schemeClr val="tx1"/>
                </a:solidFill>
                <a:latin typeface="+mn-lt"/>
              </a:rPr>
              <a:t>.</a:t>
            </a:r>
          </a:p>
        </p:txBody>
      </p:sp>
      <p:sp>
        <p:nvSpPr>
          <p:cNvPr id="32" name="Text Placeholder 31"/>
          <p:cNvSpPr>
            <a:spLocks noGrp="1"/>
          </p:cNvSpPr>
          <p:nvPr>
            <p:ph type="body" sz="quarter" idx="14"/>
          </p:nvPr>
        </p:nvSpPr>
        <p:spPr>
          <a:xfrm>
            <a:off x="3657599" y="6713621"/>
            <a:ext cx="2550695" cy="275918"/>
          </a:xfrm>
        </p:spPr>
        <p:txBody>
          <a:bodyPr/>
          <a:lstStyle/>
          <a:p>
            <a:r>
              <a:rPr lang="en-US" b="1" dirty="0" smtClean="0">
                <a:solidFill>
                  <a:srgbClr val="0070C0"/>
                </a:solidFill>
              </a:rPr>
              <a:t>Mountain Valleys Health Centers</a:t>
            </a:r>
            <a:endParaRPr lang="en-US" b="1" dirty="0">
              <a:solidFill>
                <a:srgbClr val="0070C0"/>
              </a:solidFill>
            </a:endParaRPr>
          </a:p>
        </p:txBody>
      </p:sp>
      <p:sp>
        <p:nvSpPr>
          <p:cNvPr id="33" name="Text Placeholder 32"/>
          <p:cNvSpPr>
            <a:spLocks noGrp="1"/>
          </p:cNvSpPr>
          <p:nvPr>
            <p:ph type="body" sz="quarter" idx="15"/>
          </p:nvPr>
        </p:nvSpPr>
        <p:spPr>
          <a:xfrm>
            <a:off x="3657600" y="6976367"/>
            <a:ext cx="2449512" cy="427881"/>
          </a:xfrm>
        </p:spPr>
        <p:txBody>
          <a:bodyPr/>
          <a:lstStyle/>
          <a:p>
            <a:pPr algn="ctr"/>
            <a:r>
              <a:rPr lang="en-US" b="1" dirty="0" smtClean="0"/>
              <a:t>           554-850 Medical Center </a:t>
            </a:r>
            <a:r>
              <a:rPr lang="en-US" b="1" smtClean="0"/>
              <a:t>Dr.</a:t>
            </a:r>
            <a:r>
              <a:rPr lang="en-US" b="1" dirty="0" smtClean="0"/>
              <a:t>	</a:t>
            </a:r>
          </a:p>
          <a:p>
            <a:pPr algn="ctr"/>
            <a:r>
              <a:rPr lang="en-US" b="1" dirty="0" smtClean="0"/>
              <a:t>Bieber, CA, 96009</a:t>
            </a:r>
            <a:endParaRPr lang="en-US" b="1" dirty="0"/>
          </a:p>
          <a:p>
            <a:endParaRPr lang="en-US" dirty="0"/>
          </a:p>
        </p:txBody>
      </p:sp>
      <p:sp>
        <p:nvSpPr>
          <p:cNvPr id="19" name="Text Placeholder 18"/>
          <p:cNvSpPr>
            <a:spLocks noGrp="1"/>
          </p:cNvSpPr>
          <p:nvPr>
            <p:ph type="body" sz="quarter" idx="21"/>
          </p:nvPr>
        </p:nvSpPr>
        <p:spPr>
          <a:xfrm>
            <a:off x="7140574" y="406399"/>
            <a:ext cx="2657475" cy="1454819"/>
          </a:xfrm>
        </p:spPr>
        <p:txBody>
          <a:bodyPr/>
          <a:lstStyle/>
          <a:p>
            <a:r>
              <a:rPr lang="en-US" sz="2400" b="1" dirty="0" smtClean="0">
                <a:solidFill>
                  <a:srgbClr val="0070C0"/>
                </a:solidFill>
              </a:rPr>
              <a:t>Mountain Valleys Health Centers Suboxone Program</a:t>
            </a:r>
            <a:endParaRPr lang="en-US" sz="2400" b="1" dirty="0">
              <a:solidFill>
                <a:srgbClr val="0070C0"/>
              </a:solidFill>
            </a:endParaRPr>
          </a:p>
        </p:txBody>
      </p:sp>
      <p:sp>
        <p:nvSpPr>
          <p:cNvPr id="27" name="Text Placeholder 26"/>
          <p:cNvSpPr>
            <a:spLocks noGrp="1"/>
          </p:cNvSpPr>
          <p:nvPr>
            <p:ph type="body" sz="quarter" idx="22"/>
          </p:nvPr>
        </p:nvSpPr>
        <p:spPr>
          <a:xfrm>
            <a:off x="7082102" y="2284796"/>
            <a:ext cx="2657890" cy="1082518"/>
          </a:xfrm>
        </p:spPr>
        <p:txBody>
          <a:bodyPr/>
          <a:lstStyle/>
          <a:p>
            <a:pPr algn="ctr"/>
            <a:r>
              <a:rPr lang="en-US" sz="1800" b="1" i="1" dirty="0"/>
              <a:t>Make the call today to speak with our caring staff. </a:t>
            </a:r>
            <a:endParaRPr lang="en-US" sz="1800" b="1" i="1" dirty="0" smtClean="0"/>
          </a:p>
          <a:p>
            <a:pPr algn="ctr"/>
            <a:r>
              <a:rPr lang="en-US" sz="1800" b="1" i="1" dirty="0"/>
              <a:t> </a:t>
            </a:r>
            <a:endParaRPr lang="en-US" sz="1800" b="1" i="1" dirty="0" smtClean="0"/>
          </a:p>
          <a:p>
            <a:pPr algn="ctr"/>
            <a:r>
              <a:rPr lang="en-US" sz="1800" b="1" dirty="0" smtClean="0">
                <a:ea typeface="Calibri" panose="020F0502020204030204" pitchFamily="34" charset="0"/>
                <a:cs typeface="Times New Roman" panose="02020603050405020304" pitchFamily="18" charset="0"/>
              </a:rPr>
              <a:t>Phone </a:t>
            </a:r>
            <a:r>
              <a:rPr lang="en-US" sz="1800" b="1" dirty="0">
                <a:ea typeface="Calibri" panose="020F0502020204030204" pitchFamily="34" charset="0"/>
                <a:cs typeface="Times New Roman" panose="02020603050405020304" pitchFamily="18" charset="0"/>
              </a:rPr>
              <a:t>(530) 335-5457</a:t>
            </a:r>
            <a:endParaRPr lang="en-US" sz="1200" b="1" dirty="0">
              <a:ea typeface="Calibri" panose="020F0502020204030204" pitchFamily="34" charset="0"/>
              <a:cs typeface="Times New Roman" panose="02020603050405020304" pitchFamily="18" charset="0"/>
            </a:endParaRPr>
          </a:p>
          <a:p>
            <a:endParaRPr lang="en-US" b="1" i="1" dirty="0" smtClean="0"/>
          </a:p>
          <a:p>
            <a:endParaRPr lang="en-US" b="1" i="1" dirty="0"/>
          </a:p>
          <a:p>
            <a:endParaRPr lang="en-US" dirty="0">
              <a:solidFill>
                <a:srgbClr val="0070C0"/>
              </a:solidFill>
            </a:endParaRPr>
          </a:p>
        </p:txBody>
      </p:sp>
      <p:pic>
        <p:nvPicPr>
          <p:cNvPr id="1026" name="Picture 2" descr="MtnValleyHC.o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950" y="565485"/>
            <a:ext cx="2571750" cy="5470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28114" y="3709933"/>
            <a:ext cx="2376008" cy="21102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1377" y="4740442"/>
            <a:ext cx="2347553" cy="21612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TextBox 3"/>
          <p:cNvSpPr txBox="1"/>
          <p:nvPr/>
        </p:nvSpPr>
        <p:spPr>
          <a:xfrm>
            <a:off x="7082972" y="6241143"/>
            <a:ext cx="2786742" cy="1338828"/>
          </a:xfrm>
          <a:prstGeom prst="rect">
            <a:avLst/>
          </a:prstGeom>
          <a:noFill/>
        </p:spPr>
        <p:txBody>
          <a:bodyPr wrap="square" rtlCol="0">
            <a:spAutoFit/>
          </a:bodyPr>
          <a:lstStyle/>
          <a:p>
            <a:r>
              <a:rPr lang="en-US" sz="900" b="1" dirty="0"/>
              <a:t>Notice of Nondiscrimination </a:t>
            </a:r>
            <a:endParaRPr lang="en-US" sz="900" dirty="0"/>
          </a:p>
          <a:p>
            <a:r>
              <a:rPr lang="en-US" sz="900" b="1" dirty="0"/>
              <a:t>MVHC complies with applicable Federal civil rights laws and does not discriminate on the basis of race, color, national origin, age, disability, or sex. </a:t>
            </a:r>
            <a:endParaRPr lang="en-US" sz="900" dirty="0"/>
          </a:p>
          <a:p>
            <a:r>
              <a:rPr lang="en-US" sz="900" b="1" dirty="0"/>
              <a:t>Translation Services </a:t>
            </a:r>
            <a:endParaRPr lang="en-US" sz="900" dirty="0"/>
          </a:p>
          <a:p>
            <a:r>
              <a:rPr lang="en-US" sz="900" dirty="0"/>
              <a:t>ATENCIÓN: Si </a:t>
            </a:r>
            <a:r>
              <a:rPr lang="en-US" sz="900" dirty="0" err="1"/>
              <a:t>usted</a:t>
            </a:r>
            <a:r>
              <a:rPr lang="en-US" sz="900" dirty="0"/>
              <a:t> </a:t>
            </a:r>
            <a:r>
              <a:rPr lang="en-US" sz="900" dirty="0" err="1"/>
              <a:t>habla</a:t>
            </a:r>
            <a:r>
              <a:rPr lang="en-US" sz="900" dirty="0"/>
              <a:t> </a:t>
            </a:r>
            <a:r>
              <a:rPr lang="en-US" sz="900" dirty="0" err="1"/>
              <a:t>español</a:t>
            </a:r>
            <a:r>
              <a:rPr lang="en-US" sz="900" dirty="0"/>
              <a:t>, </a:t>
            </a:r>
            <a:r>
              <a:rPr lang="en-US" sz="900" dirty="0" err="1"/>
              <a:t>servicios</a:t>
            </a:r>
            <a:r>
              <a:rPr lang="en-US" sz="900" dirty="0"/>
              <a:t> de </a:t>
            </a:r>
            <a:r>
              <a:rPr lang="en-US" sz="900" dirty="0" err="1"/>
              <a:t>asistencia</a:t>
            </a:r>
            <a:r>
              <a:rPr lang="en-US" sz="900" dirty="0"/>
              <a:t> </a:t>
            </a:r>
            <a:r>
              <a:rPr lang="en-US" sz="900" dirty="0" err="1"/>
              <a:t>lingüística</a:t>
            </a:r>
            <a:r>
              <a:rPr lang="en-US" sz="900" dirty="0"/>
              <a:t>, de forma </a:t>
            </a:r>
            <a:r>
              <a:rPr lang="en-US" sz="900" dirty="0" err="1"/>
              <a:t>gratuita</a:t>
            </a:r>
            <a:r>
              <a:rPr lang="en-US" sz="900" dirty="0"/>
              <a:t>, </a:t>
            </a:r>
            <a:r>
              <a:rPr lang="en-US" sz="900" dirty="0" err="1"/>
              <a:t>están</a:t>
            </a:r>
            <a:r>
              <a:rPr lang="en-US" sz="900" dirty="0"/>
              <a:t> </a:t>
            </a:r>
            <a:r>
              <a:rPr lang="en-US" sz="900" dirty="0" err="1"/>
              <a:t>disponibles</a:t>
            </a:r>
            <a:r>
              <a:rPr lang="en-US" sz="900" dirty="0"/>
              <a:t> para </a:t>
            </a:r>
            <a:r>
              <a:rPr lang="en-US" sz="900" dirty="0" err="1"/>
              <a:t>usted</a:t>
            </a:r>
            <a:r>
              <a:rPr lang="en-US" sz="900" dirty="0"/>
              <a:t>. </a:t>
            </a:r>
            <a:r>
              <a:rPr lang="en-US" sz="900" dirty="0" err="1"/>
              <a:t>Por</a:t>
            </a:r>
            <a:r>
              <a:rPr lang="en-US" sz="900" dirty="0"/>
              <a:t> favor, </a:t>
            </a:r>
            <a:r>
              <a:rPr lang="en-US" sz="900" dirty="0" err="1"/>
              <a:t>háganos</a:t>
            </a:r>
            <a:r>
              <a:rPr lang="en-US" sz="900" dirty="0"/>
              <a:t> saber </a:t>
            </a:r>
            <a:r>
              <a:rPr lang="en-US" sz="900" dirty="0" err="1"/>
              <a:t>cuando</a:t>
            </a:r>
            <a:r>
              <a:rPr lang="en-US" sz="900" dirty="0"/>
              <a:t> </a:t>
            </a:r>
            <a:r>
              <a:rPr lang="en-US" sz="900" dirty="0" err="1"/>
              <a:t>haga</a:t>
            </a:r>
            <a:r>
              <a:rPr lang="en-US" sz="900" dirty="0"/>
              <a:t> la </a:t>
            </a:r>
            <a:r>
              <a:rPr lang="en-US" sz="900" dirty="0" err="1"/>
              <a:t>cita</a:t>
            </a:r>
            <a:r>
              <a:rPr lang="en-US" sz="900" dirty="0"/>
              <a:t> que se </a:t>
            </a:r>
            <a:r>
              <a:rPr lang="en-US" sz="900" dirty="0" err="1"/>
              <a:t>necesita</a:t>
            </a:r>
            <a:r>
              <a:rPr lang="en-US" sz="900" dirty="0"/>
              <a:t> </a:t>
            </a:r>
            <a:r>
              <a:rPr lang="en-US" sz="900" dirty="0" err="1"/>
              <a:t>ayuda</a:t>
            </a:r>
            <a:r>
              <a:rPr lang="en-US" sz="900" dirty="0"/>
              <a:t> con el </a:t>
            </a:r>
            <a:r>
              <a:rPr lang="en-US" sz="900" dirty="0" err="1"/>
              <a:t>idioma</a:t>
            </a:r>
            <a:r>
              <a:rPr lang="en-US" sz="900" dirty="0"/>
              <a:t>. </a:t>
            </a:r>
          </a:p>
        </p:txBody>
      </p:sp>
      <p:sp>
        <p:nvSpPr>
          <p:cNvPr id="5" name="TextBox 4"/>
          <p:cNvSpPr txBox="1"/>
          <p:nvPr/>
        </p:nvSpPr>
        <p:spPr>
          <a:xfrm>
            <a:off x="3537285" y="1210160"/>
            <a:ext cx="2803357" cy="4708981"/>
          </a:xfrm>
          <a:prstGeom prst="rect">
            <a:avLst/>
          </a:prstGeom>
          <a:noFill/>
        </p:spPr>
        <p:txBody>
          <a:bodyPr wrap="square" rtlCol="0">
            <a:spAutoFit/>
          </a:bodyPr>
          <a:lstStyle/>
          <a:p>
            <a:pPr marL="228600" indent="-228600">
              <a:buFont typeface="+mj-lt"/>
              <a:buAutoNum type="arabicPeriod"/>
            </a:pPr>
            <a:r>
              <a:rPr lang="en-US" sz="1200" dirty="0" smtClean="0"/>
              <a:t>Attend </a:t>
            </a:r>
            <a:r>
              <a:rPr lang="en-US" sz="1200" dirty="0"/>
              <a:t>weekly group sessions and meet with counselor one on one, as needed.</a:t>
            </a:r>
          </a:p>
          <a:p>
            <a:pPr marL="228600" indent="-228600">
              <a:buFont typeface="+mj-lt"/>
              <a:buAutoNum type="arabicPeriod"/>
            </a:pPr>
            <a:r>
              <a:rPr lang="en-US" sz="1200" dirty="0"/>
              <a:t>Have a clear understanding of Suboxone Group rules and expectations by speaking with your doctor, counselor, or nurse.  </a:t>
            </a:r>
          </a:p>
          <a:p>
            <a:pPr marL="228600" indent="-228600">
              <a:buFont typeface="+mj-lt"/>
              <a:buAutoNum type="arabicPeriod"/>
            </a:pPr>
            <a:r>
              <a:rPr lang="en-US" sz="1200" dirty="0"/>
              <a:t>Understand medication can be harmful if not taken exactly as prescribed and NEVER adjust dosage without the direction of your doctor.</a:t>
            </a:r>
          </a:p>
          <a:p>
            <a:pPr marL="228600" indent="-228600">
              <a:buFont typeface="+mj-lt"/>
              <a:buAutoNum type="arabicPeriod"/>
            </a:pPr>
            <a:r>
              <a:rPr lang="en-US" sz="1200" dirty="0"/>
              <a:t>Comply with all medication counts and random urine screens.</a:t>
            </a:r>
          </a:p>
          <a:p>
            <a:pPr marL="228600" indent="-228600">
              <a:buFont typeface="+mj-lt"/>
              <a:buAutoNum type="arabicPeriod"/>
            </a:pPr>
            <a:r>
              <a:rPr lang="en-US" sz="1200" dirty="0"/>
              <a:t>Only store medication in a safe place that is away from children and other family members. </a:t>
            </a:r>
          </a:p>
          <a:p>
            <a:pPr marL="228600" indent="-228600">
              <a:buFont typeface="+mj-lt"/>
              <a:buAutoNum type="arabicPeriod"/>
            </a:pPr>
            <a:r>
              <a:rPr lang="en-US" sz="1200" dirty="0"/>
              <a:t>Notify MVHC staff of any lost or stolen medication as soon as possible.</a:t>
            </a:r>
          </a:p>
          <a:p>
            <a:pPr marL="228600" indent="-228600">
              <a:buFont typeface="+mj-lt"/>
              <a:buAutoNum type="arabicPeriod"/>
            </a:pPr>
            <a:r>
              <a:rPr lang="en-US" sz="1200" dirty="0"/>
              <a:t>Notify MVHC staff of any return to opiate use immediately.</a:t>
            </a:r>
          </a:p>
          <a:p>
            <a:pPr marL="228600" indent="-228600">
              <a:buFont typeface="+mj-lt"/>
              <a:buAutoNum type="arabicPeriod"/>
            </a:pPr>
            <a:r>
              <a:rPr lang="en-US" sz="1200" dirty="0"/>
              <a:t>If I am, or become pregnant, I will tell my medical provider as soon as possible</a:t>
            </a:r>
            <a:r>
              <a:rPr lang="en-US" sz="1200" dirty="0" smtClean="0"/>
              <a:t>.</a:t>
            </a:r>
          </a:p>
          <a:p>
            <a:pPr marL="228600" indent="-228600">
              <a:buFont typeface="+mj-lt"/>
              <a:buAutoNum type="arabicPeriod"/>
            </a:pPr>
            <a:r>
              <a:rPr lang="en-US" sz="1200" b="1" u="sng" dirty="0" smtClean="0"/>
              <a:t>Be advised that any lost or stolen medications will not be replaced. </a:t>
            </a:r>
          </a:p>
          <a:p>
            <a:pPr marL="228600" indent="-228600">
              <a:buFont typeface="+mj-lt"/>
              <a:buAutoNum type="arabicPeriod"/>
            </a:pPr>
            <a:endParaRPr lang="en-US" sz="1200" dirty="0"/>
          </a:p>
        </p:txBody>
      </p:sp>
      <p:sp>
        <p:nvSpPr>
          <p:cNvPr id="6" name="TextBox 5"/>
          <p:cNvSpPr txBox="1"/>
          <p:nvPr/>
        </p:nvSpPr>
        <p:spPr>
          <a:xfrm>
            <a:off x="3573379" y="457200"/>
            <a:ext cx="2502567" cy="646331"/>
          </a:xfrm>
          <a:prstGeom prst="rect">
            <a:avLst/>
          </a:prstGeom>
          <a:noFill/>
        </p:spPr>
        <p:txBody>
          <a:bodyPr wrap="square" rtlCol="0">
            <a:spAutoFit/>
          </a:bodyPr>
          <a:lstStyle/>
          <a:p>
            <a:r>
              <a:rPr lang="en-US" b="1" dirty="0">
                <a:solidFill>
                  <a:srgbClr val="0070C0"/>
                </a:solidFill>
                <a:latin typeface="+mj-lt"/>
              </a:rPr>
              <a:t>Suboxone Group Tips for Success:</a:t>
            </a:r>
          </a:p>
        </p:txBody>
      </p:sp>
      <p:pic>
        <p:nvPicPr>
          <p:cNvPr id="14" name="Picture 13"/>
          <p:cNvPicPr>
            <a:picLocks noChangeAspect="1"/>
          </p:cNvPicPr>
          <p:nvPr/>
        </p:nvPicPr>
        <p:blipFill>
          <a:blip r:embed="rId6"/>
          <a:stretch>
            <a:fillRect/>
          </a:stretch>
        </p:blipFill>
        <p:spPr>
          <a:xfrm>
            <a:off x="3657600" y="1085406"/>
            <a:ext cx="2670279" cy="67062"/>
          </a:xfrm>
          <a:prstGeom prst="rect">
            <a:avLst/>
          </a:prstGeo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5000"/>
                <a:lumOff val="95000"/>
                <a:alpha val="3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366713" y="2462066"/>
            <a:ext cx="2652712" cy="579548"/>
          </a:xfrm>
        </p:spPr>
        <p:txBody>
          <a:bodyPr/>
          <a:lstStyle/>
          <a:p>
            <a:r>
              <a:rPr lang="en-US" b="1" dirty="0" smtClean="0">
                <a:solidFill>
                  <a:srgbClr val="0070C0"/>
                </a:solidFill>
              </a:rPr>
              <a:t>Suboxone Program </a:t>
            </a:r>
            <a:endParaRPr lang="en-US" b="1" dirty="0">
              <a:solidFill>
                <a:srgbClr val="0070C0"/>
              </a:solidFill>
            </a:endParaRPr>
          </a:p>
        </p:txBody>
      </p:sp>
      <p:sp>
        <p:nvSpPr>
          <p:cNvPr id="7" name="Text Placeholder 6"/>
          <p:cNvSpPr>
            <a:spLocks noGrp="1"/>
          </p:cNvSpPr>
          <p:nvPr>
            <p:ph type="body" sz="quarter" idx="37"/>
          </p:nvPr>
        </p:nvSpPr>
        <p:spPr>
          <a:xfrm>
            <a:off x="390776" y="5601714"/>
            <a:ext cx="2652713" cy="1930053"/>
          </a:xfrm>
        </p:spPr>
        <p:txBody>
          <a:bodyPr/>
          <a:lstStyle/>
          <a:p>
            <a:pPr marL="0" indent="0">
              <a:buNone/>
            </a:pPr>
            <a:r>
              <a:rPr lang="en-US" sz="1100" dirty="0" smtClean="0"/>
              <a:t>Current </a:t>
            </a:r>
            <a:r>
              <a:rPr lang="en-US" sz="1100" dirty="0"/>
              <a:t>research has shown that opiate use is an ineffective way to manage chronic pain </a:t>
            </a:r>
            <a:r>
              <a:rPr lang="en-US" sz="1100" dirty="0" smtClean="0"/>
              <a:t>symptoms.</a:t>
            </a:r>
            <a:r>
              <a:rPr lang="en-US" sz="1100" b="1" dirty="0" smtClean="0">
                <a:solidFill>
                  <a:srgbClr val="00B0F0"/>
                </a:solidFill>
              </a:rPr>
              <a:t> </a:t>
            </a:r>
            <a:r>
              <a:rPr lang="en-US" sz="1100" dirty="0" smtClean="0"/>
              <a:t>Suboxone </a:t>
            </a:r>
            <a:r>
              <a:rPr lang="en-US" sz="1100" dirty="0"/>
              <a:t>is a medicine that, together with group and individual counseling, can assist patients who have become habituated to high levels of </a:t>
            </a:r>
            <a:r>
              <a:rPr lang="en-US" sz="1100" dirty="0" smtClean="0"/>
              <a:t>opiates. </a:t>
            </a:r>
            <a:r>
              <a:rPr lang="en-US" sz="1100" dirty="0" err="1" smtClean="0"/>
              <a:t>Suboxone</a:t>
            </a:r>
            <a:r>
              <a:rPr lang="en-US" sz="1100" dirty="0" smtClean="0"/>
              <a:t> </a:t>
            </a:r>
            <a:r>
              <a:rPr lang="en-US" sz="1100" dirty="0"/>
              <a:t>is a very safe medicine, and </a:t>
            </a:r>
            <a:r>
              <a:rPr lang="en-US" sz="1100" dirty="0" smtClean="0"/>
              <a:t>the goal </a:t>
            </a:r>
            <a:r>
              <a:rPr lang="en-US" sz="1100" dirty="0"/>
              <a:t>of the Suboxone Program is to have patients manage chronic pain through available alternatives and live “opiate –free.” </a:t>
            </a:r>
          </a:p>
          <a:p>
            <a:pPr marL="0" indent="0">
              <a:buNone/>
            </a:pPr>
            <a:endParaRPr lang="en-US" sz="1100" b="1" dirty="0" smtClean="0">
              <a:solidFill>
                <a:srgbClr val="00B0F0"/>
              </a:solidFill>
            </a:endParaRPr>
          </a:p>
        </p:txBody>
      </p:sp>
      <p:sp>
        <p:nvSpPr>
          <p:cNvPr id="9" name="Text Placeholder 8"/>
          <p:cNvSpPr>
            <a:spLocks noGrp="1"/>
          </p:cNvSpPr>
          <p:nvPr>
            <p:ph type="body" sz="quarter" idx="38"/>
          </p:nvPr>
        </p:nvSpPr>
        <p:spPr>
          <a:xfrm>
            <a:off x="3748088" y="457200"/>
            <a:ext cx="2652712" cy="336884"/>
          </a:xfrm>
        </p:spPr>
        <p:txBody>
          <a:bodyPr/>
          <a:lstStyle/>
          <a:p>
            <a:r>
              <a:rPr lang="en-US" b="1" dirty="0" smtClean="0">
                <a:solidFill>
                  <a:srgbClr val="0070C0"/>
                </a:solidFill>
              </a:rPr>
              <a:t>Where Do I Start?</a:t>
            </a:r>
            <a:endParaRPr lang="en-US" b="1" dirty="0">
              <a:solidFill>
                <a:srgbClr val="0070C0"/>
              </a:solidFill>
            </a:endParaRPr>
          </a:p>
        </p:txBody>
      </p:sp>
      <p:sp>
        <p:nvSpPr>
          <p:cNvPr id="10" name="Text Placeholder 9"/>
          <p:cNvSpPr>
            <a:spLocks noGrp="1"/>
          </p:cNvSpPr>
          <p:nvPr>
            <p:ph type="body" sz="quarter" idx="39"/>
          </p:nvPr>
        </p:nvSpPr>
        <p:spPr>
          <a:xfrm>
            <a:off x="3748087" y="942321"/>
            <a:ext cx="2652713" cy="2151086"/>
          </a:xfrm>
        </p:spPr>
        <p:txBody>
          <a:bodyPr/>
          <a:lstStyle/>
          <a:p>
            <a:pPr marL="0" indent="0">
              <a:buNone/>
            </a:pPr>
            <a:r>
              <a:rPr lang="en-US" sz="1100" dirty="0" smtClean="0">
                <a:solidFill>
                  <a:schemeClr val="tx1"/>
                </a:solidFill>
                <a:cs typeface="Arial" panose="020B0604020202020204" pitchFamily="34" charset="0"/>
              </a:rPr>
              <a:t>Upon </a:t>
            </a:r>
            <a:r>
              <a:rPr lang="en-US" sz="1100" dirty="0">
                <a:solidFill>
                  <a:schemeClr val="tx1"/>
                </a:solidFill>
                <a:cs typeface="Arial" panose="020B0604020202020204" pitchFamily="34" charset="0"/>
              </a:rPr>
              <a:t>beginning the Suboxone Program, patients will contract with the behavioral health </a:t>
            </a:r>
            <a:r>
              <a:rPr lang="en-US" sz="1100" dirty="0" smtClean="0">
                <a:solidFill>
                  <a:schemeClr val="tx1"/>
                </a:solidFill>
                <a:cs typeface="Arial" panose="020B0604020202020204" pitchFamily="34" charset="0"/>
              </a:rPr>
              <a:t>counselor/medical </a:t>
            </a:r>
            <a:r>
              <a:rPr lang="en-US" sz="1100" dirty="0">
                <a:solidFill>
                  <a:schemeClr val="tx1"/>
                </a:solidFill>
                <a:cs typeface="Arial" panose="020B0604020202020204" pitchFamily="34" charset="0"/>
              </a:rPr>
              <a:t>provider to make every effort </a:t>
            </a:r>
            <a:r>
              <a:rPr lang="en-US" sz="1100" dirty="0" smtClean="0">
                <a:solidFill>
                  <a:schemeClr val="tx1"/>
                </a:solidFill>
                <a:cs typeface="Arial" panose="020B0604020202020204" pitchFamily="34" charset="0"/>
              </a:rPr>
              <a:t>to: </a:t>
            </a:r>
          </a:p>
          <a:p>
            <a:pPr marL="0" indent="0">
              <a:buNone/>
            </a:pPr>
            <a:r>
              <a:rPr lang="en-US" sz="1100" dirty="0" smtClean="0">
                <a:solidFill>
                  <a:schemeClr val="tx1"/>
                </a:solidFill>
                <a:cs typeface="Arial" panose="020B0604020202020204" pitchFamily="34" charset="0"/>
              </a:rPr>
              <a:t>-Avoid substance abuse of any type. </a:t>
            </a:r>
          </a:p>
          <a:p>
            <a:pPr marL="0" indent="0">
              <a:buNone/>
            </a:pPr>
            <a:r>
              <a:rPr lang="en-US" sz="1100" dirty="0" smtClean="0">
                <a:solidFill>
                  <a:schemeClr val="tx1"/>
                </a:solidFill>
                <a:cs typeface="Arial" panose="020B0604020202020204" pitchFamily="34" charset="0"/>
              </a:rPr>
              <a:t>-Take </a:t>
            </a:r>
            <a:r>
              <a:rPr lang="en-US" sz="1100" dirty="0">
                <a:solidFill>
                  <a:schemeClr val="tx1"/>
                </a:solidFill>
                <a:cs typeface="Arial" panose="020B0604020202020204" pitchFamily="34" charset="0"/>
              </a:rPr>
              <a:t>the medication as </a:t>
            </a:r>
            <a:r>
              <a:rPr lang="en-US" sz="1100" dirty="0" smtClean="0">
                <a:solidFill>
                  <a:schemeClr val="tx1"/>
                </a:solidFill>
                <a:cs typeface="Arial" panose="020B0604020202020204" pitchFamily="34" charset="0"/>
              </a:rPr>
              <a:t>prescribed. </a:t>
            </a:r>
          </a:p>
          <a:p>
            <a:pPr marL="0" indent="0">
              <a:buNone/>
            </a:pPr>
            <a:r>
              <a:rPr lang="en-US" sz="1100" dirty="0" smtClean="0">
                <a:solidFill>
                  <a:schemeClr val="tx1"/>
                </a:solidFill>
                <a:cs typeface="Arial" panose="020B0604020202020204" pitchFamily="34" charset="0"/>
              </a:rPr>
              <a:t>-Be  accountable to Suboxone team members. </a:t>
            </a:r>
          </a:p>
          <a:p>
            <a:pPr marL="0" indent="0">
              <a:buNone/>
            </a:pPr>
            <a:r>
              <a:rPr lang="en-US" sz="1100" dirty="0" smtClean="0">
                <a:solidFill>
                  <a:schemeClr val="tx1"/>
                </a:solidFill>
                <a:cs typeface="Arial" panose="020B0604020202020204" pitchFamily="34" charset="0"/>
              </a:rPr>
              <a:t>MVHC </a:t>
            </a:r>
            <a:r>
              <a:rPr lang="en-US" sz="1100" dirty="0">
                <a:solidFill>
                  <a:schemeClr val="tx1"/>
                </a:solidFill>
                <a:cs typeface="Arial" panose="020B0604020202020204" pitchFamily="34" charset="0"/>
              </a:rPr>
              <a:t>staff want our patients to succeed, and we will be there to help every step of the way</a:t>
            </a:r>
            <a:r>
              <a:rPr lang="en-US" sz="1100" dirty="0">
                <a:solidFill>
                  <a:srgbClr val="00B0F0"/>
                </a:solidFill>
                <a:cs typeface="Arial" panose="020B0604020202020204" pitchFamily="34" charset="0"/>
              </a:rPr>
              <a:t>.</a:t>
            </a:r>
          </a:p>
          <a:p>
            <a:endParaRPr lang="en-US" dirty="0"/>
          </a:p>
        </p:txBody>
      </p:sp>
      <p:sp>
        <p:nvSpPr>
          <p:cNvPr id="16" name="Text Placeholder 15"/>
          <p:cNvSpPr>
            <a:spLocks noGrp="1"/>
          </p:cNvSpPr>
          <p:nvPr>
            <p:ph type="body" sz="quarter" idx="45"/>
          </p:nvPr>
        </p:nvSpPr>
        <p:spPr>
          <a:xfrm>
            <a:off x="7109407" y="1108831"/>
            <a:ext cx="2560320" cy="3098783"/>
          </a:xfrm>
        </p:spPr>
        <p:txBody>
          <a:bodyPr/>
          <a:lstStyle/>
          <a:p>
            <a:pPr marL="0" indent="0">
              <a:buNone/>
            </a:pPr>
            <a:r>
              <a:rPr lang="en-US" sz="1100" dirty="0"/>
              <a:t>Drug overdose deaths and opioid-involved deaths continue to increase in the United States. The majority of drug overdose deaths (66%) involve an opioid. In 2016, the number of overdose deaths involving opioids was 5 times higher than in 1999. From 2000 to 2016, more than 600,000 people died from drug overdoses. On average, 115 Americans die every day from an opioid overdose. </a:t>
            </a:r>
          </a:p>
          <a:p>
            <a:pPr marL="0" indent="0" algn="ctr">
              <a:buNone/>
            </a:pPr>
            <a:r>
              <a:rPr lang="en-US" sz="1100" i="1" dirty="0" smtClean="0"/>
              <a:t>           - </a:t>
            </a:r>
            <a:r>
              <a:rPr lang="en-US" sz="1100" i="1" dirty="0"/>
              <a:t>U.S Center for Disease Control</a:t>
            </a:r>
          </a:p>
          <a:p>
            <a:pPr marL="0" indent="0" algn="ctr">
              <a:buNone/>
            </a:pPr>
            <a:r>
              <a:rPr lang="en-US" sz="1400" i="1" dirty="0" smtClean="0">
                <a:latin typeface="Brush Script MT" panose="03060802040406070304" pitchFamily="66" charset="0"/>
                <a:cs typeface="Arial" panose="020B0604020202020204" pitchFamily="34" charset="0"/>
              </a:rPr>
              <a:t> </a:t>
            </a:r>
            <a:endParaRPr lang="en-US" i="1" dirty="0"/>
          </a:p>
        </p:txBody>
      </p:sp>
      <p:sp>
        <p:nvSpPr>
          <p:cNvPr id="20" name="Text Placeholder 19"/>
          <p:cNvSpPr>
            <a:spLocks noGrp="1"/>
          </p:cNvSpPr>
          <p:nvPr>
            <p:ph type="body" sz="quarter" idx="46"/>
          </p:nvPr>
        </p:nvSpPr>
        <p:spPr>
          <a:xfrm>
            <a:off x="7134225" y="3755785"/>
            <a:ext cx="2560320" cy="237054"/>
          </a:xfrm>
        </p:spPr>
        <p:txBody>
          <a:bodyPr/>
          <a:lstStyle/>
          <a:p>
            <a:endParaRPr lang="en-US" sz="1400" dirty="0"/>
          </a:p>
          <a:p>
            <a:r>
              <a:rPr lang="en-US" sz="1800" dirty="0" smtClean="0">
                <a:solidFill>
                  <a:srgbClr val="0070C0"/>
                </a:solidFill>
                <a:latin typeface="+mj-lt"/>
              </a:rPr>
              <a:t>Helpful Tips: </a:t>
            </a:r>
            <a:endParaRPr lang="en-US" sz="1800" dirty="0">
              <a:solidFill>
                <a:srgbClr val="0070C0"/>
              </a:solidFill>
              <a:latin typeface="+mj-lt"/>
            </a:endParaRPr>
          </a:p>
        </p:txBody>
      </p:sp>
      <p:sp>
        <p:nvSpPr>
          <p:cNvPr id="21" name="Text Placeholder 20"/>
          <p:cNvSpPr>
            <a:spLocks noGrp="1"/>
          </p:cNvSpPr>
          <p:nvPr>
            <p:ph type="body" sz="quarter" idx="48"/>
          </p:nvPr>
        </p:nvSpPr>
        <p:spPr>
          <a:xfrm>
            <a:off x="7234143" y="4191418"/>
            <a:ext cx="2560320" cy="1414821"/>
          </a:xfrm>
        </p:spPr>
        <p:txBody>
          <a:bodyPr/>
          <a:lstStyle/>
          <a:p>
            <a:r>
              <a:rPr lang="en-US" sz="1100" dirty="0" smtClean="0">
                <a:solidFill>
                  <a:schemeClr val="tx1"/>
                </a:solidFill>
              </a:rPr>
              <a:t>Avoid alcohol and other substances.</a:t>
            </a:r>
            <a:endParaRPr lang="en-US" sz="1100" dirty="0">
              <a:solidFill>
                <a:schemeClr val="tx1"/>
              </a:solidFill>
            </a:endParaRPr>
          </a:p>
          <a:p>
            <a:r>
              <a:rPr lang="en-US" sz="1100" dirty="0" smtClean="0">
                <a:solidFill>
                  <a:schemeClr val="tx1"/>
                </a:solidFill>
              </a:rPr>
              <a:t>Take medications exactly as prescribed.</a:t>
            </a:r>
          </a:p>
          <a:p>
            <a:r>
              <a:rPr lang="en-US" sz="1100" dirty="0" smtClean="0">
                <a:solidFill>
                  <a:schemeClr val="tx1"/>
                </a:solidFill>
              </a:rPr>
              <a:t>Attend group and individual sessions weekly. </a:t>
            </a:r>
          </a:p>
          <a:p>
            <a:r>
              <a:rPr lang="en-US" sz="1100" dirty="0" smtClean="0">
                <a:solidFill>
                  <a:schemeClr val="tx1"/>
                </a:solidFill>
              </a:rPr>
              <a:t>Exercise daily.</a:t>
            </a:r>
            <a:endParaRPr lang="en-US" sz="1100" dirty="0">
              <a:solidFill>
                <a:schemeClr val="tx1"/>
              </a:solidFill>
            </a:endParaRPr>
          </a:p>
          <a:p>
            <a:r>
              <a:rPr lang="en-US" sz="1100" dirty="0" smtClean="0">
                <a:solidFill>
                  <a:schemeClr val="tx1"/>
                </a:solidFill>
              </a:rPr>
              <a:t>Maintain contact with provider and counselor and entire treatment team. </a:t>
            </a:r>
          </a:p>
          <a:p>
            <a:r>
              <a:rPr lang="en-US" sz="1100" dirty="0" smtClean="0">
                <a:solidFill>
                  <a:schemeClr val="tx1"/>
                </a:solidFill>
              </a:rPr>
              <a:t>Reward your successes.  </a:t>
            </a:r>
            <a:endParaRPr lang="en-US" sz="1100" dirty="0">
              <a:solidFill>
                <a:schemeClr val="tx1"/>
              </a:solidFill>
            </a:endParaRPr>
          </a:p>
          <a:p>
            <a:endParaRPr lang="en-US" dirty="0">
              <a:solidFill>
                <a:srgbClr val="0070C0"/>
              </a:solidFill>
            </a:endParaRPr>
          </a:p>
          <a:p>
            <a:endParaRPr lang="en-US" dirty="0"/>
          </a:p>
        </p:txBody>
      </p:sp>
      <p:sp>
        <p:nvSpPr>
          <p:cNvPr id="2" name="Text Placeholder 1"/>
          <p:cNvSpPr>
            <a:spLocks noGrp="1"/>
          </p:cNvSpPr>
          <p:nvPr>
            <p:ph type="body" sz="quarter" idx="31"/>
          </p:nvPr>
        </p:nvSpPr>
        <p:spPr/>
        <p:txBody>
          <a:bodyPr/>
          <a:lstStyle/>
          <a:p>
            <a:pPr marL="0" indent="0">
              <a:buNone/>
            </a:pPr>
            <a:r>
              <a:rPr lang="en-US" sz="1100" dirty="0" smtClean="0">
                <a:solidFill>
                  <a:schemeClr val="tx1"/>
                </a:solidFill>
                <a:cs typeface="Arial" panose="020B0604020202020204" pitchFamily="34" charset="0"/>
              </a:rPr>
              <a:t>In the interest of </a:t>
            </a:r>
            <a:r>
              <a:rPr lang="en-US" sz="1100" dirty="0">
                <a:solidFill>
                  <a:schemeClr val="tx1"/>
                </a:solidFill>
                <a:cs typeface="Arial" panose="020B0604020202020204" pitchFamily="34" charset="0"/>
              </a:rPr>
              <a:t> </a:t>
            </a:r>
            <a:r>
              <a:rPr lang="en-US" sz="1100" dirty="0" smtClean="0">
                <a:solidFill>
                  <a:schemeClr val="tx1"/>
                </a:solidFill>
                <a:cs typeface="Arial" panose="020B0604020202020204" pitchFamily="34" charset="0"/>
              </a:rPr>
              <a:t>providing the best healthcare possible, MVHC is now offering Medication-Assisted </a:t>
            </a:r>
            <a:r>
              <a:rPr lang="en-US" sz="1100" dirty="0">
                <a:solidFill>
                  <a:schemeClr val="tx1"/>
                </a:solidFill>
                <a:cs typeface="Arial" panose="020B0604020202020204" pitchFamily="34" charset="0"/>
              </a:rPr>
              <a:t>T</a:t>
            </a:r>
            <a:r>
              <a:rPr lang="en-US" sz="1100" dirty="0" smtClean="0">
                <a:solidFill>
                  <a:schemeClr val="tx1"/>
                </a:solidFill>
                <a:cs typeface="Arial" panose="020B0604020202020204" pitchFamily="34" charset="0"/>
              </a:rPr>
              <a:t>reatment</a:t>
            </a:r>
            <a:r>
              <a:rPr lang="en-US" sz="1100" dirty="0">
                <a:solidFill>
                  <a:schemeClr val="tx1"/>
                </a:solidFill>
                <a:cs typeface="Arial" panose="020B0604020202020204" pitchFamily="34" charset="0"/>
              </a:rPr>
              <a:t>, in which prescribed medications, along with ongoing behavioral health counseling and alternative therapies, help to suppress withdrawal symptoms and cravings, successfully leading to managing chronic pain in </a:t>
            </a:r>
            <a:r>
              <a:rPr lang="en-US" sz="1100" dirty="0" smtClean="0">
                <a:solidFill>
                  <a:schemeClr val="tx1"/>
                </a:solidFill>
                <a:cs typeface="Arial" panose="020B0604020202020204" pitchFamily="34" charset="0"/>
              </a:rPr>
              <a:t>an “opiate-free” healthy </a:t>
            </a:r>
            <a:r>
              <a:rPr lang="en-US" sz="1100" dirty="0">
                <a:solidFill>
                  <a:schemeClr val="tx1"/>
                </a:solidFill>
                <a:cs typeface="Arial" panose="020B0604020202020204" pitchFamily="34" charset="0"/>
              </a:rPr>
              <a:t>way.</a:t>
            </a:r>
          </a:p>
          <a:p>
            <a:pPr marL="0" indent="0">
              <a:buNone/>
            </a:pPr>
            <a:endParaRPr lang="en-US" dirty="0"/>
          </a:p>
        </p:txBody>
      </p:sp>
      <p:sp>
        <p:nvSpPr>
          <p:cNvPr id="3" name="Text Placeholder 2"/>
          <p:cNvSpPr>
            <a:spLocks noGrp="1"/>
          </p:cNvSpPr>
          <p:nvPr>
            <p:ph type="body" sz="quarter" idx="43"/>
          </p:nvPr>
        </p:nvSpPr>
        <p:spPr>
          <a:xfrm>
            <a:off x="3742371" y="3533783"/>
            <a:ext cx="2652713" cy="1123392"/>
          </a:xfrm>
        </p:spPr>
        <p:txBody>
          <a:bodyPr/>
          <a:lstStyle/>
          <a:p>
            <a:pPr marL="0" indent="0">
              <a:buNone/>
            </a:pPr>
            <a:r>
              <a:rPr lang="en-US" sz="1100" dirty="0" smtClean="0">
                <a:solidFill>
                  <a:schemeClr val="tx1"/>
                </a:solidFill>
                <a:cs typeface="Arial" panose="020B0604020202020204" pitchFamily="34" charset="0"/>
              </a:rPr>
              <a:t>The CDC and FDA both strongly support the development of new treatment options for patients in pain, especially treatments that do not have the same addictive features of traditional opioids. In an effort to respond to current medical research, MVHC developed our Suboxone Program to assist patients in eliminating opiate habituation.</a:t>
            </a:r>
            <a:endParaRPr lang="en-US" sz="1100" dirty="0">
              <a:solidFill>
                <a:schemeClr val="tx1"/>
              </a:solidFill>
              <a:cs typeface="Arial" panose="020B0604020202020204" pitchFamily="34" charset="0"/>
            </a:endParaRPr>
          </a:p>
        </p:txBody>
      </p:sp>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0188" r="20188"/>
          <a:stretch>
            <a:fillRect/>
          </a:stretch>
        </p:blipFill>
        <p:spPr>
          <a:prstGeom prst="rect">
            <a:avLst/>
          </a:prstGeom>
          <a:ln w="88900" cap="sq" cmpd="thickThin">
            <a:solidFill>
              <a:srgbClr val="000000"/>
            </a:solidFill>
            <a:prstDash val="solid"/>
            <a:miter lim="800000"/>
          </a:ln>
          <a:effectLst>
            <a:outerShdw blurRad="50800" dist="38100" dir="5400000" algn="t" rotWithShape="0">
              <a:prstClr val="black">
                <a:alpha val="40000"/>
              </a:prstClr>
            </a:outerShdw>
          </a:effectLst>
        </p:spPr>
      </p:pic>
      <p:pic>
        <p:nvPicPr>
          <p:cNvPr id="27" name="Picture Placeholder 26"/>
          <p:cNvPicPr>
            <a:picLocks noGrp="1" noChangeAspect="1"/>
          </p:cNvPicPr>
          <p:nvPr>
            <p:ph type="pic" sz="quarter" idx="22"/>
          </p:nvPr>
        </p:nvPicPr>
        <p:blipFill>
          <a:blip r:embed="rId4" cstate="print">
            <a:extLst>
              <a:ext uri="{28A0092B-C50C-407E-A947-70E740481C1C}">
                <a14:useLocalDpi xmlns:a14="http://schemas.microsoft.com/office/drawing/2010/main" val="0"/>
              </a:ext>
            </a:extLst>
          </a:blip>
          <a:srcRect l="12770" r="12770"/>
          <a:stretch>
            <a:fillRect/>
          </a:stretch>
        </p:blipFill>
        <p:spPr>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7252642" y="6232885"/>
            <a:ext cx="2217737" cy="1169551"/>
          </a:xfrm>
          <a:prstGeom prst="rect">
            <a:avLst/>
          </a:prstGeom>
          <a:noFill/>
        </p:spPr>
        <p:txBody>
          <a:bodyPr wrap="square" rtlCol="0">
            <a:spAutoFit/>
          </a:bodyPr>
          <a:lstStyle/>
          <a:p>
            <a:pPr algn="ctr"/>
            <a:r>
              <a:rPr lang="en-US" b="1" dirty="0"/>
              <a:t>“Your Life is a Canvas, and you are the Artist.”</a:t>
            </a:r>
          </a:p>
          <a:p>
            <a:pPr algn="ctr"/>
            <a:r>
              <a:rPr lang="en-US" sz="1600" b="1" dirty="0"/>
              <a:t>              </a:t>
            </a:r>
            <a:r>
              <a:rPr lang="en-US" sz="1600" b="1" dirty="0" smtClean="0"/>
              <a:t>-Miguel </a:t>
            </a:r>
            <a:r>
              <a:rPr lang="en-US" sz="1600" b="1" dirty="0"/>
              <a:t>Ruiz</a:t>
            </a:r>
          </a:p>
        </p:txBody>
      </p:sp>
      <p:sp>
        <p:nvSpPr>
          <p:cNvPr id="17" name="Picture Placeholder 27"/>
          <p:cNvSpPr>
            <a:spLocks noGrp="1"/>
          </p:cNvSpPr>
          <p:nvPr>
            <p:ph type="pic" sz="quarter" idx="52"/>
          </p:nvPr>
        </p:nvSpPr>
        <p:spPr>
          <a:xfrm>
            <a:off x="3748088" y="792040"/>
            <a:ext cx="2652712" cy="45719"/>
          </a:xfrm>
          <a:solidFill>
            <a:schemeClr val="accent2">
              <a:lumMod val="50000"/>
            </a:schemeClr>
          </a:solidFill>
          <a:ln/>
        </p:spPr>
        <p:style>
          <a:lnRef idx="3">
            <a:schemeClr val="lt1"/>
          </a:lnRef>
          <a:fillRef idx="1">
            <a:schemeClr val="dk1"/>
          </a:fillRef>
          <a:effectRef idx="1">
            <a:schemeClr val="dk1"/>
          </a:effectRef>
          <a:fontRef idx="minor">
            <a:schemeClr val="lt1"/>
          </a:fontRef>
        </p:style>
      </p:sp>
      <p:sp>
        <p:nvSpPr>
          <p:cNvPr id="18" name="Picture Placeholder 27"/>
          <p:cNvSpPr>
            <a:spLocks noGrp="1"/>
          </p:cNvSpPr>
          <p:nvPr>
            <p:ph type="pic" sz="quarter" idx="52"/>
          </p:nvPr>
        </p:nvSpPr>
        <p:spPr>
          <a:xfrm>
            <a:off x="7134225" y="4000462"/>
            <a:ext cx="2652712" cy="45719"/>
          </a:xfrm>
          <a:solidFill>
            <a:schemeClr val="accent2">
              <a:lumMod val="50000"/>
            </a:schemeClr>
          </a:solidFill>
          <a:ln/>
        </p:spPr>
        <p:style>
          <a:lnRef idx="3">
            <a:schemeClr val="lt1"/>
          </a:lnRef>
          <a:fillRef idx="1">
            <a:schemeClr val="dk1"/>
          </a:fillRef>
          <a:effectRef idx="1">
            <a:schemeClr val="dk1"/>
          </a:effectRef>
          <a:fontRef idx="minor">
            <a:schemeClr val="lt1"/>
          </a:fontRef>
        </p:style>
      </p:sp>
      <p:sp>
        <p:nvSpPr>
          <p:cNvPr id="19" name="Picture Placeholder 27"/>
          <p:cNvSpPr>
            <a:spLocks noGrp="1"/>
          </p:cNvSpPr>
          <p:nvPr>
            <p:ph type="pic" sz="quarter" idx="52"/>
          </p:nvPr>
        </p:nvSpPr>
        <p:spPr>
          <a:xfrm>
            <a:off x="369005" y="5416178"/>
            <a:ext cx="2652712" cy="45719"/>
          </a:xfrm>
          <a:solidFill>
            <a:schemeClr val="accent2">
              <a:lumMod val="50000"/>
            </a:schemeClr>
          </a:solidFill>
          <a:ln/>
        </p:spPr>
        <p:style>
          <a:lnRef idx="3">
            <a:schemeClr val="lt1"/>
          </a:lnRef>
          <a:fillRef idx="1">
            <a:schemeClr val="dk1"/>
          </a:fillRef>
          <a:effectRef idx="1">
            <a:schemeClr val="dk1"/>
          </a:effectRef>
          <a:fontRef idx="minor">
            <a:schemeClr val="lt1"/>
          </a:fontRef>
        </p:style>
      </p:sp>
      <p:sp>
        <p:nvSpPr>
          <p:cNvPr id="8" name="TextBox 7"/>
          <p:cNvSpPr txBox="1"/>
          <p:nvPr/>
        </p:nvSpPr>
        <p:spPr>
          <a:xfrm>
            <a:off x="276726" y="5077327"/>
            <a:ext cx="2586789" cy="369332"/>
          </a:xfrm>
          <a:prstGeom prst="rect">
            <a:avLst/>
          </a:prstGeom>
          <a:noFill/>
        </p:spPr>
        <p:txBody>
          <a:bodyPr wrap="square" rtlCol="0">
            <a:spAutoFit/>
          </a:bodyPr>
          <a:lstStyle/>
          <a:p>
            <a:r>
              <a:rPr lang="en-US" b="1" dirty="0">
                <a:solidFill>
                  <a:srgbClr val="0070C0"/>
                </a:solidFill>
                <a:latin typeface="+mj-lt"/>
              </a:rPr>
              <a:t>What is Suboxone?</a:t>
            </a:r>
          </a:p>
        </p:txBody>
      </p:sp>
      <p:sp>
        <p:nvSpPr>
          <p:cNvPr id="23" name="Picture Placeholder 27"/>
          <p:cNvSpPr>
            <a:spLocks noGrp="1"/>
          </p:cNvSpPr>
          <p:nvPr>
            <p:ph type="pic" sz="quarter" idx="52"/>
          </p:nvPr>
        </p:nvSpPr>
        <p:spPr>
          <a:xfrm>
            <a:off x="332719" y="3057606"/>
            <a:ext cx="2652712" cy="45719"/>
          </a:xfrm>
          <a:solidFill>
            <a:schemeClr val="accent2">
              <a:lumMod val="50000"/>
            </a:schemeClr>
          </a:solidFill>
          <a:ln/>
        </p:spPr>
        <p:style>
          <a:lnRef idx="3">
            <a:schemeClr val="lt1"/>
          </a:lnRef>
          <a:fillRef idx="1">
            <a:schemeClr val="dk1"/>
          </a:fillRef>
          <a:effectRef idx="1">
            <a:schemeClr val="dk1"/>
          </a:effectRef>
          <a:fontRef idx="minor">
            <a:schemeClr val="lt1"/>
          </a:fontRef>
        </p:style>
      </p:sp>
    </p:spTree>
    <p:extLst>
      <p:ext uri="{BB962C8B-B14F-4D97-AF65-F5344CB8AC3E}">
        <p14:creationId xmlns:p14="http://schemas.microsoft.com/office/powerpoint/2010/main" val="1475048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867535</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2012-11-22T03:16:00+00:00</AssetStart>
    <FriendlyTitle xmlns="4873beb7-5857-4685-be1f-d57550cc96cc" xsi:nil="true"/>
    <MarketSpecific xmlns="4873beb7-5857-4685-be1f-d57550cc96cc">false</MarketSpecific>
    <TPNamespace xmlns="4873beb7-5857-4685-be1f-d57550cc96cc" xsi:nil="true"/>
    <PublishStatusLookup xmlns="4873beb7-5857-4685-be1f-d57550cc96cc">
      <Value>1659102</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TP103895498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68446C-951E-4662-86CC-7D4A2B2E9635}">
  <ds:schemaRef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4873beb7-5857-4685-be1f-d57550cc96cc"/>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F2977314-8297-423F-815C-299D2AF8B6EB}">
  <ds:schemaRefs>
    <ds:schemaRef ds:uri="http://schemas.microsoft.com/sharepoint/v3/contenttype/forms"/>
  </ds:schemaRefs>
</ds:datastoreItem>
</file>

<file path=customXml/itemProps3.xml><?xml version="1.0" encoding="utf-8"?>
<ds:datastoreItem xmlns:ds="http://schemas.openxmlformats.org/officeDocument/2006/customXml" ds:itemID="{1EB92C9B-FFD4-4BBA-A5CD-0117EEB53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tf03895499</Template>
  <TotalTime>0</TotalTime>
  <Words>671</Words>
  <Application>Microsoft Office PowerPoint</Application>
  <PresentationFormat>Custom</PresentationFormat>
  <Paragraphs>48</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Brush Script MT</vt:lpstr>
      <vt:lpstr>Calibri</vt:lpstr>
      <vt:lpstr>Calibri Light</vt:lpstr>
      <vt:lpstr>Century Gothic</vt:lpstr>
      <vt:lpstr>Garamond</vt:lpstr>
      <vt:lpstr>Times New Roman</vt:lpstr>
      <vt:lpstr>Red Brochure 11 x 8.5</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2017-12-13T18:36:19Z</dcterms:created>
  <dcterms:modified xsi:type="dcterms:W3CDTF">2019-04-19T16:41:36Z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