
<file path=[Content_Types].xml><?xml version="1.0" encoding="utf-8"?>
<Types xmlns="http://schemas.openxmlformats.org/package/2006/content-types">
  <Default Extension="xml" ContentType="application/xml"/>
  <Default Extension="jpeg" ContentType="image/jpeg"/>
  <Default Extension="jpg" ContentType="image/jpeg"/>
  <Default Extension="emf" ContentType="image/x-emf"/>
  <Default Extension="rels" ContentType="application/vnd.openxmlformats-package.relationships+xml"/>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autoCompressPictures="0">
  <p:sldMasterIdLst>
    <p:sldMasterId id="2147483648" r:id="rId1"/>
  </p:sldMasterIdLst>
  <p:notesMasterIdLst>
    <p:notesMasterId r:id="rId34"/>
  </p:notesMasterIdLst>
  <p:sldIdLst>
    <p:sldId id="256" r:id="rId2"/>
    <p:sldId id="291" r:id="rId3"/>
    <p:sldId id="306" r:id="rId4"/>
    <p:sldId id="284" r:id="rId5"/>
    <p:sldId id="282" r:id="rId6"/>
    <p:sldId id="259" r:id="rId7"/>
    <p:sldId id="305" r:id="rId8"/>
    <p:sldId id="270" r:id="rId9"/>
    <p:sldId id="277" r:id="rId10"/>
    <p:sldId id="257" r:id="rId11"/>
    <p:sldId id="271" r:id="rId12"/>
    <p:sldId id="258" r:id="rId13"/>
    <p:sldId id="260" r:id="rId14"/>
    <p:sldId id="269" r:id="rId15"/>
    <p:sldId id="275" r:id="rId16"/>
    <p:sldId id="307" r:id="rId17"/>
    <p:sldId id="267" r:id="rId18"/>
    <p:sldId id="268" r:id="rId19"/>
    <p:sldId id="285" r:id="rId20"/>
    <p:sldId id="309" r:id="rId21"/>
    <p:sldId id="261" r:id="rId22"/>
    <p:sldId id="262" r:id="rId23"/>
    <p:sldId id="286" r:id="rId24"/>
    <p:sldId id="278" r:id="rId25"/>
    <p:sldId id="265" r:id="rId26"/>
    <p:sldId id="310" r:id="rId27"/>
    <p:sldId id="264" r:id="rId28"/>
    <p:sldId id="287" r:id="rId29"/>
    <p:sldId id="272" r:id="rId30"/>
    <p:sldId id="304" r:id="rId31"/>
    <p:sldId id="290" r:id="rId32"/>
    <p:sldId id="292" r:id="rId33"/>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721"/>
    <p:restoredTop sz="94673"/>
  </p:normalViewPr>
  <p:slideViewPr>
    <p:cSldViewPr snapToGrid="0" snapToObjects="1">
      <p:cViewPr varScale="1">
        <p:scale>
          <a:sx n="79" d="100"/>
          <a:sy n="79" d="100"/>
        </p:scale>
        <p:origin x="-112" y="-712"/>
      </p:cViewPr>
      <p:guideLst>
        <p:guide orient="horz" pos="2160"/>
        <p:guide pos="3840"/>
      </p:guideLst>
    </p:cSldViewPr>
  </p:slideViewPr>
  <p:notesTextViewPr>
    <p:cViewPr>
      <p:scale>
        <a:sx n="1" d="1"/>
        <a:sy n="1" d="1"/>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slide" Target="slides/slide32.xml"/><Relationship Id="rId34" Type="http://schemas.openxmlformats.org/officeDocument/2006/relationships/notesMaster" Target="notesMasters/notesMaster1.xml"/><Relationship Id="rId35" Type="http://schemas.openxmlformats.org/officeDocument/2006/relationships/printerSettings" Target="printerSettings/printerSettings1.bin"/><Relationship Id="rId36" Type="http://schemas.openxmlformats.org/officeDocument/2006/relationships/presProps" Target="presProp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viewProps" Target="viewProps.xml"/><Relationship Id="rId38" Type="http://schemas.openxmlformats.org/officeDocument/2006/relationships/theme" Target="theme/theme1.xml"/><Relationship Id="rId39"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636E612-7CF8-BD4E-B918-1A8ED5C10891}" type="doc">
      <dgm:prSet loTypeId="urn:microsoft.com/office/officeart/2005/8/layout/default" loCatId="list" qsTypeId="urn:microsoft.com/office/officeart/2005/8/quickstyle/simple1" qsCatId="simple" csTypeId="urn:microsoft.com/office/officeart/2005/8/colors/accent0_2" csCatId="mainScheme" phldr="1"/>
      <dgm:spPr/>
      <dgm:t>
        <a:bodyPr/>
        <a:lstStyle/>
        <a:p>
          <a:endParaRPr lang="en-US"/>
        </a:p>
      </dgm:t>
    </dgm:pt>
    <dgm:pt modelId="{8BB7F0DF-B8F3-E54C-B9AC-44DC11786F9B}">
      <dgm:prSet custT="1"/>
      <dgm:spPr/>
      <dgm:t>
        <a:bodyPr/>
        <a:lstStyle/>
        <a:p>
          <a:r>
            <a:rPr lang="en-US" sz="1400" b="1" i="0" dirty="0"/>
            <a:t>Promotion of opioid pain management medications with inadequate research and slick, convincing marketing.</a:t>
          </a:r>
          <a:endParaRPr lang="en-US" sz="1400" dirty="0"/>
        </a:p>
      </dgm:t>
    </dgm:pt>
    <dgm:pt modelId="{B2A7DB8F-F4FD-4448-9359-D7D00D856748}" type="parTrans" cxnId="{F27FF1FD-1ED6-EA4D-B4AE-887AF6F6B917}">
      <dgm:prSet/>
      <dgm:spPr/>
      <dgm:t>
        <a:bodyPr/>
        <a:lstStyle/>
        <a:p>
          <a:endParaRPr lang="en-US"/>
        </a:p>
      </dgm:t>
    </dgm:pt>
    <dgm:pt modelId="{0C140E3C-8A40-C747-BEAC-405F9D5C6E02}" type="sibTrans" cxnId="{F27FF1FD-1ED6-EA4D-B4AE-887AF6F6B917}">
      <dgm:prSet/>
      <dgm:spPr/>
      <dgm:t>
        <a:bodyPr/>
        <a:lstStyle/>
        <a:p>
          <a:endParaRPr lang="en-US"/>
        </a:p>
      </dgm:t>
    </dgm:pt>
    <dgm:pt modelId="{603F0DD2-E39F-CA4A-B289-D22C73963AD7}">
      <dgm:prSet custT="1"/>
      <dgm:spPr/>
      <dgm:t>
        <a:bodyPr/>
        <a:lstStyle/>
        <a:p>
          <a:r>
            <a:rPr lang="en-US" sz="1400" b="1" i="0" dirty="0"/>
            <a:t>The VA and the Joint Commission developed and promoted assessing pain as the The 5</a:t>
          </a:r>
          <a:r>
            <a:rPr lang="en-US" sz="1400" b="1" i="0" baseline="30000" dirty="0"/>
            <a:t>th</a:t>
          </a:r>
          <a:r>
            <a:rPr lang="en-US" sz="1400" b="1" i="0" dirty="0"/>
            <a:t> vital sign. </a:t>
          </a:r>
          <a:endParaRPr lang="en-US" sz="1400" dirty="0"/>
        </a:p>
      </dgm:t>
    </dgm:pt>
    <dgm:pt modelId="{3FEDB3EA-BBF8-BD48-A96E-342D979BC357}" type="parTrans" cxnId="{58A8C901-988D-E54E-BF32-57AF96D8915C}">
      <dgm:prSet/>
      <dgm:spPr/>
      <dgm:t>
        <a:bodyPr/>
        <a:lstStyle/>
        <a:p>
          <a:endParaRPr lang="en-US"/>
        </a:p>
      </dgm:t>
    </dgm:pt>
    <dgm:pt modelId="{89709A07-E186-E042-BED2-5BE50A4CBD4A}" type="sibTrans" cxnId="{58A8C901-988D-E54E-BF32-57AF96D8915C}">
      <dgm:prSet/>
      <dgm:spPr/>
      <dgm:t>
        <a:bodyPr/>
        <a:lstStyle/>
        <a:p>
          <a:endParaRPr lang="en-US"/>
        </a:p>
      </dgm:t>
    </dgm:pt>
    <dgm:pt modelId="{DFF926B3-D739-B040-9159-5C96E7FBBC92}">
      <dgm:prSet custT="1"/>
      <dgm:spPr/>
      <dgm:t>
        <a:bodyPr/>
        <a:lstStyle/>
        <a:p>
          <a:r>
            <a:rPr lang="en-US" sz="1400" b="1" i="0" dirty="0"/>
            <a:t>Patient Satisfaction Surveys focusing on pain management designed and promoted by Pharmaceutical companies.</a:t>
          </a:r>
          <a:endParaRPr lang="en-US" sz="1400" dirty="0"/>
        </a:p>
      </dgm:t>
    </dgm:pt>
    <dgm:pt modelId="{CE861757-8109-EA42-B4BC-F3CACB15EC29}" type="parTrans" cxnId="{66D45149-3BCE-BF4F-87D7-B9C763BDDF96}">
      <dgm:prSet/>
      <dgm:spPr/>
      <dgm:t>
        <a:bodyPr/>
        <a:lstStyle/>
        <a:p>
          <a:endParaRPr lang="en-US"/>
        </a:p>
      </dgm:t>
    </dgm:pt>
    <dgm:pt modelId="{F487C828-8229-5A43-BEBF-F7C3D487AC6B}" type="sibTrans" cxnId="{66D45149-3BCE-BF4F-87D7-B9C763BDDF96}">
      <dgm:prSet/>
      <dgm:spPr/>
      <dgm:t>
        <a:bodyPr/>
        <a:lstStyle/>
        <a:p>
          <a:endParaRPr lang="en-US"/>
        </a:p>
      </dgm:t>
    </dgm:pt>
    <dgm:pt modelId="{9AB135B7-F072-604E-97F5-5BD9B200C95D}">
      <dgm:prSet/>
      <dgm:spPr/>
      <dgm:t>
        <a:bodyPr/>
        <a:lstStyle/>
        <a:p>
          <a:r>
            <a:rPr lang="en-US" b="1" i="0"/>
            <a:t>Oxycontin - 1996 quickly became drug of abuse. Oxycodone – offers more euphoria than hydrocodone</a:t>
          </a:r>
          <a:endParaRPr lang="en-US"/>
        </a:p>
      </dgm:t>
    </dgm:pt>
    <dgm:pt modelId="{5B5C12C0-EB82-B04F-9C82-4C0B05759271}" type="parTrans" cxnId="{8F5B3116-410D-BB4A-8E93-409B5F48EC58}">
      <dgm:prSet/>
      <dgm:spPr/>
      <dgm:t>
        <a:bodyPr/>
        <a:lstStyle/>
        <a:p>
          <a:endParaRPr lang="en-US"/>
        </a:p>
      </dgm:t>
    </dgm:pt>
    <dgm:pt modelId="{015BDC44-6FE5-7946-A996-DA750B8E8839}" type="sibTrans" cxnId="{8F5B3116-410D-BB4A-8E93-409B5F48EC58}">
      <dgm:prSet/>
      <dgm:spPr/>
      <dgm:t>
        <a:bodyPr/>
        <a:lstStyle/>
        <a:p>
          <a:endParaRPr lang="en-US"/>
        </a:p>
      </dgm:t>
    </dgm:pt>
    <dgm:pt modelId="{3DE02F1F-FDDD-A645-BE34-7CED9167590A}">
      <dgm:prSet/>
      <dgm:spPr/>
      <dgm:t>
        <a:bodyPr/>
        <a:lstStyle/>
        <a:p>
          <a:r>
            <a:rPr lang="en-US" b="1" i="0"/>
            <a:t>Unethical prescribing and distribution</a:t>
          </a:r>
          <a:endParaRPr lang="en-US"/>
        </a:p>
      </dgm:t>
    </dgm:pt>
    <dgm:pt modelId="{DBE94915-6E6B-6F4F-89E6-2E77469DB981}" type="parTrans" cxnId="{AED045CE-E52C-B34C-B089-A51603212CFC}">
      <dgm:prSet/>
      <dgm:spPr/>
      <dgm:t>
        <a:bodyPr/>
        <a:lstStyle/>
        <a:p>
          <a:endParaRPr lang="en-US"/>
        </a:p>
      </dgm:t>
    </dgm:pt>
    <dgm:pt modelId="{544D451E-6D87-7C47-9D6B-346E4ABB47F3}" type="sibTrans" cxnId="{AED045CE-E52C-B34C-B089-A51603212CFC}">
      <dgm:prSet/>
      <dgm:spPr/>
      <dgm:t>
        <a:bodyPr/>
        <a:lstStyle/>
        <a:p>
          <a:endParaRPr lang="en-US"/>
        </a:p>
      </dgm:t>
    </dgm:pt>
    <dgm:pt modelId="{FD0FAB65-A9CF-7E43-B92D-746A9864DCA3}">
      <dgm:prSet/>
      <dgm:spPr/>
      <dgm:t>
        <a:bodyPr/>
        <a:lstStyle/>
        <a:p>
          <a:r>
            <a:rPr lang="en-US" b="1" i="0"/>
            <a:t>Powerful heroin distribution system to all parts of the country.</a:t>
          </a:r>
          <a:endParaRPr lang="en-US"/>
        </a:p>
      </dgm:t>
    </dgm:pt>
    <dgm:pt modelId="{79C6AE04-8A56-9A45-8997-A1B2424C757E}" type="parTrans" cxnId="{1BBEDD7E-48CB-374F-8345-40B27AAAC07D}">
      <dgm:prSet/>
      <dgm:spPr/>
      <dgm:t>
        <a:bodyPr/>
        <a:lstStyle/>
        <a:p>
          <a:endParaRPr lang="en-US"/>
        </a:p>
      </dgm:t>
    </dgm:pt>
    <dgm:pt modelId="{9AD69BAD-CA0D-1E44-B8BB-75FB3E4494BB}" type="sibTrans" cxnId="{1BBEDD7E-48CB-374F-8345-40B27AAAC07D}">
      <dgm:prSet/>
      <dgm:spPr/>
      <dgm:t>
        <a:bodyPr/>
        <a:lstStyle/>
        <a:p>
          <a:endParaRPr lang="en-US"/>
        </a:p>
      </dgm:t>
    </dgm:pt>
    <dgm:pt modelId="{1306C35C-E215-EF4C-82B6-3D41F20BA9C1}">
      <dgm:prSet/>
      <dgm:spPr/>
      <dgm:t>
        <a:bodyPr/>
        <a:lstStyle/>
        <a:p>
          <a:r>
            <a:rPr lang="en-US" b="1" i="0"/>
            <a:t>Multiple economic factors such as 2008 Recession, increased poverty, Iraq and Afghanistan wars.</a:t>
          </a:r>
          <a:endParaRPr lang="en-US"/>
        </a:p>
      </dgm:t>
    </dgm:pt>
    <dgm:pt modelId="{58D590DA-36B5-A342-916A-2A7055E9EFA3}" type="parTrans" cxnId="{C3845833-532C-4540-B5C0-7D8506002D47}">
      <dgm:prSet/>
      <dgm:spPr/>
      <dgm:t>
        <a:bodyPr/>
        <a:lstStyle/>
        <a:p>
          <a:endParaRPr lang="en-US"/>
        </a:p>
      </dgm:t>
    </dgm:pt>
    <dgm:pt modelId="{64607DAC-0D82-0B47-8C9A-C976CB1CCAD2}" type="sibTrans" cxnId="{C3845833-532C-4540-B5C0-7D8506002D47}">
      <dgm:prSet/>
      <dgm:spPr/>
      <dgm:t>
        <a:bodyPr/>
        <a:lstStyle/>
        <a:p>
          <a:endParaRPr lang="en-US"/>
        </a:p>
      </dgm:t>
    </dgm:pt>
    <dgm:pt modelId="{7B954E83-3B76-3E4D-8F2B-2F130089BFFC}" type="pres">
      <dgm:prSet presAssocID="{7636E612-7CF8-BD4E-B918-1A8ED5C10891}" presName="diagram" presStyleCnt="0">
        <dgm:presLayoutVars>
          <dgm:dir/>
          <dgm:resizeHandles val="exact"/>
        </dgm:presLayoutVars>
      </dgm:prSet>
      <dgm:spPr/>
      <dgm:t>
        <a:bodyPr/>
        <a:lstStyle/>
        <a:p>
          <a:endParaRPr lang="en-US"/>
        </a:p>
      </dgm:t>
    </dgm:pt>
    <dgm:pt modelId="{F45E7F14-A441-6448-8361-768271ABBA44}" type="pres">
      <dgm:prSet presAssocID="{8BB7F0DF-B8F3-E54C-B9AC-44DC11786F9B}" presName="node" presStyleLbl="node1" presStyleIdx="0" presStyleCnt="7">
        <dgm:presLayoutVars>
          <dgm:bulletEnabled val="1"/>
        </dgm:presLayoutVars>
      </dgm:prSet>
      <dgm:spPr/>
      <dgm:t>
        <a:bodyPr/>
        <a:lstStyle/>
        <a:p>
          <a:endParaRPr lang="en-US"/>
        </a:p>
      </dgm:t>
    </dgm:pt>
    <dgm:pt modelId="{DA4DF908-8542-B541-BA2A-A36A08B4027F}" type="pres">
      <dgm:prSet presAssocID="{0C140E3C-8A40-C747-BEAC-405F9D5C6E02}" presName="sibTrans" presStyleCnt="0"/>
      <dgm:spPr/>
    </dgm:pt>
    <dgm:pt modelId="{07B3B4A3-6FFE-9045-913A-518917C1CFD2}" type="pres">
      <dgm:prSet presAssocID="{603F0DD2-E39F-CA4A-B289-D22C73963AD7}" presName="node" presStyleLbl="node1" presStyleIdx="1" presStyleCnt="7">
        <dgm:presLayoutVars>
          <dgm:bulletEnabled val="1"/>
        </dgm:presLayoutVars>
      </dgm:prSet>
      <dgm:spPr/>
      <dgm:t>
        <a:bodyPr/>
        <a:lstStyle/>
        <a:p>
          <a:endParaRPr lang="en-US"/>
        </a:p>
      </dgm:t>
    </dgm:pt>
    <dgm:pt modelId="{72E080C1-3EEC-8746-B13A-008351271548}" type="pres">
      <dgm:prSet presAssocID="{89709A07-E186-E042-BED2-5BE50A4CBD4A}" presName="sibTrans" presStyleCnt="0"/>
      <dgm:spPr/>
    </dgm:pt>
    <dgm:pt modelId="{EB76A044-5AC6-9D4E-ACB0-D2AD25C39822}" type="pres">
      <dgm:prSet presAssocID="{DFF926B3-D739-B040-9159-5C96E7FBBC92}" presName="node" presStyleLbl="node1" presStyleIdx="2" presStyleCnt="7" custScaleY="118727">
        <dgm:presLayoutVars>
          <dgm:bulletEnabled val="1"/>
        </dgm:presLayoutVars>
      </dgm:prSet>
      <dgm:spPr/>
      <dgm:t>
        <a:bodyPr/>
        <a:lstStyle/>
        <a:p>
          <a:endParaRPr lang="en-US"/>
        </a:p>
      </dgm:t>
    </dgm:pt>
    <dgm:pt modelId="{1341B857-EF78-994D-812A-13D9AEF67682}" type="pres">
      <dgm:prSet presAssocID="{F487C828-8229-5A43-BEBF-F7C3D487AC6B}" presName="sibTrans" presStyleCnt="0"/>
      <dgm:spPr/>
    </dgm:pt>
    <dgm:pt modelId="{C2AE0AF9-BD80-084C-B262-3F605DD58AA7}" type="pres">
      <dgm:prSet presAssocID="{9AB135B7-F072-604E-97F5-5BD9B200C95D}" presName="node" presStyleLbl="node1" presStyleIdx="3" presStyleCnt="7">
        <dgm:presLayoutVars>
          <dgm:bulletEnabled val="1"/>
        </dgm:presLayoutVars>
      </dgm:prSet>
      <dgm:spPr/>
      <dgm:t>
        <a:bodyPr/>
        <a:lstStyle/>
        <a:p>
          <a:endParaRPr lang="en-US"/>
        </a:p>
      </dgm:t>
    </dgm:pt>
    <dgm:pt modelId="{4601D207-1646-034A-A2FF-4B6ED6459938}" type="pres">
      <dgm:prSet presAssocID="{015BDC44-6FE5-7946-A996-DA750B8E8839}" presName="sibTrans" presStyleCnt="0"/>
      <dgm:spPr/>
    </dgm:pt>
    <dgm:pt modelId="{33C5C4E8-496B-8C45-B841-3BDD7B60355E}" type="pres">
      <dgm:prSet presAssocID="{3DE02F1F-FDDD-A645-BE34-7CED9167590A}" presName="node" presStyleLbl="node1" presStyleIdx="4" presStyleCnt="7">
        <dgm:presLayoutVars>
          <dgm:bulletEnabled val="1"/>
        </dgm:presLayoutVars>
      </dgm:prSet>
      <dgm:spPr/>
      <dgm:t>
        <a:bodyPr/>
        <a:lstStyle/>
        <a:p>
          <a:endParaRPr lang="en-US"/>
        </a:p>
      </dgm:t>
    </dgm:pt>
    <dgm:pt modelId="{AA630DF8-70AC-4944-B558-23AA97B8B979}" type="pres">
      <dgm:prSet presAssocID="{544D451E-6D87-7C47-9D6B-346E4ABB47F3}" presName="sibTrans" presStyleCnt="0"/>
      <dgm:spPr/>
    </dgm:pt>
    <dgm:pt modelId="{9B431336-008D-E643-AA58-CA6845C747F6}" type="pres">
      <dgm:prSet presAssocID="{FD0FAB65-A9CF-7E43-B92D-746A9864DCA3}" presName="node" presStyleLbl="node1" presStyleIdx="5" presStyleCnt="7">
        <dgm:presLayoutVars>
          <dgm:bulletEnabled val="1"/>
        </dgm:presLayoutVars>
      </dgm:prSet>
      <dgm:spPr/>
      <dgm:t>
        <a:bodyPr/>
        <a:lstStyle/>
        <a:p>
          <a:endParaRPr lang="en-US"/>
        </a:p>
      </dgm:t>
    </dgm:pt>
    <dgm:pt modelId="{ABD5C61B-EC5D-DA41-B957-51F66BB4CDD6}" type="pres">
      <dgm:prSet presAssocID="{9AD69BAD-CA0D-1E44-B8BB-75FB3E4494BB}" presName="sibTrans" presStyleCnt="0"/>
      <dgm:spPr/>
    </dgm:pt>
    <dgm:pt modelId="{90AE62BA-9CFA-3945-939B-D5AFF76EFB4E}" type="pres">
      <dgm:prSet presAssocID="{1306C35C-E215-EF4C-82B6-3D41F20BA9C1}" presName="node" presStyleLbl="node1" presStyleIdx="6" presStyleCnt="7">
        <dgm:presLayoutVars>
          <dgm:bulletEnabled val="1"/>
        </dgm:presLayoutVars>
      </dgm:prSet>
      <dgm:spPr/>
      <dgm:t>
        <a:bodyPr/>
        <a:lstStyle/>
        <a:p>
          <a:endParaRPr lang="en-US"/>
        </a:p>
      </dgm:t>
    </dgm:pt>
  </dgm:ptLst>
  <dgm:cxnLst>
    <dgm:cxn modelId="{D657E86D-9BEF-EF4B-93CF-64AD0717D6DC}" type="presOf" srcId="{1306C35C-E215-EF4C-82B6-3D41F20BA9C1}" destId="{90AE62BA-9CFA-3945-939B-D5AFF76EFB4E}" srcOrd="0" destOrd="0" presId="urn:microsoft.com/office/officeart/2005/8/layout/default"/>
    <dgm:cxn modelId="{8F5B3116-410D-BB4A-8E93-409B5F48EC58}" srcId="{7636E612-7CF8-BD4E-B918-1A8ED5C10891}" destId="{9AB135B7-F072-604E-97F5-5BD9B200C95D}" srcOrd="3" destOrd="0" parTransId="{5B5C12C0-EB82-B04F-9C82-4C0B05759271}" sibTransId="{015BDC44-6FE5-7946-A996-DA750B8E8839}"/>
    <dgm:cxn modelId="{C3845833-532C-4540-B5C0-7D8506002D47}" srcId="{7636E612-7CF8-BD4E-B918-1A8ED5C10891}" destId="{1306C35C-E215-EF4C-82B6-3D41F20BA9C1}" srcOrd="6" destOrd="0" parTransId="{58D590DA-36B5-A342-916A-2A7055E9EFA3}" sibTransId="{64607DAC-0D82-0B47-8C9A-C976CB1CCAD2}"/>
    <dgm:cxn modelId="{BC09B9FD-AF2C-9D47-82D3-20026E4435DC}" type="presOf" srcId="{7636E612-7CF8-BD4E-B918-1A8ED5C10891}" destId="{7B954E83-3B76-3E4D-8F2B-2F130089BFFC}" srcOrd="0" destOrd="0" presId="urn:microsoft.com/office/officeart/2005/8/layout/default"/>
    <dgm:cxn modelId="{D0233126-386D-F749-BFF7-4B97262747BD}" type="presOf" srcId="{DFF926B3-D739-B040-9159-5C96E7FBBC92}" destId="{EB76A044-5AC6-9D4E-ACB0-D2AD25C39822}" srcOrd="0" destOrd="0" presId="urn:microsoft.com/office/officeart/2005/8/layout/default"/>
    <dgm:cxn modelId="{2185A41B-6C61-A24A-B164-34A7E433A969}" type="presOf" srcId="{FD0FAB65-A9CF-7E43-B92D-746A9864DCA3}" destId="{9B431336-008D-E643-AA58-CA6845C747F6}" srcOrd="0" destOrd="0" presId="urn:microsoft.com/office/officeart/2005/8/layout/default"/>
    <dgm:cxn modelId="{F6CA01E2-B941-1B4D-9890-98B4484D3C6F}" type="presOf" srcId="{3DE02F1F-FDDD-A645-BE34-7CED9167590A}" destId="{33C5C4E8-496B-8C45-B841-3BDD7B60355E}" srcOrd="0" destOrd="0" presId="urn:microsoft.com/office/officeart/2005/8/layout/default"/>
    <dgm:cxn modelId="{1BBEDD7E-48CB-374F-8345-40B27AAAC07D}" srcId="{7636E612-7CF8-BD4E-B918-1A8ED5C10891}" destId="{FD0FAB65-A9CF-7E43-B92D-746A9864DCA3}" srcOrd="5" destOrd="0" parTransId="{79C6AE04-8A56-9A45-8997-A1B2424C757E}" sibTransId="{9AD69BAD-CA0D-1E44-B8BB-75FB3E4494BB}"/>
    <dgm:cxn modelId="{A48DDAA8-BB51-0547-ADF3-CE8F83EF7805}" type="presOf" srcId="{9AB135B7-F072-604E-97F5-5BD9B200C95D}" destId="{C2AE0AF9-BD80-084C-B262-3F605DD58AA7}" srcOrd="0" destOrd="0" presId="urn:microsoft.com/office/officeart/2005/8/layout/default"/>
    <dgm:cxn modelId="{8151B0DC-63A1-9C4A-9585-EF15DD984D10}" type="presOf" srcId="{8BB7F0DF-B8F3-E54C-B9AC-44DC11786F9B}" destId="{F45E7F14-A441-6448-8361-768271ABBA44}" srcOrd="0" destOrd="0" presId="urn:microsoft.com/office/officeart/2005/8/layout/default"/>
    <dgm:cxn modelId="{F27FF1FD-1ED6-EA4D-B4AE-887AF6F6B917}" srcId="{7636E612-7CF8-BD4E-B918-1A8ED5C10891}" destId="{8BB7F0DF-B8F3-E54C-B9AC-44DC11786F9B}" srcOrd="0" destOrd="0" parTransId="{B2A7DB8F-F4FD-4448-9359-D7D00D856748}" sibTransId="{0C140E3C-8A40-C747-BEAC-405F9D5C6E02}"/>
    <dgm:cxn modelId="{AED045CE-E52C-B34C-B089-A51603212CFC}" srcId="{7636E612-7CF8-BD4E-B918-1A8ED5C10891}" destId="{3DE02F1F-FDDD-A645-BE34-7CED9167590A}" srcOrd="4" destOrd="0" parTransId="{DBE94915-6E6B-6F4F-89E6-2E77469DB981}" sibTransId="{544D451E-6D87-7C47-9D6B-346E4ABB47F3}"/>
    <dgm:cxn modelId="{66D45149-3BCE-BF4F-87D7-B9C763BDDF96}" srcId="{7636E612-7CF8-BD4E-B918-1A8ED5C10891}" destId="{DFF926B3-D739-B040-9159-5C96E7FBBC92}" srcOrd="2" destOrd="0" parTransId="{CE861757-8109-EA42-B4BC-F3CACB15EC29}" sibTransId="{F487C828-8229-5A43-BEBF-F7C3D487AC6B}"/>
    <dgm:cxn modelId="{2ECF0512-FFF9-804D-AE2A-F8D0530EF6AB}" type="presOf" srcId="{603F0DD2-E39F-CA4A-B289-D22C73963AD7}" destId="{07B3B4A3-6FFE-9045-913A-518917C1CFD2}" srcOrd="0" destOrd="0" presId="urn:microsoft.com/office/officeart/2005/8/layout/default"/>
    <dgm:cxn modelId="{58A8C901-988D-E54E-BF32-57AF96D8915C}" srcId="{7636E612-7CF8-BD4E-B918-1A8ED5C10891}" destId="{603F0DD2-E39F-CA4A-B289-D22C73963AD7}" srcOrd="1" destOrd="0" parTransId="{3FEDB3EA-BBF8-BD48-A96E-342D979BC357}" sibTransId="{89709A07-E186-E042-BED2-5BE50A4CBD4A}"/>
    <dgm:cxn modelId="{1AA7674E-DBD0-DB48-ADAB-13CF36FF2933}" type="presParOf" srcId="{7B954E83-3B76-3E4D-8F2B-2F130089BFFC}" destId="{F45E7F14-A441-6448-8361-768271ABBA44}" srcOrd="0" destOrd="0" presId="urn:microsoft.com/office/officeart/2005/8/layout/default"/>
    <dgm:cxn modelId="{10C0A766-7BD0-CE46-82DD-6D476426D9F0}" type="presParOf" srcId="{7B954E83-3B76-3E4D-8F2B-2F130089BFFC}" destId="{DA4DF908-8542-B541-BA2A-A36A08B4027F}" srcOrd="1" destOrd="0" presId="urn:microsoft.com/office/officeart/2005/8/layout/default"/>
    <dgm:cxn modelId="{673756CE-276D-EE46-B095-58E17025E3AE}" type="presParOf" srcId="{7B954E83-3B76-3E4D-8F2B-2F130089BFFC}" destId="{07B3B4A3-6FFE-9045-913A-518917C1CFD2}" srcOrd="2" destOrd="0" presId="urn:microsoft.com/office/officeart/2005/8/layout/default"/>
    <dgm:cxn modelId="{5F96D192-BE81-4C40-8800-411B3965D7C9}" type="presParOf" srcId="{7B954E83-3B76-3E4D-8F2B-2F130089BFFC}" destId="{72E080C1-3EEC-8746-B13A-008351271548}" srcOrd="3" destOrd="0" presId="urn:microsoft.com/office/officeart/2005/8/layout/default"/>
    <dgm:cxn modelId="{04EB89D0-ADBC-A14D-ACB5-BBD5E9EB4897}" type="presParOf" srcId="{7B954E83-3B76-3E4D-8F2B-2F130089BFFC}" destId="{EB76A044-5AC6-9D4E-ACB0-D2AD25C39822}" srcOrd="4" destOrd="0" presId="urn:microsoft.com/office/officeart/2005/8/layout/default"/>
    <dgm:cxn modelId="{25E4EB58-5DDF-4740-AB92-3844761F145A}" type="presParOf" srcId="{7B954E83-3B76-3E4D-8F2B-2F130089BFFC}" destId="{1341B857-EF78-994D-812A-13D9AEF67682}" srcOrd="5" destOrd="0" presId="urn:microsoft.com/office/officeart/2005/8/layout/default"/>
    <dgm:cxn modelId="{67F8468A-EBBC-5542-B2D4-55852CF5C483}" type="presParOf" srcId="{7B954E83-3B76-3E4D-8F2B-2F130089BFFC}" destId="{C2AE0AF9-BD80-084C-B262-3F605DD58AA7}" srcOrd="6" destOrd="0" presId="urn:microsoft.com/office/officeart/2005/8/layout/default"/>
    <dgm:cxn modelId="{F8574B16-E940-E24C-B8D2-280E2E8CA637}" type="presParOf" srcId="{7B954E83-3B76-3E4D-8F2B-2F130089BFFC}" destId="{4601D207-1646-034A-A2FF-4B6ED6459938}" srcOrd="7" destOrd="0" presId="urn:microsoft.com/office/officeart/2005/8/layout/default"/>
    <dgm:cxn modelId="{7544A339-B486-7346-B7A7-BE736ABA00C5}" type="presParOf" srcId="{7B954E83-3B76-3E4D-8F2B-2F130089BFFC}" destId="{33C5C4E8-496B-8C45-B841-3BDD7B60355E}" srcOrd="8" destOrd="0" presId="urn:microsoft.com/office/officeart/2005/8/layout/default"/>
    <dgm:cxn modelId="{388064B9-6A71-2A47-AF3B-E36D191D1AE8}" type="presParOf" srcId="{7B954E83-3B76-3E4D-8F2B-2F130089BFFC}" destId="{AA630DF8-70AC-4944-B558-23AA97B8B979}" srcOrd="9" destOrd="0" presId="urn:microsoft.com/office/officeart/2005/8/layout/default"/>
    <dgm:cxn modelId="{CC3826D3-F5DD-724E-9626-AFED6C138BAA}" type="presParOf" srcId="{7B954E83-3B76-3E4D-8F2B-2F130089BFFC}" destId="{9B431336-008D-E643-AA58-CA6845C747F6}" srcOrd="10" destOrd="0" presId="urn:microsoft.com/office/officeart/2005/8/layout/default"/>
    <dgm:cxn modelId="{A125D1F7-D541-8F41-9D7A-25190124C1A8}" type="presParOf" srcId="{7B954E83-3B76-3E4D-8F2B-2F130089BFFC}" destId="{ABD5C61B-EC5D-DA41-B957-51F66BB4CDD6}" srcOrd="11" destOrd="0" presId="urn:microsoft.com/office/officeart/2005/8/layout/default"/>
    <dgm:cxn modelId="{1AC8481C-3D4B-5D4A-973D-C248E67218BB}" type="presParOf" srcId="{7B954E83-3B76-3E4D-8F2B-2F130089BFFC}" destId="{90AE62BA-9CFA-3945-939B-D5AFF76EFB4E}" srcOrd="12"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0E80AB3A-1AB4-4DA2-876A-012F0F28C2CA}" type="doc">
      <dgm:prSet loTypeId="urn:microsoft.com/office/officeart/2005/8/layout/hierarchy1" loCatId="hierarchy" qsTypeId="urn:microsoft.com/office/officeart/2005/8/quickstyle/simple4" qsCatId="simple" csTypeId="urn:microsoft.com/office/officeart/2005/8/colors/colorful2" csCatId="colorful"/>
      <dgm:spPr/>
      <dgm:t>
        <a:bodyPr/>
        <a:lstStyle/>
        <a:p>
          <a:endParaRPr lang="en-US"/>
        </a:p>
      </dgm:t>
    </dgm:pt>
    <dgm:pt modelId="{B710F5E1-DDBF-4D0D-9EBC-B6F9FF7439FA}">
      <dgm:prSet/>
      <dgm:spPr/>
      <dgm:t>
        <a:bodyPr/>
        <a:lstStyle/>
        <a:p>
          <a:r>
            <a:rPr lang="en-US" b="1"/>
            <a:t>Opioid Dependence is Physiologic – </a:t>
          </a:r>
          <a:r>
            <a:rPr lang="en-US" b="1" u="sng"/>
            <a:t>tolerance</a:t>
          </a:r>
          <a:r>
            <a:rPr lang="en-US" b="1"/>
            <a:t> causes need to increase quantity to sustain effect; </a:t>
          </a:r>
          <a:r>
            <a:rPr lang="en-US" b="1" u="sng"/>
            <a:t>withdrawal</a:t>
          </a:r>
          <a:r>
            <a:rPr lang="en-US" b="1"/>
            <a:t> symptoms when opioid is stopped. </a:t>
          </a:r>
          <a:endParaRPr lang="en-US"/>
        </a:p>
      </dgm:t>
    </dgm:pt>
    <dgm:pt modelId="{6B1F3903-7455-41C4-92D5-4157D6B9BA72}" type="parTrans" cxnId="{B7CC969C-57DA-4EBC-9BB0-8DDF7389AC2D}">
      <dgm:prSet/>
      <dgm:spPr/>
      <dgm:t>
        <a:bodyPr/>
        <a:lstStyle/>
        <a:p>
          <a:endParaRPr lang="en-US"/>
        </a:p>
      </dgm:t>
    </dgm:pt>
    <dgm:pt modelId="{4AA23DC5-CDC9-4BE5-9F29-0491B92F9F94}" type="sibTrans" cxnId="{B7CC969C-57DA-4EBC-9BB0-8DDF7389AC2D}">
      <dgm:prSet/>
      <dgm:spPr/>
      <dgm:t>
        <a:bodyPr/>
        <a:lstStyle/>
        <a:p>
          <a:endParaRPr lang="en-US"/>
        </a:p>
      </dgm:t>
    </dgm:pt>
    <dgm:pt modelId="{C916F639-A804-42B5-BC6B-56D61B9930A4}">
      <dgm:prSet/>
      <dgm:spPr/>
      <dgm:t>
        <a:bodyPr/>
        <a:lstStyle/>
        <a:p>
          <a:r>
            <a:rPr lang="en-US" b="1"/>
            <a:t>Addictive Behaviors involve </a:t>
          </a:r>
          <a:r>
            <a:rPr lang="en-US" b="1" u="sng"/>
            <a:t>misuse</a:t>
          </a:r>
          <a:r>
            <a:rPr lang="en-US" b="1"/>
            <a:t> such as taking more than prescribed or continued, compulsive use in the face of increasing consequences to health and wellness, </a:t>
          </a:r>
          <a:r>
            <a:rPr lang="en-US" b="1" u="sng"/>
            <a:t>diversion</a:t>
          </a:r>
          <a:r>
            <a:rPr lang="en-US" b="1"/>
            <a:t> and </a:t>
          </a:r>
          <a:r>
            <a:rPr lang="en-US" b="1" u="sng"/>
            <a:t>relapse</a:t>
          </a:r>
          <a:r>
            <a:rPr lang="en-US" b="1"/>
            <a:t> driven by craving and triggers</a:t>
          </a:r>
          <a:r>
            <a:rPr lang="en-US"/>
            <a:t>.</a:t>
          </a:r>
        </a:p>
      </dgm:t>
    </dgm:pt>
    <dgm:pt modelId="{45097E92-A857-47D9-A885-A8D8D05E4A53}" type="parTrans" cxnId="{019A3A52-9A81-44E7-9FEB-151FB1E3D2BA}">
      <dgm:prSet/>
      <dgm:spPr/>
      <dgm:t>
        <a:bodyPr/>
        <a:lstStyle/>
        <a:p>
          <a:endParaRPr lang="en-US"/>
        </a:p>
      </dgm:t>
    </dgm:pt>
    <dgm:pt modelId="{0E0C69AF-631B-488F-BC3D-7F30E50A998D}" type="sibTrans" cxnId="{019A3A52-9A81-44E7-9FEB-151FB1E3D2BA}">
      <dgm:prSet/>
      <dgm:spPr/>
      <dgm:t>
        <a:bodyPr/>
        <a:lstStyle/>
        <a:p>
          <a:endParaRPr lang="en-US"/>
        </a:p>
      </dgm:t>
    </dgm:pt>
    <dgm:pt modelId="{854249C4-E751-6648-A8E2-CA467268BF64}" type="pres">
      <dgm:prSet presAssocID="{0E80AB3A-1AB4-4DA2-876A-012F0F28C2CA}" presName="hierChild1" presStyleCnt="0">
        <dgm:presLayoutVars>
          <dgm:chPref val="1"/>
          <dgm:dir/>
          <dgm:animOne val="branch"/>
          <dgm:animLvl val="lvl"/>
          <dgm:resizeHandles/>
        </dgm:presLayoutVars>
      </dgm:prSet>
      <dgm:spPr/>
      <dgm:t>
        <a:bodyPr/>
        <a:lstStyle/>
        <a:p>
          <a:endParaRPr lang="en-US"/>
        </a:p>
      </dgm:t>
    </dgm:pt>
    <dgm:pt modelId="{370C5848-ACB3-1043-9C4E-23645B0D3044}" type="pres">
      <dgm:prSet presAssocID="{B710F5E1-DDBF-4D0D-9EBC-B6F9FF7439FA}" presName="hierRoot1" presStyleCnt="0"/>
      <dgm:spPr/>
    </dgm:pt>
    <dgm:pt modelId="{0CEE9096-5718-274A-9AFB-BDC6904E6E80}" type="pres">
      <dgm:prSet presAssocID="{B710F5E1-DDBF-4D0D-9EBC-B6F9FF7439FA}" presName="composite" presStyleCnt="0"/>
      <dgm:spPr/>
    </dgm:pt>
    <dgm:pt modelId="{D844798B-A243-C244-B75F-754C8B60ACDA}" type="pres">
      <dgm:prSet presAssocID="{B710F5E1-DDBF-4D0D-9EBC-B6F9FF7439FA}" presName="background" presStyleLbl="node0" presStyleIdx="0" presStyleCnt="2"/>
      <dgm:spPr/>
    </dgm:pt>
    <dgm:pt modelId="{29DE8418-E10F-5D4D-BE82-6B207CF13D78}" type="pres">
      <dgm:prSet presAssocID="{B710F5E1-DDBF-4D0D-9EBC-B6F9FF7439FA}" presName="text" presStyleLbl="fgAcc0" presStyleIdx="0" presStyleCnt="2">
        <dgm:presLayoutVars>
          <dgm:chPref val="3"/>
        </dgm:presLayoutVars>
      </dgm:prSet>
      <dgm:spPr/>
      <dgm:t>
        <a:bodyPr/>
        <a:lstStyle/>
        <a:p>
          <a:endParaRPr lang="en-US"/>
        </a:p>
      </dgm:t>
    </dgm:pt>
    <dgm:pt modelId="{D6A1B9DC-0AC7-6A40-8D8C-81338B40A578}" type="pres">
      <dgm:prSet presAssocID="{B710F5E1-DDBF-4D0D-9EBC-B6F9FF7439FA}" presName="hierChild2" presStyleCnt="0"/>
      <dgm:spPr/>
    </dgm:pt>
    <dgm:pt modelId="{A91EB434-643C-154E-BCA8-CCA322D5E41E}" type="pres">
      <dgm:prSet presAssocID="{C916F639-A804-42B5-BC6B-56D61B9930A4}" presName="hierRoot1" presStyleCnt="0"/>
      <dgm:spPr/>
    </dgm:pt>
    <dgm:pt modelId="{8A5AD56C-D211-AC44-BB76-7565808BDB5F}" type="pres">
      <dgm:prSet presAssocID="{C916F639-A804-42B5-BC6B-56D61B9930A4}" presName="composite" presStyleCnt="0"/>
      <dgm:spPr/>
    </dgm:pt>
    <dgm:pt modelId="{C15E260B-4793-9F44-A3F8-3AE9FB047CB6}" type="pres">
      <dgm:prSet presAssocID="{C916F639-A804-42B5-BC6B-56D61B9930A4}" presName="background" presStyleLbl="node0" presStyleIdx="1" presStyleCnt="2"/>
      <dgm:spPr/>
    </dgm:pt>
    <dgm:pt modelId="{B701CD9D-6FF8-F74B-ACFE-B4A82BE863E9}" type="pres">
      <dgm:prSet presAssocID="{C916F639-A804-42B5-BC6B-56D61B9930A4}" presName="text" presStyleLbl="fgAcc0" presStyleIdx="1" presStyleCnt="2">
        <dgm:presLayoutVars>
          <dgm:chPref val="3"/>
        </dgm:presLayoutVars>
      </dgm:prSet>
      <dgm:spPr/>
      <dgm:t>
        <a:bodyPr/>
        <a:lstStyle/>
        <a:p>
          <a:endParaRPr lang="en-US"/>
        </a:p>
      </dgm:t>
    </dgm:pt>
    <dgm:pt modelId="{86D9CF25-F159-2E4E-B3FC-66AE7CB33161}" type="pres">
      <dgm:prSet presAssocID="{C916F639-A804-42B5-BC6B-56D61B9930A4}" presName="hierChild2" presStyleCnt="0"/>
      <dgm:spPr/>
    </dgm:pt>
  </dgm:ptLst>
  <dgm:cxnLst>
    <dgm:cxn modelId="{E1F7123C-0D84-F34C-B84D-425BB1B993B7}" type="presOf" srcId="{B710F5E1-DDBF-4D0D-9EBC-B6F9FF7439FA}" destId="{29DE8418-E10F-5D4D-BE82-6B207CF13D78}" srcOrd="0" destOrd="0" presId="urn:microsoft.com/office/officeart/2005/8/layout/hierarchy1"/>
    <dgm:cxn modelId="{932A23A2-F2DD-D94F-B3E2-271DC9310428}" type="presOf" srcId="{C916F639-A804-42B5-BC6B-56D61B9930A4}" destId="{B701CD9D-6FF8-F74B-ACFE-B4A82BE863E9}" srcOrd="0" destOrd="0" presId="urn:microsoft.com/office/officeart/2005/8/layout/hierarchy1"/>
    <dgm:cxn modelId="{019A3A52-9A81-44E7-9FEB-151FB1E3D2BA}" srcId="{0E80AB3A-1AB4-4DA2-876A-012F0F28C2CA}" destId="{C916F639-A804-42B5-BC6B-56D61B9930A4}" srcOrd="1" destOrd="0" parTransId="{45097E92-A857-47D9-A885-A8D8D05E4A53}" sibTransId="{0E0C69AF-631B-488F-BC3D-7F30E50A998D}"/>
    <dgm:cxn modelId="{B7CC969C-57DA-4EBC-9BB0-8DDF7389AC2D}" srcId="{0E80AB3A-1AB4-4DA2-876A-012F0F28C2CA}" destId="{B710F5E1-DDBF-4D0D-9EBC-B6F9FF7439FA}" srcOrd="0" destOrd="0" parTransId="{6B1F3903-7455-41C4-92D5-4157D6B9BA72}" sibTransId="{4AA23DC5-CDC9-4BE5-9F29-0491B92F9F94}"/>
    <dgm:cxn modelId="{658CB1AF-3EB4-FA4A-98AA-EE593E52BAAD}" type="presOf" srcId="{0E80AB3A-1AB4-4DA2-876A-012F0F28C2CA}" destId="{854249C4-E751-6648-A8E2-CA467268BF64}" srcOrd="0" destOrd="0" presId="urn:microsoft.com/office/officeart/2005/8/layout/hierarchy1"/>
    <dgm:cxn modelId="{C19C1F78-CCFD-9740-B876-B13AAFC708DE}" type="presParOf" srcId="{854249C4-E751-6648-A8E2-CA467268BF64}" destId="{370C5848-ACB3-1043-9C4E-23645B0D3044}" srcOrd="0" destOrd="0" presId="urn:microsoft.com/office/officeart/2005/8/layout/hierarchy1"/>
    <dgm:cxn modelId="{DBD46F01-166C-574D-9D55-F7CE6DEA0744}" type="presParOf" srcId="{370C5848-ACB3-1043-9C4E-23645B0D3044}" destId="{0CEE9096-5718-274A-9AFB-BDC6904E6E80}" srcOrd="0" destOrd="0" presId="urn:microsoft.com/office/officeart/2005/8/layout/hierarchy1"/>
    <dgm:cxn modelId="{DAE2E7CB-2F6A-A948-A2F2-84D6DA86985A}" type="presParOf" srcId="{0CEE9096-5718-274A-9AFB-BDC6904E6E80}" destId="{D844798B-A243-C244-B75F-754C8B60ACDA}" srcOrd="0" destOrd="0" presId="urn:microsoft.com/office/officeart/2005/8/layout/hierarchy1"/>
    <dgm:cxn modelId="{399A0ED8-53B0-8C40-8904-6134703FC012}" type="presParOf" srcId="{0CEE9096-5718-274A-9AFB-BDC6904E6E80}" destId="{29DE8418-E10F-5D4D-BE82-6B207CF13D78}" srcOrd="1" destOrd="0" presId="urn:microsoft.com/office/officeart/2005/8/layout/hierarchy1"/>
    <dgm:cxn modelId="{B9AF6281-626C-F449-BB44-62AD839FD245}" type="presParOf" srcId="{370C5848-ACB3-1043-9C4E-23645B0D3044}" destId="{D6A1B9DC-0AC7-6A40-8D8C-81338B40A578}" srcOrd="1" destOrd="0" presId="urn:microsoft.com/office/officeart/2005/8/layout/hierarchy1"/>
    <dgm:cxn modelId="{4AA6E4BC-B0EC-F349-BB19-45A92301B2EE}" type="presParOf" srcId="{854249C4-E751-6648-A8E2-CA467268BF64}" destId="{A91EB434-643C-154E-BCA8-CCA322D5E41E}" srcOrd="1" destOrd="0" presId="urn:microsoft.com/office/officeart/2005/8/layout/hierarchy1"/>
    <dgm:cxn modelId="{AE12F231-0DBA-9343-A77B-E1114521BCA2}" type="presParOf" srcId="{A91EB434-643C-154E-BCA8-CCA322D5E41E}" destId="{8A5AD56C-D211-AC44-BB76-7565808BDB5F}" srcOrd="0" destOrd="0" presId="urn:microsoft.com/office/officeart/2005/8/layout/hierarchy1"/>
    <dgm:cxn modelId="{07AE4C93-E3B5-524D-A839-E11AA162CE32}" type="presParOf" srcId="{8A5AD56C-D211-AC44-BB76-7565808BDB5F}" destId="{C15E260B-4793-9F44-A3F8-3AE9FB047CB6}" srcOrd="0" destOrd="0" presId="urn:microsoft.com/office/officeart/2005/8/layout/hierarchy1"/>
    <dgm:cxn modelId="{9F7145FB-B556-7345-8920-E05F5CA2CEE6}" type="presParOf" srcId="{8A5AD56C-D211-AC44-BB76-7565808BDB5F}" destId="{B701CD9D-6FF8-F74B-ACFE-B4A82BE863E9}" srcOrd="1" destOrd="0" presId="urn:microsoft.com/office/officeart/2005/8/layout/hierarchy1"/>
    <dgm:cxn modelId="{0D503C65-00A1-A94E-A791-8CE6153CFB8A}" type="presParOf" srcId="{A91EB434-643C-154E-BCA8-CCA322D5E41E}" destId="{86D9CF25-F159-2E4E-B3FC-66AE7CB33161}" srcOrd="1" destOrd="0" presId="urn:microsoft.com/office/officeart/2005/8/layout/hierarchy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E148D5FA-2DE3-4080-9C1C-CB1A020BCAB9}" type="doc">
      <dgm:prSet loTypeId="urn:microsoft.com/office/officeart/2008/layout/LinedList" loCatId="list" qsTypeId="urn:microsoft.com/office/officeart/2005/8/quickstyle/simple1" qsCatId="simple" csTypeId="urn:microsoft.com/office/officeart/2005/8/colors/colorful5" csCatId="colorful"/>
      <dgm:spPr/>
      <dgm:t>
        <a:bodyPr/>
        <a:lstStyle/>
        <a:p>
          <a:endParaRPr lang="en-US"/>
        </a:p>
      </dgm:t>
    </dgm:pt>
    <dgm:pt modelId="{AAD14812-04CE-4960-BD55-8AF32016288D}">
      <dgm:prSet/>
      <dgm:spPr/>
      <dgm:t>
        <a:bodyPr/>
        <a:lstStyle/>
        <a:p>
          <a:pPr>
            <a:lnSpc>
              <a:spcPct val="100000"/>
            </a:lnSpc>
          </a:pPr>
          <a:r>
            <a:rPr lang="en-US" b="1" i="0"/>
            <a:t>Harm-reduction – The defining features are the focus on the prevention of harm, rather than on the prevention of drug use itself, and the focus on people who continue to use drugs. Ex. Needle exchange, Opioid Replacement Therapy.</a:t>
          </a:r>
          <a:endParaRPr lang="en-US"/>
        </a:p>
      </dgm:t>
    </dgm:pt>
    <dgm:pt modelId="{9B9C9B63-4A83-4FD8-885C-FFFDEDA97517}" type="parTrans" cxnId="{280A3369-0EDC-435A-BC46-AA0C9E3A1544}">
      <dgm:prSet/>
      <dgm:spPr/>
      <dgm:t>
        <a:bodyPr/>
        <a:lstStyle/>
        <a:p>
          <a:endParaRPr lang="en-US"/>
        </a:p>
      </dgm:t>
    </dgm:pt>
    <dgm:pt modelId="{CED15DE2-E362-4621-990D-58BB9F595E78}" type="sibTrans" cxnId="{280A3369-0EDC-435A-BC46-AA0C9E3A1544}">
      <dgm:prSet/>
      <dgm:spPr/>
      <dgm:t>
        <a:bodyPr/>
        <a:lstStyle/>
        <a:p>
          <a:endParaRPr lang="en-US"/>
        </a:p>
      </dgm:t>
    </dgm:pt>
    <dgm:pt modelId="{066E3231-6290-4D4B-8597-3C63F142F028}">
      <dgm:prSet/>
      <dgm:spPr/>
      <dgm:t>
        <a:bodyPr/>
        <a:lstStyle/>
        <a:p>
          <a:pPr>
            <a:lnSpc>
              <a:spcPct val="100000"/>
            </a:lnSpc>
          </a:pPr>
          <a:r>
            <a:rPr lang="en-US" b="1" i="0"/>
            <a:t>Abstinence – directed – SUD treatment which is focused on abstinence from all drugs and alcohol. “Clean and Sober”. Does not include tobacco or caffeine.</a:t>
          </a:r>
          <a:endParaRPr lang="en-US"/>
        </a:p>
      </dgm:t>
    </dgm:pt>
    <dgm:pt modelId="{737D9BD1-53B2-48B6-8CE0-238A239497A4}" type="parTrans" cxnId="{1238A097-400A-4BA7-B214-D612BA857E8A}">
      <dgm:prSet/>
      <dgm:spPr/>
      <dgm:t>
        <a:bodyPr/>
        <a:lstStyle/>
        <a:p>
          <a:endParaRPr lang="en-US"/>
        </a:p>
      </dgm:t>
    </dgm:pt>
    <dgm:pt modelId="{04091D12-DFCF-454D-A1F8-3FBB7DC8CAAC}" type="sibTrans" cxnId="{1238A097-400A-4BA7-B214-D612BA857E8A}">
      <dgm:prSet/>
      <dgm:spPr/>
      <dgm:t>
        <a:bodyPr/>
        <a:lstStyle/>
        <a:p>
          <a:endParaRPr lang="en-US"/>
        </a:p>
      </dgm:t>
    </dgm:pt>
    <dgm:pt modelId="{33A1E0C7-5DA5-4C91-91E1-984904396DAD}">
      <dgm:prSet/>
      <dgm:spPr/>
      <dgm:t>
        <a:bodyPr/>
        <a:lstStyle/>
        <a:p>
          <a:pPr>
            <a:lnSpc>
              <a:spcPct val="100000"/>
            </a:lnSpc>
          </a:pPr>
          <a:r>
            <a:rPr lang="en-US" b="1" i="0"/>
            <a:t>Level of Care (LOC) – using American Society of Addiction Medicine criteria for assessing whole person needs and best LOC for stabilization.</a:t>
          </a:r>
          <a:endParaRPr lang="en-US"/>
        </a:p>
      </dgm:t>
    </dgm:pt>
    <dgm:pt modelId="{C1BF2A80-5718-4E17-86E7-89873BC3367B}" type="parTrans" cxnId="{185FC557-FAEE-4F30-BF48-FBE7780A9FC1}">
      <dgm:prSet/>
      <dgm:spPr/>
      <dgm:t>
        <a:bodyPr/>
        <a:lstStyle/>
        <a:p>
          <a:endParaRPr lang="en-US"/>
        </a:p>
      </dgm:t>
    </dgm:pt>
    <dgm:pt modelId="{5BEB2F0E-980F-4E69-B0A1-DACBF6D49348}" type="sibTrans" cxnId="{185FC557-FAEE-4F30-BF48-FBE7780A9FC1}">
      <dgm:prSet/>
      <dgm:spPr/>
      <dgm:t>
        <a:bodyPr/>
        <a:lstStyle/>
        <a:p>
          <a:endParaRPr lang="en-US"/>
        </a:p>
      </dgm:t>
    </dgm:pt>
    <dgm:pt modelId="{234809C6-1D7D-2D43-BFAD-B67D6CA3D3E9}" type="pres">
      <dgm:prSet presAssocID="{E148D5FA-2DE3-4080-9C1C-CB1A020BCAB9}" presName="vert0" presStyleCnt="0">
        <dgm:presLayoutVars>
          <dgm:dir/>
          <dgm:animOne val="branch"/>
          <dgm:animLvl val="lvl"/>
        </dgm:presLayoutVars>
      </dgm:prSet>
      <dgm:spPr/>
      <dgm:t>
        <a:bodyPr/>
        <a:lstStyle/>
        <a:p>
          <a:endParaRPr lang="en-US"/>
        </a:p>
      </dgm:t>
    </dgm:pt>
    <dgm:pt modelId="{05CDE64C-C62E-CD4E-B375-1017F46A0284}" type="pres">
      <dgm:prSet presAssocID="{AAD14812-04CE-4960-BD55-8AF32016288D}" presName="thickLine" presStyleLbl="alignNode1" presStyleIdx="0" presStyleCnt="3"/>
      <dgm:spPr/>
    </dgm:pt>
    <dgm:pt modelId="{B8F04FEF-165E-AA45-AAC5-D235CE7C3146}" type="pres">
      <dgm:prSet presAssocID="{AAD14812-04CE-4960-BD55-8AF32016288D}" presName="horz1" presStyleCnt="0"/>
      <dgm:spPr/>
    </dgm:pt>
    <dgm:pt modelId="{2CBF8D8D-1EA4-DA49-8DC7-6E33793B55B2}" type="pres">
      <dgm:prSet presAssocID="{AAD14812-04CE-4960-BD55-8AF32016288D}" presName="tx1" presStyleLbl="revTx" presStyleIdx="0" presStyleCnt="3"/>
      <dgm:spPr/>
      <dgm:t>
        <a:bodyPr/>
        <a:lstStyle/>
        <a:p>
          <a:endParaRPr lang="en-US"/>
        </a:p>
      </dgm:t>
    </dgm:pt>
    <dgm:pt modelId="{F4D7C3C4-A1A8-BF43-A839-0FF0D32ADB22}" type="pres">
      <dgm:prSet presAssocID="{AAD14812-04CE-4960-BD55-8AF32016288D}" presName="vert1" presStyleCnt="0"/>
      <dgm:spPr/>
    </dgm:pt>
    <dgm:pt modelId="{DF2E5440-C94A-434E-99D3-6D6EDC4964DB}" type="pres">
      <dgm:prSet presAssocID="{066E3231-6290-4D4B-8597-3C63F142F028}" presName="thickLine" presStyleLbl="alignNode1" presStyleIdx="1" presStyleCnt="3"/>
      <dgm:spPr/>
    </dgm:pt>
    <dgm:pt modelId="{C69606FA-4F7A-9944-9DB9-76CC5591B62D}" type="pres">
      <dgm:prSet presAssocID="{066E3231-6290-4D4B-8597-3C63F142F028}" presName="horz1" presStyleCnt="0"/>
      <dgm:spPr/>
    </dgm:pt>
    <dgm:pt modelId="{4C9B5B29-2E6C-414D-90F5-81DE5026A4C0}" type="pres">
      <dgm:prSet presAssocID="{066E3231-6290-4D4B-8597-3C63F142F028}" presName="tx1" presStyleLbl="revTx" presStyleIdx="1" presStyleCnt="3"/>
      <dgm:spPr/>
      <dgm:t>
        <a:bodyPr/>
        <a:lstStyle/>
        <a:p>
          <a:endParaRPr lang="en-US"/>
        </a:p>
      </dgm:t>
    </dgm:pt>
    <dgm:pt modelId="{A27DB3DE-8243-4140-B71C-C0451FD33F84}" type="pres">
      <dgm:prSet presAssocID="{066E3231-6290-4D4B-8597-3C63F142F028}" presName="vert1" presStyleCnt="0"/>
      <dgm:spPr/>
    </dgm:pt>
    <dgm:pt modelId="{D2028FFB-6AEA-0C4E-8452-E16A40B5276A}" type="pres">
      <dgm:prSet presAssocID="{33A1E0C7-5DA5-4C91-91E1-984904396DAD}" presName="thickLine" presStyleLbl="alignNode1" presStyleIdx="2" presStyleCnt="3"/>
      <dgm:spPr/>
    </dgm:pt>
    <dgm:pt modelId="{D6B98F21-9DA0-A744-9041-9D61588769BC}" type="pres">
      <dgm:prSet presAssocID="{33A1E0C7-5DA5-4C91-91E1-984904396DAD}" presName="horz1" presStyleCnt="0"/>
      <dgm:spPr/>
    </dgm:pt>
    <dgm:pt modelId="{D8EB8906-148F-7347-A8B7-C42577033079}" type="pres">
      <dgm:prSet presAssocID="{33A1E0C7-5DA5-4C91-91E1-984904396DAD}" presName="tx1" presStyleLbl="revTx" presStyleIdx="2" presStyleCnt="3"/>
      <dgm:spPr/>
      <dgm:t>
        <a:bodyPr/>
        <a:lstStyle/>
        <a:p>
          <a:endParaRPr lang="en-US"/>
        </a:p>
      </dgm:t>
    </dgm:pt>
    <dgm:pt modelId="{406FB2C5-5851-7C42-8EFF-F7FF353C06CB}" type="pres">
      <dgm:prSet presAssocID="{33A1E0C7-5DA5-4C91-91E1-984904396DAD}" presName="vert1" presStyleCnt="0"/>
      <dgm:spPr/>
    </dgm:pt>
  </dgm:ptLst>
  <dgm:cxnLst>
    <dgm:cxn modelId="{C78394CC-2F3A-FA4B-94D9-1AB6D6E34D26}" type="presOf" srcId="{AAD14812-04CE-4960-BD55-8AF32016288D}" destId="{2CBF8D8D-1EA4-DA49-8DC7-6E33793B55B2}" srcOrd="0" destOrd="0" presId="urn:microsoft.com/office/officeart/2008/layout/LinedList"/>
    <dgm:cxn modelId="{EE1B353C-8CDA-B644-826E-DBEC169E95F4}" type="presOf" srcId="{E148D5FA-2DE3-4080-9C1C-CB1A020BCAB9}" destId="{234809C6-1D7D-2D43-BFAD-B67D6CA3D3E9}" srcOrd="0" destOrd="0" presId="urn:microsoft.com/office/officeart/2008/layout/LinedList"/>
    <dgm:cxn modelId="{185FC557-FAEE-4F30-BF48-FBE7780A9FC1}" srcId="{E148D5FA-2DE3-4080-9C1C-CB1A020BCAB9}" destId="{33A1E0C7-5DA5-4C91-91E1-984904396DAD}" srcOrd="2" destOrd="0" parTransId="{C1BF2A80-5718-4E17-86E7-89873BC3367B}" sibTransId="{5BEB2F0E-980F-4E69-B0A1-DACBF6D49348}"/>
    <dgm:cxn modelId="{DBF16813-72CC-7749-BD1F-8AA9BA9833BE}" type="presOf" srcId="{33A1E0C7-5DA5-4C91-91E1-984904396DAD}" destId="{D8EB8906-148F-7347-A8B7-C42577033079}" srcOrd="0" destOrd="0" presId="urn:microsoft.com/office/officeart/2008/layout/LinedList"/>
    <dgm:cxn modelId="{280A3369-0EDC-435A-BC46-AA0C9E3A1544}" srcId="{E148D5FA-2DE3-4080-9C1C-CB1A020BCAB9}" destId="{AAD14812-04CE-4960-BD55-8AF32016288D}" srcOrd="0" destOrd="0" parTransId="{9B9C9B63-4A83-4FD8-885C-FFFDEDA97517}" sibTransId="{CED15DE2-E362-4621-990D-58BB9F595E78}"/>
    <dgm:cxn modelId="{577EAE30-6B6D-7B48-8B30-BC7F822FF307}" type="presOf" srcId="{066E3231-6290-4D4B-8597-3C63F142F028}" destId="{4C9B5B29-2E6C-414D-90F5-81DE5026A4C0}" srcOrd="0" destOrd="0" presId="urn:microsoft.com/office/officeart/2008/layout/LinedList"/>
    <dgm:cxn modelId="{1238A097-400A-4BA7-B214-D612BA857E8A}" srcId="{E148D5FA-2DE3-4080-9C1C-CB1A020BCAB9}" destId="{066E3231-6290-4D4B-8597-3C63F142F028}" srcOrd="1" destOrd="0" parTransId="{737D9BD1-53B2-48B6-8CE0-238A239497A4}" sibTransId="{04091D12-DFCF-454D-A1F8-3FBB7DC8CAAC}"/>
    <dgm:cxn modelId="{AB6D40AE-37EA-C947-B359-1D41DA2D063F}" type="presParOf" srcId="{234809C6-1D7D-2D43-BFAD-B67D6CA3D3E9}" destId="{05CDE64C-C62E-CD4E-B375-1017F46A0284}" srcOrd="0" destOrd="0" presId="urn:microsoft.com/office/officeart/2008/layout/LinedList"/>
    <dgm:cxn modelId="{F75E8A6E-67FB-D141-8FCD-762F89A18830}" type="presParOf" srcId="{234809C6-1D7D-2D43-BFAD-B67D6CA3D3E9}" destId="{B8F04FEF-165E-AA45-AAC5-D235CE7C3146}" srcOrd="1" destOrd="0" presId="urn:microsoft.com/office/officeart/2008/layout/LinedList"/>
    <dgm:cxn modelId="{4C63D618-E759-B14F-8D39-83E1C14F2BAE}" type="presParOf" srcId="{B8F04FEF-165E-AA45-AAC5-D235CE7C3146}" destId="{2CBF8D8D-1EA4-DA49-8DC7-6E33793B55B2}" srcOrd="0" destOrd="0" presId="urn:microsoft.com/office/officeart/2008/layout/LinedList"/>
    <dgm:cxn modelId="{F16AB356-C517-134F-8187-65FAE64DA195}" type="presParOf" srcId="{B8F04FEF-165E-AA45-AAC5-D235CE7C3146}" destId="{F4D7C3C4-A1A8-BF43-A839-0FF0D32ADB22}" srcOrd="1" destOrd="0" presId="urn:microsoft.com/office/officeart/2008/layout/LinedList"/>
    <dgm:cxn modelId="{D7686AD6-135F-144D-B962-882129DAD946}" type="presParOf" srcId="{234809C6-1D7D-2D43-BFAD-B67D6CA3D3E9}" destId="{DF2E5440-C94A-434E-99D3-6D6EDC4964DB}" srcOrd="2" destOrd="0" presId="urn:microsoft.com/office/officeart/2008/layout/LinedList"/>
    <dgm:cxn modelId="{78B5CA61-AA94-9640-B20D-FA2F87283FAF}" type="presParOf" srcId="{234809C6-1D7D-2D43-BFAD-B67D6CA3D3E9}" destId="{C69606FA-4F7A-9944-9DB9-76CC5591B62D}" srcOrd="3" destOrd="0" presId="urn:microsoft.com/office/officeart/2008/layout/LinedList"/>
    <dgm:cxn modelId="{FAAC86D6-169C-3E43-B7DB-BA05B8A3A272}" type="presParOf" srcId="{C69606FA-4F7A-9944-9DB9-76CC5591B62D}" destId="{4C9B5B29-2E6C-414D-90F5-81DE5026A4C0}" srcOrd="0" destOrd="0" presId="urn:microsoft.com/office/officeart/2008/layout/LinedList"/>
    <dgm:cxn modelId="{34371858-88B8-9C41-9B30-97F1E945CEC5}" type="presParOf" srcId="{C69606FA-4F7A-9944-9DB9-76CC5591B62D}" destId="{A27DB3DE-8243-4140-B71C-C0451FD33F84}" srcOrd="1" destOrd="0" presId="urn:microsoft.com/office/officeart/2008/layout/LinedList"/>
    <dgm:cxn modelId="{545991A8-0BFD-5445-9E20-FA16DF54CBC2}" type="presParOf" srcId="{234809C6-1D7D-2D43-BFAD-B67D6CA3D3E9}" destId="{D2028FFB-6AEA-0C4E-8452-E16A40B5276A}" srcOrd="4" destOrd="0" presId="urn:microsoft.com/office/officeart/2008/layout/LinedList"/>
    <dgm:cxn modelId="{5144650F-6B3A-0240-9A44-FA0D826DE5EA}" type="presParOf" srcId="{234809C6-1D7D-2D43-BFAD-B67D6CA3D3E9}" destId="{D6B98F21-9DA0-A744-9041-9D61588769BC}" srcOrd="5" destOrd="0" presId="urn:microsoft.com/office/officeart/2008/layout/LinedList"/>
    <dgm:cxn modelId="{A2BB7093-7150-CD44-B548-DBA56B54115B}" type="presParOf" srcId="{D6B98F21-9DA0-A744-9041-9D61588769BC}" destId="{D8EB8906-148F-7347-A8B7-C42577033079}" srcOrd="0" destOrd="0" presId="urn:microsoft.com/office/officeart/2008/layout/LinedList"/>
    <dgm:cxn modelId="{08E81679-2B58-C648-A437-BCE4BC7CB350}" type="presParOf" srcId="{D6B98F21-9DA0-A744-9041-9D61588769BC}" destId="{406FB2C5-5851-7C42-8EFF-F7FF353C06CB}" srcOrd="1"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592D2313-FE2B-489B-92F8-52302D53F53F}" type="doc">
      <dgm:prSet loTypeId="urn:microsoft.com/office/officeart/2008/layout/LinedList" loCatId="list" qsTypeId="urn:microsoft.com/office/officeart/2005/8/quickstyle/simple1" qsCatId="simple" csTypeId="urn:microsoft.com/office/officeart/2005/8/colors/colorful2" csCatId="colorful"/>
      <dgm:spPr/>
      <dgm:t>
        <a:bodyPr/>
        <a:lstStyle/>
        <a:p>
          <a:endParaRPr lang="en-US"/>
        </a:p>
      </dgm:t>
    </dgm:pt>
    <dgm:pt modelId="{E888D8FC-2684-484C-A814-F24188E891EE}">
      <dgm:prSet/>
      <dgm:spPr/>
      <dgm:t>
        <a:bodyPr/>
        <a:lstStyle/>
        <a:p>
          <a:r>
            <a:rPr lang="en-US" b="1" i="0"/>
            <a:t>“Abuse”  as in Substance Abuse. Was identified as the only diagnosis which had the word abuse. “Misuse” or “Use”.</a:t>
          </a:r>
          <a:endParaRPr lang="en-US"/>
        </a:p>
      </dgm:t>
    </dgm:pt>
    <dgm:pt modelId="{C5405470-0372-4039-9F99-73691B1FBD5C}" type="parTrans" cxnId="{DF41E66E-AA88-4671-B520-D24A35945076}">
      <dgm:prSet/>
      <dgm:spPr/>
      <dgm:t>
        <a:bodyPr/>
        <a:lstStyle/>
        <a:p>
          <a:endParaRPr lang="en-US"/>
        </a:p>
      </dgm:t>
    </dgm:pt>
    <dgm:pt modelId="{1F38974A-22D7-45BB-B801-D68B79BD8168}" type="sibTrans" cxnId="{DF41E66E-AA88-4671-B520-D24A35945076}">
      <dgm:prSet/>
      <dgm:spPr/>
      <dgm:t>
        <a:bodyPr/>
        <a:lstStyle/>
        <a:p>
          <a:endParaRPr lang="en-US"/>
        </a:p>
      </dgm:t>
    </dgm:pt>
    <dgm:pt modelId="{96734843-43E9-4352-A784-01C07513F2E1}">
      <dgm:prSet/>
      <dgm:spPr/>
      <dgm:t>
        <a:bodyPr/>
        <a:lstStyle/>
        <a:p>
          <a:r>
            <a:rPr lang="en-US" b="1" i="0"/>
            <a:t>“Addict” – rather,  </a:t>
          </a:r>
          <a:r>
            <a:rPr lang="en-US" b="1" i="1"/>
            <a:t>person with substance use disorder </a:t>
          </a:r>
          <a:r>
            <a:rPr lang="en-US" b="1" i="0"/>
            <a:t>or </a:t>
          </a:r>
          <a:r>
            <a:rPr lang="en-US" b="1" i="1"/>
            <a:t>people who inject drugs </a:t>
          </a:r>
          <a:r>
            <a:rPr lang="en-US" b="1" i="0"/>
            <a:t>or </a:t>
          </a:r>
          <a:r>
            <a:rPr lang="en-US" b="1" i="1"/>
            <a:t>opioid users</a:t>
          </a:r>
          <a:r>
            <a:rPr lang="en-US" b="1" i="0"/>
            <a:t>. Still used in 12 Step culture as a part of the recovery process.</a:t>
          </a:r>
          <a:endParaRPr lang="en-US"/>
        </a:p>
      </dgm:t>
    </dgm:pt>
    <dgm:pt modelId="{49F707D1-ADCD-49A0-9E89-92701A632245}" type="parTrans" cxnId="{461C5419-6E91-4371-8E5B-7C78EF83F983}">
      <dgm:prSet/>
      <dgm:spPr/>
      <dgm:t>
        <a:bodyPr/>
        <a:lstStyle/>
        <a:p>
          <a:endParaRPr lang="en-US"/>
        </a:p>
      </dgm:t>
    </dgm:pt>
    <dgm:pt modelId="{7E132018-0799-4A1F-99B4-0C7001060866}" type="sibTrans" cxnId="{461C5419-6E91-4371-8E5B-7C78EF83F983}">
      <dgm:prSet/>
      <dgm:spPr/>
      <dgm:t>
        <a:bodyPr/>
        <a:lstStyle/>
        <a:p>
          <a:endParaRPr lang="en-US"/>
        </a:p>
      </dgm:t>
    </dgm:pt>
    <dgm:pt modelId="{05211283-981A-4335-B37B-95B52BDAFE77}">
      <dgm:prSet/>
      <dgm:spPr/>
      <dgm:t>
        <a:bodyPr/>
        <a:lstStyle/>
        <a:p>
          <a:r>
            <a:rPr lang="en-US" b="1" i="0"/>
            <a:t>“Drug-seeking” – can be re-framed as “relief-seeking”.  Focus on the person rather than the behavior.</a:t>
          </a:r>
          <a:endParaRPr lang="en-US"/>
        </a:p>
      </dgm:t>
    </dgm:pt>
    <dgm:pt modelId="{4D3FE2A1-5B45-4884-8E7B-7600F9AAB8F4}" type="parTrans" cxnId="{65F0AAEE-222D-4F2E-B2F3-B539040B9817}">
      <dgm:prSet/>
      <dgm:spPr/>
      <dgm:t>
        <a:bodyPr/>
        <a:lstStyle/>
        <a:p>
          <a:endParaRPr lang="en-US"/>
        </a:p>
      </dgm:t>
    </dgm:pt>
    <dgm:pt modelId="{925F311E-60B2-4BE7-90D4-0C2A02965445}" type="sibTrans" cxnId="{65F0AAEE-222D-4F2E-B2F3-B539040B9817}">
      <dgm:prSet/>
      <dgm:spPr/>
      <dgm:t>
        <a:bodyPr/>
        <a:lstStyle/>
        <a:p>
          <a:endParaRPr lang="en-US"/>
        </a:p>
      </dgm:t>
    </dgm:pt>
    <dgm:pt modelId="{7F0E9D8D-8ED1-4849-A202-35D9FAC3C43B}">
      <dgm:prSet/>
      <dgm:spPr/>
      <dgm:t>
        <a:bodyPr/>
        <a:lstStyle/>
        <a:p>
          <a:r>
            <a:rPr lang="en-US" b="1" i="0"/>
            <a:t>“Nodding Out” – a street term that is used to describe sedation caused by too many opioids or combining opioids with other sedating drugs.</a:t>
          </a:r>
          <a:endParaRPr lang="en-US"/>
        </a:p>
      </dgm:t>
    </dgm:pt>
    <dgm:pt modelId="{1173B8D6-E8AE-4882-A81A-335B3D6C5C32}" type="parTrans" cxnId="{88F4689D-3708-4D11-8B70-8A20020FCC06}">
      <dgm:prSet/>
      <dgm:spPr/>
      <dgm:t>
        <a:bodyPr/>
        <a:lstStyle/>
        <a:p>
          <a:endParaRPr lang="en-US"/>
        </a:p>
      </dgm:t>
    </dgm:pt>
    <dgm:pt modelId="{93C8E89B-3634-4210-9A3C-C98351892D71}" type="sibTrans" cxnId="{88F4689D-3708-4D11-8B70-8A20020FCC06}">
      <dgm:prSet/>
      <dgm:spPr/>
      <dgm:t>
        <a:bodyPr/>
        <a:lstStyle/>
        <a:p>
          <a:endParaRPr lang="en-US"/>
        </a:p>
      </dgm:t>
    </dgm:pt>
    <dgm:pt modelId="{4DF136D1-74D4-0544-9CDF-25CEC2123F8C}" type="pres">
      <dgm:prSet presAssocID="{592D2313-FE2B-489B-92F8-52302D53F53F}" presName="vert0" presStyleCnt="0">
        <dgm:presLayoutVars>
          <dgm:dir/>
          <dgm:animOne val="branch"/>
          <dgm:animLvl val="lvl"/>
        </dgm:presLayoutVars>
      </dgm:prSet>
      <dgm:spPr/>
      <dgm:t>
        <a:bodyPr/>
        <a:lstStyle/>
        <a:p>
          <a:endParaRPr lang="en-US"/>
        </a:p>
      </dgm:t>
    </dgm:pt>
    <dgm:pt modelId="{91055701-7B5F-BC40-9AEC-B1793EEC6781}" type="pres">
      <dgm:prSet presAssocID="{E888D8FC-2684-484C-A814-F24188E891EE}" presName="thickLine" presStyleLbl="alignNode1" presStyleIdx="0" presStyleCnt="4"/>
      <dgm:spPr/>
    </dgm:pt>
    <dgm:pt modelId="{B5E9B2AD-9163-AD47-A226-F784E81C7A93}" type="pres">
      <dgm:prSet presAssocID="{E888D8FC-2684-484C-A814-F24188E891EE}" presName="horz1" presStyleCnt="0"/>
      <dgm:spPr/>
    </dgm:pt>
    <dgm:pt modelId="{4520BC1F-6D2B-554B-9193-94DCF0DF286F}" type="pres">
      <dgm:prSet presAssocID="{E888D8FC-2684-484C-A814-F24188E891EE}" presName="tx1" presStyleLbl="revTx" presStyleIdx="0" presStyleCnt="4"/>
      <dgm:spPr/>
      <dgm:t>
        <a:bodyPr/>
        <a:lstStyle/>
        <a:p>
          <a:endParaRPr lang="en-US"/>
        </a:p>
      </dgm:t>
    </dgm:pt>
    <dgm:pt modelId="{864A9445-5BEF-F149-A963-34DA5797F281}" type="pres">
      <dgm:prSet presAssocID="{E888D8FC-2684-484C-A814-F24188E891EE}" presName="vert1" presStyleCnt="0"/>
      <dgm:spPr/>
    </dgm:pt>
    <dgm:pt modelId="{350132F1-423C-D14A-9776-E7FD30FF0134}" type="pres">
      <dgm:prSet presAssocID="{96734843-43E9-4352-A784-01C07513F2E1}" presName="thickLine" presStyleLbl="alignNode1" presStyleIdx="1" presStyleCnt="4"/>
      <dgm:spPr/>
    </dgm:pt>
    <dgm:pt modelId="{E3F3D7BD-1C4F-284B-821E-B1A709C1DB6F}" type="pres">
      <dgm:prSet presAssocID="{96734843-43E9-4352-A784-01C07513F2E1}" presName="horz1" presStyleCnt="0"/>
      <dgm:spPr/>
    </dgm:pt>
    <dgm:pt modelId="{7F790B12-CC44-974F-9734-F7B45EB4F67E}" type="pres">
      <dgm:prSet presAssocID="{96734843-43E9-4352-A784-01C07513F2E1}" presName="tx1" presStyleLbl="revTx" presStyleIdx="1" presStyleCnt="4"/>
      <dgm:spPr/>
      <dgm:t>
        <a:bodyPr/>
        <a:lstStyle/>
        <a:p>
          <a:endParaRPr lang="en-US"/>
        </a:p>
      </dgm:t>
    </dgm:pt>
    <dgm:pt modelId="{D7F0C395-9BCE-6E4C-9A4C-4B713FC28572}" type="pres">
      <dgm:prSet presAssocID="{96734843-43E9-4352-A784-01C07513F2E1}" presName="vert1" presStyleCnt="0"/>
      <dgm:spPr/>
    </dgm:pt>
    <dgm:pt modelId="{E5A103FC-E1C9-384B-9AEA-9432140293B6}" type="pres">
      <dgm:prSet presAssocID="{05211283-981A-4335-B37B-95B52BDAFE77}" presName="thickLine" presStyleLbl="alignNode1" presStyleIdx="2" presStyleCnt="4"/>
      <dgm:spPr/>
    </dgm:pt>
    <dgm:pt modelId="{3B70F489-B4A8-C74B-9A48-535E23E645A9}" type="pres">
      <dgm:prSet presAssocID="{05211283-981A-4335-B37B-95B52BDAFE77}" presName="horz1" presStyleCnt="0"/>
      <dgm:spPr/>
    </dgm:pt>
    <dgm:pt modelId="{D7CE7574-D227-9345-B1ED-171130565CD9}" type="pres">
      <dgm:prSet presAssocID="{05211283-981A-4335-B37B-95B52BDAFE77}" presName="tx1" presStyleLbl="revTx" presStyleIdx="2" presStyleCnt="4"/>
      <dgm:spPr/>
      <dgm:t>
        <a:bodyPr/>
        <a:lstStyle/>
        <a:p>
          <a:endParaRPr lang="en-US"/>
        </a:p>
      </dgm:t>
    </dgm:pt>
    <dgm:pt modelId="{1235B5A3-3AD6-7347-8B1E-1D8C80DCBFB5}" type="pres">
      <dgm:prSet presAssocID="{05211283-981A-4335-B37B-95B52BDAFE77}" presName="vert1" presStyleCnt="0"/>
      <dgm:spPr/>
    </dgm:pt>
    <dgm:pt modelId="{67B96C3D-7181-C642-9A7E-77B352076839}" type="pres">
      <dgm:prSet presAssocID="{7F0E9D8D-8ED1-4849-A202-35D9FAC3C43B}" presName="thickLine" presStyleLbl="alignNode1" presStyleIdx="3" presStyleCnt="4"/>
      <dgm:spPr/>
    </dgm:pt>
    <dgm:pt modelId="{DBD9FEC2-C070-304F-A0A1-E1353386847A}" type="pres">
      <dgm:prSet presAssocID="{7F0E9D8D-8ED1-4849-A202-35D9FAC3C43B}" presName="horz1" presStyleCnt="0"/>
      <dgm:spPr/>
    </dgm:pt>
    <dgm:pt modelId="{3DF40D1C-F398-714F-9D3D-738C29635880}" type="pres">
      <dgm:prSet presAssocID="{7F0E9D8D-8ED1-4849-A202-35D9FAC3C43B}" presName="tx1" presStyleLbl="revTx" presStyleIdx="3" presStyleCnt="4"/>
      <dgm:spPr/>
      <dgm:t>
        <a:bodyPr/>
        <a:lstStyle/>
        <a:p>
          <a:endParaRPr lang="en-US"/>
        </a:p>
      </dgm:t>
    </dgm:pt>
    <dgm:pt modelId="{B75990FD-7EC7-834A-9BB4-39A8E113A591}" type="pres">
      <dgm:prSet presAssocID="{7F0E9D8D-8ED1-4849-A202-35D9FAC3C43B}" presName="vert1" presStyleCnt="0"/>
      <dgm:spPr/>
    </dgm:pt>
  </dgm:ptLst>
  <dgm:cxnLst>
    <dgm:cxn modelId="{FDB20C8A-8A51-0A4D-A4B1-71BF6E8A3B9B}" type="presOf" srcId="{E888D8FC-2684-484C-A814-F24188E891EE}" destId="{4520BC1F-6D2B-554B-9193-94DCF0DF286F}" srcOrd="0" destOrd="0" presId="urn:microsoft.com/office/officeart/2008/layout/LinedList"/>
    <dgm:cxn modelId="{65F0AAEE-222D-4F2E-B2F3-B539040B9817}" srcId="{592D2313-FE2B-489B-92F8-52302D53F53F}" destId="{05211283-981A-4335-B37B-95B52BDAFE77}" srcOrd="2" destOrd="0" parTransId="{4D3FE2A1-5B45-4884-8E7B-7600F9AAB8F4}" sibTransId="{925F311E-60B2-4BE7-90D4-0C2A02965445}"/>
    <dgm:cxn modelId="{88F4689D-3708-4D11-8B70-8A20020FCC06}" srcId="{592D2313-FE2B-489B-92F8-52302D53F53F}" destId="{7F0E9D8D-8ED1-4849-A202-35D9FAC3C43B}" srcOrd="3" destOrd="0" parTransId="{1173B8D6-E8AE-4882-A81A-335B3D6C5C32}" sibTransId="{93C8E89B-3634-4210-9A3C-C98351892D71}"/>
    <dgm:cxn modelId="{461C5419-6E91-4371-8E5B-7C78EF83F983}" srcId="{592D2313-FE2B-489B-92F8-52302D53F53F}" destId="{96734843-43E9-4352-A784-01C07513F2E1}" srcOrd="1" destOrd="0" parTransId="{49F707D1-ADCD-49A0-9E89-92701A632245}" sibTransId="{7E132018-0799-4A1F-99B4-0C7001060866}"/>
    <dgm:cxn modelId="{DF41E66E-AA88-4671-B520-D24A35945076}" srcId="{592D2313-FE2B-489B-92F8-52302D53F53F}" destId="{E888D8FC-2684-484C-A814-F24188E891EE}" srcOrd="0" destOrd="0" parTransId="{C5405470-0372-4039-9F99-73691B1FBD5C}" sibTransId="{1F38974A-22D7-45BB-B801-D68B79BD8168}"/>
    <dgm:cxn modelId="{874AF96A-3853-5C4F-89C7-DCD98BA12481}" type="presOf" srcId="{96734843-43E9-4352-A784-01C07513F2E1}" destId="{7F790B12-CC44-974F-9734-F7B45EB4F67E}" srcOrd="0" destOrd="0" presId="urn:microsoft.com/office/officeart/2008/layout/LinedList"/>
    <dgm:cxn modelId="{97A96E36-8EC2-EA42-B231-0A65D71D5EDE}" type="presOf" srcId="{592D2313-FE2B-489B-92F8-52302D53F53F}" destId="{4DF136D1-74D4-0544-9CDF-25CEC2123F8C}" srcOrd="0" destOrd="0" presId="urn:microsoft.com/office/officeart/2008/layout/LinedList"/>
    <dgm:cxn modelId="{14A7802A-8CD1-BD4E-8C4C-ABAC2188F6A9}" type="presOf" srcId="{7F0E9D8D-8ED1-4849-A202-35D9FAC3C43B}" destId="{3DF40D1C-F398-714F-9D3D-738C29635880}" srcOrd="0" destOrd="0" presId="urn:microsoft.com/office/officeart/2008/layout/LinedList"/>
    <dgm:cxn modelId="{DE3277DB-B508-F940-AA93-2E63CC00171D}" type="presOf" srcId="{05211283-981A-4335-B37B-95B52BDAFE77}" destId="{D7CE7574-D227-9345-B1ED-171130565CD9}" srcOrd="0" destOrd="0" presId="urn:microsoft.com/office/officeart/2008/layout/LinedList"/>
    <dgm:cxn modelId="{287C25ED-6F2C-664C-95CF-F279BE955C77}" type="presParOf" srcId="{4DF136D1-74D4-0544-9CDF-25CEC2123F8C}" destId="{91055701-7B5F-BC40-9AEC-B1793EEC6781}" srcOrd="0" destOrd="0" presId="urn:microsoft.com/office/officeart/2008/layout/LinedList"/>
    <dgm:cxn modelId="{244A6670-7CE2-7243-8653-7A798BF6FE96}" type="presParOf" srcId="{4DF136D1-74D4-0544-9CDF-25CEC2123F8C}" destId="{B5E9B2AD-9163-AD47-A226-F784E81C7A93}" srcOrd="1" destOrd="0" presId="urn:microsoft.com/office/officeart/2008/layout/LinedList"/>
    <dgm:cxn modelId="{2F6E3D99-14CB-3E42-9FC7-2C91FEEC2B25}" type="presParOf" srcId="{B5E9B2AD-9163-AD47-A226-F784E81C7A93}" destId="{4520BC1F-6D2B-554B-9193-94DCF0DF286F}" srcOrd="0" destOrd="0" presId="urn:microsoft.com/office/officeart/2008/layout/LinedList"/>
    <dgm:cxn modelId="{9667E65C-09AD-4740-8481-45DA0719D64B}" type="presParOf" srcId="{B5E9B2AD-9163-AD47-A226-F784E81C7A93}" destId="{864A9445-5BEF-F149-A963-34DA5797F281}" srcOrd="1" destOrd="0" presId="urn:microsoft.com/office/officeart/2008/layout/LinedList"/>
    <dgm:cxn modelId="{A3F15EDA-516C-6F4E-8DA0-7A47F83B932D}" type="presParOf" srcId="{4DF136D1-74D4-0544-9CDF-25CEC2123F8C}" destId="{350132F1-423C-D14A-9776-E7FD30FF0134}" srcOrd="2" destOrd="0" presId="urn:microsoft.com/office/officeart/2008/layout/LinedList"/>
    <dgm:cxn modelId="{AB563DEC-4306-8240-A195-91099675E67E}" type="presParOf" srcId="{4DF136D1-74D4-0544-9CDF-25CEC2123F8C}" destId="{E3F3D7BD-1C4F-284B-821E-B1A709C1DB6F}" srcOrd="3" destOrd="0" presId="urn:microsoft.com/office/officeart/2008/layout/LinedList"/>
    <dgm:cxn modelId="{9238EF31-60E8-E345-A65F-F759DD1D5465}" type="presParOf" srcId="{E3F3D7BD-1C4F-284B-821E-B1A709C1DB6F}" destId="{7F790B12-CC44-974F-9734-F7B45EB4F67E}" srcOrd="0" destOrd="0" presId="urn:microsoft.com/office/officeart/2008/layout/LinedList"/>
    <dgm:cxn modelId="{E24D4840-944F-A143-942F-5B2BB68E59A8}" type="presParOf" srcId="{E3F3D7BD-1C4F-284B-821E-B1A709C1DB6F}" destId="{D7F0C395-9BCE-6E4C-9A4C-4B713FC28572}" srcOrd="1" destOrd="0" presId="urn:microsoft.com/office/officeart/2008/layout/LinedList"/>
    <dgm:cxn modelId="{6606B274-C040-A143-A495-005FC34E627C}" type="presParOf" srcId="{4DF136D1-74D4-0544-9CDF-25CEC2123F8C}" destId="{E5A103FC-E1C9-384B-9AEA-9432140293B6}" srcOrd="4" destOrd="0" presId="urn:microsoft.com/office/officeart/2008/layout/LinedList"/>
    <dgm:cxn modelId="{AAB08726-0014-6343-9171-DBF32DFCC14D}" type="presParOf" srcId="{4DF136D1-74D4-0544-9CDF-25CEC2123F8C}" destId="{3B70F489-B4A8-C74B-9A48-535E23E645A9}" srcOrd="5" destOrd="0" presId="urn:microsoft.com/office/officeart/2008/layout/LinedList"/>
    <dgm:cxn modelId="{45F9E648-8901-D34E-B93E-F5A0C3D5ED4B}" type="presParOf" srcId="{3B70F489-B4A8-C74B-9A48-535E23E645A9}" destId="{D7CE7574-D227-9345-B1ED-171130565CD9}" srcOrd="0" destOrd="0" presId="urn:microsoft.com/office/officeart/2008/layout/LinedList"/>
    <dgm:cxn modelId="{90EB21C3-8526-A74C-861F-F875AEA39C18}" type="presParOf" srcId="{3B70F489-B4A8-C74B-9A48-535E23E645A9}" destId="{1235B5A3-3AD6-7347-8B1E-1D8C80DCBFB5}" srcOrd="1" destOrd="0" presId="urn:microsoft.com/office/officeart/2008/layout/LinedList"/>
    <dgm:cxn modelId="{2D987B8C-994E-7B43-B5BD-189900BCE6BC}" type="presParOf" srcId="{4DF136D1-74D4-0544-9CDF-25CEC2123F8C}" destId="{67B96C3D-7181-C642-9A7E-77B352076839}" srcOrd="6" destOrd="0" presId="urn:microsoft.com/office/officeart/2008/layout/LinedList"/>
    <dgm:cxn modelId="{81C0DBC9-C953-FB42-8C5D-DD683722D351}" type="presParOf" srcId="{4DF136D1-74D4-0544-9CDF-25CEC2123F8C}" destId="{DBD9FEC2-C070-304F-A0A1-E1353386847A}" srcOrd="7" destOrd="0" presId="urn:microsoft.com/office/officeart/2008/layout/LinedList"/>
    <dgm:cxn modelId="{6A4A0173-5BB7-A943-9AE8-43A994040AC1}" type="presParOf" srcId="{DBD9FEC2-C070-304F-A0A1-E1353386847A}" destId="{3DF40D1C-F398-714F-9D3D-738C29635880}" srcOrd="0" destOrd="0" presId="urn:microsoft.com/office/officeart/2008/layout/LinedList"/>
    <dgm:cxn modelId="{281B2A1B-7736-E949-BEAE-370A2E2919E1}" type="presParOf" srcId="{DBD9FEC2-C070-304F-A0A1-E1353386847A}" destId="{B75990FD-7EC7-834A-9BB4-39A8E113A591}" srcOrd="1"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45E7F14-A441-6448-8361-768271ABBA44}">
      <dsp:nvSpPr>
        <dsp:cNvPr id="0" name=""/>
        <dsp:cNvSpPr/>
      </dsp:nvSpPr>
      <dsp:spPr>
        <a:xfrm>
          <a:off x="2585" y="489120"/>
          <a:ext cx="2051276" cy="1230765"/>
        </a:xfrm>
        <a:prstGeom prst="rect">
          <a:avLst/>
        </a:prstGeom>
        <a:solidFill>
          <a:schemeClr val="lt1">
            <a:hueOff val="0"/>
            <a:satOff val="0"/>
            <a:lumOff val="0"/>
            <a:alphaOff val="0"/>
          </a:schemeClr>
        </a:solidFill>
        <a:ln w="19050" cap="rnd"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US" sz="1400" b="1" i="0" kern="1200" dirty="0"/>
            <a:t>Promotion of opioid pain management medications with inadequate research and slick, convincing marketing.</a:t>
          </a:r>
          <a:endParaRPr lang="en-US" sz="1400" kern="1200" dirty="0"/>
        </a:p>
      </dsp:txBody>
      <dsp:txXfrm>
        <a:off x="2585" y="489120"/>
        <a:ext cx="2051276" cy="1230765"/>
      </dsp:txXfrm>
    </dsp:sp>
    <dsp:sp modelId="{07B3B4A3-6FFE-9045-913A-518917C1CFD2}">
      <dsp:nvSpPr>
        <dsp:cNvPr id="0" name=""/>
        <dsp:cNvSpPr/>
      </dsp:nvSpPr>
      <dsp:spPr>
        <a:xfrm>
          <a:off x="2258989" y="489120"/>
          <a:ext cx="2051276" cy="1230765"/>
        </a:xfrm>
        <a:prstGeom prst="rect">
          <a:avLst/>
        </a:prstGeom>
        <a:solidFill>
          <a:schemeClr val="lt1">
            <a:hueOff val="0"/>
            <a:satOff val="0"/>
            <a:lumOff val="0"/>
            <a:alphaOff val="0"/>
          </a:schemeClr>
        </a:solidFill>
        <a:ln w="19050" cap="rnd"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US" sz="1400" b="1" i="0" kern="1200" dirty="0"/>
            <a:t>The VA and the Joint Commission developed and promoted assessing pain as the The 5</a:t>
          </a:r>
          <a:r>
            <a:rPr lang="en-US" sz="1400" b="1" i="0" kern="1200" baseline="30000" dirty="0"/>
            <a:t>th</a:t>
          </a:r>
          <a:r>
            <a:rPr lang="en-US" sz="1400" b="1" i="0" kern="1200" dirty="0"/>
            <a:t> vital sign. </a:t>
          </a:r>
          <a:endParaRPr lang="en-US" sz="1400" kern="1200" dirty="0"/>
        </a:p>
      </dsp:txBody>
      <dsp:txXfrm>
        <a:off x="2258989" y="489120"/>
        <a:ext cx="2051276" cy="1230765"/>
      </dsp:txXfrm>
    </dsp:sp>
    <dsp:sp modelId="{EB76A044-5AC6-9D4E-ACB0-D2AD25C39822}">
      <dsp:nvSpPr>
        <dsp:cNvPr id="0" name=""/>
        <dsp:cNvSpPr/>
      </dsp:nvSpPr>
      <dsp:spPr>
        <a:xfrm>
          <a:off x="4515393" y="373877"/>
          <a:ext cx="2051276" cy="1461251"/>
        </a:xfrm>
        <a:prstGeom prst="rect">
          <a:avLst/>
        </a:prstGeom>
        <a:solidFill>
          <a:schemeClr val="lt1">
            <a:hueOff val="0"/>
            <a:satOff val="0"/>
            <a:lumOff val="0"/>
            <a:alphaOff val="0"/>
          </a:schemeClr>
        </a:solidFill>
        <a:ln w="19050" cap="rnd"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US" sz="1400" b="1" i="0" kern="1200" dirty="0"/>
            <a:t>Patient Satisfaction Surveys focusing on pain management designed and promoted by Pharmaceutical companies.</a:t>
          </a:r>
          <a:endParaRPr lang="en-US" sz="1400" kern="1200" dirty="0"/>
        </a:p>
      </dsp:txBody>
      <dsp:txXfrm>
        <a:off x="4515393" y="373877"/>
        <a:ext cx="2051276" cy="1461251"/>
      </dsp:txXfrm>
    </dsp:sp>
    <dsp:sp modelId="{C2AE0AF9-BD80-084C-B262-3F605DD58AA7}">
      <dsp:nvSpPr>
        <dsp:cNvPr id="0" name=""/>
        <dsp:cNvSpPr/>
      </dsp:nvSpPr>
      <dsp:spPr>
        <a:xfrm>
          <a:off x="6771797" y="489120"/>
          <a:ext cx="2051276" cy="1230765"/>
        </a:xfrm>
        <a:prstGeom prst="rect">
          <a:avLst/>
        </a:prstGeom>
        <a:solidFill>
          <a:schemeClr val="lt1">
            <a:hueOff val="0"/>
            <a:satOff val="0"/>
            <a:lumOff val="0"/>
            <a:alphaOff val="0"/>
          </a:schemeClr>
        </a:solidFill>
        <a:ln w="19050" cap="rnd"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US" sz="1400" b="1" i="0" kern="1200"/>
            <a:t>Oxycontin - 1996 quickly became drug of abuse. Oxycodone – offers more euphoria than hydrocodone</a:t>
          </a:r>
          <a:endParaRPr lang="en-US" sz="1400" kern="1200"/>
        </a:p>
      </dsp:txBody>
      <dsp:txXfrm>
        <a:off x="6771797" y="489120"/>
        <a:ext cx="2051276" cy="1230765"/>
      </dsp:txXfrm>
    </dsp:sp>
    <dsp:sp modelId="{33C5C4E8-496B-8C45-B841-3BDD7B60355E}">
      <dsp:nvSpPr>
        <dsp:cNvPr id="0" name=""/>
        <dsp:cNvSpPr/>
      </dsp:nvSpPr>
      <dsp:spPr>
        <a:xfrm>
          <a:off x="1130787" y="2040256"/>
          <a:ext cx="2051276" cy="1230765"/>
        </a:xfrm>
        <a:prstGeom prst="rect">
          <a:avLst/>
        </a:prstGeom>
        <a:solidFill>
          <a:schemeClr val="lt1">
            <a:hueOff val="0"/>
            <a:satOff val="0"/>
            <a:lumOff val="0"/>
            <a:alphaOff val="0"/>
          </a:schemeClr>
        </a:solidFill>
        <a:ln w="19050" cap="rnd"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US" sz="1400" b="1" i="0" kern="1200"/>
            <a:t>Unethical prescribing and distribution</a:t>
          </a:r>
          <a:endParaRPr lang="en-US" sz="1400" kern="1200"/>
        </a:p>
      </dsp:txBody>
      <dsp:txXfrm>
        <a:off x="1130787" y="2040256"/>
        <a:ext cx="2051276" cy="1230765"/>
      </dsp:txXfrm>
    </dsp:sp>
    <dsp:sp modelId="{9B431336-008D-E643-AA58-CA6845C747F6}">
      <dsp:nvSpPr>
        <dsp:cNvPr id="0" name=""/>
        <dsp:cNvSpPr/>
      </dsp:nvSpPr>
      <dsp:spPr>
        <a:xfrm>
          <a:off x="3387191" y="2040256"/>
          <a:ext cx="2051276" cy="1230765"/>
        </a:xfrm>
        <a:prstGeom prst="rect">
          <a:avLst/>
        </a:prstGeom>
        <a:solidFill>
          <a:schemeClr val="lt1">
            <a:hueOff val="0"/>
            <a:satOff val="0"/>
            <a:lumOff val="0"/>
            <a:alphaOff val="0"/>
          </a:schemeClr>
        </a:solidFill>
        <a:ln w="19050" cap="rnd"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US" sz="1400" b="1" i="0" kern="1200"/>
            <a:t>Powerful heroin distribution system to all parts of the country.</a:t>
          </a:r>
          <a:endParaRPr lang="en-US" sz="1400" kern="1200"/>
        </a:p>
      </dsp:txBody>
      <dsp:txXfrm>
        <a:off x="3387191" y="2040256"/>
        <a:ext cx="2051276" cy="1230765"/>
      </dsp:txXfrm>
    </dsp:sp>
    <dsp:sp modelId="{90AE62BA-9CFA-3945-939B-D5AFF76EFB4E}">
      <dsp:nvSpPr>
        <dsp:cNvPr id="0" name=""/>
        <dsp:cNvSpPr/>
      </dsp:nvSpPr>
      <dsp:spPr>
        <a:xfrm>
          <a:off x="5643595" y="2040256"/>
          <a:ext cx="2051276" cy="1230765"/>
        </a:xfrm>
        <a:prstGeom prst="rect">
          <a:avLst/>
        </a:prstGeom>
        <a:solidFill>
          <a:schemeClr val="lt1">
            <a:hueOff val="0"/>
            <a:satOff val="0"/>
            <a:lumOff val="0"/>
            <a:alphaOff val="0"/>
          </a:schemeClr>
        </a:solidFill>
        <a:ln w="19050" cap="rnd"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US" sz="1400" b="1" i="0" kern="1200"/>
            <a:t>Multiple economic factors such as 2008 Recession, increased poverty, Iraq and Afghanistan wars.</a:t>
          </a:r>
          <a:endParaRPr lang="en-US" sz="1400" kern="1200"/>
        </a:p>
      </dsp:txBody>
      <dsp:txXfrm>
        <a:off x="5643595" y="2040256"/>
        <a:ext cx="2051276" cy="1230765"/>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844798B-A243-C244-B75F-754C8B60ACDA}">
      <dsp:nvSpPr>
        <dsp:cNvPr id="0" name=""/>
        <dsp:cNvSpPr/>
      </dsp:nvSpPr>
      <dsp:spPr>
        <a:xfrm>
          <a:off x="1174" y="184257"/>
          <a:ext cx="4124157" cy="2618839"/>
        </a:xfrm>
        <a:prstGeom prst="roundRect">
          <a:avLst>
            <a:gd name="adj" fmla="val 10000"/>
          </a:avLst>
        </a:prstGeom>
        <a:gradFill rotWithShape="0">
          <a:gsLst>
            <a:gs pos="0">
              <a:schemeClr val="accent1">
                <a:hueOff val="0"/>
                <a:satOff val="0"/>
                <a:lumOff val="0"/>
                <a:alphaOff val="0"/>
                <a:tint val="98000"/>
                <a:lumMod val="114000"/>
              </a:schemeClr>
            </a:gs>
            <a:gs pos="100000">
              <a:schemeClr val="accent1">
                <a:hueOff val="0"/>
                <a:satOff val="0"/>
                <a:lumOff val="0"/>
                <a:alphaOff val="0"/>
                <a:shade val="90000"/>
                <a:lumMod val="84000"/>
              </a:schemeClr>
            </a:gs>
          </a:gsLst>
          <a:lin ang="5400000" scaled="0"/>
        </a:gradFill>
        <a:ln>
          <a:noFill/>
        </a:ln>
        <a:effectLst>
          <a:outerShdw blurRad="38100" dist="25400" dir="5400000" rotWithShape="0">
            <a:srgbClr val="000000">
              <a:alpha val="45000"/>
            </a:srgbClr>
          </a:outerShdw>
        </a:effectLst>
      </dsp:spPr>
      <dsp:style>
        <a:lnRef idx="0">
          <a:scrgbClr r="0" g="0" b="0"/>
        </a:lnRef>
        <a:fillRef idx="3">
          <a:scrgbClr r="0" g="0" b="0"/>
        </a:fillRef>
        <a:effectRef idx="2">
          <a:scrgbClr r="0" g="0" b="0"/>
        </a:effectRef>
        <a:fontRef idx="minor">
          <a:schemeClr val="lt1"/>
        </a:fontRef>
      </dsp:style>
    </dsp:sp>
    <dsp:sp modelId="{29DE8418-E10F-5D4D-BE82-6B207CF13D78}">
      <dsp:nvSpPr>
        <dsp:cNvPr id="0" name=""/>
        <dsp:cNvSpPr/>
      </dsp:nvSpPr>
      <dsp:spPr>
        <a:xfrm>
          <a:off x="459414" y="619585"/>
          <a:ext cx="4124157" cy="2618839"/>
        </a:xfrm>
        <a:prstGeom prst="roundRect">
          <a:avLst>
            <a:gd name="adj" fmla="val 10000"/>
          </a:avLst>
        </a:prstGeom>
        <a:solidFill>
          <a:schemeClr val="lt1">
            <a:alpha val="90000"/>
            <a:hueOff val="0"/>
            <a:satOff val="0"/>
            <a:lumOff val="0"/>
            <a:alphaOff val="0"/>
          </a:schemeClr>
        </a:solidFill>
        <a:ln w="9525" cap="rnd"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b="1" kern="1200"/>
            <a:t>Opioid Dependence is Physiologic – </a:t>
          </a:r>
          <a:r>
            <a:rPr lang="en-US" sz="2000" b="1" u="sng" kern="1200"/>
            <a:t>tolerance</a:t>
          </a:r>
          <a:r>
            <a:rPr lang="en-US" sz="2000" b="1" kern="1200"/>
            <a:t> causes need to increase quantity to sustain effect; </a:t>
          </a:r>
          <a:r>
            <a:rPr lang="en-US" sz="2000" b="1" u="sng" kern="1200"/>
            <a:t>withdrawal</a:t>
          </a:r>
          <a:r>
            <a:rPr lang="en-US" sz="2000" b="1" kern="1200"/>
            <a:t> symptoms when opioid is stopped. </a:t>
          </a:r>
          <a:endParaRPr lang="en-US" sz="2000" kern="1200"/>
        </a:p>
      </dsp:txBody>
      <dsp:txXfrm>
        <a:off x="536117" y="696288"/>
        <a:ext cx="3970751" cy="2465433"/>
      </dsp:txXfrm>
    </dsp:sp>
    <dsp:sp modelId="{C15E260B-4793-9F44-A3F8-3AE9FB047CB6}">
      <dsp:nvSpPr>
        <dsp:cNvPr id="0" name=""/>
        <dsp:cNvSpPr/>
      </dsp:nvSpPr>
      <dsp:spPr>
        <a:xfrm>
          <a:off x="5041811" y="184257"/>
          <a:ext cx="4124157" cy="2618839"/>
        </a:xfrm>
        <a:prstGeom prst="roundRect">
          <a:avLst>
            <a:gd name="adj" fmla="val 10000"/>
          </a:avLst>
        </a:prstGeom>
        <a:gradFill rotWithShape="0">
          <a:gsLst>
            <a:gs pos="0">
              <a:schemeClr val="accent1">
                <a:hueOff val="0"/>
                <a:satOff val="0"/>
                <a:lumOff val="0"/>
                <a:alphaOff val="0"/>
                <a:tint val="98000"/>
                <a:lumMod val="114000"/>
              </a:schemeClr>
            </a:gs>
            <a:gs pos="100000">
              <a:schemeClr val="accent1">
                <a:hueOff val="0"/>
                <a:satOff val="0"/>
                <a:lumOff val="0"/>
                <a:alphaOff val="0"/>
                <a:shade val="90000"/>
                <a:lumMod val="84000"/>
              </a:schemeClr>
            </a:gs>
          </a:gsLst>
          <a:lin ang="5400000" scaled="0"/>
        </a:gradFill>
        <a:ln>
          <a:noFill/>
        </a:ln>
        <a:effectLst>
          <a:outerShdw blurRad="38100" dist="25400" dir="5400000" rotWithShape="0">
            <a:srgbClr val="000000">
              <a:alpha val="45000"/>
            </a:srgbClr>
          </a:outerShdw>
        </a:effectLst>
      </dsp:spPr>
      <dsp:style>
        <a:lnRef idx="0">
          <a:scrgbClr r="0" g="0" b="0"/>
        </a:lnRef>
        <a:fillRef idx="3">
          <a:scrgbClr r="0" g="0" b="0"/>
        </a:fillRef>
        <a:effectRef idx="2">
          <a:scrgbClr r="0" g="0" b="0"/>
        </a:effectRef>
        <a:fontRef idx="minor">
          <a:schemeClr val="lt1"/>
        </a:fontRef>
      </dsp:style>
    </dsp:sp>
    <dsp:sp modelId="{B701CD9D-6FF8-F74B-ACFE-B4A82BE863E9}">
      <dsp:nvSpPr>
        <dsp:cNvPr id="0" name=""/>
        <dsp:cNvSpPr/>
      </dsp:nvSpPr>
      <dsp:spPr>
        <a:xfrm>
          <a:off x="5500051" y="619585"/>
          <a:ext cx="4124157" cy="2618839"/>
        </a:xfrm>
        <a:prstGeom prst="roundRect">
          <a:avLst>
            <a:gd name="adj" fmla="val 10000"/>
          </a:avLst>
        </a:prstGeom>
        <a:solidFill>
          <a:schemeClr val="lt1">
            <a:alpha val="90000"/>
            <a:hueOff val="0"/>
            <a:satOff val="0"/>
            <a:lumOff val="0"/>
            <a:alphaOff val="0"/>
          </a:schemeClr>
        </a:solidFill>
        <a:ln w="9525" cap="rnd"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b="1" kern="1200"/>
            <a:t>Addictive Behaviors involve </a:t>
          </a:r>
          <a:r>
            <a:rPr lang="en-US" sz="2000" b="1" u="sng" kern="1200"/>
            <a:t>misuse</a:t>
          </a:r>
          <a:r>
            <a:rPr lang="en-US" sz="2000" b="1" kern="1200"/>
            <a:t> such as taking more than prescribed or continued, compulsive use in the face of increasing consequences to health and wellness, </a:t>
          </a:r>
          <a:r>
            <a:rPr lang="en-US" sz="2000" b="1" u="sng" kern="1200"/>
            <a:t>diversion</a:t>
          </a:r>
          <a:r>
            <a:rPr lang="en-US" sz="2000" b="1" kern="1200"/>
            <a:t> and </a:t>
          </a:r>
          <a:r>
            <a:rPr lang="en-US" sz="2000" b="1" u="sng" kern="1200"/>
            <a:t>relapse</a:t>
          </a:r>
          <a:r>
            <a:rPr lang="en-US" sz="2000" b="1" kern="1200"/>
            <a:t> driven by craving and triggers</a:t>
          </a:r>
          <a:r>
            <a:rPr lang="en-US" sz="2000" kern="1200"/>
            <a:t>.</a:t>
          </a:r>
        </a:p>
      </dsp:txBody>
      <dsp:txXfrm>
        <a:off x="5576754" y="696288"/>
        <a:ext cx="3970751" cy="2465433"/>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5CDE64C-C62E-CD4E-B375-1017F46A0284}">
      <dsp:nvSpPr>
        <dsp:cNvPr id="0" name=""/>
        <dsp:cNvSpPr/>
      </dsp:nvSpPr>
      <dsp:spPr>
        <a:xfrm>
          <a:off x="0" y="2561"/>
          <a:ext cx="6391275" cy="0"/>
        </a:xfrm>
        <a:prstGeom prst="line">
          <a:avLst/>
        </a:prstGeom>
        <a:solidFill>
          <a:schemeClr val="accent5">
            <a:hueOff val="0"/>
            <a:satOff val="0"/>
            <a:lumOff val="0"/>
            <a:alphaOff val="0"/>
          </a:schemeClr>
        </a:solidFill>
        <a:ln w="19050" cap="rnd"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CBF8D8D-1EA4-DA49-8DC7-6E33793B55B2}">
      <dsp:nvSpPr>
        <dsp:cNvPr id="0" name=""/>
        <dsp:cNvSpPr/>
      </dsp:nvSpPr>
      <dsp:spPr>
        <a:xfrm>
          <a:off x="0" y="2561"/>
          <a:ext cx="6391275" cy="174718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lvl="0" algn="l" defTabSz="889000">
            <a:lnSpc>
              <a:spcPct val="100000"/>
            </a:lnSpc>
            <a:spcBef>
              <a:spcPct val="0"/>
            </a:spcBef>
            <a:spcAft>
              <a:spcPct val="35000"/>
            </a:spcAft>
          </a:pPr>
          <a:r>
            <a:rPr lang="en-US" sz="2000" b="1" i="0" kern="1200"/>
            <a:t>Harm-reduction – The defining features are the focus on the prevention of harm, rather than on the prevention of drug use itself, and the focus on people who continue to use drugs. Ex. Needle exchange, Opioid Replacement Therapy.</a:t>
          </a:r>
          <a:endParaRPr lang="en-US" sz="2000" kern="1200"/>
        </a:p>
      </dsp:txBody>
      <dsp:txXfrm>
        <a:off x="0" y="2561"/>
        <a:ext cx="6391275" cy="1747187"/>
      </dsp:txXfrm>
    </dsp:sp>
    <dsp:sp modelId="{DF2E5440-C94A-434E-99D3-6D6EDC4964DB}">
      <dsp:nvSpPr>
        <dsp:cNvPr id="0" name=""/>
        <dsp:cNvSpPr/>
      </dsp:nvSpPr>
      <dsp:spPr>
        <a:xfrm>
          <a:off x="0" y="1749749"/>
          <a:ext cx="6391275" cy="0"/>
        </a:xfrm>
        <a:prstGeom prst="line">
          <a:avLst/>
        </a:prstGeom>
        <a:solidFill>
          <a:schemeClr val="accent5">
            <a:hueOff val="1219212"/>
            <a:satOff val="-9721"/>
            <a:lumOff val="-7353"/>
            <a:alphaOff val="0"/>
          </a:schemeClr>
        </a:solidFill>
        <a:ln w="19050" cap="rnd" cmpd="sng" algn="ctr">
          <a:solidFill>
            <a:schemeClr val="accent5">
              <a:hueOff val="1219212"/>
              <a:satOff val="-9721"/>
              <a:lumOff val="-7353"/>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C9B5B29-2E6C-414D-90F5-81DE5026A4C0}">
      <dsp:nvSpPr>
        <dsp:cNvPr id="0" name=""/>
        <dsp:cNvSpPr/>
      </dsp:nvSpPr>
      <dsp:spPr>
        <a:xfrm>
          <a:off x="0" y="1749749"/>
          <a:ext cx="6391275" cy="174718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lvl="0" algn="l" defTabSz="889000">
            <a:lnSpc>
              <a:spcPct val="100000"/>
            </a:lnSpc>
            <a:spcBef>
              <a:spcPct val="0"/>
            </a:spcBef>
            <a:spcAft>
              <a:spcPct val="35000"/>
            </a:spcAft>
          </a:pPr>
          <a:r>
            <a:rPr lang="en-US" sz="2000" b="1" i="0" kern="1200"/>
            <a:t>Abstinence – directed – SUD treatment which is focused on abstinence from all drugs and alcohol. “Clean and Sober”. Does not include tobacco or caffeine.</a:t>
          </a:r>
          <a:endParaRPr lang="en-US" sz="2000" kern="1200"/>
        </a:p>
      </dsp:txBody>
      <dsp:txXfrm>
        <a:off x="0" y="1749749"/>
        <a:ext cx="6391275" cy="1747187"/>
      </dsp:txXfrm>
    </dsp:sp>
    <dsp:sp modelId="{D2028FFB-6AEA-0C4E-8452-E16A40B5276A}">
      <dsp:nvSpPr>
        <dsp:cNvPr id="0" name=""/>
        <dsp:cNvSpPr/>
      </dsp:nvSpPr>
      <dsp:spPr>
        <a:xfrm>
          <a:off x="0" y="3496937"/>
          <a:ext cx="6391275" cy="0"/>
        </a:xfrm>
        <a:prstGeom prst="line">
          <a:avLst/>
        </a:prstGeom>
        <a:solidFill>
          <a:schemeClr val="accent5">
            <a:hueOff val="2438425"/>
            <a:satOff val="-19443"/>
            <a:lumOff val="-14705"/>
            <a:alphaOff val="0"/>
          </a:schemeClr>
        </a:solidFill>
        <a:ln w="19050" cap="rnd" cmpd="sng" algn="ctr">
          <a:solidFill>
            <a:schemeClr val="accent5">
              <a:hueOff val="2438425"/>
              <a:satOff val="-19443"/>
              <a:lumOff val="-14705"/>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8EB8906-148F-7347-A8B7-C42577033079}">
      <dsp:nvSpPr>
        <dsp:cNvPr id="0" name=""/>
        <dsp:cNvSpPr/>
      </dsp:nvSpPr>
      <dsp:spPr>
        <a:xfrm>
          <a:off x="0" y="3496937"/>
          <a:ext cx="6391275" cy="174718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lvl="0" algn="l" defTabSz="889000">
            <a:lnSpc>
              <a:spcPct val="100000"/>
            </a:lnSpc>
            <a:spcBef>
              <a:spcPct val="0"/>
            </a:spcBef>
            <a:spcAft>
              <a:spcPct val="35000"/>
            </a:spcAft>
          </a:pPr>
          <a:r>
            <a:rPr lang="en-US" sz="2000" b="1" i="0" kern="1200"/>
            <a:t>Level of Care (LOC) – using American Society of Addiction Medicine criteria for assessing whole person needs and best LOC for stabilization.</a:t>
          </a:r>
          <a:endParaRPr lang="en-US" sz="2000" kern="1200"/>
        </a:p>
      </dsp:txBody>
      <dsp:txXfrm>
        <a:off x="0" y="3496937"/>
        <a:ext cx="6391275" cy="1747187"/>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1055701-7B5F-BC40-9AEC-B1793EEC6781}">
      <dsp:nvSpPr>
        <dsp:cNvPr id="0" name=""/>
        <dsp:cNvSpPr/>
      </dsp:nvSpPr>
      <dsp:spPr>
        <a:xfrm>
          <a:off x="0" y="0"/>
          <a:ext cx="6391275" cy="0"/>
        </a:xfrm>
        <a:prstGeom prst="line">
          <a:avLst/>
        </a:prstGeom>
        <a:solidFill>
          <a:schemeClr val="accent2">
            <a:hueOff val="0"/>
            <a:satOff val="0"/>
            <a:lumOff val="0"/>
            <a:alphaOff val="0"/>
          </a:schemeClr>
        </a:solidFill>
        <a:ln w="19050" cap="rnd"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520BC1F-6D2B-554B-9193-94DCF0DF286F}">
      <dsp:nvSpPr>
        <dsp:cNvPr id="0" name=""/>
        <dsp:cNvSpPr/>
      </dsp:nvSpPr>
      <dsp:spPr>
        <a:xfrm>
          <a:off x="0" y="0"/>
          <a:ext cx="6391275" cy="131167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lvl="0" algn="l" defTabSz="889000">
            <a:lnSpc>
              <a:spcPct val="90000"/>
            </a:lnSpc>
            <a:spcBef>
              <a:spcPct val="0"/>
            </a:spcBef>
            <a:spcAft>
              <a:spcPct val="35000"/>
            </a:spcAft>
          </a:pPr>
          <a:r>
            <a:rPr lang="en-US" sz="2000" b="1" i="0" kern="1200"/>
            <a:t>“Abuse”  as in Substance Abuse. Was identified as the only diagnosis which had the word abuse. “Misuse” or “Use”.</a:t>
          </a:r>
          <a:endParaRPr lang="en-US" sz="2000" kern="1200"/>
        </a:p>
      </dsp:txBody>
      <dsp:txXfrm>
        <a:off x="0" y="0"/>
        <a:ext cx="6391275" cy="1311671"/>
      </dsp:txXfrm>
    </dsp:sp>
    <dsp:sp modelId="{350132F1-423C-D14A-9776-E7FD30FF0134}">
      <dsp:nvSpPr>
        <dsp:cNvPr id="0" name=""/>
        <dsp:cNvSpPr/>
      </dsp:nvSpPr>
      <dsp:spPr>
        <a:xfrm>
          <a:off x="0" y="1311671"/>
          <a:ext cx="6391275" cy="0"/>
        </a:xfrm>
        <a:prstGeom prst="line">
          <a:avLst/>
        </a:prstGeom>
        <a:solidFill>
          <a:schemeClr val="accent2">
            <a:hueOff val="-6588574"/>
            <a:satOff val="300"/>
            <a:lumOff val="0"/>
            <a:alphaOff val="0"/>
          </a:schemeClr>
        </a:solidFill>
        <a:ln w="19050" cap="rnd" cmpd="sng" algn="ctr">
          <a:solidFill>
            <a:schemeClr val="accent2">
              <a:hueOff val="-6588574"/>
              <a:satOff val="30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F790B12-CC44-974F-9734-F7B45EB4F67E}">
      <dsp:nvSpPr>
        <dsp:cNvPr id="0" name=""/>
        <dsp:cNvSpPr/>
      </dsp:nvSpPr>
      <dsp:spPr>
        <a:xfrm>
          <a:off x="0" y="1311671"/>
          <a:ext cx="6391275" cy="131167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lvl="0" algn="l" defTabSz="889000">
            <a:lnSpc>
              <a:spcPct val="90000"/>
            </a:lnSpc>
            <a:spcBef>
              <a:spcPct val="0"/>
            </a:spcBef>
            <a:spcAft>
              <a:spcPct val="35000"/>
            </a:spcAft>
          </a:pPr>
          <a:r>
            <a:rPr lang="en-US" sz="2000" b="1" i="0" kern="1200"/>
            <a:t>“Addict” – rather,  </a:t>
          </a:r>
          <a:r>
            <a:rPr lang="en-US" sz="2000" b="1" i="1" kern="1200"/>
            <a:t>person with substance use disorder </a:t>
          </a:r>
          <a:r>
            <a:rPr lang="en-US" sz="2000" b="1" i="0" kern="1200"/>
            <a:t>or </a:t>
          </a:r>
          <a:r>
            <a:rPr lang="en-US" sz="2000" b="1" i="1" kern="1200"/>
            <a:t>people who inject drugs </a:t>
          </a:r>
          <a:r>
            <a:rPr lang="en-US" sz="2000" b="1" i="0" kern="1200"/>
            <a:t>or </a:t>
          </a:r>
          <a:r>
            <a:rPr lang="en-US" sz="2000" b="1" i="1" kern="1200"/>
            <a:t>opioid users</a:t>
          </a:r>
          <a:r>
            <a:rPr lang="en-US" sz="2000" b="1" i="0" kern="1200"/>
            <a:t>. Still used in 12 Step culture as a part of the recovery process.</a:t>
          </a:r>
          <a:endParaRPr lang="en-US" sz="2000" kern="1200"/>
        </a:p>
      </dsp:txBody>
      <dsp:txXfrm>
        <a:off x="0" y="1311671"/>
        <a:ext cx="6391275" cy="1311671"/>
      </dsp:txXfrm>
    </dsp:sp>
    <dsp:sp modelId="{E5A103FC-E1C9-384B-9AEA-9432140293B6}">
      <dsp:nvSpPr>
        <dsp:cNvPr id="0" name=""/>
        <dsp:cNvSpPr/>
      </dsp:nvSpPr>
      <dsp:spPr>
        <a:xfrm>
          <a:off x="0" y="2623343"/>
          <a:ext cx="6391275" cy="0"/>
        </a:xfrm>
        <a:prstGeom prst="line">
          <a:avLst/>
        </a:prstGeom>
        <a:solidFill>
          <a:schemeClr val="accent2">
            <a:hueOff val="-13177148"/>
            <a:satOff val="601"/>
            <a:lumOff val="0"/>
            <a:alphaOff val="0"/>
          </a:schemeClr>
        </a:solidFill>
        <a:ln w="19050" cap="rnd" cmpd="sng" algn="ctr">
          <a:solidFill>
            <a:schemeClr val="accent2">
              <a:hueOff val="-13177148"/>
              <a:satOff val="601"/>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7CE7574-D227-9345-B1ED-171130565CD9}">
      <dsp:nvSpPr>
        <dsp:cNvPr id="0" name=""/>
        <dsp:cNvSpPr/>
      </dsp:nvSpPr>
      <dsp:spPr>
        <a:xfrm>
          <a:off x="0" y="2623343"/>
          <a:ext cx="6391275" cy="131167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lvl="0" algn="l" defTabSz="889000">
            <a:lnSpc>
              <a:spcPct val="90000"/>
            </a:lnSpc>
            <a:spcBef>
              <a:spcPct val="0"/>
            </a:spcBef>
            <a:spcAft>
              <a:spcPct val="35000"/>
            </a:spcAft>
          </a:pPr>
          <a:r>
            <a:rPr lang="en-US" sz="2000" b="1" i="0" kern="1200"/>
            <a:t>“Drug-seeking” – can be re-framed as “relief-seeking”.  Focus on the person rather than the behavior.</a:t>
          </a:r>
          <a:endParaRPr lang="en-US" sz="2000" kern="1200"/>
        </a:p>
      </dsp:txBody>
      <dsp:txXfrm>
        <a:off x="0" y="2623343"/>
        <a:ext cx="6391275" cy="1311671"/>
      </dsp:txXfrm>
    </dsp:sp>
    <dsp:sp modelId="{67B96C3D-7181-C642-9A7E-77B352076839}">
      <dsp:nvSpPr>
        <dsp:cNvPr id="0" name=""/>
        <dsp:cNvSpPr/>
      </dsp:nvSpPr>
      <dsp:spPr>
        <a:xfrm>
          <a:off x="0" y="3935015"/>
          <a:ext cx="6391275" cy="0"/>
        </a:xfrm>
        <a:prstGeom prst="line">
          <a:avLst/>
        </a:prstGeom>
        <a:solidFill>
          <a:schemeClr val="accent2">
            <a:hueOff val="-19765721"/>
            <a:satOff val="901"/>
            <a:lumOff val="0"/>
            <a:alphaOff val="0"/>
          </a:schemeClr>
        </a:solidFill>
        <a:ln w="19050" cap="rnd" cmpd="sng" algn="ctr">
          <a:solidFill>
            <a:schemeClr val="accent2">
              <a:hueOff val="-19765721"/>
              <a:satOff val="901"/>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DF40D1C-F398-714F-9D3D-738C29635880}">
      <dsp:nvSpPr>
        <dsp:cNvPr id="0" name=""/>
        <dsp:cNvSpPr/>
      </dsp:nvSpPr>
      <dsp:spPr>
        <a:xfrm>
          <a:off x="0" y="3935015"/>
          <a:ext cx="6391275" cy="131167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lvl="0" algn="l" defTabSz="889000">
            <a:lnSpc>
              <a:spcPct val="90000"/>
            </a:lnSpc>
            <a:spcBef>
              <a:spcPct val="0"/>
            </a:spcBef>
            <a:spcAft>
              <a:spcPct val="35000"/>
            </a:spcAft>
          </a:pPr>
          <a:r>
            <a:rPr lang="en-US" sz="2000" b="1" i="0" kern="1200"/>
            <a:t>“Nodding Out” – a street term that is used to describe sedation caused by too many opioids or combining opioids with other sedating drugs.</a:t>
          </a:r>
          <a:endParaRPr lang="en-US" sz="2000" kern="1200"/>
        </a:p>
      </dsp:txBody>
      <dsp:txXfrm>
        <a:off x="0" y="3935015"/>
        <a:ext cx="6391275" cy="1311671"/>
      </dsp:txXfrm>
    </dsp:sp>
  </dsp:spTree>
</dsp:drawing>
</file>

<file path=ppt/diagrams/layout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4.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7087374-A7C4-974B-886A-E506C30C37CC}" type="datetimeFigureOut">
              <a:rPr lang="en-US" smtClean="0"/>
              <a:t>5/24/19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4D45399-D71E-AA4B-B1CD-FFB2936B60AD}" type="slidenum">
              <a:rPr lang="en-US" smtClean="0"/>
              <a:t>‹#›</a:t>
            </a:fld>
            <a:endParaRPr lang="en-US"/>
          </a:p>
        </p:txBody>
      </p:sp>
    </p:spTree>
    <p:extLst>
      <p:ext uri="{BB962C8B-B14F-4D97-AF65-F5344CB8AC3E}">
        <p14:creationId xmlns:p14="http://schemas.microsoft.com/office/powerpoint/2010/main" val="427958609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effectLst/>
              </a:rPr>
              <a:t>enter for Substance Abuse Treatment. Medication-Assisted Treatment for Opioid Addiction in Opioid Treatment Programs. Rockville (MD): Substance Abuse and Mental Health Services Administration (US); 2005. (Treatment Improvement Protocol (TIP) Series, No. 43.) Chapter 7. Phases of Treatment. Available from: https://</a:t>
            </a:r>
            <a:r>
              <a:rPr lang="en-US" dirty="0" err="1">
                <a:effectLst/>
              </a:rPr>
              <a:t>www.ncbi.nlm.nih.gov</a:t>
            </a:r>
            <a:r>
              <a:rPr lang="en-US" dirty="0">
                <a:effectLst/>
              </a:rPr>
              <a:t>/books/NBK64172/</a:t>
            </a:r>
          </a:p>
          <a:p>
            <a:endParaRPr lang="en-US" dirty="0"/>
          </a:p>
          <a:p>
            <a:r>
              <a:rPr lang="en-US" dirty="0"/>
              <a:t>Rationale for Phased Treatment Approach and Duration https://</a:t>
            </a:r>
            <a:r>
              <a:rPr lang="en-US" dirty="0" err="1"/>
              <a:t>www.ncbi.nlm.nih.gov</a:t>
            </a:r>
            <a:r>
              <a:rPr lang="en-US" dirty="0"/>
              <a:t>/books/NBK64172/#A83029</a:t>
            </a:r>
          </a:p>
        </p:txBody>
      </p:sp>
      <p:sp>
        <p:nvSpPr>
          <p:cNvPr id="4" name="Slide Number Placeholder 3"/>
          <p:cNvSpPr>
            <a:spLocks noGrp="1"/>
          </p:cNvSpPr>
          <p:nvPr>
            <p:ph type="sldNum" sz="quarter" idx="10"/>
          </p:nvPr>
        </p:nvSpPr>
        <p:spPr/>
        <p:txBody>
          <a:bodyPr/>
          <a:lstStyle/>
          <a:p>
            <a:fld id="{8AB071C6-A458-B24D-9EFD-31F6ADD90598}" type="slidenum">
              <a:rPr lang="en-US" smtClean="0"/>
              <a:t>29</a:t>
            </a:fld>
            <a:endParaRPr lang="en-US"/>
          </a:p>
        </p:txBody>
      </p:sp>
    </p:spTree>
    <p:extLst>
      <p:ext uri="{BB962C8B-B14F-4D97-AF65-F5344CB8AC3E}">
        <p14:creationId xmlns:p14="http://schemas.microsoft.com/office/powerpoint/2010/main" val="229001497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e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e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eg"/></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e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e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e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e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e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eg"/></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0" y="0"/>
            <a:ext cx="12192000" cy="6858000"/>
            <a:chOff x="0" y="0"/>
            <a:chExt cx="12192000" cy="6858000"/>
          </a:xfrm>
        </p:grpSpPr>
        <p:sp>
          <p:nvSpPr>
            <p:cNvPr id="9" name="Rectangle 8"/>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ctrTitle"/>
          </p:nvPr>
        </p:nvSpPr>
        <p:spPr>
          <a:xfrm>
            <a:off x="1154955" y="2099733"/>
            <a:ext cx="8825658" cy="2677648"/>
          </a:xfrm>
        </p:spPr>
        <p:txBody>
          <a:bodyPr anchor="b"/>
          <a:lstStyle>
            <a:lvl1pPr>
              <a:defRPr sz="5400"/>
            </a:lvl1pPr>
          </a:lstStyle>
          <a:p>
            <a:r>
              <a:rPr lang="en-US"/>
              <a:t>Click to edit Master title style</a:t>
            </a:r>
            <a:endParaRPr lang="en-US" dirty="0"/>
          </a:p>
        </p:txBody>
      </p:sp>
      <p:sp>
        <p:nvSpPr>
          <p:cNvPr id="3" name="Subtitle 2"/>
          <p:cNvSpPr>
            <a:spLocks noGrp="1"/>
          </p:cNvSpPr>
          <p:nvPr>
            <p:ph type="subTitle" idx="1"/>
          </p:nvPr>
        </p:nvSpPr>
        <p:spPr bwMode="gray">
          <a:xfrm>
            <a:off x="1154955" y="4777380"/>
            <a:ext cx="8825658" cy="861420"/>
          </a:xfrm>
        </p:spPr>
        <p:txBody>
          <a:bodyPr anchor="t"/>
          <a:lstStyle>
            <a:lvl1pPr marL="0" indent="0" algn="l">
              <a:buNone/>
              <a:defRPr cap="all">
                <a:solidFill>
                  <a:schemeClr val="accent1">
                    <a:lumMod val="60000"/>
                    <a:lumOff val="4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bwMode="gray">
          <a:xfrm rot="5400000">
            <a:off x="10158984" y="1792224"/>
            <a:ext cx="990599" cy="304799"/>
          </a:xfrm>
        </p:spPr>
        <p:txBody>
          <a:bodyPr anchor="t"/>
          <a:lstStyle>
            <a:lvl1pPr algn="l">
              <a:defRPr b="0" i="0">
                <a:solidFill>
                  <a:schemeClr val="bg1">
                    <a:alpha val="60000"/>
                  </a:schemeClr>
                </a:solidFill>
              </a:defRPr>
            </a:lvl1pPr>
          </a:lstStyle>
          <a:p>
            <a:fld id="{4D5ED6EF-AF04-CE42-82A1-ECA0E3A483C7}" type="datetime1">
              <a:rPr lang="en-US" smtClean="0"/>
              <a:t>5/24/19</a:t>
            </a:fld>
            <a:endParaRPr lang="en-US" dirty="0"/>
          </a:p>
        </p:txBody>
      </p:sp>
      <p:sp>
        <p:nvSpPr>
          <p:cNvPr id="5" name="Footer Placeholder 4"/>
          <p:cNvSpPr>
            <a:spLocks noGrp="1"/>
          </p:cNvSpPr>
          <p:nvPr>
            <p:ph type="ftr" sz="quarter" idx="11"/>
          </p:nvPr>
        </p:nvSpPr>
        <p:spPr bwMode="gray">
          <a:xfrm rot="5400000">
            <a:off x="8951976" y="3227832"/>
            <a:ext cx="3859795" cy="304801"/>
          </a:xfrm>
        </p:spPr>
        <p:txBody>
          <a:bodyPr/>
          <a:lstStyle>
            <a:lvl1pPr>
              <a:defRPr b="0" i="0">
                <a:solidFill>
                  <a:schemeClr val="bg1">
                    <a:alpha val="60000"/>
                  </a:schemeClr>
                </a:solidFill>
              </a:defRPr>
            </a:lvl1pPr>
          </a:lstStyle>
          <a:p>
            <a:r>
              <a:rPr lang="en-US"/>
              <a:t>Bell 2019</a:t>
            </a:r>
            <a:endParaRPr lang="en-US" dirty="0"/>
          </a:p>
        </p:txBody>
      </p:sp>
      <p:sp>
        <p:nvSpPr>
          <p:cNvPr id="11" name="Rectangle 10"/>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12" name="Slide Number Placeholder 5"/>
          <p:cNvSpPr>
            <a:spLocks noGrp="1"/>
          </p:cNvSpPr>
          <p:nvPr>
            <p:ph type="sldNum" sz="quarter" idx="12"/>
          </p:nvPr>
        </p:nvSpPr>
        <p:spPr>
          <a:xfrm>
            <a:off x="10352540" y="295729"/>
            <a:ext cx="838199" cy="767687"/>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3" name="Rectangle 12"/>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Freeform 5"/>
            <p:cNvSpPr/>
            <p:nvPr/>
          </p:nvSpPr>
          <p:spPr bwMode="gray">
            <a:xfrm rot="10371525">
              <a:off x="263767" y="4438254"/>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1" name="Freeform 5"/>
            <p:cNvSpPr/>
            <p:nvPr/>
          </p:nvSpPr>
          <p:spPr bwMode="gray">
            <a:xfrm rot="10800000">
              <a:off x="459506" y="321130"/>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4969927"/>
            <a:ext cx="8825659"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54954" y="685800"/>
            <a:ext cx="8825659" cy="3429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54954" y="5536665"/>
            <a:ext cx="8825658" cy="493712"/>
          </a:xfrm>
        </p:spPr>
        <p:txBody>
          <a:bodyPr>
            <a:normAutofit/>
          </a:bodyPr>
          <a:lstStyle>
            <a:lvl1pPr marL="0" indent="0">
              <a:buNone/>
              <a:defRPr sz="12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4F973CE-3C6B-AD4B-A521-2043374A26E1}" type="datetime1">
              <a:rPr lang="en-US" smtClean="0"/>
              <a:t>5/24/19</a:t>
            </a:fld>
            <a:endParaRPr lang="en-US" dirty="0"/>
          </a:p>
        </p:txBody>
      </p:sp>
      <p:sp>
        <p:nvSpPr>
          <p:cNvPr id="6" name="Footer Placeholder 5"/>
          <p:cNvSpPr>
            <a:spLocks noGrp="1"/>
          </p:cNvSpPr>
          <p:nvPr>
            <p:ph type="ftr" sz="quarter" idx="11"/>
          </p:nvPr>
        </p:nvSpPr>
        <p:spPr/>
        <p:txBody>
          <a:bodyPr/>
          <a:lstStyle/>
          <a:p>
            <a:r>
              <a:rPr lang="en-US"/>
              <a:t>Bell 2019</a:t>
            </a:r>
            <a:endParaRPr lang="en-US" dirty="0"/>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Title and Caption">
    <p:spTree>
      <p:nvGrpSpPr>
        <p:cNvPr id="1" name=""/>
        <p:cNvGrpSpPr/>
        <p:nvPr/>
      </p:nvGrpSpPr>
      <p:grpSpPr>
        <a:xfrm>
          <a:off x="0" y="0"/>
          <a:ext cx="0" cy="0"/>
          <a:chOff x="0" y="0"/>
          <a:chExt cx="0" cy="0"/>
        </a:xfrm>
      </p:grpSpPr>
      <p:grpSp>
        <p:nvGrpSpPr>
          <p:cNvPr id="7" name="Group 6"/>
          <p:cNvGrpSpPr/>
          <p:nvPr/>
        </p:nvGrpSpPr>
        <p:grpSpPr>
          <a:xfrm>
            <a:off x="0" y="0"/>
            <a:ext cx="12192000" cy="6858000"/>
            <a:chOff x="0" y="0"/>
            <a:chExt cx="12192000" cy="6858000"/>
          </a:xfrm>
        </p:grpSpPr>
        <p:sp>
          <p:nvSpPr>
            <p:cNvPr id="11" name="Rectangle 10"/>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5" name="Freeform 5"/>
            <p:cNvSpPr/>
            <p:nvPr/>
          </p:nvSpPr>
          <p:spPr bwMode="gray">
            <a:xfrm rot="21010068">
              <a:off x="8490951" y="2714874"/>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7" name="Freeform 5"/>
            <p:cNvSpPr/>
            <p:nvPr/>
          </p:nvSpPr>
          <p:spPr bwMode="gray">
            <a:xfrm>
              <a:off x="455612" y="2801319"/>
              <a:ext cx="11277600" cy="3602637"/>
            </a:xfrm>
            <a:custGeom>
              <a:avLst/>
              <a:gdLst/>
              <a:ahLst/>
              <a:cxnLst/>
              <a:rect l="l" t="t" r="r" b="b"/>
              <a:pathLst>
                <a:path w="10000" h="7946">
                  <a:moveTo>
                    <a:pt x="0" y="0"/>
                  </a:moveTo>
                  <a:lnTo>
                    <a:pt x="0" y="7945"/>
                  </a:lnTo>
                  <a:lnTo>
                    <a:pt x="10000" y="7946"/>
                  </a:lnTo>
                  <a:lnTo>
                    <a:pt x="10000" y="4"/>
                  </a:lnTo>
                  <a:lnTo>
                    <a:pt x="10000" y="4"/>
                  </a:lnTo>
                  <a:lnTo>
                    <a:pt x="9773" y="91"/>
                  </a:lnTo>
                  <a:lnTo>
                    <a:pt x="9547" y="175"/>
                  </a:lnTo>
                  <a:lnTo>
                    <a:pt x="9320" y="256"/>
                  </a:lnTo>
                  <a:lnTo>
                    <a:pt x="9092" y="326"/>
                  </a:lnTo>
                  <a:lnTo>
                    <a:pt x="8865" y="396"/>
                  </a:lnTo>
                  <a:lnTo>
                    <a:pt x="8637" y="462"/>
                  </a:lnTo>
                  <a:lnTo>
                    <a:pt x="8412" y="518"/>
                  </a:lnTo>
                  <a:lnTo>
                    <a:pt x="8184" y="571"/>
                  </a:lnTo>
                  <a:lnTo>
                    <a:pt x="7957" y="620"/>
                  </a:lnTo>
                  <a:lnTo>
                    <a:pt x="7734" y="662"/>
                  </a:lnTo>
                  <a:lnTo>
                    <a:pt x="7508" y="704"/>
                  </a:lnTo>
                  <a:lnTo>
                    <a:pt x="7285" y="739"/>
                  </a:lnTo>
                  <a:lnTo>
                    <a:pt x="7062" y="767"/>
                  </a:lnTo>
                  <a:lnTo>
                    <a:pt x="6840" y="795"/>
                  </a:lnTo>
                  <a:lnTo>
                    <a:pt x="6620" y="819"/>
                  </a:lnTo>
                  <a:lnTo>
                    <a:pt x="6402" y="837"/>
                  </a:lnTo>
                  <a:lnTo>
                    <a:pt x="6184" y="851"/>
                  </a:lnTo>
                  <a:lnTo>
                    <a:pt x="5968" y="865"/>
                  </a:lnTo>
                  <a:lnTo>
                    <a:pt x="5755" y="872"/>
                  </a:lnTo>
                  <a:lnTo>
                    <a:pt x="5542" y="879"/>
                  </a:lnTo>
                  <a:lnTo>
                    <a:pt x="5332" y="882"/>
                  </a:lnTo>
                  <a:lnTo>
                    <a:pt x="5124" y="879"/>
                  </a:lnTo>
                  <a:lnTo>
                    <a:pt x="4918" y="879"/>
                  </a:lnTo>
                  <a:lnTo>
                    <a:pt x="4714" y="872"/>
                  </a:lnTo>
                  <a:lnTo>
                    <a:pt x="4514" y="861"/>
                  </a:lnTo>
                  <a:lnTo>
                    <a:pt x="4316" y="851"/>
                  </a:lnTo>
                  <a:lnTo>
                    <a:pt x="4122" y="840"/>
                  </a:lnTo>
                  <a:lnTo>
                    <a:pt x="3929" y="823"/>
                  </a:lnTo>
                  <a:lnTo>
                    <a:pt x="3739" y="805"/>
                  </a:lnTo>
                  <a:lnTo>
                    <a:pt x="3553" y="788"/>
                  </a:lnTo>
                  <a:lnTo>
                    <a:pt x="3190" y="742"/>
                  </a:lnTo>
                  <a:lnTo>
                    <a:pt x="2842" y="693"/>
                  </a:lnTo>
                  <a:lnTo>
                    <a:pt x="2508" y="641"/>
                  </a:lnTo>
                  <a:lnTo>
                    <a:pt x="2192" y="585"/>
                  </a:lnTo>
                  <a:lnTo>
                    <a:pt x="1890" y="525"/>
                  </a:lnTo>
                  <a:lnTo>
                    <a:pt x="1610" y="462"/>
                  </a:lnTo>
                  <a:lnTo>
                    <a:pt x="1347" y="399"/>
                  </a:lnTo>
                  <a:lnTo>
                    <a:pt x="1105" y="336"/>
                  </a:lnTo>
                  <a:lnTo>
                    <a:pt x="883" y="277"/>
                  </a:lnTo>
                  <a:lnTo>
                    <a:pt x="686" y="221"/>
                  </a:lnTo>
                  <a:lnTo>
                    <a:pt x="508" y="168"/>
                  </a:lnTo>
                  <a:lnTo>
                    <a:pt x="358" y="123"/>
                  </a:lnTo>
                  <a:lnTo>
                    <a:pt x="232" y="81"/>
                  </a:lnTo>
                  <a:lnTo>
                    <a:pt x="59" y="21"/>
                  </a:lnTo>
                  <a:lnTo>
                    <a:pt x="0" y="0"/>
                  </a:lnTo>
                  <a:lnTo>
                    <a:pt x="0" y="0"/>
                  </a:lnTo>
                  <a:close/>
                </a:path>
              </a:pathLst>
            </a:custGeom>
            <a:solidFill>
              <a:schemeClr val="bg1"/>
            </a:solidFill>
            <a:ln>
              <a:noFill/>
            </a:ln>
          </p:spPr>
        </p:sp>
        <p:sp>
          <p:nvSpPr>
            <p:cNvPr id="1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48798" y="1063417"/>
            <a:ext cx="8831816" cy="1372986"/>
          </a:xfrm>
        </p:spPr>
        <p:txBody>
          <a:bodyPr/>
          <a:lstStyle>
            <a:lvl1pPr>
              <a:defRPr sz="4000"/>
            </a:lvl1pPr>
          </a:lstStyle>
          <a:p>
            <a:r>
              <a:rPr lang="en-US"/>
              <a:t>Click to edit Master title style</a:t>
            </a:r>
            <a:endParaRPr lang="en-US" dirty="0"/>
          </a:p>
        </p:txBody>
      </p:sp>
      <p:sp>
        <p:nvSpPr>
          <p:cNvPr id="8" name="Text Placeholder 3"/>
          <p:cNvSpPr>
            <a:spLocks noGrp="1"/>
          </p:cNvSpPr>
          <p:nvPr>
            <p:ph type="body" sz="half" idx="2"/>
          </p:nvPr>
        </p:nvSpPr>
        <p:spPr>
          <a:xfrm>
            <a:off x="1154954" y="3543300"/>
            <a:ext cx="8825659" cy="24765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fld id="{2D0E3792-3F72-4042-B2EE-2E6B459E83DF}" type="datetime1">
              <a:rPr lang="en-US" smtClean="0"/>
              <a:t>5/24/19</a:t>
            </a:fld>
            <a:endParaRPr lang="en-US" dirty="0"/>
          </a:p>
        </p:txBody>
      </p:sp>
      <p:sp>
        <p:nvSpPr>
          <p:cNvPr id="5" name="Footer Placeholder 4"/>
          <p:cNvSpPr>
            <a:spLocks noGrp="1"/>
          </p:cNvSpPr>
          <p:nvPr>
            <p:ph type="ftr" sz="quarter" idx="11"/>
          </p:nvPr>
        </p:nvSpPr>
        <p:spPr/>
        <p:txBody>
          <a:bodyPr/>
          <a:lstStyle/>
          <a:p>
            <a:r>
              <a:rPr lang="en-US"/>
              <a:t>Bell 2019</a:t>
            </a:r>
            <a:endParaRPr lang="en-US" dirty="0"/>
          </a:p>
        </p:txBody>
      </p:sp>
      <p:sp>
        <p:nvSpPr>
          <p:cNvPr id="13" name="Rectangle 12"/>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Quote with Caption">
    <p:spTree>
      <p:nvGrpSpPr>
        <p:cNvPr id="1" name=""/>
        <p:cNvGrpSpPr/>
        <p:nvPr/>
      </p:nvGrpSpPr>
      <p:grpSpPr>
        <a:xfrm>
          <a:off x="0" y="0"/>
          <a:ext cx="0" cy="0"/>
          <a:chOff x="0" y="0"/>
          <a:chExt cx="0" cy="0"/>
        </a:xfrm>
      </p:grpSpPr>
      <p:grpSp>
        <p:nvGrpSpPr>
          <p:cNvPr id="3" name="Group 2"/>
          <p:cNvGrpSpPr/>
          <p:nvPr/>
        </p:nvGrpSpPr>
        <p:grpSpPr>
          <a:xfrm>
            <a:off x="0" y="0"/>
            <a:ext cx="12192000" cy="6858000"/>
            <a:chOff x="0" y="0"/>
            <a:chExt cx="12192000" cy="6858000"/>
          </a:xfrm>
        </p:grpSpPr>
        <p:sp>
          <p:nvSpPr>
            <p:cNvPr id="17" name="Rectangle 16"/>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0" name="Oval 19"/>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2" name="Oval 21"/>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3" name="Oval 22"/>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4" name="Oval 23"/>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5" name="Oval 24"/>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Freeform 5"/>
            <p:cNvSpPr/>
            <p:nvPr/>
          </p:nvSpPr>
          <p:spPr bwMode="gray">
            <a:xfrm rot="21010068">
              <a:off x="8490951" y="41851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a:off x="455612" y="4241801"/>
              <a:ext cx="11277600" cy="2337161"/>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8"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16" name="TextBox 15"/>
          <p:cNvSpPr txBox="1"/>
          <p:nvPr/>
        </p:nvSpPr>
        <p:spPr bwMode="gray">
          <a:xfrm>
            <a:off x="881566" y="607336"/>
            <a:ext cx="801912" cy="1569660"/>
          </a:xfrm>
          <a:prstGeom prst="rect">
            <a:avLst/>
          </a:prstGeom>
          <a:noFill/>
        </p:spPr>
        <p:txBody>
          <a:bodyPr wrap="square" rtlCol="0">
            <a:spAutoFit/>
          </a:bodyPr>
          <a:lstStyle/>
          <a:p>
            <a:pPr algn="r"/>
            <a:r>
              <a:rPr lang="en-US" sz="9600" b="0" i="0" dirty="0">
                <a:solidFill>
                  <a:schemeClr val="accent1">
                    <a:lumMod val="60000"/>
                    <a:lumOff val="40000"/>
                  </a:schemeClr>
                </a:solidFill>
                <a:latin typeface="Arial"/>
                <a:cs typeface="Arial"/>
              </a:rPr>
              <a:t>“</a:t>
            </a:r>
          </a:p>
        </p:txBody>
      </p:sp>
      <p:sp>
        <p:nvSpPr>
          <p:cNvPr id="13" name="TextBox 12"/>
          <p:cNvSpPr txBox="1"/>
          <p:nvPr/>
        </p:nvSpPr>
        <p:spPr bwMode="gray">
          <a:xfrm>
            <a:off x="9884458" y="2613787"/>
            <a:ext cx="652763" cy="1569660"/>
          </a:xfrm>
          <a:prstGeom prst="rect">
            <a:avLst/>
          </a:prstGeom>
          <a:noFill/>
        </p:spPr>
        <p:txBody>
          <a:bodyPr wrap="square" rtlCol="0">
            <a:spAutoFit/>
          </a:bodyPr>
          <a:lstStyle/>
          <a:p>
            <a:pPr algn="r"/>
            <a:r>
              <a:rPr lang="en-US" sz="9600" b="0" i="0" dirty="0">
                <a:solidFill>
                  <a:schemeClr val="accent1">
                    <a:lumMod val="60000"/>
                    <a:lumOff val="40000"/>
                  </a:schemeClr>
                </a:solidFill>
                <a:latin typeface="Arial"/>
                <a:cs typeface="Arial"/>
              </a:rPr>
              <a:t>”</a:t>
            </a:r>
          </a:p>
        </p:txBody>
      </p:sp>
      <p:sp>
        <p:nvSpPr>
          <p:cNvPr id="2" name="Title 1"/>
          <p:cNvSpPr>
            <a:spLocks noGrp="1"/>
          </p:cNvSpPr>
          <p:nvPr>
            <p:ph type="title"/>
          </p:nvPr>
        </p:nvSpPr>
        <p:spPr>
          <a:xfrm>
            <a:off x="1581878" y="982134"/>
            <a:ext cx="8453906" cy="2696632"/>
          </a:xfrm>
        </p:spPr>
        <p:txBody>
          <a:bodyPr/>
          <a:lstStyle>
            <a:lvl1pPr>
              <a:defRPr sz="4000"/>
            </a:lvl1pPr>
          </a:lstStyle>
          <a:p>
            <a:r>
              <a:rPr lang="en-US"/>
              <a:t>Click to edit Master title style</a:t>
            </a:r>
            <a:endParaRPr lang="en-US" dirty="0"/>
          </a:p>
        </p:txBody>
      </p:sp>
      <p:sp>
        <p:nvSpPr>
          <p:cNvPr id="14" name="Text Placeholder 3"/>
          <p:cNvSpPr>
            <a:spLocks noGrp="1"/>
          </p:cNvSpPr>
          <p:nvPr>
            <p:ph type="body" sz="half" idx="13"/>
          </p:nvPr>
        </p:nvSpPr>
        <p:spPr bwMode="gray">
          <a:xfrm>
            <a:off x="1945945" y="3678766"/>
            <a:ext cx="7731219" cy="342174"/>
          </a:xfrm>
        </p:spPr>
        <p:txBody>
          <a:bodyPr anchor="t">
            <a:normAutofit/>
          </a:bodyPr>
          <a:lstStyle>
            <a:lvl1pPr marL="0" indent="0">
              <a:buNone/>
              <a:defRPr lang="en-US" sz="1400" b="0" i="0" kern="1200" cap="small" dirty="0">
                <a:solidFill>
                  <a:schemeClr val="accent1">
                    <a:lumMod val="60000"/>
                    <a:lumOff val="40000"/>
                  </a:schemeClr>
                </a:solidFill>
                <a:latin typeface="+mn-lt"/>
                <a:ea typeface="+mn-ea"/>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0" name="Text Placeholder 3"/>
          <p:cNvSpPr>
            <a:spLocks noGrp="1"/>
          </p:cNvSpPr>
          <p:nvPr>
            <p:ph type="body" sz="half" idx="2"/>
          </p:nvPr>
        </p:nvSpPr>
        <p:spPr>
          <a:xfrm>
            <a:off x="1154954" y="5029199"/>
            <a:ext cx="9244897" cy="997857"/>
          </a:xfrm>
        </p:spPr>
        <p:txBody>
          <a:bodyPr anchor="ct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fld id="{53AE92E8-DF9E-C24B-9B82-EA52D6002185}" type="datetime1">
              <a:rPr lang="en-US" smtClean="0"/>
              <a:t>5/24/19</a:t>
            </a:fld>
            <a:endParaRPr lang="en-US" dirty="0"/>
          </a:p>
        </p:txBody>
      </p:sp>
      <p:sp>
        <p:nvSpPr>
          <p:cNvPr id="5" name="Footer Placeholder 4"/>
          <p:cNvSpPr>
            <a:spLocks noGrp="1"/>
          </p:cNvSpPr>
          <p:nvPr>
            <p:ph type="ftr" sz="quarter" idx="11"/>
          </p:nvPr>
        </p:nvSpPr>
        <p:spPr/>
        <p:txBody>
          <a:bodyPr/>
          <a:lstStyle/>
          <a:p>
            <a:r>
              <a:rPr lang="en-US"/>
              <a:t>Bell 2019</a:t>
            </a:r>
            <a:endParaRPr lang="en-US" dirty="0"/>
          </a:p>
        </p:txBody>
      </p:sp>
      <p:sp>
        <p:nvSpPr>
          <p:cNvPr id="19" name="Rectangle 18"/>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Name Card">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1" name="Rectangle 10"/>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Freeform 5"/>
            <p:cNvSpPr/>
            <p:nvPr/>
          </p:nvSpPr>
          <p:spPr bwMode="gray">
            <a:xfrm rot="21010068">
              <a:off x="8490951" y="4193583"/>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8" name="Freeform 5"/>
            <p:cNvSpPr/>
            <p:nvPr/>
          </p:nvSpPr>
          <p:spPr bwMode="gray">
            <a:xfrm>
              <a:off x="455612" y="4241801"/>
              <a:ext cx="11277600" cy="2337161"/>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2370667"/>
            <a:ext cx="8825660" cy="1822514"/>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4" y="5024967"/>
            <a:ext cx="8825659" cy="860400"/>
          </a:xfrm>
        </p:spPr>
        <p:txBody>
          <a:bodyPr anchor="t"/>
          <a:lstStyle>
            <a:lvl1pPr marL="0" indent="0" algn="l">
              <a:buNone/>
              <a:defRPr sz="2000" cap="none">
                <a:solidFill>
                  <a:schemeClr val="accent1">
                    <a:lumMod val="60000"/>
                    <a:lumOff val="4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F2B1C0B-E1BE-5449-AF9A-5CF8826F49F6}" type="datetime1">
              <a:rPr lang="en-US" smtClean="0"/>
              <a:t>5/24/19</a:t>
            </a:fld>
            <a:endParaRPr lang="en-US" dirty="0"/>
          </a:p>
        </p:txBody>
      </p:sp>
      <p:sp>
        <p:nvSpPr>
          <p:cNvPr id="5" name="Footer Placeholder 4"/>
          <p:cNvSpPr>
            <a:spLocks noGrp="1"/>
          </p:cNvSpPr>
          <p:nvPr>
            <p:ph type="ftr" sz="quarter" idx="11"/>
          </p:nvPr>
        </p:nvSpPr>
        <p:spPr/>
        <p:txBody>
          <a:bodyPr/>
          <a:lstStyle/>
          <a:p>
            <a:r>
              <a:rPr lang="en-US"/>
              <a:t>Bell 2019</a:t>
            </a:r>
            <a:endParaRPr lang="en-US" dirty="0"/>
          </a:p>
        </p:txBody>
      </p:sp>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p:spPr>
        <p:txBody>
          <a:bodyPr/>
          <a:lstStyle>
            <a:lvl1pPr>
              <a:defRPr sz="3600"/>
            </a:lvl1pPr>
          </a:lstStyle>
          <a:p>
            <a:r>
              <a:rPr lang="en-US"/>
              <a:t>Click to edit Master title style</a:t>
            </a:r>
            <a:endParaRPr lang="en-US" dirty="0"/>
          </a:p>
        </p:txBody>
      </p:sp>
      <p:sp>
        <p:nvSpPr>
          <p:cNvPr id="3" name="Text Placeholder 2"/>
          <p:cNvSpPr>
            <a:spLocks noGrp="1"/>
          </p:cNvSpPr>
          <p:nvPr>
            <p:ph type="body" idx="1"/>
          </p:nvPr>
        </p:nvSpPr>
        <p:spPr>
          <a:xfrm>
            <a:off x="1154954" y="2603502"/>
            <a:ext cx="3141878"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6" name="Text Placeholder 3"/>
          <p:cNvSpPr>
            <a:spLocks noGrp="1"/>
          </p:cNvSpPr>
          <p:nvPr>
            <p:ph type="body" sz="half" idx="15"/>
          </p:nvPr>
        </p:nvSpPr>
        <p:spPr>
          <a:xfrm>
            <a:off x="1154953" y="3179764"/>
            <a:ext cx="3141879" cy="28472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4512721" y="2603500"/>
            <a:ext cx="3147009"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9" name="Text Placeholder 3"/>
          <p:cNvSpPr>
            <a:spLocks noGrp="1"/>
          </p:cNvSpPr>
          <p:nvPr>
            <p:ph type="body" sz="half" idx="16"/>
          </p:nvPr>
        </p:nvSpPr>
        <p:spPr>
          <a:xfrm>
            <a:off x="4512721" y="3179763"/>
            <a:ext cx="3147009" cy="28472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7888135" y="2603501"/>
            <a:ext cx="3145730"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Text Placeholder 3"/>
          <p:cNvSpPr>
            <a:spLocks noGrp="1"/>
          </p:cNvSpPr>
          <p:nvPr>
            <p:ph type="body" sz="half" idx="17"/>
          </p:nvPr>
        </p:nvSpPr>
        <p:spPr>
          <a:xfrm>
            <a:off x="7888329" y="3179762"/>
            <a:ext cx="3145536" cy="28472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17" name="Straight Connector 16"/>
          <p:cNvCxnSpPr/>
          <p:nvPr/>
        </p:nvCxnSpPr>
        <p:spPr>
          <a:xfrm>
            <a:off x="440397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777240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605AA448-EB45-4346-A7AF-2FBD44E48824}" type="datetime1">
              <a:rPr lang="en-US" smtClean="0"/>
              <a:t>5/24/19</a:t>
            </a:fld>
            <a:endParaRPr lang="en-US" dirty="0"/>
          </a:p>
        </p:txBody>
      </p:sp>
      <p:sp>
        <p:nvSpPr>
          <p:cNvPr id="8" name="Footer Placeholder 7"/>
          <p:cNvSpPr>
            <a:spLocks noGrp="1"/>
          </p:cNvSpPr>
          <p:nvPr>
            <p:ph type="ftr" sz="quarter" idx="11"/>
          </p:nvPr>
        </p:nvSpPr>
        <p:spPr/>
        <p:txBody>
          <a:bodyPr/>
          <a:lstStyle/>
          <a:p>
            <a:r>
              <a:rPr lang="en-US"/>
              <a:t>Bell 2019</a:t>
            </a:r>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p:spPr>
        <p:txBody>
          <a:bodyPr/>
          <a:lstStyle>
            <a:lvl1pPr>
              <a:defRPr sz="3600"/>
            </a:lvl1pPr>
          </a:lstStyle>
          <a:p>
            <a:r>
              <a:rPr lang="en-US"/>
              <a:t>Click to edit Master title style</a:t>
            </a:r>
            <a:endParaRPr lang="en-US" dirty="0"/>
          </a:p>
        </p:txBody>
      </p:sp>
      <p:sp>
        <p:nvSpPr>
          <p:cNvPr id="3" name="Text Placeholder 2"/>
          <p:cNvSpPr>
            <a:spLocks noGrp="1"/>
          </p:cNvSpPr>
          <p:nvPr>
            <p:ph type="body" idx="1"/>
          </p:nvPr>
        </p:nvSpPr>
        <p:spPr>
          <a:xfrm>
            <a:off x="1154954" y="4532844"/>
            <a:ext cx="3050438"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9" name="Picture Placeholder 2"/>
          <p:cNvSpPr>
            <a:spLocks noGrp="1" noChangeAspect="1"/>
          </p:cNvSpPr>
          <p:nvPr>
            <p:ph type="pic" idx="15"/>
          </p:nvPr>
        </p:nvSpPr>
        <p:spPr>
          <a:xfrm>
            <a:off x="1334553" y="2603500"/>
            <a:ext cx="2691242"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2" name="Text Placeholder 3"/>
          <p:cNvSpPr>
            <a:spLocks noGrp="1"/>
          </p:cNvSpPr>
          <p:nvPr>
            <p:ph type="body" sz="half" idx="18"/>
          </p:nvPr>
        </p:nvSpPr>
        <p:spPr>
          <a:xfrm>
            <a:off x="1154954" y="5109106"/>
            <a:ext cx="3050438" cy="91795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4568865" y="4532844"/>
            <a:ext cx="3050438" cy="576263"/>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1" name="Picture Placeholder 2"/>
          <p:cNvSpPr>
            <a:spLocks noGrp="1" noChangeAspect="1"/>
          </p:cNvSpPr>
          <p:nvPr>
            <p:ph type="pic" idx="21"/>
          </p:nvPr>
        </p:nvSpPr>
        <p:spPr>
          <a:xfrm>
            <a:off x="4748462" y="2603500"/>
            <a:ext cx="2691243"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3" name="Text Placeholder 3"/>
          <p:cNvSpPr>
            <a:spLocks noGrp="1"/>
          </p:cNvSpPr>
          <p:nvPr>
            <p:ph type="body" sz="half" idx="19"/>
          </p:nvPr>
        </p:nvSpPr>
        <p:spPr>
          <a:xfrm>
            <a:off x="4570172" y="5109105"/>
            <a:ext cx="3050438" cy="91795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7982775" y="4532845"/>
            <a:ext cx="3051095"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2" name="Picture Placeholder 2"/>
          <p:cNvSpPr>
            <a:spLocks noGrp="1" noChangeAspect="1"/>
          </p:cNvSpPr>
          <p:nvPr>
            <p:ph type="pic" idx="22"/>
          </p:nvPr>
        </p:nvSpPr>
        <p:spPr>
          <a:xfrm>
            <a:off x="8163031" y="2603500"/>
            <a:ext cx="2691242"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20"/>
          </p:nvPr>
        </p:nvSpPr>
        <p:spPr>
          <a:xfrm>
            <a:off x="7982775" y="5109104"/>
            <a:ext cx="3051096" cy="91795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43" name="Straight Connector 42"/>
          <p:cNvCxnSpPr/>
          <p:nvPr/>
        </p:nvCxnSpPr>
        <p:spPr>
          <a:xfrm>
            <a:off x="440583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44" name="Straight Connector 43"/>
          <p:cNvCxnSpPr/>
          <p:nvPr/>
        </p:nvCxnSpPr>
        <p:spPr>
          <a:xfrm>
            <a:off x="7797802"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114C7DE4-E8EE-5F47-9DD1-C1303C6FBD9F}" type="datetime1">
              <a:rPr lang="en-US" smtClean="0"/>
              <a:t>5/24/19</a:t>
            </a:fld>
            <a:endParaRPr lang="en-US" dirty="0"/>
          </a:p>
        </p:txBody>
      </p:sp>
      <p:sp>
        <p:nvSpPr>
          <p:cNvPr id="8" name="Footer Placeholder 7"/>
          <p:cNvSpPr>
            <a:spLocks noGrp="1"/>
          </p:cNvSpPr>
          <p:nvPr>
            <p:ph type="ftr" sz="quarter" idx="11"/>
          </p:nvPr>
        </p:nvSpPr>
        <p:spPr>
          <a:xfrm>
            <a:off x="561111" y="6391838"/>
            <a:ext cx="3644282" cy="304801"/>
          </a:xfrm>
        </p:spPr>
        <p:txBody>
          <a:bodyPr/>
          <a:lstStyle/>
          <a:p>
            <a:r>
              <a:rPr lang="en-US"/>
              <a:t>Bell 2019</a:t>
            </a:r>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a:xfrm>
            <a:off x="1154954" y="2603500"/>
            <a:ext cx="8825659" cy="3416300"/>
          </a:xfrm>
        </p:spPr>
        <p:txBody>
          <a:bodyPr vert="eaVert" anchor="t" anchorCtr="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10695439" y="6391838"/>
            <a:ext cx="990599" cy="304799"/>
          </a:xfrm>
        </p:spPr>
        <p:txBody>
          <a:bodyPr/>
          <a:lstStyle/>
          <a:p>
            <a:fld id="{50E79298-E40B-AA4F-844B-D1FAA488C000}" type="datetime1">
              <a:rPr lang="en-US" smtClean="0"/>
              <a:t>5/24/19</a:t>
            </a:fld>
            <a:endParaRPr lang="en-US" dirty="0"/>
          </a:p>
        </p:txBody>
      </p:sp>
      <p:sp>
        <p:nvSpPr>
          <p:cNvPr id="5" name="Footer Placeholder 4"/>
          <p:cNvSpPr>
            <a:spLocks noGrp="1"/>
          </p:cNvSpPr>
          <p:nvPr>
            <p:ph type="ftr" sz="quarter" idx="11"/>
          </p:nvPr>
        </p:nvSpPr>
        <p:spPr/>
        <p:txBody>
          <a:bodyPr/>
          <a:lstStyle/>
          <a:p>
            <a:r>
              <a:rPr lang="en-US"/>
              <a:t>Bell 2019</a:t>
            </a:r>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2" name="Rectangle 11"/>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 name="Rectangle 6"/>
            <p:cNvSpPr/>
            <p:nvPr/>
          </p:nvSpPr>
          <p:spPr bwMode="gray">
            <a:xfrm>
              <a:off x="414867" y="402165"/>
              <a:ext cx="6510866"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7" name="Freeform 5"/>
            <p:cNvSpPr/>
            <p:nvPr/>
          </p:nvSpPr>
          <p:spPr bwMode="gray">
            <a:xfrm rot="5101749">
              <a:off x="6294738" y="457773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0" name="Freeform 5"/>
            <p:cNvSpPr/>
            <p:nvPr/>
          </p:nvSpPr>
          <p:spPr bwMode="gray">
            <a:xfrm rot="5400000">
              <a:off x="44492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3"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Vertical Title 1"/>
          <p:cNvSpPr>
            <a:spLocks noGrp="1"/>
          </p:cNvSpPr>
          <p:nvPr>
            <p:ph type="title" orient="vert"/>
          </p:nvPr>
        </p:nvSpPr>
        <p:spPr>
          <a:xfrm>
            <a:off x="8585235" y="1278467"/>
            <a:ext cx="1409965" cy="4748590"/>
          </a:xfrm>
        </p:spPr>
        <p:txBody>
          <a:bodyPr vert="eaVert" anchor="b" anchorCtr="0"/>
          <a:lstStyle/>
          <a:p>
            <a:r>
              <a:rPr lang="en-US"/>
              <a:t>Click to edit Master title style</a:t>
            </a:r>
            <a:endParaRPr lang="en-US" dirty="0"/>
          </a:p>
        </p:txBody>
      </p:sp>
      <p:sp>
        <p:nvSpPr>
          <p:cNvPr id="3" name="Vertical Text Placeholder 2"/>
          <p:cNvSpPr>
            <a:spLocks noGrp="1"/>
          </p:cNvSpPr>
          <p:nvPr>
            <p:ph type="body" orient="vert" idx="1"/>
          </p:nvPr>
        </p:nvSpPr>
        <p:spPr>
          <a:xfrm>
            <a:off x="1154954" y="1278467"/>
            <a:ext cx="6256025" cy="474859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10653104" y="6391838"/>
            <a:ext cx="992135" cy="304799"/>
          </a:xfrm>
        </p:spPr>
        <p:txBody>
          <a:bodyPr/>
          <a:lstStyle/>
          <a:p>
            <a:fld id="{FE275E29-4B0C-1146-AA3F-13A95210490F}" type="datetime1">
              <a:rPr lang="en-US" smtClean="0"/>
              <a:t>5/24/19</a:t>
            </a:fld>
            <a:endParaRPr lang="en-US" dirty="0"/>
          </a:p>
        </p:txBody>
      </p:sp>
      <p:sp>
        <p:nvSpPr>
          <p:cNvPr id="5" name="Footer Placeholder 4"/>
          <p:cNvSpPr>
            <a:spLocks noGrp="1"/>
          </p:cNvSpPr>
          <p:nvPr>
            <p:ph type="ftr" sz="quarter" idx="11"/>
          </p:nvPr>
        </p:nvSpPr>
        <p:spPr/>
        <p:txBody>
          <a:bodyPr/>
          <a:lstStyle/>
          <a:p>
            <a:r>
              <a:rPr lang="en-US"/>
              <a:t>Bell 2019</a:t>
            </a:r>
            <a:endParaRPr lang="en-US" dirty="0"/>
          </a:p>
        </p:txBody>
      </p:sp>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a:xfrm>
            <a:off x="1154954" y="2603500"/>
            <a:ext cx="8825659" cy="34163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DCE3526-A3E9-854F-BC53-9CF4F3E181CA}" type="datetime1">
              <a:rPr lang="en-US" smtClean="0"/>
              <a:t>5/24/19</a:t>
            </a:fld>
            <a:endParaRPr lang="en-US" dirty="0"/>
          </a:p>
        </p:txBody>
      </p:sp>
      <p:sp>
        <p:nvSpPr>
          <p:cNvPr id="5" name="Footer Placeholder 4"/>
          <p:cNvSpPr>
            <a:spLocks noGrp="1"/>
          </p:cNvSpPr>
          <p:nvPr>
            <p:ph type="ftr" sz="quarter" idx="11"/>
          </p:nvPr>
        </p:nvSpPr>
        <p:spPr/>
        <p:txBody>
          <a:bodyPr/>
          <a:lstStyle/>
          <a:p>
            <a:r>
              <a:rPr lang="en-US"/>
              <a:t>Bell 2019</a:t>
            </a:r>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grpSp>
        <p:nvGrpSpPr>
          <p:cNvPr id="8" name="Group 7"/>
          <p:cNvGrpSpPr/>
          <p:nvPr/>
        </p:nvGrpSpPr>
        <p:grpSpPr>
          <a:xfrm>
            <a:off x="0" y="0"/>
            <a:ext cx="12192000" cy="6858000"/>
            <a:chOff x="0" y="0"/>
            <a:chExt cx="12192000" cy="6858000"/>
          </a:xfrm>
        </p:grpSpPr>
        <p:sp>
          <p:nvSpPr>
            <p:cNvPr id="14" name="Rectangle 13"/>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0" name="Rectangle 9"/>
            <p:cNvSpPr/>
            <p:nvPr/>
          </p:nvSpPr>
          <p:spPr bwMode="gray">
            <a:xfrm>
              <a:off x="7289800" y="402165"/>
              <a:ext cx="44788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1" name="Freeform 5"/>
            <p:cNvSpPr/>
            <p:nvPr/>
          </p:nvSpPr>
          <p:spPr bwMode="gray">
            <a:xfrm rot="16200000">
              <a:off x="3787244"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2" name="Freeform 5"/>
            <p:cNvSpPr/>
            <p:nvPr/>
          </p:nvSpPr>
          <p:spPr bwMode="gray">
            <a:xfrm rot="15922489">
              <a:off x="4698352"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2677645"/>
            <a:ext cx="4351025" cy="2283824"/>
          </a:xfrm>
        </p:spPr>
        <p:txBody>
          <a:bodyPr anchor="ctr"/>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6895559" y="2677644"/>
            <a:ext cx="3757545" cy="2283824"/>
          </a:xfrm>
        </p:spPr>
        <p:txBody>
          <a:bodyPr anchor="ctr"/>
          <a:lstStyle>
            <a:lvl1pPr marL="0" indent="0" algn="l">
              <a:buNone/>
              <a:defRPr sz="2000" cap="all">
                <a:solidFill>
                  <a:schemeClr val="accent1">
                    <a:lumMod val="60000"/>
                    <a:lumOff val="4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7F1EEE0-8904-FA48-AEAB-26B30915C3F5}" type="datetime1">
              <a:rPr lang="en-US" smtClean="0"/>
              <a:t>5/24/19</a:t>
            </a:fld>
            <a:endParaRPr lang="en-US" dirty="0"/>
          </a:p>
        </p:txBody>
      </p:sp>
      <p:sp>
        <p:nvSpPr>
          <p:cNvPr id="5" name="Footer Placeholder 4"/>
          <p:cNvSpPr>
            <a:spLocks noGrp="1"/>
          </p:cNvSpPr>
          <p:nvPr>
            <p:ph type="ftr" sz="quarter" idx="11"/>
          </p:nvPr>
        </p:nvSpPr>
        <p:spPr/>
        <p:txBody>
          <a:bodyPr/>
          <a:lstStyle/>
          <a:p>
            <a:r>
              <a:rPr lang="en-US"/>
              <a:t>Bell 2019</a:t>
            </a:r>
            <a:endParaRPr lang="en-US" dirty="0"/>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54954" y="2603500"/>
            <a:ext cx="4825158" cy="3416301"/>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08712" y="2603500"/>
            <a:ext cx="4825159" cy="3416300"/>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D0CFB25D-5771-9E40-9073-7ECEA148CD5B}" type="datetime1">
              <a:rPr lang="en-US" smtClean="0"/>
              <a:t>5/24/19</a:t>
            </a:fld>
            <a:endParaRPr lang="en-US" dirty="0"/>
          </a:p>
        </p:txBody>
      </p:sp>
      <p:sp>
        <p:nvSpPr>
          <p:cNvPr id="6" name="Footer Placeholder 5"/>
          <p:cNvSpPr>
            <a:spLocks noGrp="1"/>
          </p:cNvSpPr>
          <p:nvPr>
            <p:ph type="ftr" sz="quarter" idx="11"/>
          </p:nvPr>
        </p:nvSpPr>
        <p:spPr/>
        <p:txBody>
          <a:bodyPr/>
          <a:lstStyle/>
          <a:p>
            <a:r>
              <a:rPr lang="en-US"/>
              <a:t>Bell 2019</a:t>
            </a:r>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154954" y="2603500"/>
            <a:ext cx="4825157"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154954" y="3179762"/>
            <a:ext cx="4825158" cy="2840039"/>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08712" y="2603500"/>
            <a:ext cx="4825159"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08712" y="3179762"/>
            <a:ext cx="4825159" cy="2840039"/>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2A1C016F-C426-2D4B-98B0-33E80282AC70}" type="datetime1">
              <a:rPr lang="en-US" smtClean="0"/>
              <a:t>5/24/19</a:t>
            </a:fld>
            <a:endParaRPr lang="en-US" dirty="0"/>
          </a:p>
        </p:txBody>
      </p:sp>
      <p:sp>
        <p:nvSpPr>
          <p:cNvPr id="8" name="Footer Placeholder 7"/>
          <p:cNvSpPr>
            <a:spLocks noGrp="1"/>
          </p:cNvSpPr>
          <p:nvPr>
            <p:ph type="ftr" sz="quarter" idx="11"/>
          </p:nvPr>
        </p:nvSpPr>
        <p:spPr/>
        <p:txBody>
          <a:bodyPr/>
          <a:lstStyle/>
          <a:p>
            <a:r>
              <a:rPr lang="en-US"/>
              <a:t>Bell 2019</a:t>
            </a:r>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9" name="Title 1"/>
          <p:cNvSpPr>
            <a:spLocks noGrp="1"/>
          </p:cNvSpPr>
          <p:nvPr>
            <p:ph type="title"/>
          </p:nvPr>
        </p:nvSpPr>
        <p:spPr>
          <a:xfrm>
            <a:off x="1154954" y="973668"/>
            <a:ext cx="8761413" cy="706964"/>
          </a:xfrm>
        </p:spPr>
        <p:txBody>
          <a:bodyPr/>
          <a:lstStyle>
            <a:lvl1pPr>
              <a:defRPr/>
            </a:lvl1p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C5B6DBF8-F825-B74E-B7D3-1AAC4E8F162C}" type="datetime1">
              <a:rPr lang="en-US" smtClean="0"/>
              <a:t>5/24/19</a:t>
            </a:fld>
            <a:endParaRPr lang="en-US" dirty="0"/>
          </a:p>
        </p:txBody>
      </p:sp>
      <p:sp>
        <p:nvSpPr>
          <p:cNvPr id="4" name="Footer Placeholder 3"/>
          <p:cNvSpPr>
            <a:spLocks noGrp="1"/>
          </p:cNvSpPr>
          <p:nvPr>
            <p:ph type="ftr" sz="quarter" idx="11"/>
          </p:nvPr>
        </p:nvSpPr>
        <p:spPr/>
        <p:txBody>
          <a:bodyPr/>
          <a:lstStyle/>
          <a:p>
            <a:r>
              <a:rPr lang="en-US"/>
              <a:t>Bell 2019</a:t>
            </a:r>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2283514-D551-454B-B83F-023AD2E6B216}" type="datetime1">
              <a:rPr lang="en-US" smtClean="0"/>
              <a:t>5/24/19</a:t>
            </a:fld>
            <a:endParaRPr lang="en-US" dirty="0"/>
          </a:p>
        </p:txBody>
      </p:sp>
      <p:sp>
        <p:nvSpPr>
          <p:cNvPr id="3" name="Footer Placeholder 2"/>
          <p:cNvSpPr>
            <a:spLocks noGrp="1"/>
          </p:cNvSpPr>
          <p:nvPr>
            <p:ph type="ftr" sz="quarter" idx="11"/>
          </p:nvPr>
        </p:nvSpPr>
        <p:spPr/>
        <p:txBody>
          <a:bodyPr/>
          <a:lstStyle/>
          <a:p>
            <a:r>
              <a:rPr lang="en-US"/>
              <a:t>Bell 2019</a:t>
            </a:r>
            <a:endParaRPr lang="en-US" dirty="0"/>
          </a:p>
        </p:txBody>
      </p:sp>
      <p:sp>
        <p:nvSpPr>
          <p:cNvPr id="7" name="Rectangle 6"/>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4" name="Rectangle 13"/>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2" name="Oval 21"/>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bwMode="gray">
            <a:xfrm>
              <a:off x="5713412" y="402165"/>
              <a:ext cx="6055253"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8" name="Freeform 5"/>
            <p:cNvSpPr/>
            <p:nvPr/>
          </p:nvSpPr>
          <p:spPr bwMode="gray">
            <a:xfrm rot="15922489">
              <a:off x="3140485"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rot="16200000">
              <a:off x="2229377"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5" y="1295400"/>
            <a:ext cx="2793158" cy="1600200"/>
          </a:xfrm>
        </p:spPr>
        <p:txBody>
          <a:bodyPr anchor="b"/>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5781146" y="1447800"/>
            <a:ext cx="5190066" cy="4572000"/>
          </a:xfrm>
        </p:spPr>
        <p:txBody>
          <a:bodyPr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bwMode="gray">
          <a:xfrm>
            <a:off x="1154954" y="3129280"/>
            <a:ext cx="2793158" cy="2895599"/>
          </a:xfrm>
        </p:spPr>
        <p:txBody>
          <a:bodyPr/>
          <a:lstStyle>
            <a:lvl1pPr marL="0" indent="0">
              <a:buNone/>
              <a:defRPr sz="14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AA3925D5-8AD6-0F49-A153-554305CDC6BF}" type="datetime1">
              <a:rPr lang="en-US" smtClean="0"/>
              <a:t>5/24/19</a:t>
            </a:fld>
            <a:endParaRPr lang="en-US" dirty="0"/>
          </a:p>
        </p:txBody>
      </p:sp>
      <p:sp>
        <p:nvSpPr>
          <p:cNvPr id="6" name="Footer Placeholder 5"/>
          <p:cNvSpPr>
            <a:spLocks noGrp="1"/>
          </p:cNvSpPr>
          <p:nvPr>
            <p:ph type="ftr" sz="quarter" idx="11"/>
          </p:nvPr>
        </p:nvSpPr>
        <p:spPr/>
        <p:txBody>
          <a:bodyPr/>
          <a:lstStyle/>
          <a:p>
            <a:r>
              <a:rPr lang="en-US"/>
              <a:t>Bell 2019</a:t>
            </a:r>
            <a:endParaRPr lang="en-US" dirty="0"/>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4" name="Rectangle 13"/>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bwMode="gray">
            <a:xfrm>
              <a:off x="6172200" y="402165"/>
              <a:ext cx="55964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22" name="Freeform 5"/>
            <p:cNvSpPr/>
            <p:nvPr/>
          </p:nvSpPr>
          <p:spPr bwMode="gray">
            <a:xfrm rot="15922489">
              <a:off x="4203594"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rot="16200000">
              <a:off x="32954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5" y="1693333"/>
            <a:ext cx="3865134" cy="1735667"/>
          </a:xfrm>
        </p:spPr>
        <p:txBody>
          <a:bodyPr anchor="b">
            <a:normAutofit/>
          </a:bodyPr>
          <a:lstStyle>
            <a:lvl1pPr algn="l">
              <a:defRPr sz="36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547870" y="1143000"/>
            <a:ext cx="3227193"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marL="0" lvl="0" indent="0" algn="ctr">
              <a:buNone/>
            </a:pPr>
            <a:r>
              <a:rPr lang="en-US"/>
              <a:t>Click icon to add picture</a:t>
            </a:r>
            <a:endParaRPr lang="en-US" dirty="0"/>
          </a:p>
        </p:txBody>
      </p:sp>
      <p:sp>
        <p:nvSpPr>
          <p:cNvPr id="4" name="Text Placeholder 3"/>
          <p:cNvSpPr>
            <a:spLocks noGrp="1"/>
          </p:cNvSpPr>
          <p:nvPr>
            <p:ph type="body" sz="half" idx="2"/>
          </p:nvPr>
        </p:nvSpPr>
        <p:spPr bwMode="gray">
          <a:xfrm>
            <a:off x="1154954" y="3657600"/>
            <a:ext cx="3859212" cy="1371600"/>
          </a:xfrm>
        </p:spPr>
        <p:txBody>
          <a:bodyPr>
            <a:normAutofit/>
          </a:bodyPr>
          <a:lstStyle>
            <a:lvl1pPr marL="0" indent="0">
              <a:buNone/>
              <a:defRPr sz="14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AE395C47-D6F2-D64B-A745-387A4357C3DA}" type="datetime1">
              <a:rPr lang="en-US" smtClean="0"/>
              <a:t>5/24/19</a:t>
            </a:fld>
            <a:endParaRPr lang="en-US" dirty="0"/>
          </a:p>
        </p:txBody>
      </p:sp>
      <p:sp>
        <p:nvSpPr>
          <p:cNvPr id="6" name="Footer Placeholder 5"/>
          <p:cNvSpPr>
            <a:spLocks noGrp="1"/>
          </p:cNvSpPr>
          <p:nvPr>
            <p:ph type="ftr" sz="quarter" idx="11"/>
          </p:nvPr>
        </p:nvSpPr>
        <p:spPr/>
        <p:txBody>
          <a:bodyPr/>
          <a:lstStyle/>
          <a:p>
            <a:r>
              <a:rPr lang="en-US"/>
              <a:t>Bell 2019</a:t>
            </a:r>
            <a:endParaRPr lang="en-US" dirty="0"/>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slideLayout" Target="../slideLayouts/slideLayout15.xml"/><Relationship Id="rId16" Type="http://schemas.openxmlformats.org/officeDocument/2006/relationships/slideLayout" Target="../slideLayouts/slideLayout16.xml"/><Relationship Id="rId17" Type="http://schemas.openxmlformats.org/officeDocument/2006/relationships/slideLayout" Target="../slideLayouts/slideLayout17.xml"/><Relationship Id="rId18" Type="http://schemas.openxmlformats.org/officeDocument/2006/relationships/theme" Target="../theme/theme1.xml"/><Relationship Id="rId19" Type="http://schemas.openxmlformats.org/officeDocument/2006/relationships/image" Target="../media/image1.jpe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8" name="Group 7"/>
          <p:cNvGrpSpPr/>
          <p:nvPr/>
        </p:nvGrpSpPr>
        <p:grpSpPr>
          <a:xfrm>
            <a:off x="0" y="0"/>
            <a:ext cx="12192000" cy="6858000"/>
            <a:chOff x="0" y="0"/>
            <a:chExt cx="12192000" cy="6858000"/>
          </a:xfrm>
        </p:grpSpPr>
        <p:sp>
          <p:nvSpPr>
            <p:cNvPr id="7" name="Rectangle 6"/>
            <p:cNvSpPr/>
            <p:nvPr/>
          </p:nvSpPr>
          <p:spPr>
            <a:xfrm>
              <a:off x="0" y="0"/>
              <a:ext cx="12192000" cy="6858000"/>
            </a:xfrm>
            <a:prstGeom prst="rect">
              <a:avLst/>
            </a:prstGeom>
            <a:blipFill>
              <a:blip r:embed="rId19">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Oval 12"/>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Freeform 5"/>
            <p:cNvSpPr/>
            <p:nvPr/>
          </p:nvSpPr>
          <p:spPr bwMode="gray">
            <a:xfrm rot="21010068">
              <a:off x="8490951" y="17975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9" name="Freeform 5"/>
            <p:cNvSpPr/>
            <p:nvPr/>
          </p:nvSpPr>
          <p:spPr bwMode="gray">
            <a:xfrm>
              <a:off x="459506" y="1866405"/>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14"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Placeholder 1"/>
          <p:cNvSpPr>
            <a:spLocks noGrp="1"/>
          </p:cNvSpPr>
          <p:nvPr>
            <p:ph type="title"/>
          </p:nvPr>
        </p:nvSpPr>
        <p:spPr bwMode="gray">
          <a:xfrm>
            <a:off x="1154954" y="973668"/>
            <a:ext cx="8761413" cy="706964"/>
          </a:xfrm>
          <a:prstGeom prst="rect">
            <a:avLst/>
          </a:prstGeom>
        </p:spPr>
        <p:txBody>
          <a:bodyPr vert="horz" lIns="91440" tIns="45720" rIns="91440" bIns="45720" rtlCol="0" anchor="ctr">
            <a:noAutofit/>
          </a:bodyPr>
          <a:lstStyle/>
          <a:p>
            <a:r>
              <a:rPr lang="en-US"/>
              <a:t>Click to edit Master title style</a:t>
            </a:r>
            <a:endParaRPr lang="en-US" dirty="0"/>
          </a:p>
        </p:txBody>
      </p:sp>
      <p:sp>
        <p:nvSpPr>
          <p:cNvPr id="3" name="Text Placeholder 2"/>
          <p:cNvSpPr>
            <a:spLocks noGrp="1"/>
          </p:cNvSpPr>
          <p:nvPr>
            <p:ph type="body" idx="1"/>
          </p:nvPr>
        </p:nvSpPr>
        <p:spPr>
          <a:xfrm>
            <a:off x="1154954" y="2603500"/>
            <a:ext cx="8761413" cy="34163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653104" y="6391838"/>
            <a:ext cx="990599" cy="304799"/>
          </a:xfrm>
          <a:prstGeom prst="rect">
            <a:avLst/>
          </a:prstGeom>
        </p:spPr>
        <p:txBody>
          <a:bodyPr vert="horz" lIns="91440" tIns="45720" rIns="91440" bIns="45720" rtlCol="0" anchor="ctr"/>
          <a:lstStyle>
            <a:lvl1pPr algn="r">
              <a:defRPr sz="1000" b="1" i="0">
                <a:solidFill>
                  <a:schemeClr val="accent1"/>
                </a:solidFill>
              </a:defRPr>
            </a:lvl1pPr>
          </a:lstStyle>
          <a:p>
            <a:fld id="{3C8805E0-6679-3344-8718-6CD69DAEF28F}" type="datetime1">
              <a:rPr lang="en-US" smtClean="0"/>
              <a:t>5/24/19</a:t>
            </a:fld>
            <a:endParaRPr lang="en-US" dirty="0"/>
          </a:p>
        </p:txBody>
      </p:sp>
      <p:sp>
        <p:nvSpPr>
          <p:cNvPr id="5" name="Footer Placeholder 4"/>
          <p:cNvSpPr>
            <a:spLocks noGrp="1"/>
          </p:cNvSpPr>
          <p:nvPr>
            <p:ph type="ftr" sz="quarter" idx="3"/>
          </p:nvPr>
        </p:nvSpPr>
        <p:spPr>
          <a:xfrm>
            <a:off x="561110" y="6391838"/>
            <a:ext cx="3859795" cy="304801"/>
          </a:xfrm>
          <a:prstGeom prst="rect">
            <a:avLst/>
          </a:prstGeom>
        </p:spPr>
        <p:txBody>
          <a:bodyPr vert="horz" lIns="91440" tIns="45720" rIns="91440" bIns="45720" rtlCol="0" anchor="ctr"/>
          <a:lstStyle>
            <a:lvl1pPr algn="l">
              <a:defRPr sz="1000" b="1" i="0">
                <a:solidFill>
                  <a:schemeClr val="accent1"/>
                </a:solidFill>
              </a:defRPr>
            </a:lvl1pPr>
          </a:lstStyle>
          <a:p>
            <a:r>
              <a:rPr lang="en-US"/>
              <a:t>Bell 2019</a:t>
            </a:r>
            <a:endParaRPr lang="en-US" dirty="0"/>
          </a:p>
        </p:txBody>
      </p:sp>
      <p:sp>
        <p:nvSpPr>
          <p:cNvPr id="21" name="Rectangle 20"/>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bg1"/>
                </a:solidFill>
              </a:defRPr>
            </a:lvl1pPr>
          </a:lstStyle>
          <a:p>
            <a:fld id="{D57F1E4F-1CFF-5643-939E-217C01CDF56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73" r:id="rId3"/>
    <p:sldLayoutId id="2147483652" r:id="rId4"/>
    <p:sldLayoutId id="2147483653" r:id="rId5"/>
    <p:sldLayoutId id="2147483654" r:id="rId6"/>
    <p:sldLayoutId id="2147483655" r:id="rId7"/>
    <p:sldLayoutId id="2147483656" r:id="rId8"/>
    <p:sldLayoutId id="2147483668" r:id="rId9"/>
    <p:sldLayoutId id="2147483667" r:id="rId10"/>
    <p:sldLayoutId id="2147483661" r:id="rId11"/>
    <p:sldLayoutId id="2147483672" r:id="rId12"/>
    <p:sldLayoutId id="2147483662" r:id="rId13"/>
    <p:sldLayoutId id="2147483669" r:id="rId14"/>
    <p:sldLayoutId id="2147483670" r:id="rId15"/>
    <p:sldLayoutId id="2147483658" r:id="rId16"/>
    <p:sldLayoutId id="2147483659" r:id="rId17"/>
  </p:sldLayoutIdLst>
  <p:hf sldNum="0" hdr="0" dt="0"/>
  <p:txStyles>
    <p:titleStyle>
      <a:lvl1pPr algn="l" defTabSz="457200" rtl="0" eaLnBrk="1" latinLnBrk="0" hangingPunct="1">
        <a:spcBef>
          <a:spcPct val="0"/>
        </a:spcBef>
        <a:buNone/>
        <a:defRPr sz="3600" b="0" i="0" kern="1200">
          <a:solidFill>
            <a:schemeClr val="bg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emf"/></Relationships>
</file>

<file path=ppt/slides/_rels/slide11.xml.rels><?xml version="1.0" encoding="UTF-8" standalone="yes"?>
<Relationships xmlns="http://schemas.openxmlformats.org/package/2006/relationships"><Relationship Id="rId3" Type="http://schemas.openxmlformats.org/officeDocument/2006/relationships/diagramData" Target="../diagrams/data4.xml"/><Relationship Id="rId4" Type="http://schemas.openxmlformats.org/officeDocument/2006/relationships/diagramLayout" Target="../diagrams/layout4.xml"/><Relationship Id="rId5" Type="http://schemas.openxmlformats.org/officeDocument/2006/relationships/diagramQuickStyle" Target="../diagrams/quickStyle4.xml"/><Relationship Id="rId6" Type="http://schemas.openxmlformats.org/officeDocument/2006/relationships/diagramColors" Target="../diagrams/colors4.xml"/><Relationship Id="rId7" Type="http://schemas.microsoft.com/office/2007/relationships/diagramDrawing" Target="../diagrams/drawing4.xml"/><Relationship Id="rId1" Type="http://schemas.openxmlformats.org/officeDocument/2006/relationships/slideLayout" Target="../slideLayouts/slideLayout2.xml"/><Relationship Id="rId2" Type="http://schemas.openxmlformats.org/officeDocument/2006/relationships/image" Target="../media/image1.jpe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jpeg"/><Relationship Id="rId3" Type="http://schemas.openxmlformats.org/officeDocument/2006/relationships/image" Target="../media/image7.jp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jp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0.jpg"/><Relationship Id="rId4" Type="http://schemas.openxmlformats.org/officeDocument/2006/relationships/image" Target="../media/image11.jpg"/><Relationship Id="rId1" Type="http://schemas.openxmlformats.org/officeDocument/2006/relationships/slideLayout" Target="../slideLayouts/slideLayout2.xml"/><Relationship Id="rId2" Type="http://schemas.openxmlformats.org/officeDocument/2006/relationships/image" Target="../media/image9.jp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2.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3.jpe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4.jp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5.png"/><Relationship Id="rId4" Type="http://schemas.openxmlformats.org/officeDocument/2006/relationships/image" Target="../media/image16.png"/><Relationship Id="rId5" Type="http://schemas.openxmlformats.org/officeDocument/2006/relationships/image" Target="../media/image17.png"/><Relationship Id="rId6" Type="http://schemas.openxmlformats.org/officeDocument/2006/relationships/image" Target="../media/image18.jpg"/><Relationship Id="rId1" Type="http://schemas.openxmlformats.org/officeDocument/2006/relationships/slideLayout" Target="../slideLayouts/slideLayout2.xml"/><Relationship Id="rId2" Type="http://schemas.openxmlformats.org/officeDocument/2006/relationships/image" Target="../media/image1.jpeg"/></Relationships>
</file>

<file path=ppt/slides/_rels/slide24.xml.rels><?xml version="1.0" encoding="UTF-8" standalone="yes"?>
<Relationships xmlns="http://schemas.openxmlformats.org/package/2006/relationships"><Relationship Id="rId3" Type="http://schemas.openxmlformats.org/officeDocument/2006/relationships/image" Target="../media/image20.jpg"/><Relationship Id="rId4" Type="http://schemas.openxmlformats.org/officeDocument/2006/relationships/image" Target="../media/image21.png"/><Relationship Id="rId1" Type="http://schemas.openxmlformats.org/officeDocument/2006/relationships/slideLayout" Target="../slideLayouts/slideLayout2.xml"/><Relationship Id="rId2" Type="http://schemas.openxmlformats.org/officeDocument/2006/relationships/image" Target="../media/image19.jp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2.jp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3.jp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4.jp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5.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jpeg"/><Relationship Id="rId3" Type="http://schemas.openxmlformats.org/officeDocument/2006/relationships/image" Target="../media/image3.jpg"/></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1.xml"/><Relationship Id="rId4" Type="http://schemas.openxmlformats.org/officeDocument/2006/relationships/diagramQuickStyle" Target="../diagrams/quickStyle1.xml"/><Relationship Id="rId5" Type="http://schemas.openxmlformats.org/officeDocument/2006/relationships/diagramColors" Target="../diagrams/colors1.xml"/><Relationship Id="rId6" Type="http://schemas.microsoft.com/office/2007/relationships/diagramDrawing" Target="../diagrams/drawing1.xml"/><Relationship Id="rId1" Type="http://schemas.openxmlformats.org/officeDocument/2006/relationships/slideLayout" Target="../slideLayouts/slideLayout2.xml"/><Relationship Id="rId2" Type="http://schemas.openxmlformats.org/officeDocument/2006/relationships/diagramData" Target="../diagrams/data1.xml"/></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2.xml"/><Relationship Id="rId4" Type="http://schemas.openxmlformats.org/officeDocument/2006/relationships/diagramLayout" Target="../diagrams/layout2.xml"/><Relationship Id="rId5" Type="http://schemas.openxmlformats.org/officeDocument/2006/relationships/diagramQuickStyle" Target="../diagrams/quickStyle2.xml"/><Relationship Id="rId6" Type="http://schemas.openxmlformats.org/officeDocument/2006/relationships/diagramColors" Target="../diagrams/colors2.xml"/><Relationship Id="rId7" Type="http://schemas.microsoft.com/office/2007/relationships/diagramDrawing" Target="../diagrams/drawing2.xml"/><Relationship Id="rId1" Type="http://schemas.openxmlformats.org/officeDocument/2006/relationships/slideLayout" Target="../slideLayouts/slideLayout2.xml"/><Relationship Id="rId2" Type="http://schemas.openxmlformats.org/officeDocument/2006/relationships/image" Target="../media/image1.jpe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jpeg"/><Relationship Id="rId3" Type="http://schemas.openxmlformats.org/officeDocument/2006/relationships/image" Target="../media/image4.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jpg"/></Relationships>
</file>

<file path=ppt/slides/_rels/slide9.xml.rels><?xml version="1.0" encoding="UTF-8" standalone="yes"?>
<Relationships xmlns="http://schemas.openxmlformats.org/package/2006/relationships"><Relationship Id="rId3" Type="http://schemas.openxmlformats.org/officeDocument/2006/relationships/diagramData" Target="../diagrams/data3.xml"/><Relationship Id="rId4" Type="http://schemas.openxmlformats.org/officeDocument/2006/relationships/diagramLayout" Target="../diagrams/layout3.xml"/><Relationship Id="rId5" Type="http://schemas.openxmlformats.org/officeDocument/2006/relationships/diagramQuickStyle" Target="../diagrams/quickStyle3.xml"/><Relationship Id="rId6" Type="http://schemas.openxmlformats.org/officeDocument/2006/relationships/diagramColors" Target="../diagrams/colors3.xml"/><Relationship Id="rId7" Type="http://schemas.microsoft.com/office/2007/relationships/diagramDrawing" Target="../diagrams/drawing3.xml"/><Relationship Id="rId1" Type="http://schemas.openxmlformats.org/officeDocument/2006/relationships/slideLayout" Target="../slideLayouts/slideLayout2.xml"/><Relationship Id="rId2" Type="http://schemas.openxmlformats.org/officeDocument/2006/relationships/image" Target="../media/image1.jpe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69000"/>
                <a:hueMod val="91000"/>
                <a:satMod val="164000"/>
                <a:lumMod val="74000"/>
              </a:schemeClr>
              <a:schemeClr val="bg2">
                <a:hueMod val="124000"/>
                <a:satMod val="140000"/>
                <a:lumMod val="142000"/>
              </a:schemeClr>
            </a:duotone>
          </a:blip>
          <a:stretch/>
        </a:blipFill>
        <a:effectLst/>
      </p:bgPr>
    </p:bg>
    <p:spTree>
      <p:nvGrpSpPr>
        <p:cNvPr id="1" name=""/>
        <p:cNvGrpSpPr/>
        <p:nvPr/>
      </p:nvGrpSpPr>
      <p:grpSpPr>
        <a:xfrm>
          <a:off x="0" y="0"/>
          <a:ext cx="0" cy="0"/>
          <a:chOff x="0" y="0"/>
          <a:chExt cx="0" cy="0"/>
        </a:xfrm>
      </p:grpSpPr>
      <p:sp useBgFill="1">
        <p:nvSpPr>
          <p:cNvPr id="40" name="Rectangle 39">
            <a:extLst>
              <a:ext uri="{FF2B5EF4-FFF2-40B4-BE49-F238E27FC236}">
                <a16:creationId xmlns:a16="http://schemas.microsoft.com/office/drawing/2014/main" xmlns="" id="{02E8BD2A-4014-4DC6-A228-4ECE6A0AA6D1}"/>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42" name="Rectangle 41">
            <a:extLst>
              <a:ext uri="{FF2B5EF4-FFF2-40B4-BE49-F238E27FC236}">
                <a16:creationId xmlns:a16="http://schemas.microsoft.com/office/drawing/2014/main" xmlns="" id="{3896CA42-3323-41E5-B809-CD790B2AA1C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sp>
      <p:sp>
        <p:nvSpPr>
          <p:cNvPr id="44" name="Freeform 5">
            <a:extLst>
              <a:ext uri="{FF2B5EF4-FFF2-40B4-BE49-F238E27FC236}">
                <a16:creationId xmlns:a16="http://schemas.microsoft.com/office/drawing/2014/main" xmlns="" id="{EA2FE539-0B6F-4FAE-A391-B46476F46CC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bwMode="gray">
          <a:xfrm rot="15922489">
            <a:off x="3140485"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tx1">
              <a:alpha val="20000"/>
            </a:schemeClr>
          </a:solidFill>
          <a:ln>
            <a:noFill/>
          </a:ln>
        </p:spPr>
      </p:sp>
      <p:sp>
        <p:nvSpPr>
          <p:cNvPr id="46" name="Freeform: Shape 45">
            <a:extLst>
              <a:ext uri="{FF2B5EF4-FFF2-40B4-BE49-F238E27FC236}">
                <a16:creationId xmlns:a16="http://schemas.microsoft.com/office/drawing/2014/main" xmlns="" id="{BD5A14FB-50A2-4964-8B07-EE40D1CE08B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bwMode="gray">
          <a:xfrm rot="16200000">
            <a:off x="5171964" y="-140866"/>
            <a:ext cx="6053670" cy="7139732"/>
          </a:xfrm>
          <a:custGeom>
            <a:avLst/>
            <a:gdLst>
              <a:gd name="connsiteX0" fmla="*/ 6053670 w 6053670"/>
              <a:gd name="connsiteY0" fmla="*/ 1098 h 7139732"/>
              <a:gd name="connsiteX1" fmla="*/ 6053670 w 6053670"/>
              <a:gd name="connsiteY1" fmla="*/ 1084479 h 7139732"/>
              <a:gd name="connsiteX2" fmla="*/ 6053670 w 6053670"/>
              <a:gd name="connsiteY2" fmla="*/ 1254558 h 7139732"/>
              <a:gd name="connsiteX3" fmla="*/ 6053670 w 6053670"/>
              <a:gd name="connsiteY3" fmla="*/ 7139732 h 7139732"/>
              <a:gd name="connsiteX4" fmla="*/ 0 w 6053670"/>
              <a:gd name="connsiteY4" fmla="*/ 7139732 h 7139732"/>
              <a:gd name="connsiteX5" fmla="*/ 0 w 6053670"/>
              <a:gd name="connsiteY5" fmla="*/ 1249853 h 7139732"/>
              <a:gd name="connsiteX6" fmla="*/ 0 w 6053670"/>
              <a:gd name="connsiteY6" fmla="*/ 1084479 h 7139732"/>
              <a:gd name="connsiteX7" fmla="*/ 0 w 6053670"/>
              <a:gd name="connsiteY7" fmla="*/ 0 h 7139732"/>
              <a:gd name="connsiteX8" fmla="*/ 35717 w 6053670"/>
              <a:gd name="connsiteY8" fmla="*/ 5488 h 7139732"/>
              <a:gd name="connsiteX9" fmla="*/ 140445 w 6053670"/>
              <a:gd name="connsiteY9" fmla="*/ 21641 h 7139732"/>
              <a:gd name="connsiteX10" fmla="*/ 216722 w 6053670"/>
              <a:gd name="connsiteY10" fmla="*/ 32932 h 7139732"/>
              <a:gd name="connsiteX11" fmla="*/ 307527 w 6053670"/>
              <a:gd name="connsiteY11" fmla="*/ 44850 h 7139732"/>
              <a:gd name="connsiteX12" fmla="*/ 415282 w 6053670"/>
              <a:gd name="connsiteY12" fmla="*/ 59121 h 7139732"/>
              <a:gd name="connsiteX13" fmla="*/ 534539 w 6053670"/>
              <a:gd name="connsiteY13" fmla="*/ 74175 h 7139732"/>
              <a:gd name="connsiteX14" fmla="*/ 668931 w 6053670"/>
              <a:gd name="connsiteY14" fmla="*/ 90014 h 7139732"/>
              <a:gd name="connsiteX15" fmla="*/ 815430 w 6053670"/>
              <a:gd name="connsiteY15" fmla="*/ 106794 h 7139732"/>
              <a:gd name="connsiteX16" fmla="*/ 974641 w 6053670"/>
              <a:gd name="connsiteY16" fmla="*/ 123574 h 7139732"/>
              <a:gd name="connsiteX17" fmla="*/ 1144144 w 6053670"/>
              <a:gd name="connsiteY17" fmla="*/ 140667 h 7139732"/>
              <a:gd name="connsiteX18" fmla="*/ 1326965 w 6053670"/>
              <a:gd name="connsiteY18" fmla="*/ 156506 h 7139732"/>
              <a:gd name="connsiteX19" fmla="*/ 1518261 w 6053670"/>
              <a:gd name="connsiteY19" fmla="*/ 171717 h 7139732"/>
              <a:gd name="connsiteX20" fmla="*/ 1720453 w 6053670"/>
              <a:gd name="connsiteY20" fmla="*/ 185518 h 7139732"/>
              <a:gd name="connsiteX21" fmla="*/ 1931121 w 6053670"/>
              <a:gd name="connsiteY21" fmla="*/ 198690 h 7139732"/>
              <a:gd name="connsiteX22" fmla="*/ 2150869 w 6053670"/>
              <a:gd name="connsiteY22" fmla="*/ 211079 h 7139732"/>
              <a:gd name="connsiteX23" fmla="*/ 2263467 w 6053670"/>
              <a:gd name="connsiteY23" fmla="*/ 215470 h 7139732"/>
              <a:gd name="connsiteX24" fmla="*/ 2378487 w 6053670"/>
              <a:gd name="connsiteY24" fmla="*/ 220332 h 7139732"/>
              <a:gd name="connsiteX25" fmla="*/ 2495323 w 6053670"/>
              <a:gd name="connsiteY25" fmla="*/ 224879 h 7139732"/>
              <a:gd name="connsiteX26" fmla="*/ 2612764 w 6053670"/>
              <a:gd name="connsiteY26" fmla="*/ 227859 h 7139732"/>
              <a:gd name="connsiteX27" fmla="*/ 2732627 w 6053670"/>
              <a:gd name="connsiteY27" fmla="*/ 230525 h 7139732"/>
              <a:gd name="connsiteX28" fmla="*/ 2853700 w 6053670"/>
              <a:gd name="connsiteY28" fmla="*/ 233348 h 7139732"/>
              <a:gd name="connsiteX29" fmla="*/ 2977195 w 6053670"/>
              <a:gd name="connsiteY29" fmla="*/ 235229 h 7139732"/>
              <a:gd name="connsiteX30" fmla="*/ 3101901 w 6053670"/>
              <a:gd name="connsiteY30" fmla="*/ 235229 h 7139732"/>
              <a:gd name="connsiteX31" fmla="*/ 3227817 w 6053670"/>
              <a:gd name="connsiteY31" fmla="*/ 236170 h 7139732"/>
              <a:gd name="connsiteX32" fmla="*/ 3354944 w 6053670"/>
              <a:gd name="connsiteY32" fmla="*/ 235229 h 7139732"/>
              <a:gd name="connsiteX33" fmla="*/ 3483887 w 6053670"/>
              <a:gd name="connsiteY33" fmla="*/ 233348 h 7139732"/>
              <a:gd name="connsiteX34" fmla="*/ 3612830 w 6053670"/>
              <a:gd name="connsiteY34" fmla="*/ 231623 h 7139732"/>
              <a:gd name="connsiteX35" fmla="*/ 3743590 w 6053670"/>
              <a:gd name="connsiteY35" fmla="*/ 227859 h 7139732"/>
              <a:gd name="connsiteX36" fmla="*/ 3875560 w 6053670"/>
              <a:gd name="connsiteY36" fmla="*/ 223938 h 7139732"/>
              <a:gd name="connsiteX37" fmla="*/ 4007530 w 6053670"/>
              <a:gd name="connsiteY37" fmla="*/ 219391 h 7139732"/>
              <a:gd name="connsiteX38" fmla="*/ 4140710 w 6053670"/>
              <a:gd name="connsiteY38" fmla="*/ 212961 h 7139732"/>
              <a:gd name="connsiteX39" fmla="*/ 4275102 w 6053670"/>
              <a:gd name="connsiteY39" fmla="*/ 205277 h 7139732"/>
              <a:gd name="connsiteX40" fmla="*/ 4410098 w 6053670"/>
              <a:gd name="connsiteY40" fmla="*/ 197907 h 7139732"/>
              <a:gd name="connsiteX41" fmla="*/ 4545096 w 6053670"/>
              <a:gd name="connsiteY41" fmla="*/ 188498 h 7139732"/>
              <a:gd name="connsiteX42" fmla="*/ 4681909 w 6053670"/>
              <a:gd name="connsiteY42" fmla="*/ 177207 h 7139732"/>
              <a:gd name="connsiteX43" fmla="*/ 4816905 w 6053670"/>
              <a:gd name="connsiteY43" fmla="*/ 165916 h 7139732"/>
              <a:gd name="connsiteX44" fmla="*/ 4954323 w 6053670"/>
              <a:gd name="connsiteY44" fmla="*/ 152899 h 7139732"/>
              <a:gd name="connsiteX45" fmla="*/ 5092347 w 6053670"/>
              <a:gd name="connsiteY45" fmla="*/ 138629 h 7139732"/>
              <a:gd name="connsiteX46" fmla="*/ 5228555 w 6053670"/>
              <a:gd name="connsiteY46" fmla="*/ 123574 h 7139732"/>
              <a:gd name="connsiteX47" fmla="*/ 5366578 w 6053670"/>
              <a:gd name="connsiteY47" fmla="*/ 106010 h 7139732"/>
              <a:gd name="connsiteX48" fmla="*/ 5503997 w 6053670"/>
              <a:gd name="connsiteY48" fmla="*/ 87192 h 7139732"/>
              <a:gd name="connsiteX49" fmla="*/ 5642020 w 6053670"/>
              <a:gd name="connsiteY49" fmla="*/ 68530 h 7139732"/>
              <a:gd name="connsiteX50" fmla="*/ 5779438 w 6053670"/>
              <a:gd name="connsiteY50" fmla="*/ 46733 h 7139732"/>
              <a:gd name="connsiteX51" fmla="*/ 5916251 w 6053670"/>
              <a:gd name="connsiteY51" fmla="*/ 24464 h 71397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6053670" h="7139732">
                <a:moveTo>
                  <a:pt x="6053670" y="1098"/>
                </a:moveTo>
                <a:lnTo>
                  <a:pt x="6053670" y="1084479"/>
                </a:lnTo>
                <a:lnTo>
                  <a:pt x="6053670" y="1254558"/>
                </a:lnTo>
                <a:lnTo>
                  <a:pt x="6053670" y="7139732"/>
                </a:lnTo>
                <a:lnTo>
                  <a:pt x="0" y="7139732"/>
                </a:lnTo>
                <a:lnTo>
                  <a:pt x="0" y="1249853"/>
                </a:lnTo>
                <a:lnTo>
                  <a:pt x="0" y="1084479"/>
                </a:lnTo>
                <a:lnTo>
                  <a:pt x="0" y="0"/>
                </a:lnTo>
                <a:lnTo>
                  <a:pt x="35717" y="5488"/>
                </a:lnTo>
                <a:lnTo>
                  <a:pt x="140445" y="21641"/>
                </a:lnTo>
                <a:lnTo>
                  <a:pt x="216722" y="32932"/>
                </a:lnTo>
                <a:lnTo>
                  <a:pt x="307527" y="44850"/>
                </a:lnTo>
                <a:lnTo>
                  <a:pt x="415282" y="59121"/>
                </a:lnTo>
                <a:lnTo>
                  <a:pt x="534539" y="74175"/>
                </a:lnTo>
                <a:lnTo>
                  <a:pt x="668931" y="90014"/>
                </a:lnTo>
                <a:lnTo>
                  <a:pt x="815430" y="106794"/>
                </a:lnTo>
                <a:lnTo>
                  <a:pt x="974641" y="123574"/>
                </a:lnTo>
                <a:lnTo>
                  <a:pt x="1144144" y="140667"/>
                </a:lnTo>
                <a:lnTo>
                  <a:pt x="1326965" y="156506"/>
                </a:lnTo>
                <a:lnTo>
                  <a:pt x="1518261" y="171717"/>
                </a:lnTo>
                <a:lnTo>
                  <a:pt x="1720453" y="185518"/>
                </a:lnTo>
                <a:lnTo>
                  <a:pt x="1931121" y="198690"/>
                </a:lnTo>
                <a:lnTo>
                  <a:pt x="2150869" y="211079"/>
                </a:lnTo>
                <a:lnTo>
                  <a:pt x="2263467" y="215470"/>
                </a:lnTo>
                <a:lnTo>
                  <a:pt x="2378487" y="220332"/>
                </a:lnTo>
                <a:lnTo>
                  <a:pt x="2495323" y="224879"/>
                </a:lnTo>
                <a:lnTo>
                  <a:pt x="2612764" y="227859"/>
                </a:lnTo>
                <a:lnTo>
                  <a:pt x="2732627" y="230525"/>
                </a:lnTo>
                <a:lnTo>
                  <a:pt x="2853700" y="233348"/>
                </a:lnTo>
                <a:lnTo>
                  <a:pt x="2977195" y="235229"/>
                </a:lnTo>
                <a:lnTo>
                  <a:pt x="3101901" y="235229"/>
                </a:lnTo>
                <a:lnTo>
                  <a:pt x="3227817" y="236170"/>
                </a:lnTo>
                <a:lnTo>
                  <a:pt x="3354944" y="235229"/>
                </a:lnTo>
                <a:lnTo>
                  <a:pt x="3483887" y="233348"/>
                </a:lnTo>
                <a:lnTo>
                  <a:pt x="3612830" y="231623"/>
                </a:lnTo>
                <a:lnTo>
                  <a:pt x="3743590" y="227859"/>
                </a:lnTo>
                <a:lnTo>
                  <a:pt x="3875560" y="223938"/>
                </a:lnTo>
                <a:lnTo>
                  <a:pt x="4007530" y="219391"/>
                </a:lnTo>
                <a:lnTo>
                  <a:pt x="4140710" y="212961"/>
                </a:lnTo>
                <a:lnTo>
                  <a:pt x="4275102" y="205277"/>
                </a:lnTo>
                <a:lnTo>
                  <a:pt x="4410098" y="197907"/>
                </a:lnTo>
                <a:lnTo>
                  <a:pt x="4545096" y="188498"/>
                </a:lnTo>
                <a:lnTo>
                  <a:pt x="4681909" y="177207"/>
                </a:lnTo>
                <a:lnTo>
                  <a:pt x="4816905" y="165916"/>
                </a:lnTo>
                <a:lnTo>
                  <a:pt x="4954323" y="152899"/>
                </a:lnTo>
                <a:lnTo>
                  <a:pt x="5092347" y="138629"/>
                </a:lnTo>
                <a:lnTo>
                  <a:pt x="5228555" y="123574"/>
                </a:lnTo>
                <a:lnTo>
                  <a:pt x="5366578" y="106010"/>
                </a:lnTo>
                <a:lnTo>
                  <a:pt x="5503997" y="87192"/>
                </a:lnTo>
                <a:lnTo>
                  <a:pt x="5642020" y="68530"/>
                </a:lnTo>
                <a:lnTo>
                  <a:pt x="5779438" y="46733"/>
                </a:lnTo>
                <a:lnTo>
                  <a:pt x="5916251" y="24464"/>
                </a:lnTo>
                <a:close/>
              </a:path>
            </a:pathLst>
          </a:custGeom>
          <a:solidFill>
            <a:schemeClr val="tx1"/>
          </a:solidFill>
          <a:ln>
            <a:noFill/>
          </a:ln>
        </p:spPr>
      </p:sp>
      <p:sp>
        <p:nvSpPr>
          <p:cNvPr id="48" name="Freeform 5">
            <a:extLst>
              <a:ext uri="{FF2B5EF4-FFF2-40B4-BE49-F238E27FC236}">
                <a16:creationId xmlns:a16="http://schemas.microsoft.com/office/drawing/2014/main" xmlns="" id="{FD63331C-DD2E-43D8-9511-B44EC057D7D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tx1"/>
          </a:solidFill>
          <a:ln>
            <a:noFill/>
          </a:ln>
        </p:spPr>
      </p:sp>
      <p:sp>
        <p:nvSpPr>
          <p:cNvPr id="2" name="Title 1">
            <a:extLst>
              <a:ext uri="{FF2B5EF4-FFF2-40B4-BE49-F238E27FC236}">
                <a16:creationId xmlns:a16="http://schemas.microsoft.com/office/drawing/2014/main" xmlns="" id="{B9658C52-3097-BE43-A2FB-4264CC49916C}"/>
              </a:ext>
            </a:extLst>
          </p:cNvPr>
          <p:cNvSpPr>
            <a:spLocks noGrp="1"/>
          </p:cNvSpPr>
          <p:nvPr>
            <p:ph type="ctrTitle"/>
          </p:nvPr>
        </p:nvSpPr>
        <p:spPr>
          <a:xfrm>
            <a:off x="5232771" y="437513"/>
            <a:ext cx="6232398" cy="5954325"/>
          </a:xfrm>
        </p:spPr>
        <p:txBody>
          <a:bodyPr anchor="ctr">
            <a:normAutofit/>
          </a:bodyPr>
          <a:lstStyle/>
          <a:p>
            <a:pPr>
              <a:lnSpc>
                <a:spcPct val="90000"/>
              </a:lnSpc>
            </a:pPr>
            <a:r>
              <a:rPr lang="en-US" sz="6600" dirty="0"/>
              <a:t>Medication Assisted Treatment, Opioid Use Disorder and Stigma</a:t>
            </a:r>
          </a:p>
        </p:txBody>
      </p:sp>
      <p:sp>
        <p:nvSpPr>
          <p:cNvPr id="3" name="Subtitle 2">
            <a:extLst>
              <a:ext uri="{FF2B5EF4-FFF2-40B4-BE49-F238E27FC236}">
                <a16:creationId xmlns:a16="http://schemas.microsoft.com/office/drawing/2014/main" xmlns="" id="{8C08BDD1-3D4D-C040-A802-A8DF6B8FFF7C}"/>
              </a:ext>
            </a:extLst>
          </p:cNvPr>
          <p:cNvSpPr>
            <a:spLocks noGrp="1"/>
          </p:cNvSpPr>
          <p:nvPr>
            <p:ph type="subTitle" idx="1"/>
          </p:nvPr>
        </p:nvSpPr>
        <p:spPr>
          <a:xfrm>
            <a:off x="971257" y="1172776"/>
            <a:ext cx="3290257" cy="4512448"/>
          </a:xfrm>
        </p:spPr>
        <p:txBody>
          <a:bodyPr anchor="ctr">
            <a:normAutofit/>
          </a:bodyPr>
          <a:lstStyle/>
          <a:p>
            <a:r>
              <a:rPr lang="en-US" sz="2400" dirty="0">
                <a:solidFill>
                  <a:schemeClr val="tx1"/>
                </a:solidFill>
              </a:rPr>
              <a:t>Providing Compassionate care</a:t>
            </a:r>
          </a:p>
          <a:p>
            <a:endParaRPr lang="en-US" sz="2400" dirty="0">
              <a:solidFill>
                <a:schemeClr val="tx1"/>
              </a:solidFill>
            </a:endParaRPr>
          </a:p>
          <a:p>
            <a:r>
              <a:rPr lang="en-US" sz="2400" dirty="0">
                <a:solidFill>
                  <a:schemeClr val="tx1"/>
                </a:solidFill>
              </a:rPr>
              <a:t> Grace Katie Bell MSN RN CARN PHN</a:t>
            </a:r>
          </a:p>
        </p:txBody>
      </p:sp>
    </p:spTree>
    <p:extLst>
      <p:ext uri="{BB962C8B-B14F-4D97-AF65-F5344CB8AC3E}">
        <p14:creationId xmlns:p14="http://schemas.microsoft.com/office/powerpoint/2010/main" val="3640235292"/>
      </p:ext>
    </p:extLst>
  </p:cSld>
  <p:clrMapOvr>
    <a:overrideClrMapping bg1="dk1" tx1="lt1" bg2="dk2" tx2="lt2" accent1="accent1" accent2="accent2" accent3="accent3" accent4="accent4" accent5="accent5" accent6="accent6" hlink="hlink" folHlink="folHlink"/>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2B8D671-0F0E-DB41-B1AB-E2121C14DDED}"/>
              </a:ext>
            </a:extLst>
          </p:cNvPr>
          <p:cNvSpPr>
            <a:spLocks noGrp="1"/>
          </p:cNvSpPr>
          <p:nvPr>
            <p:ph type="title"/>
          </p:nvPr>
        </p:nvSpPr>
        <p:spPr/>
        <p:txBody>
          <a:bodyPr/>
          <a:lstStyle/>
          <a:p>
            <a:pPr algn="ctr"/>
            <a:r>
              <a:rPr lang="en-US" dirty="0"/>
              <a:t>Stigma – in our thinking, attitude and our language</a:t>
            </a:r>
          </a:p>
        </p:txBody>
      </p:sp>
      <p:sp>
        <p:nvSpPr>
          <p:cNvPr id="3" name="Content Placeholder 2">
            <a:extLst>
              <a:ext uri="{FF2B5EF4-FFF2-40B4-BE49-F238E27FC236}">
                <a16:creationId xmlns:a16="http://schemas.microsoft.com/office/drawing/2014/main" xmlns="" id="{92215BF8-0456-764F-A659-998183545236}"/>
              </a:ext>
            </a:extLst>
          </p:cNvPr>
          <p:cNvSpPr>
            <a:spLocks noGrp="1"/>
          </p:cNvSpPr>
          <p:nvPr>
            <p:ph idx="1"/>
          </p:nvPr>
        </p:nvSpPr>
        <p:spPr/>
        <p:txBody>
          <a:bodyPr>
            <a:normAutofit fontScale="92500" lnSpcReduction="10000"/>
          </a:bodyPr>
          <a:lstStyle/>
          <a:p>
            <a:r>
              <a:rPr lang="en-US" dirty="0"/>
              <a:t> </a:t>
            </a:r>
            <a:r>
              <a:rPr lang="en-US" sz="2000" b="1" dirty="0"/>
              <a:t>Stigma is shaped by our thinking – a </a:t>
            </a:r>
            <a:r>
              <a:rPr lang="en-US" sz="2000" b="1" u="sng" dirty="0"/>
              <a:t>bias and perception</a:t>
            </a:r>
            <a:r>
              <a:rPr lang="en-US" sz="2000" b="1" dirty="0"/>
              <a:t> that substance users are “bad” and immoral rather than ill with a chronic condition requiring care and treatment. Often there is more than one chronic condition such as mental health disorders which also require care.</a:t>
            </a:r>
          </a:p>
          <a:p>
            <a:r>
              <a:rPr lang="en-US" sz="2000" b="1" dirty="0"/>
              <a:t>Stigma is communicated by tone, interpersonal attitude, body language.</a:t>
            </a:r>
          </a:p>
          <a:p>
            <a:r>
              <a:rPr lang="en-US" sz="2000" b="1" dirty="0"/>
              <a:t>Stigma is communicated by words.</a:t>
            </a:r>
          </a:p>
          <a:p>
            <a:r>
              <a:rPr lang="en-US" sz="2000" b="1" dirty="0"/>
              <a:t>Stigma becomes internalized by the person seeking help. The person views themselves as bad, as dirty, as weak which fuels the shame of stigma.</a:t>
            </a:r>
          </a:p>
        </p:txBody>
      </p:sp>
      <p:pic>
        <p:nvPicPr>
          <p:cNvPr id="4" name="Picture 3">
            <a:extLst>
              <a:ext uri="{FF2B5EF4-FFF2-40B4-BE49-F238E27FC236}">
                <a16:creationId xmlns:a16="http://schemas.microsoft.com/office/drawing/2014/main" xmlns="" id="{AF86668E-4113-7149-84CF-A82EA53E1472}"/>
              </a:ext>
            </a:extLst>
          </p:cNvPr>
          <p:cNvPicPr>
            <a:picLocks noChangeAspect="1"/>
          </p:cNvPicPr>
          <p:nvPr/>
        </p:nvPicPr>
        <p:blipFill>
          <a:blip r:embed="rId2"/>
          <a:stretch>
            <a:fillRect/>
          </a:stretch>
        </p:blipFill>
        <p:spPr>
          <a:xfrm>
            <a:off x="38109" y="-568712"/>
            <a:ext cx="12192000" cy="6858000"/>
          </a:xfrm>
          <a:prstGeom prst="rect">
            <a:avLst/>
          </a:prstGeom>
        </p:spPr>
      </p:pic>
      <p:sp>
        <p:nvSpPr>
          <p:cNvPr id="5" name="Footer Placeholder 4">
            <a:extLst>
              <a:ext uri="{FF2B5EF4-FFF2-40B4-BE49-F238E27FC236}">
                <a16:creationId xmlns:a16="http://schemas.microsoft.com/office/drawing/2014/main" xmlns="" id="{4EDA3434-CF88-BE40-BA5F-952280E8E9EE}"/>
              </a:ext>
            </a:extLst>
          </p:cNvPr>
          <p:cNvSpPr>
            <a:spLocks noGrp="1"/>
          </p:cNvSpPr>
          <p:nvPr>
            <p:ph type="ftr" sz="quarter" idx="11"/>
          </p:nvPr>
        </p:nvSpPr>
        <p:spPr/>
        <p:txBody>
          <a:bodyPr/>
          <a:lstStyle/>
          <a:p>
            <a:r>
              <a:rPr lang="en-US"/>
              <a:t>Bell 2019</a:t>
            </a:r>
            <a:endParaRPr lang="en-US" dirty="0"/>
          </a:p>
        </p:txBody>
      </p:sp>
    </p:spTree>
    <p:extLst>
      <p:ext uri="{BB962C8B-B14F-4D97-AF65-F5344CB8AC3E}">
        <p14:creationId xmlns:p14="http://schemas.microsoft.com/office/powerpoint/2010/main" val="171331823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53" name="Group 27">
            <a:extLst>
              <a:ext uri="{FF2B5EF4-FFF2-40B4-BE49-F238E27FC236}">
                <a16:creationId xmlns:a16="http://schemas.microsoft.com/office/drawing/2014/main" xmlns="" id="{08BCF048-8940-4354-B9EC-5AD74E283CE3}"/>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xmlns="" val="1"/>
              </p:ext>
            </p:extLst>
          </p:nvPr>
        </p:nvGrpSpPr>
        <p:grpSpPr>
          <a:xfrm>
            <a:off x="0" y="0"/>
            <a:ext cx="12192000" cy="6858000"/>
            <a:chOff x="0" y="0"/>
            <a:chExt cx="12192000" cy="6858000"/>
          </a:xfrm>
        </p:grpSpPr>
        <p:sp>
          <p:nvSpPr>
            <p:cNvPr id="29" name="Rectangle 28">
              <a:extLst>
                <a:ext uri="{FF2B5EF4-FFF2-40B4-BE49-F238E27FC236}">
                  <a16:creationId xmlns:a16="http://schemas.microsoft.com/office/drawing/2014/main" xmlns="" id="{D024C14A-78BD-44B0-82BE-6A0D0A27063A}"/>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30" name="Oval 29">
              <a:extLst>
                <a:ext uri="{FF2B5EF4-FFF2-40B4-BE49-F238E27FC236}">
                  <a16:creationId xmlns:a16="http://schemas.microsoft.com/office/drawing/2014/main" xmlns="" id="{809F3D29-EDB1-4F1C-A0E0-36F28CE17188}"/>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31" name="Oval 30">
              <a:extLst>
                <a:ext uri="{FF2B5EF4-FFF2-40B4-BE49-F238E27FC236}">
                  <a16:creationId xmlns:a16="http://schemas.microsoft.com/office/drawing/2014/main" xmlns="" id="{5282F4AB-C7B8-4A86-9927-AA106AA27B41}"/>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54" name="Rectangle 31">
              <a:extLst>
                <a:ext uri="{FF2B5EF4-FFF2-40B4-BE49-F238E27FC236}">
                  <a16:creationId xmlns:a16="http://schemas.microsoft.com/office/drawing/2014/main" xmlns="" id="{60B26874-5AFA-4D1E-94A9-53AF9790D702}"/>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gray">
            <a:xfrm>
              <a:off x="5713412" y="402165"/>
              <a:ext cx="6055253"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33" name="Freeform 5">
              <a:extLst>
                <a:ext uri="{FF2B5EF4-FFF2-40B4-BE49-F238E27FC236}">
                  <a16:creationId xmlns:a16="http://schemas.microsoft.com/office/drawing/2014/main" xmlns="" id="{A1DA6C95-40F8-4305-89F6-17F6167C0BF2}"/>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gray">
            <a:xfrm rot="15922489">
              <a:off x="3140485"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34" name="Freeform 5">
              <a:extLst>
                <a:ext uri="{FF2B5EF4-FFF2-40B4-BE49-F238E27FC236}">
                  <a16:creationId xmlns:a16="http://schemas.microsoft.com/office/drawing/2014/main" xmlns="" id="{A2FA2D29-AEEE-4FFA-B233-94FBE84C9B41}"/>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gray">
            <a:xfrm rot="16200000">
              <a:off x="2229377"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35" name="Freeform 5">
              <a:extLst>
                <a:ext uri="{FF2B5EF4-FFF2-40B4-BE49-F238E27FC236}">
                  <a16:creationId xmlns:a16="http://schemas.microsoft.com/office/drawing/2014/main" xmlns="" id="{6DA5143E-FA8E-4EC1-99F7-35AE5AD4E377}"/>
                </a:ext>
                <a:ext uri="{C183D7F6-B498-43B3-948B-1728B52AA6E4}">
                  <adec:decorative xmlns:adec="http://schemas.microsoft.com/office/drawing/2017/decorative" xmlns="" val="1"/>
                </a:ext>
              </a:extLst>
            </p:cNvPr>
            <p:cNvSpPr>
              <a:spLocks noEditPoints="1"/>
            </p:cNvSpPr>
            <p:nvPr>
              <p:extLst>
                <p:ext uri="{386F3935-93C4-4BCD-93E2-E3B085C9AB24}">
                  <p16:designElem xmlns:p16="http://schemas.microsoft.com/office/powerpoint/2015/main" xmlns=""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5" y="973667"/>
            <a:ext cx="2942210" cy="4833745"/>
          </a:xfrm>
        </p:spPr>
        <p:txBody>
          <a:bodyPr>
            <a:normAutofit/>
          </a:bodyPr>
          <a:lstStyle/>
          <a:p>
            <a:r>
              <a:rPr lang="en-US">
                <a:solidFill>
                  <a:srgbClr val="EBEBEB"/>
                </a:solidFill>
              </a:rPr>
              <a:t>Stigmatizing language no longer used</a:t>
            </a:r>
          </a:p>
        </p:txBody>
      </p:sp>
      <p:sp>
        <p:nvSpPr>
          <p:cNvPr id="37" name="Rectangle 36">
            <a:extLst>
              <a:ext uri="{FF2B5EF4-FFF2-40B4-BE49-F238E27FC236}">
                <a16:creationId xmlns:a16="http://schemas.microsoft.com/office/drawing/2014/main" xmlns="" id="{CC28BCC9-4093-4FD5-83EB-7EC297F5139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graphicFrame>
        <p:nvGraphicFramePr>
          <p:cNvPr id="23" name="Content Placeholder 2">
            <a:extLst>
              <a:ext uri="{FF2B5EF4-FFF2-40B4-BE49-F238E27FC236}">
                <a16:creationId xmlns:a16="http://schemas.microsoft.com/office/drawing/2014/main" xmlns="" id="{3421E07E-FCA5-49A8-97AE-1D3917400C12}"/>
              </a:ext>
            </a:extLst>
          </p:cNvPr>
          <p:cNvGraphicFramePr>
            <a:graphicFrameLocks noGrp="1"/>
          </p:cNvGraphicFramePr>
          <p:nvPr>
            <p:ph idx="1"/>
            <p:extLst>
              <p:ext uri="{D42A27DB-BD31-4B8C-83A1-F6EECF244321}">
                <p14:modId xmlns:p14="http://schemas.microsoft.com/office/powerpoint/2010/main" val="64181173"/>
              </p:ext>
            </p:extLst>
          </p:nvPr>
        </p:nvGraphicFramePr>
        <p:xfrm>
          <a:off x="5194300" y="808038"/>
          <a:ext cx="6391275" cy="524668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Footer Placeholder 2">
            <a:extLst>
              <a:ext uri="{FF2B5EF4-FFF2-40B4-BE49-F238E27FC236}">
                <a16:creationId xmlns:a16="http://schemas.microsoft.com/office/drawing/2014/main" xmlns="" id="{EC6B8650-B777-5148-88B5-3EF74DB83142}"/>
              </a:ext>
            </a:extLst>
          </p:cNvPr>
          <p:cNvSpPr>
            <a:spLocks noGrp="1"/>
          </p:cNvSpPr>
          <p:nvPr>
            <p:ph type="ftr" sz="quarter" idx="11"/>
          </p:nvPr>
        </p:nvSpPr>
        <p:spPr/>
        <p:txBody>
          <a:bodyPr/>
          <a:lstStyle/>
          <a:p>
            <a:r>
              <a:rPr lang="en-US"/>
              <a:t>Bell 2019</a:t>
            </a:r>
            <a:endParaRPr lang="en-US" dirty="0"/>
          </a:p>
        </p:txBody>
      </p:sp>
    </p:spTree>
    <p:extLst>
      <p:ext uri="{BB962C8B-B14F-4D97-AF65-F5344CB8AC3E}">
        <p14:creationId xmlns:p14="http://schemas.microsoft.com/office/powerpoint/2010/main" val="78505307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74" name="Group 62">
            <a:extLst>
              <a:ext uri="{FF2B5EF4-FFF2-40B4-BE49-F238E27FC236}">
                <a16:creationId xmlns:a16="http://schemas.microsoft.com/office/drawing/2014/main" xmlns="" id="{4091D54B-59AB-4A5E-8E9E-0421BD66D4FB}"/>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xmlns="" val="1"/>
              </p:ext>
            </p:extLst>
          </p:nvPr>
        </p:nvGrpSpPr>
        <p:grpSpPr>
          <a:xfrm>
            <a:off x="0" y="0"/>
            <a:ext cx="12192000" cy="6858000"/>
            <a:chOff x="0" y="0"/>
            <a:chExt cx="12192000" cy="6858000"/>
          </a:xfrm>
        </p:grpSpPr>
        <p:sp>
          <p:nvSpPr>
            <p:cNvPr id="64" name="Rectangle 63">
              <a:extLst>
                <a:ext uri="{FF2B5EF4-FFF2-40B4-BE49-F238E27FC236}">
                  <a16:creationId xmlns:a16="http://schemas.microsoft.com/office/drawing/2014/main" xmlns="" id="{547CE62E-FFFD-4A1F-BA78-C3B89C36FCA5}"/>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65" name="Freeform 5">
              <a:extLst>
                <a:ext uri="{FF2B5EF4-FFF2-40B4-BE49-F238E27FC236}">
                  <a16:creationId xmlns:a16="http://schemas.microsoft.com/office/drawing/2014/main" xmlns="" id="{AE51FD27-6B6A-4D21-BF22-245DA9BD0B3E}"/>
                </a:ext>
                <a:ext uri="{C183D7F6-B498-43B3-948B-1728B52AA6E4}">
                  <adec:decorative xmlns:adec="http://schemas.microsoft.com/office/drawing/2017/decorative" xmlns="" val="1"/>
                </a:ext>
              </a:extLst>
            </p:cNvPr>
            <p:cNvSpPr>
              <a:spLocks noEditPoints="1"/>
            </p:cNvSpPr>
            <p:nvPr>
              <p:extLst>
                <p:ext uri="{386F3935-93C4-4BCD-93E2-E3B085C9AB24}">
                  <p16:designElem xmlns:p16="http://schemas.microsoft.com/office/powerpoint/2015/main" xmlns=""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75" name="Rectangle 66">
            <a:extLst>
              <a:ext uri="{FF2B5EF4-FFF2-40B4-BE49-F238E27FC236}">
                <a16:creationId xmlns:a16="http://schemas.microsoft.com/office/drawing/2014/main" xmlns="" id="{B8144315-1C5A-4185-A952-25D98D303D4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6" name="Freeform 5">
            <a:extLst>
              <a:ext uri="{FF2B5EF4-FFF2-40B4-BE49-F238E27FC236}">
                <a16:creationId xmlns:a16="http://schemas.microsoft.com/office/drawing/2014/main" xmlns="" id="{11CAC6F2-0806-417B-BF5D-5AEF6195FA4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tx1"/>
          </a:solidFill>
          <a:ln>
            <a:noFill/>
          </a:ln>
        </p:spPr>
      </p:sp>
      <p:sp>
        <p:nvSpPr>
          <p:cNvPr id="71" name="Rectangle 70">
            <a:extLst>
              <a:ext uri="{FF2B5EF4-FFF2-40B4-BE49-F238E27FC236}">
                <a16:creationId xmlns:a16="http://schemas.microsoft.com/office/drawing/2014/main" xmlns="" id="{D4723B02-0AAB-4F6E-BA41-8ED99D559D93}"/>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1">
            <a:extLst>
              <a:ext uri="{FF2B5EF4-FFF2-40B4-BE49-F238E27FC236}">
                <a16:creationId xmlns:a16="http://schemas.microsoft.com/office/drawing/2014/main" xmlns="" id="{8D8DE372-24B0-9848-909A-758D3BED0AC3}"/>
              </a:ext>
            </a:extLst>
          </p:cNvPr>
          <p:cNvSpPr>
            <a:spLocks noGrp="1"/>
          </p:cNvSpPr>
          <p:nvPr>
            <p:ph type="title"/>
          </p:nvPr>
        </p:nvSpPr>
        <p:spPr>
          <a:xfrm>
            <a:off x="8160773" y="1113062"/>
            <a:ext cx="3382297" cy="3281957"/>
          </a:xfrm>
        </p:spPr>
        <p:txBody>
          <a:bodyPr vert="horz" lIns="91440" tIns="45720" rIns="91440" bIns="45720" rtlCol="0" anchor="b">
            <a:normAutofit/>
          </a:bodyPr>
          <a:lstStyle/>
          <a:p>
            <a:pPr>
              <a:lnSpc>
                <a:spcPct val="90000"/>
              </a:lnSpc>
            </a:pPr>
            <a:r>
              <a:rPr lang="en-US" sz="3000" b="0" i="0" kern="1200">
                <a:solidFill>
                  <a:srgbClr val="EBEBEB"/>
                </a:solidFill>
                <a:latin typeface="+mj-lt"/>
                <a:ea typeface="+mj-ea"/>
                <a:cs typeface="+mj-cs"/>
              </a:rPr>
              <a:t>Stigma is a secondary injury of substance use and can  require treatment</a:t>
            </a:r>
          </a:p>
        </p:txBody>
      </p:sp>
      <p:pic>
        <p:nvPicPr>
          <p:cNvPr id="77" name="Content Placeholder 3">
            <a:extLst>
              <a:ext uri="{FF2B5EF4-FFF2-40B4-BE49-F238E27FC236}">
                <a16:creationId xmlns:a16="http://schemas.microsoft.com/office/drawing/2014/main" xmlns="" id="{8490FA6C-0475-A841-95B2-604A65FF25A7}"/>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109763" y="1328456"/>
            <a:ext cx="6470907" cy="4197971"/>
          </a:xfrm>
          <a:prstGeom prst="roundRect">
            <a:avLst>
              <a:gd name="adj" fmla="val 1858"/>
            </a:avLst>
          </a:prstGeom>
          <a:effectLst>
            <a:outerShdw blurRad="50800" dist="50800" dir="5400000" algn="tl" rotWithShape="0">
              <a:srgbClr val="000000">
                <a:alpha val="43000"/>
              </a:srgbClr>
            </a:outerShdw>
          </a:effectLst>
        </p:spPr>
      </p:pic>
      <p:sp>
        <p:nvSpPr>
          <p:cNvPr id="3" name="Footer Placeholder 2">
            <a:extLst>
              <a:ext uri="{FF2B5EF4-FFF2-40B4-BE49-F238E27FC236}">
                <a16:creationId xmlns:a16="http://schemas.microsoft.com/office/drawing/2014/main" xmlns="" id="{A88D99AB-B1CD-074E-A4F1-A5FE4CA4EE99}"/>
              </a:ext>
            </a:extLst>
          </p:cNvPr>
          <p:cNvSpPr>
            <a:spLocks noGrp="1"/>
          </p:cNvSpPr>
          <p:nvPr>
            <p:ph type="ftr" sz="quarter" idx="11"/>
          </p:nvPr>
        </p:nvSpPr>
        <p:spPr/>
        <p:txBody>
          <a:bodyPr/>
          <a:lstStyle/>
          <a:p>
            <a:r>
              <a:rPr lang="en-US"/>
              <a:t>Bell 2019</a:t>
            </a:r>
            <a:endParaRPr lang="en-US" dirty="0"/>
          </a:p>
        </p:txBody>
      </p:sp>
    </p:spTree>
    <p:extLst>
      <p:ext uri="{BB962C8B-B14F-4D97-AF65-F5344CB8AC3E}">
        <p14:creationId xmlns:p14="http://schemas.microsoft.com/office/powerpoint/2010/main" val="1866633232"/>
      </p:ext>
    </p:extLst>
  </p:cSld>
  <p:clrMapOvr>
    <a:overrideClrMapping bg1="dk1" tx1="lt1" bg2="dk2" tx2="lt2" accent1="accent1" accent2="accent2" accent3="accent3" accent4="accent4" accent5="accent5" accent6="accent6" hlink="hlink" folHlink="folHlink"/>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xmlns="" id="{324E43EB-867C-4B35-9A5C-E435157C729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9">
            <a:extLst>
              <a:ext uri="{FF2B5EF4-FFF2-40B4-BE49-F238E27FC236}">
                <a16:creationId xmlns:a16="http://schemas.microsoft.com/office/drawing/2014/main" xmlns="" id="{A7C0F5DA-B59F-4F13-8BB8-FFD8F2C572BC}"/>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sp>
      <p:sp>
        <p:nvSpPr>
          <p:cNvPr id="12" name="Freeform 5">
            <a:extLst>
              <a:ext uri="{FF2B5EF4-FFF2-40B4-BE49-F238E27FC236}">
                <a16:creationId xmlns:a16="http://schemas.microsoft.com/office/drawing/2014/main" xmlns="" id="{9CEA1DEC-CC9E-4776-9E08-048A15BFA6C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bwMode="gray">
          <a:xfrm rot="15922489">
            <a:off x="3140485"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4" name="Freeform: Shape 13">
            <a:extLst>
              <a:ext uri="{FF2B5EF4-FFF2-40B4-BE49-F238E27FC236}">
                <a16:creationId xmlns:a16="http://schemas.microsoft.com/office/drawing/2014/main" xmlns="" id="{9CE399CF-F4B8-4832-A8CB-B93F6B1EF44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bwMode="gray">
          <a:xfrm rot="16200000">
            <a:off x="5171964" y="-140866"/>
            <a:ext cx="6053670" cy="7139732"/>
          </a:xfrm>
          <a:custGeom>
            <a:avLst/>
            <a:gdLst>
              <a:gd name="connsiteX0" fmla="*/ 6053670 w 6053670"/>
              <a:gd name="connsiteY0" fmla="*/ 1098 h 7139732"/>
              <a:gd name="connsiteX1" fmla="*/ 6053670 w 6053670"/>
              <a:gd name="connsiteY1" fmla="*/ 1084479 h 7139732"/>
              <a:gd name="connsiteX2" fmla="*/ 6053670 w 6053670"/>
              <a:gd name="connsiteY2" fmla="*/ 1254558 h 7139732"/>
              <a:gd name="connsiteX3" fmla="*/ 6053670 w 6053670"/>
              <a:gd name="connsiteY3" fmla="*/ 7139732 h 7139732"/>
              <a:gd name="connsiteX4" fmla="*/ 0 w 6053670"/>
              <a:gd name="connsiteY4" fmla="*/ 7139732 h 7139732"/>
              <a:gd name="connsiteX5" fmla="*/ 0 w 6053670"/>
              <a:gd name="connsiteY5" fmla="*/ 1249853 h 7139732"/>
              <a:gd name="connsiteX6" fmla="*/ 0 w 6053670"/>
              <a:gd name="connsiteY6" fmla="*/ 1084479 h 7139732"/>
              <a:gd name="connsiteX7" fmla="*/ 0 w 6053670"/>
              <a:gd name="connsiteY7" fmla="*/ 0 h 7139732"/>
              <a:gd name="connsiteX8" fmla="*/ 35717 w 6053670"/>
              <a:gd name="connsiteY8" fmla="*/ 5488 h 7139732"/>
              <a:gd name="connsiteX9" fmla="*/ 140445 w 6053670"/>
              <a:gd name="connsiteY9" fmla="*/ 21641 h 7139732"/>
              <a:gd name="connsiteX10" fmla="*/ 216722 w 6053670"/>
              <a:gd name="connsiteY10" fmla="*/ 32932 h 7139732"/>
              <a:gd name="connsiteX11" fmla="*/ 307527 w 6053670"/>
              <a:gd name="connsiteY11" fmla="*/ 44850 h 7139732"/>
              <a:gd name="connsiteX12" fmla="*/ 415282 w 6053670"/>
              <a:gd name="connsiteY12" fmla="*/ 59121 h 7139732"/>
              <a:gd name="connsiteX13" fmla="*/ 534539 w 6053670"/>
              <a:gd name="connsiteY13" fmla="*/ 74175 h 7139732"/>
              <a:gd name="connsiteX14" fmla="*/ 668931 w 6053670"/>
              <a:gd name="connsiteY14" fmla="*/ 90014 h 7139732"/>
              <a:gd name="connsiteX15" fmla="*/ 815430 w 6053670"/>
              <a:gd name="connsiteY15" fmla="*/ 106794 h 7139732"/>
              <a:gd name="connsiteX16" fmla="*/ 974641 w 6053670"/>
              <a:gd name="connsiteY16" fmla="*/ 123574 h 7139732"/>
              <a:gd name="connsiteX17" fmla="*/ 1144144 w 6053670"/>
              <a:gd name="connsiteY17" fmla="*/ 140667 h 7139732"/>
              <a:gd name="connsiteX18" fmla="*/ 1326965 w 6053670"/>
              <a:gd name="connsiteY18" fmla="*/ 156506 h 7139732"/>
              <a:gd name="connsiteX19" fmla="*/ 1518261 w 6053670"/>
              <a:gd name="connsiteY19" fmla="*/ 171717 h 7139732"/>
              <a:gd name="connsiteX20" fmla="*/ 1720453 w 6053670"/>
              <a:gd name="connsiteY20" fmla="*/ 185518 h 7139732"/>
              <a:gd name="connsiteX21" fmla="*/ 1931121 w 6053670"/>
              <a:gd name="connsiteY21" fmla="*/ 198690 h 7139732"/>
              <a:gd name="connsiteX22" fmla="*/ 2150869 w 6053670"/>
              <a:gd name="connsiteY22" fmla="*/ 211079 h 7139732"/>
              <a:gd name="connsiteX23" fmla="*/ 2263467 w 6053670"/>
              <a:gd name="connsiteY23" fmla="*/ 215470 h 7139732"/>
              <a:gd name="connsiteX24" fmla="*/ 2378487 w 6053670"/>
              <a:gd name="connsiteY24" fmla="*/ 220332 h 7139732"/>
              <a:gd name="connsiteX25" fmla="*/ 2495323 w 6053670"/>
              <a:gd name="connsiteY25" fmla="*/ 224879 h 7139732"/>
              <a:gd name="connsiteX26" fmla="*/ 2612764 w 6053670"/>
              <a:gd name="connsiteY26" fmla="*/ 227859 h 7139732"/>
              <a:gd name="connsiteX27" fmla="*/ 2732627 w 6053670"/>
              <a:gd name="connsiteY27" fmla="*/ 230525 h 7139732"/>
              <a:gd name="connsiteX28" fmla="*/ 2853700 w 6053670"/>
              <a:gd name="connsiteY28" fmla="*/ 233348 h 7139732"/>
              <a:gd name="connsiteX29" fmla="*/ 2977195 w 6053670"/>
              <a:gd name="connsiteY29" fmla="*/ 235229 h 7139732"/>
              <a:gd name="connsiteX30" fmla="*/ 3101901 w 6053670"/>
              <a:gd name="connsiteY30" fmla="*/ 235229 h 7139732"/>
              <a:gd name="connsiteX31" fmla="*/ 3227817 w 6053670"/>
              <a:gd name="connsiteY31" fmla="*/ 236170 h 7139732"/>
              <a:gd name="connsiteX32" fmla="*/ 3354944 w 6053670"/>
              <a:gd name="connsiteY32" fmla="*/ 235229 h 7139732"/>
              <a:gd name="connsiteX33" fmla="*/ 3483887 w 6053670"/>
              <a:gd name="connsiteY33" fmla="*/ 233348 h 7139732"/>
              <a:gd name="connsiteX34" fmla="*/ 3612830 w 6053670"/>
              <a:gd name="connsiteY34" fmla="*/ 231623 h 7139732"/>
              <a:gd name="connsiteX35" fmla="*/ 3743590 w 6053670"/>
              <a:gd name="connsiteY35" fmla="*/ 227859 h 7139732"/>
              <a:gd name="connsiteX36" fmla="*/ 3875560 w 6053670"/>
              <a:gd name="connsiteY36" fmla="*/ 223938 h 7139732"/>
              <a:gd name="connsiteX37" fmla="*/ 4007530 w 6053670"/>
              <a:gd name="connsiteY37" fmla="*/ 219391 h 7139732"/>
              <a:gd name="connsiteX38" fmla="*/ 4140710 w 6053670"/>
              <a:gd name="connsiteY38" fmla="*/ 212961 h 7139732"/>
              <a:gd name="connsiteX39" fmla="*/ 4275102 w 6053670"/>
              <a:gd name="connsiteY39" fmla="*/ 205277 h 7139732"/>
              <a:gd name="connsiteX40" fmla="*/ 4410098 w 6053670"/>
              <a:gd name="connsiteY40" fmla="*/ 197907 h 7139732"/>
              <a:gd name="connsiteX41" fmla="*/ 4545096 w 6053670"/>
              <a:gd name="connsiteY41" fmla="*/ 188498 h 7139732"/>
              <a:gd name="connsiteX42" fmla="*/ 4681909 w 6053670"/>
              <a:gd name="connsiteY42" fmla="*/ 177207 h 7139732"/>
              <a:gd name="connsiteX43" fmla="*/ 4816905 w 6053670"/>
              <a:gd name="connsiteY43" fmla="*/ 165916 h 7139732"/>
              <a:gd name="connsiteX44" fmla="*/ 4954323 w 6053670"/>
              <a:gd name="connsiteY44" fmla="*/ 152899 h 7139732"/>
              <a:gd name="connsiteX45" fmla="*/ 5092347 w 6053670"/>
              <a:gd name="connsiteY45" fmla="*/ 138629 h 7139732"/>
              <a:gd name="connsiteX46" fmla="*/ 5228555 w 6053670"/>
              <a:gd name="connsiteY46" fmla="*/ 123574 h 7139732"/>
              <a:gd name="connsiteX47" fmla="*/ 5366578 w 6053670"/>
              <a:gd name="connsiteY47" fmla="*/ 106010 h 7139732"/>
              <a:gd name="connsiteX48" fmla="*/ 5503997 w 6053670"/>
              <a:gd name="connsiteY48" fmla="*/ 87192 h 7139732"/>
              <a:gd name="connsiteX49" fmla="*/ 5642020 w 6053670"/>
              <a:gd name="connsiteY49" fmla="*/ 68530 h 7139732"/>
              <a:gd name="connsiteX50" fmla="*/ 5779438 w 6053670"/>
              <a:gd name="connsiteY50" fmla="*/ 46733 h 7139732"/>
              <a:gd name="connsiteX51" fmla="*/ 5916251 w 6053670"/>
              <a:gd name="connsiteY51" fmla="*/ 24464 h 71397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6053670" h="7139732">
                <a:moveTo>
                  <a:pt x="6053670" y="1098"/>
                </a:moveTo>
                <a:lnTo>
                  <a:pt x="6053670" y="1084479"/>
                </a:lnTo>
                <a:lnTo>
                  <a:pt x="6053670" y="1254558"/>
                </a:lnTo>
                <a:lnTo>
                  <a:pt x="6053670" y="7139732"/>
                </a:lnTo>
                <a:lnTo>
                  <a:pt x="0" y="7139732"/>
                </a:lnTo>
                <a:lnTo>
                  <a:pt x="0" y="1249853"/>
                </a:lnTo>
                <a:lnTo>
                  <a:pt x="0" y="1084479"/>
                </a:lnTo>
                <a:lnTo>
                  <a:pt x="0" y="0"/>
                </a:lnTo>
                <a:lnTo>
                  <a:pt x="35717" y="5488"/>
                </a:lnTo>
                <a:lnTo>
                  <a:pt x="140445" y="21641"/>
                </a:lnTo>
                <a:lnTo>
                  <a:pt x="216722" y="32932"/>
                </a:lnTo>
                <a:lnTo>
                  <a:pt x="307527" y="44850"/>
                </a:lnTo>
                <a:lnTo>
                  <a:pt x="415282" y="59121"/>
                </a:lnTo>
                <a:lnTo>
                  <a:pt x="534539" y="74175"/>
                </a:lnTo>
                <a:lnTo>
                  <a:pt x="668931" y="90014"/>
                </a:lnTo>
                <a:lnTo>
                  <a:pt x="815430" y="106794"/>
                </a:lnTo>
                <a:lnTo>
                  <a:pt x="974641" y="123574"/>
                </a:lnTo>
                <a:lnTo>
                  <a:pt x="1144144" y="140667"/>
                </a:lnTo>
                <a:lnTo>
                  <a:pt x="1326965" y="156506"/>
                </a:lnTo>
                <a:lnTo>
                  <a:pt x="1518261" y="171717"/>
                </a:lnTo>
                <a:lnTo>
                  <a:pt x="1720453" y="185518"/>
                </a:lnTo>
                <a:lnTo>
                  <a:pt x="1931121" y="198690"/>
                </a:lnTo>
                <a:lnTo>
                  <a:pt x="2150869" y="211079"/>
                </a:lnTo>
                <a:lnTo>
                  <a:pt x="2263467" y="215470"/>
                </a:lnTo>
                <a:lnTo>
                  <a:pt x="2378487" y="220332"/>
                </a:lnTo>
                <a:lnTo>
                  <a:pt x="2495323" y="224879"/>
                </a:lnTo>
                <a:lnTo>
                  <a:pt x="2612764" y="227859"/>
                </a:lnTo>
                <a:lnTo>
                  <a:pt x="2732627" y="230525"/>
                </a:lnTo>
                <a:lnTo>
                  <a:pt x="2853700" y="233348"/>
                </a:lnTo>
                <a:lnTo>
                  <a:pt x="2977195" y="235229"/>
                </a:lnTo>
                <a:lnTo>
                  <a:pt x="3101901" y="235229"/>
                </a:lnTo>
                <a:lnTo>
                  <a:pt x="3227817" y="236170"/>
                </a:lnTo>
                <a:lnTo>
                  <a:pt x="3354944" y="235229"/>
                </a:lnTo>
                <a:lnTo>
                  <a:pt x="3483887" y="233348"/>
                </a:lnTo>
                <a:lnTo>
                  <a:pt x="3612830" y="231623"/>
                </a:lnTo>
                <a:lnTo>
                  <a:pt x="3743590" y="227859"/>
                </a:lnTo>
                <a:lnTo>
                  <a:pt x="3875560" y="223938"/>
                </a:lnTo>
                <a:lnTo>
                  <a:pt x="4007530" y="219391"/>
                </a:lnTo>
                <a:lnTo>
                  <a:pt x="4140710" y="212961"/>
                </a:lnTo>
                <a:lnTo>
                  <a:pt x="4275102" y="205277"/>
                </a:lnTo>
                <a:lnTo>
                  <a:pt x="4410098" y="197907"/>
                </a:lnTo>
                <a:lnTo>
                  <a:pt x="4545096" y="188498"/>
                </a:lnTo>
                <a:lnTo>
                  <a:pt x="4681909" y="177207"/>
                </a:lnTo>
                <a:lnTo>
                  <a:pt x="4816905" y="165916"/>
                </a:lnTo>
                <a:lnTo>
                  <a:pt x="4954323" y="152899"/>
                </a:lnTo>
                <a:lnTo>
                  <a:pt x="5092347" y="138629"/>
                </a:lnTo>
                <a:lnTo>
                  <a:pt x="5228555" y="123574"/>
                </a:lnTo>
                <a:lnTo>
                  <a:pt x="5366578" y="106010"/>
                </a:lnTo>
                <a:lnTo>
                  <a:pt x="5503997" y="87192"/>
                </a:lnTo>
                <a:lnTo>
                  <a:pt x="5642020" y="68530"/>
                </a:lnTo>
                <a:lnTo>
                  <a:pt x="5779438" y="46733"/>
                </a:lnTo>
                <a:lnTo>
                  <a:pt x="5916251" y="24464"/>
                </a:lnTo>
                <a:close/>
              </a:path>
            </a:pathLst>
          </a:custGeom>
          <a:solidFill>
            <a:schemeClr val="bg1"/>
          </a:solidFill>
          <a:ln>
            <a:noFill/>
          </a:ln>
        </p:spPr>
      </p:sp>
      <p:sp>
        <p:nvSpPr>
          <p:cNvPr id="16" name="Freeform 5">
            <a:extLst>
              <a:ext uri="{FF2B5EF4-FFF2-40B4-BE49-F238E27FC236}">
                <a16:creationId xmlns:a16="http://schemas.microsoft.com/office/drawing/2014/main" xmlns="" id="{1F23E73A-FDC8-462C-83C1-3AA8961449CF}"/>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sp>
        <p:nvSpPr>
          <p:cNvPr id="2" name="Title 1">
            <a:extLst>
              <a:ext uri="{FF2B5EF4-FFF2-40B4-BE49-F238E27FC236}">
                <a16:creationId xmlns:a16="http://schemas.microsoft.com/office/drawing/2014/main" xmlns="" id="{0494348E-D0A3-ED41-B50A-382BE12D9E8F}"/>
              </a:ext>
            </a:extLst>
          </p:cNvPr>
          <p:cNvSpPr>
            <a:spLocks noGrp="1"/>
          </p:cNvSpPr>
          <p:nvPr>
            <p:ph type="title"/>
          </p:nvPr>
        </p:nvSpPr>
        <p:spPr>
          <a:xfrm>
            <a:off x="994087" y="1130603"/>
            <a:ext cx="3342442" cy="4596794"/>
          </a:xfrm>
        </p:spPr>
        <p:txBody>
          <a:bodyPr anchor="ctr">
            <a:normAutofit/>
          </a:bodyPr>
          <a:lstStyle/>
          <a:p>
            <a:r>
              <a:rPr lang="en-US" sz="3200" dirty="0">
                <a:solidFill>
                  <a:srgbClr val="EBEBEB"/>
                </a:solidFill>
              </a:rPr>
              <a:t>The Stigma Injury – how to treat</a:t>
            </a:r>
          </a:p>
        </p:txBody>
      </p:sp>
      <p:sp>
        <p:nvSpPr>
          <p:cNvPr id="3" name="Content Placeholder 2">
            <a:extLst>
              <a:ext uri="{FF2B5EF4-FFF2-40B4-BE49-F238E27FC236}">
                <a16:creationId xmlns:a16="http://schemas.microsoft.com/office/drawing/2014/main" xmlns="" id="{0273CCF0-BCAB-B64D-8C78-BC7C4E6E5C8E}"/>
              </a:ext>
            </a:extLst>
          </p:cNvPr>
          <p:cNvSpPr>
            <a:spLocks noGrp="1"/>
          </p:cNvSpPr>
          <p:nvPr>
            <p:ph idx="1"/>
          </p:nvPr>
        </p:nvSpPr>
        <p:spPr>
          <a:xfrm>
            <a:off x="5290077" y="437513"/>
            <a:ext cx="5502614" cy="5954325"/>
          </a:xfrm>
        </p:spPr>
        <p:txBody>
          <a:bodyPr anchor="ctr">
            <a:normAutofit/>
          </a:bodyPr>
          <a:lstStyle/>
          <a:p>
            <a:r>
              <a:rPr lang="en-US" sz="2000" b="1" dirty="0"/>
              <a:t>Begin with acknowledgement of the injury caused by stigma</a:t>
            </a:r>
          </a:p>
          <a:p>
            <a:pPr lvl="1"/>
            <a:r>
              <a:rPr lang="en-US" sz="2000" b="1" dirty="0"/>
              <a:t>Symptoms can be fear of Emergency Departments, distrust of medical providers; feelings of shame and dishonesty.</a:t>
            </a:r>
          </a:p>
          <a:p>
            <a:pPr lvl="1"/>
            <a:r>
              <a:rPr lang="en-US" sz="2000" b="1" dirty="0"/>
              <a:t>If not treated, the person internalizes the shame and low-self worth caused by stigma</a:t>
            </a:r>
          </a:p>
          <a:p>
            <a:pPr marL="457200" lvl="1" indent="0">
              <a:buNone/>
            </a:pPr>
            <a:r>
              <a:rPr lang="en-US" sz="2000" b="1" i="1" dirty="0"/>
              <a:t>OFFER HIGH DOSES OF:</a:t>
            </a:r>
          </a:p>
          <a:p>
            <a:r>
              <a:rPr lang="en-US" sz="2000" b="1" dirty="0"/>
              <a:t>Dignity</a:t>
            </a:r>
          </a:p>
          <a:p>
            <a:r>
              <a:rPr lang="en-US" sz="2000" b="1" dirty="0"/>
              <a:t>Empathy/ Compassion</a:t>
            </a:r>
          </a:p>
          <a:p>
            <a:r>
              <a:rPr lang="en-US" sz="2000" b="1" dirty="0"/>
              <a:t>Kindness</a:t>
            </a:r>
          </a:p>
          <a:p>
            <a:r>
              <a:rPr lang="en-US" sz="2000" b="1" dirty="0"/>
              <a:t>Respect</a:t>
            </a:r>
          </a:p>
          <a:p>
            <a:r>
              <a:rPr lang="en-US" sz="2000" b="1" dirty="0"/>
              <a:t>Listening</a:t>
            </a:r>
          </a:p>
        </p:txBody>
      </p:sp>
      <p:sp>
        <p:nvSpPr>
          <p:cNvPr id="4" name="Footer Placeholder 3">
            <a:extLst>
              <a:ext uri="{FF2B5EF4-FFF2-40B4-BE49-F238E27FC236}">
                <a16:creationId xmlns:a16="http://schemas.microsoft.com/office/drawing/2014/main" xmlns="" id="{1FE4FFDB-0A35-F948-9340-8EAB053B9118}"/>
              </a:ext>
            </a:extLst>
          </p:cNvPr>
          <p:cNvSpPr>
            <a:spLocks noGrp="1"/>
          </p:cNvSpPr>
          <p:nvPr>
            <p:ph type="ftr" sz="quarter" idx="11"/>
          </p:nvPr>
        </p:nvSpPr>
        <p:spPr/>
        <p:txBody>
          <a:bodyPr/>
          <a:lstStyle/>
          <a:p>
            <a:r>
              <a:rPr lang="en-US"/>
              <a:t>Bell 2019</a:t>
            </a:r>
            <a:endParaRPr lang="en-US" dirty="0"/>
          </a:p>
        </p:txBody>
      </p:sp>
    </p:spTree>
    <p:extLst>
      <p:ext uri="{BB962C8B-B14F-4D97-AF65-F5344CB8AC3E}">
        <p14:creationId xmlns:p14="http://schemas.microsoft.com/office/powerpoint/2010/main" val="154497690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Urine Drug Screens - Labs</a:t>
            </a:r>
          </a:p>
        </p:txBody>
      </p:sp>
      <p:sp>
        <p:nvSpPr>
          <p:cNvPr id="3" name="Content Placeholder 2"/>
          <p:cNvSpPr>
            <a:spLocks noGrp="1"/>
          </p:cNvSpPr>
          <p:nvPr>
            <p:ph idx="1"/>
          </p:nvPr>
        </p:nvSpPr>
        <p:spPr/>
        <p:txBody>
          <a:bodyPr/>
          <a:lstStyle/>
          <a:p>
            <a:endParaRPr lang="en-US" dirty="0"/>
          </a:p>
          <a:p>
            <a:r>
              <a:rPr lang="en-US" sz="2000" b="1" dirty="0"/>
              <a:t>In medicine, we do not refer to lab results as “clean” or “dirty”, we use medical language at all times to support the dignity of our patients.</a:t>
            </a:r>
          </a:p>
          <a:p>
            <a:r>
              <a:rPr lang="en-US" sz="2000" b="1" dirty="0"/>
              <a:t>We say positive or negative. Consistent or Inconsistent</a:t>
            </a:r>
            <a:r>
              <a:rPr lang="en-US" dirty="0"/>
              <a:t>.</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327197" y="3900105"/>
            <a:ext cx="1891324" cy="2404549"/>
          </a:xfrm>
          <a:prstGeom prst="rect">
            <a:avLst/>
          </a:prstGeom>
        </p:spPr>
      </p:pic>
      <p:sp>
        <p:nvSpPr>
          <p:cNvPr id="5" name="Footer Placeholder 4">
            <a:extLst>
              <a:ext uri="{FF2B5EF4-FFF2-40B4-BE49-F238E27FC236}">
                <a16:creationId xmlns:a16="http://schemas.microsoft.com/office/drawing/2014/main" xmlns="" id="{C8EA587E-428B-3245-B9BD-E0C2815843D4}"/>
              </a:ext>
            </a:extLst>
          </p:cNvPr>
          <p:cNvSpPr>
            <a:spLocks noGrp="1"/>
          </p:cNvSpPr>
          <p:nvPr>
            <p:ph type="ftr" sz="quarter" idx="11"/>
          </p:nvPr>
        </p:nvSpPr>
        <p:spPr/>
        <p:txBody>
          <a:bodyPr/>
          <a:lstStyle/>
          <a:p>
            <a:r>
              <a:rPr lang="en-US"/>
              <a:t>Bell 2019</a:t>
            </a:r>
            <a:endParaRPr lang="en-US" dirty="0"/>
          </a:p>
        </p:txBody>
      </p:sp>
    </p:spTree>
    <p:extLst>
      <p:ext uri="{BB962C8B-B14F-4D97-AF65-F5344CB8AC3E}">
        <p14:creationId xmlns:p14="http://schemas.microsoft.com/office/powerpoint/2010/main" val="292733903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The Human Suffering</a:t>
            </a:r>
            <a:br>
              <a:rPr lang="en-US" dirty="0"/>
            </a:br>
            <a:r>
              <a:rPr lang="en-US" i="1" dirty="0"/>
              <a:t>Craving</a:t>
            </a:r>
          </a:p>
        </p:txBody>
      </p:sp>
      <p:sp>
        <p:nvSpPr>
          <p:cNvPr id="3" name="Content Placeholder 2"/>
          <p:cNvSpPr>
            <a:spLocks noGrp="1"/>
          </p:cNvSpPr>
          <p:nvPr>
            <p:ph idx="1"/>
          </p:nvPr>
        </p:nvSpPr>
        <p:spPr/>
        <p:txBody>
          <a:bodyPr/>
          <a:lstStyle/>
          <a:p>
            <a:pPr lvl="0"/>
            <a:endParaRPr lang="en-US" dirty="0"/>
          </a:p>
          <a:p>
            <a:pPr lvl="0"/>
            <a:r>
              <a:rPr lang="en-US" sz="2000" b="1" dirty="0"/>
              <a:t>“We need three things to survive (besides oxygen): food, water and dopamine. If you deprive study subjects of water for three days, then put them in a functional MRI and place water on their lips, the relative size of the craving is like a baseball. Do the same with food, and it is like a basketball. </a:t>
            </a:r>
            <a:r>
              <a:rPr lang="is-IS" sz="2000" b="1" dirty="0"/>
              <a:t>…</a:t>
            </a:r>
            <a:r>
              <a:rPr lang="en-US" sz="2000" b="1" dirty="0"/>
              <a:t>Then, take someone with an addiction to opioids, </a:t>
            </a:r>
            <a:r>
              <a:rPr lang="en-US" sz="2000" b="1" i="1" dirty="0"/>
              <a:t>up to one year after their last use</a:t>
            </a:r>
            <a:r>
              <a:rPr lang="en-US" sz="2000" b="1" dirty="0"/>
              <a:t>, and talk about OxyContin while they are in a functional MRI, and the relative size of that craving is the size of a baseball field.”  (Corey Waller MD, 2016)</a:t>
            </a:r>
          </a:p>
          <a:p>
            <a:endParaRPr lang="en-US" dirty="0"/>
          </a:p>
        </p:txBody>
      </p:sp>
      <p:sp>
        <p:nvSpPr>
          <p:cNvPr id="4" name="Footer Placeholder 3">
            <a:extLst>
              <a:ext uri="{FF2B5EF4-FFF2-40B4-BE49-F238E27FC236}">
                <a16:creationId xmlns:a16="http://schemas.microsoft.com/office/drawing/2014/main" xmlns="" id="{3A1BBDF4-9719-5046-BF69-E13FA0AB697A}"/>
              </a:ext>
            </a:extLst>
          </p:cNvPr>
          <p:cNvSpPr>
            <a:spLocks noGrp="1"/>
          </p:cNvSpPr>
          <p:nvPr>
            <p:ph type="ftr" sz="quarter" idx="11"/>
          </p:nvPr>
        </p:nvSpPr>
        <p:spPr/>
        <p:txBody>
          <a:bodyPr/>
          <a:lstStyle/>
          <a:p>
            <a:r>
              <a:rPr lang="en-US"/>
              <a:t>Bell 2019</a:t>
            </a:r>
            <a:endParaRPr lang="en-US" dirty="0"/>
          </a:p>
        </p:txBody>
      </p:sp>
    </p:spTree>
    <p:extLst>
      <p:ext uri="{BB962C8B-B14F-4D97-AF65-F5344CB8AC3E}">
        <p14:creationId xmlns:p14="http://schemas.microsoft.com/office/powerpoint/2010/main" val="389183481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44840C9-A031-A141-B59C-46A7B99EAF55}"/>
              </a:ext>
            </a:extLst>
          </p:cNvPr>
          <p:cNvSpPr>
            <a:spLocks noGrp="1"/>
          </p:cNvSpPr>
          <p:nvPr>
            <p:ph type="title"/>
          </p:nvPr>
        </p:nvSpPr>
        <p:spPr/>
        <p:txBody>
          <a:bodyPr/>
          <a:lstStyle/>
          <a:p>
            <a:r>
              <a:rPr lang="en-US" dirty="0"/>
              <a:t>Craving</a:t>
            </a:r>
          </a:p>
        </p:txBody>
      </p:sp>
      <p:pic>
        <p:nvPicPr>
          <p:cNvPr id="5" name="Content Placeholder 4" descr="A picture containing athletic game, baseball, sport&#10;&#10;Description automatically generated">
            <a:extLst>
              <a:ext uri="{FF2B5EF4-FFF2-40B4-BE49-F238E27FC236}">
                <a16:creationId xmlns:a16="http://schemas.microsoft.com/office/drawing/2014/main" xmlns="" id="{5DFB758A-F9E2-9742-BBDB-975D64978CC6}"/>
              </a:ext>
            </a:extLst>
          </p:cNvPr>
          <p:cNvPicPr>
            <a:picLocks noGrp="1" noChangeAspect="1"/>
          </p:cNvPicPr>
          <p:nvPr>
            <p:ph idx="1"/>
          </p:nvPr>
        </p:nvPicPr>
        <p:blipFill>
          <a:blip r:embed="rId2"/>
          <a:stretch>
            <a:fillRect/>
          </a:stretch>
        </p:blipFill>
        <p:spPr>
          <a:xfrm>
            <a:off x="606260" y="5114885"/>
            <a:ext cx="548694" cy="546255"/>
          </a:xfrm>
        </p:spPr>
      </p:pic>
      <p:pic>
        <p:nvPicPr>
          <p:cNvPr id="7" name="Picture 6" descr="A picture containing athletic game, basketball, sport&#10;&#10;Description automatically generated">
            <a:extLst>
              <a:ext uri="{FF2B5EF4-FFF2-40B4-BE49-F238E27FC236}">
                <a16:creationId xmlns:a16="http://schemas.microsoft.com/office/drawing/2014/main" xmlns="" id="{DA4D3F09-0A21-274D-A840-B2A4BF45548A}"/>
              </a:ext>
            </a:extLst>
          </p:cNvPr>
          <p:cNvPicPr>
            <a:picLocks noChangeAspect="1"/>
          </p:cNvPicPr>
          <p:nvPr/>
        </p:nvPicPr>
        <p:blipFill>
          <a:blip r:embed="rId3"/>
          <a:stretch>
            <a:fillRect/>
          </a:stretch>
        </p:blipFill>
        <p:spPr>
          <a:xfrm>
            <a:off x="1558136" y="3927933"/>
            <a:ext cx="1631592" cy="1631592"/>
          </a:xfrm>
          <a:prstGeom prst="rect">
            <a:avLst/>
          </a:prstGeom>
        </p:spPr>
      </p:pic>
      <p:pic>
        <p:nvPicPr>
          <p:cNvPr id="9" name="Picture 8" descr="A stadium with green grass&#10;&#10;Description automatically generated">
            <a:extLst>
              <a:ext uri="{FF2B5EF4-FFF2-40B4-BE49-F238E27FC236}">
                <a16:creationId xmlns:a16="http://schemas.microsoft.com/office/drawing/2014/main" xmlns="" id="{65D418CD-911D-7047-B0B1-FCC013D091E3}"/>
              </a:ext>
            </a:extLst>
          </p:cNvPr>
          <p:cNvPicPr>
            <a:picLocks noChangeAspect="1"/>
          </p:cNvPicPr>
          <p:nvPr/>
        </p:nvPicPr>
        <p:blipFill>
          <a:blip r:embed="rId4"/>
          <a:stretch>
            <a:fillRect/>
          </a:stretch>
        </p:blipFill>
        <p:spPr>
          <a:xfrm>
            <a:off x="3592911" y="666471"/>
            <a:ext cx="8254542" cy="5493023"/>
          </a:xfrm>
          <a:prstGeom prst="rect">
            <a:avLst/>
          </a:prstGeom>
        </p:spPr>
      </p:pic>
      <p:sp>
        <p:nvSpPr>
          <p:cNvPr id="3" name="Footer Placeholder 2">
            <a:extLst>
              <a:ext uri="{FF2B5EF4-FFF2-40B4-BE49-F238E27FC236}">
                <a16:creationId xmlns:a16="http://schemas.microsoft.com/office/drawing/2014/main" xmlns="" id="{30103343-7D1A-D04A-83C8-4AF0869D7DD9}"/>
              </a:ext>
            </a:extLst>
          </p:cNvPr>
          <p:cNvSpPr>
            <a:spLocks noGrp="1"/>
          </p:cNvSpPr>
          <p:nvPr>
            <p:ph type="ftr" sz="quarter" idx="11"/>
          </p:nvPr>
        </p:nvSpPr>
        <p:spPr/>
        <p:txBody>
          <a:bodyPr/>
          <a:lstStyle/>
          <a:p>
            <a:r>
              <a:rPr lang="en-US"/>
              <a:t>Bell 2019</a:t>
            </a:r>
            <a:endParaRPr lang="en-US" dirty="0"/>
          </a:p>
        </p:txBody>
      </p:sp>
    </p:spTree>
    <p:extLst>
      <p:ext uri="{BB962C8B-B14F-4D97-AF65-F5344CB8AC3E}">
        <p14:creationId xmlns:p14="http://schemas.microsoft.com/office/powerpoint/2010/main" val="257926047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Human Suffering </a:t>
            </a:r>
            <a:br>
              <a:rPr lang="en-US" dirty="0"/>
            </a:br>
            <a:r>
              <a:rPr lang="en-US" i="1" dirty="0"/>
              <a:t>Opioid Withdrawal</a:t>
            </a:r>
          </a:p>
        </p:txBody>
      </p:sp>
      <p:sp>
        <p:nvSpPr>
          <p:cNvPr id="3" name="Content Placeholder 2"/>
          <p:cNvSpPr>
            <a:spLocks noGrp="1"/>
          </p:cNvSpPr>
          <p:nvPr>
            <p:ph idx="1"/>
          </p:nvPr>
        </p:nvSpPr>
        <p:spPr/>
        <p:txBody>
          <a:bodyPr numCol="2">
            <a:normAutofit/>
          </a:bodyPr>
          <a:lstStyle/>
          <a:p>
            <a:r>
              <a:rPr lang="en-US" b="1" dirty="0"/>
              <a:t>11 primary symptoms - Clinical Opiate Withdrawal Scale (COWS)</a:t>
            </a:r>
          </a:p>
          <a:p>
            <a:pPr lvl="1"/>
            <a:r>
              <a:rPr lang="en-US" sz="1800" b="1" dirty="0"/>
              <a:t>Elevated heart rate</a:t>
            </a:r>
          </a:p>
          <a:p>
            <a:pPr lvl="1"/>
            <a:r>
              <a:rPr lang="en-US" sz="1800" b="1" dirty="0"/>
              <a:t>Pupil dilation</a:t>
            </a:r>
          </a:p>
          <a:p>
            <a:pPr lvl="1"/>
            <a:r>
              <a:rPr lang="en-US" sz="1800" b="1" dirty="0"/>
              <a:t>Hot and Cold Sweats</a:t>
            </a:r>
          </a:p>
          <a:p>
            <a:pPr lvl="1"/>
            <a:r>
              <a:rPr lang="en-US" sz="1800" b="1" dirty="0"/>
              <a:t>Intense over-all body aches, especially in back and legs</a:t>
            </a:r>
          </a:p>
          <a:p>
            <a:pPr lvl="1"/>
            <a:r>
              <a:rPr lang="en-US" sz="1800" b="1" dirty="0"/>
              <a:t>Runny nose and tearing eyes</a:t>
            </a:r>
          </a:p>
          <a:p>
            <a:pPr lvl="1"/>
            <a:endParaRPr lang="en-US" sz="1800" b="1" dirty="0"/>
          </a:p>
          <a:p>
            <a:pPr lvl="1"/>
            <a:r>
              <a:rPr lang="en-US" sz="1800" b="1" dirty="0"/>
              <a:t>Intense intestinal distress – cramping and diarrhea</a:t>
            </a:r>
          </a:p>
          <a:p>
            <a:pPr lvl="1"/>
            <a:r>
              <a:rPr lang="en-US" sz="1800" b="1" dirty="0"/>
              <a:t>Severe anxiety and agitation</a:t>
            </a:r>
          </a:p>
          <a:p>
            <a:pPr lvl="1"/>
            <a:r>
              <a:rPr lang="en-US" sz="1800" b="1" dirty="0"/>
              <a:t>Severe restlessness</a:t>
            </a:r>
          </a:p>
          <a:p>
            <a:pPr lvl="1"/>
            <a:r>
              <a:rPr lang="en-US" sz="1800" b="1" dirty="0"/>
              <a:t>Tremors</a:t>
            </a:r>
          </a:p>
          <a:p>
            <a:pPr lvl="1"/>
            <a:r>
              <a:rPr lang="en-US" sz="1800" b="1" dirty="0"/>
              <a:t>Yawning</a:t>
            </a:r>
          </a:p>
          <a:p>
            <a:pPr lvl="1"/>
            <a:r>
              <a:rPr lang="en-US" sz="1800" b="1" dirty="0"/>
              <a:t>Gooseflesh</a:t>
            </a:r>
          </a:p>
        </p:txBody>
      </p:sp>
      <p:sp>
        <p:nvSpPr>
          <p:cNvPr id="4" name="Footer Placeholder 3">
            <a:extLst>
              <a:ext uri="{FF2B5EF4-FFF2-40B4-BE49-F238E27FC236}">
                <a16:creationId xmlns:a16="http://schemas.microsoft.com/office/drawing/2014/main" xmlns="" id="{FACC3D18-1EF3-DD49-B578-27E53242D6E2}"/>
              </a:ext>
            </a:extLst>
          </p:cNvPr>
          <p:cNvSpPr>
            <a:spLocks noGrp="1"/>
          </p:cNvSpPr>
          <p:nvPr>
            <p:ph type="ftr" sz="quarter" idx="11"/>
          </p:nvPr>
        </p:nvSpPr>
        <p:spPr/>
        <p:txBody>
          <a:bodyPr/>
          <a:lstStyle/>
          <a:p>
            <a:r>
              <a:rPr lang="en-US"/>
              <a:t>Bell 2019</a:t>
            </a:r>
            <a:endParaRPr lang="en-US" dirty="0"/>
          </a:p>
        </p:txBody>
      </p:sp>
    </p:spTree>
    <p:extLst>
      <p:ext uri="{BB962C8B-B14F-4D97-AF65-F5344CB8AC3E}">
        <p14:creationId xmlns:p14="http://schemas.microsoft.com/office/powerpoint/2010/main" val="83145137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xmlns="" id="{B219AE65-9B94-44EA-BEF3-EF4BFA169C81}"/>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9">
            <a:extLst>
              <a:ext uri="{FF2B5EF4-FFF2-40B4-BE49-F238E27FC236}">
                <a16:creationId xmlns:a16="http://schemas.microsoft.com/office/drawing/2014/main" xmlns="" id="{F0C81A57-9CD5-461B-8FFE-4A8CB6CFBE01}"/>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1017539" y="467397"/>
            <a:ext cx="695829" cy="5919116"/>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grpSp>
        <p:nvGrpSpPr>
          <p:cNvPr id="12" name="Group 11">
            <a:extLst>
              <a:ext uri="{FF2B5EF4-FFF2-40B4-BE49-F238E27FC236}">
                <a16:creationId xmlns:a16="http://schemas.microsoft.com/office/drawing/2014/main" xmlns="" id="{3086C462-37F4-494D-8292-CCB95221CC1A}"/>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xmlns="" val="1"/>
              </p:ext>
            </p:extLst>
          </p:nvPr>
        </p:nvGrpSpPr>
        <p:grpSpPr>
          <a:xfrm>
            <a:off x="0" y="0"/>
            <a:ext cx="12192000" cy="6858000"/>
            <a:chOff x="0" y="0"/>
            <a:chExt cx="12192000" cy="6858000"/>
          </a:xfrm>
          <a:solidFill>
            <a:srgbClr val="FFFFFF"/>
          </a:solidFill>
        </p:grpSpPr>
        <p:sp>
          <p:nvSpPr>
            <p:cNvPr id="13" name="Rectangle 12">
              <a:extLst>
                <a:ext uri="{FF2B5EF4-FFF2-40B4-BE49-F238E27FC236}">
                  <a16:creationId xmlns:a16="http://schemas.microsoft.com/office/drawing/2014/main" xmlns="" id="{2C7D2D64-353F-4802-AA48-A70CE6020B93}"/>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sp>
        <p:sp>
          <p:nvSpPr>
            <p:cNvPr id="33" name="Freeform 5">
              <a:extLst>
                <a:ext uri="{FF2B5EF4-FFF2-40B4-BE49-F238E27FC236}">
                  <a16:creationId xmlns:a16="http://schemas.microsoft.com/office/drawing/2014/main" xmlns="" id="{30A6328F-CAA3-4052-BF4C-14BD47706E65}"/>
                </a:ext>
                <a:ext uri="{C183D7F6-B498-43B3-948B-1728B52AA6E4}">
                  <adec:decorative xmlns:adec="http://schemas.microsoft.com/office/drawing/2017/decorative" xmlns="" val="1"/>
                </a:ext>
              </a:extLst>
            </p:cNvPr>
            <p:cNvSpPr>
              <a:spLocks noEditPoints="1"/>
            </p:cNvSpPr>
            <p:nvPr>
              <p:extLst>
                <p:ext uri="{386F3935-93C4-4BCD-93E2-E3B085C9AB24}">
                  <p16:designElem xmlns:p16="http://schemas.microsoft.com/office/powerpoint/2015/main" xmlns=""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ln>
              <a:noFill/>
            </a:ln>
          </p:spPr>
          <p:style>
            <a:lnRef idx="0">
              <a:scrgbClr r="0" g="0" b="0"/>
            </a:lnRef>
            <a:fillRef idx="1002">
              <a:schemeClr val="dk2"/>
            </a:fillRef>
            <a:effectRef idx="0">
              <a:scrgbClr r="0" g="0" b="0"/>
            </a:effectRef>
            <a:fontRef idx="major"/>
          </p:style>
        </p:sp>
      </p:grpSp>
      <p:sp>
        <p:nvSpPr>
          <p:cNvPr id="2" name="Title 1"/>
          <p:cNvSpPr>
            <a:spLocks noGrp="1"/>
          </p:cNvSpPr>
          <p:nvPr>
            <p:ph type="title"/>
          </p:nvPr>
        </p:nvSpPr>
        <p:spPr>
          <a:xfrm>
            <a:off x="1000372" y="1209957"/>
            <a:ext cx="3034580" cy="4438087"/>
          </a:xfrm>
        </p:spPr>
        <p:txBody>
          <a:bodyPr anchor="ctr">
            <a:normAutofit/>
          </a:bodyPr>
          <a:lstStyle/>
          <a:p>
            <a:pPr algn="r"/>
            <a:r>
              <a:rPr lang="en-US" sz="3200">
                <a:solidFill>
                  <a:schemeClr val="tx1"/>
                </a:solidFill>
              </a:rPr>
              <a:t>Human Suffering</a:t>
            </a:r>
            <a:br>
              <a:rPr lang="en-US" sz="3200">
                <a:solidFill>
                  <a:schemeClr val="tx1"/>
                </a:solidFill>
              </a:rPr>
            </a:br>
            <a:r>
              <a:rPr lang="en-US" sz="3200" i="1">
                <a:solidFill>
                  <a:schemeClr val="tx1"/>
                </a:solidFill>
              </a:rPr>
              <a:t>Losses </a:t>
            </a:r>
          </a:p>
        </p:txBody>
      </p:sp>
      <p:cxnSp>
        <p:nvCxnSpPr>
          <p:cNvPr id="16" name="Straight Connector 15">
            <a:extLst>
              <a:ext uri="{FF2B5EF4-FFF2-40B4-BE49-F238E27FC236}">
                <a16:creationId xmlns:a16="http://schemas.microsoft.com/office/drawing/2014/main" xmlns="" id="{AD23B2CD-009B-425A-9616-1E1AD1D5AB46}"/>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xmlns="" val="1"/>
              </p:ext>
            </p:extLst>
          </p:nvPr>
        </p:nvCxnSpPr>
        <p:spPr>
          <a:xfrm>
            <a:off x="4356687" y="1930986"/>
            <a:ext cx="0" cy="3200400"/>
          </a:xfrm>
          <a:prstGeom prst="line">
            <a:avLst/>
          </a:prstGeom>
          <a:ln w="15875" cap="sq">
            <a:solidFill>
              <a:schemeClr val="tx2"/>
            </a:solidFill>
            <a:miter lim="800000"/>
          </a:ln>
        </p:spPr>
        <p:style>
          <a:lnRef idx="1">
            <a:schemeClr val="accent1"/>
          </a:lnRef>
          <a:fillRef idx="0">
            <a:schemeClr val="accent1"/>
          </a:fillRef>
          <a:effectRef idx="0">
            <a:schemeClr val="accent1"/>
          </a:effectRef>
          <a:fontRef idx="minor">
            <a:schemeClr val="tx1"/>
          </a:fontRef>
        </p:style>
      </p:cxnSp>
      <p:sp>
        <p:nvSpPr>
          <p:cNvPr id="34" name="Content Placeholder 2"/>
          <p:cNvSpPr>
            <a:spLocks noGrp="1"/>
          </p:cNvSpPr>
          <p:nvPr>
            <p:ph idx="1"/>
          </p:nvPr>
        </p:nvSpPr>
        <p:spPr>
          <a:xfrm>
            <a:off x="4678424" y="1059025"/>
            <a:ext cx="5302189" cy="4739950"/>
          </a:xfrm>
        </p:spPr>
        <p:txBody>
          <a:bodyPr numCol="2" anchor="ctr">
            <a:normAutofit/>
          </a:bodyPr>
          <a:lstStyle/>
          <a:p>
            <a:r>
              <a:rPr lang="en-US" b="1">
                <a:solidFill>
                  <a:schemeClr val="tx1"/>
                </a:solidFill>
              </a:rPr>
              <a:t>Overdose deaths – 114 every day</a:t>
            </a:r>
          </a:p>
          <a:p>
            <a:r>
              <a:rPr lang="en-US" b="1">
                <a:solidFill>
                  <a:schemeClr val="tx1"/>
                </a:solidFill>
              </a:rPr>
              <a:t>Orphaned children</a:t>
            </a:r>
          </a:p>
          <a:p>
            <a:r>
              <a:rPr lang="en-US" b="1">
                <a:solidFill>
                  <a:schemeClr val="tx1"/>
                </a:solidFill>
              </a:rPr>
              <a:t>Grandparents raising families</a:t>
            </a:r>
          </a:p>
          <a:p>
            <a:r>
              <a:rPr lang="en-US" b="1">
                <a:solidFill>
                  <a:schemeClr val="tx1"/>
                </a:solidFill>
              </a:rPr>
              <a:t>Babies born with opioid dependence</a:t>
            </a:r>
          </a:p>
          <a:p>
            <a:r>
              <a:rPr lang="en-US" b="1">
                <a:solidFill>
                  <a:schemeClr val="tx1"/>
                </a:solidFill>
              </a:rPr>
              <a:t>Children in Foster Care</a:t>
            </a:r>
          </a:p>
          <a:p>
            <a:r>
              <a:rPr lang="en-US" b="1">
                <a:solidFill>
                  <a:schemeClr val="tx1"/>
                </a:solidFill>
              </a:rPr>
              <a:t>Overwhelmed agencies such as Law Enforcement, CPS and Emergency Services</a:t>
            </a:r>
          </a:p>
          <a:p>
            <a:r>
              <a:rPr lang="en-US" b="1">
                <a:solidFill>
                  <a:schemeClr val="tx1"/>
                </a:solidFill>
              </a:rPr>
              <a:t>Heart broken families and communities</a:t>
            </a:r>
          </a:p>
          <a:p>
            <a:r>
              <a:rPr lang="en-US" b="1">
                <a:solidFill>
                  <a:schemeClr val="tx1"/>
                </a:solidFill>
              </a:rPr>
              <a:t>Incarceration</a:t>
            </a:r>
          </a:p>
          <a:p>
            <a:r>
              <a:rPr lang="en-US" b="1">
                <a:solidFill>
                  <a:schemeClr val="tx1"/>
                </a:solidFill>
              </a:rPr>
              <a:t>Felonies</a:t>
            </a:r>
          </a:p>
          <a:p>
            <a:r>
              <a:rPr lang="en-US" b="1">
                <a:solidFill>
                  <a:schemeClr val="tx1"/>
                </a:solidFill>
              </a:rPr>
              <a:t>Medical challenges – HCV, HIV, Endocarditis, abscesses and cellulitis</a:t>
            </a:r>
          </a:p>
          <a:p>
            <a:endParaRPr lang="en-US">
              <a:solidFill>
                <a:schemeClr val="tx1"/>
              </a:solidFill>
            </a:endParaRPr>
          </a:p>
        </p:txBody>
      </p:sp>
    </p:spTree>
    <p:extLst>
      <p:ext uri="{BB962C8B-B14F-4D97-AF65-F5344CB8AC3E}">
        <p14:creationId xmlns:p14="http://schemas.microsoft.com/office/powerpoint/2010/main" val="304764115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Consider the injustice of this epidemic</a:t>
            </a:r>
          </a:p>
        </p:txBody>
      </p:sp>
      <p:pic>
        <p:nvPicPr>
          <p:cNvPr id="8" name="Content Placeholder 7"/>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929675" y="2603499"/>
            <a:ext cx="5733679" cy="3711977"/>
          </a:xfrm>
        </p:spPr>
      </p:pic>
      <p:sp>
        <p:nvSpPr>
          <p:cNvPr id="3" name="Footer Placeholder 2">
            <a:extLst>
              <a:ext uri="{FF2B5EF4-FFF2-40B4-BE49-F238E27FC236}">
                <a16:creationId xmlns:a16="http://schemas.microsoft.com/office/drawing/2014/main" xmlns="" id="{229FF761-F74F-4C40-9FD7-FCBB3211F142}"/>
              </a:ext>
            </a:extLst>
          </p:cNvPr>
          <p:cNvSpPr>
            <a:spLocks noGrp="1"/>
          </p:cNvSpPr>
          <p:nvPr>
            <p:ph type="ftr" sz="quarter" idx="11"/>
          </p:nvPr>
        </p:nvSpPr>
        <p:spPr/>
        <p:txBody>
          <a:bodyPr/>
          <a:lstStyle/>
          <a:p>
            <a:r>
              <a:rPr lang="en-US"/>
              <a:t>Bell 2019</a:t>
            </a:r>
            <a:endParaRPr lang="en-US" dirty="0"/>
          </a:p>
        </p:txBody>
      </p:sp>
    </p:spTree>
    <p:extLst>
      <p:ext uri="{BB962C8B-B14F-4D97-AF65-F5344CB8AC3E}">
        <p14:creationId xmlns:p14="http://schemas.microsoft.com/office/powerpoint/2010/main" val="428324988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0">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xmlns="" id="{B219AE65-9B94-44EA-BEF3-EF4BFA169C81}"/>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xmlns="" id="{F0C81A57-9CD5-461B-8FFE-4A8CB6CFBE01}"/>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1017539" y="467397"/>
            <a:ext cx="695829" cy="5919116"/>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grpSp>
        <p:nvGrpSpPr>
          <p:cNvPr id="21" name="Group 11">
            <a:extLst>
              <a:ext uri="{FF2B5EF4-FFF2-40B4-BE49-F238E27FC236}">
                <a16:creationId xmlns:a16="http://schemas.microsoft.com/office/drawing/2014/main" xmlns="" id="{3086C462-37F4-494D-8292-CCB95221CC1A}"/>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xmlns="" val="1"/>
              </p:ext>
            </p:extLst>
          </p:nvPr>
        </p:nvGrpSpPr>
        <p:grpSpPr>
          <a:xfrm>
            <a:off x="0" y="0"/>
            <a:ext cx="12192000" cy="6858000"/>
            <a:chOff x="0" y="0"/>
            <a:chExt cx="12192000" cy="6858000"/>
          </a:xfrm>
          <a:solidFill>
            <a:srgbClr val="FFFFFF"/>
          </a:solidFill>
        </p:grpSpPr>
        <p:sp>
          <p:nvSpPr>
            <p:cNvPr id="13" name="Rectangle 12">
              <a:extLst>
                <a:ext uri="{FF2B5EF4-FFF2-40B4-BE49-F238E27FC236}">
                  <a16:creationId xmlns:a16="http://schemas.microsoft.com/office/drawing/2014/main" xmlns="" id="{2C7D2D64-353F-4802-AA48-A70CE6020B93}"/>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Freeform 5">
              <a:extLst>
                <a:ext uri="{FF2B5EF4-FFF2-40B4-BE49-F238E27FC236}">
                  <a16:creationId xmlns:a16="http://schemas.microsoft.com/office/drawing/2014/main" xmlns="" id="{30A6328F-CAA3-4052-BF4C-14BD47706E65}"/>
                </a:ext>
                <a:ext uri="{C183D7F6-B498-43B3-948B-1728B52AA6E4}">
                  <adec:decorative xmlns:adec="http://schemas.microsoft.com/office/drawing/2017/decorative" xmlns="" val="1"/>
                </a:ext>
              </a:extLst>
            </p:cNvPr>
            <p:cNvSpPr>
              <a:spLocks noEditPoints="1"/>
            </p:cNvSpPr>
            <p:nvPr>
              <p:extLst>
                <p:ext uri="{386F3935-93C4-4BCD-93E2-E3B085C9AB24}">
                  <p16:designElem xmlns:p16="http://schemas.microsoft.com/office/powerpoint/2015/main" xmlns=""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ln>
              <a:noFill/>
            </a:ln>
          </p:spPr>
          <p:style>
            <a:lnRef idx="0">
              <a:scrgbClr r="0" g="0" b="0"/>
            </a:lnRef>
            <a:fillRef idx="1002">
              <a:schemeClr val="dk2"/>
            </a:fillRef>
            <a:effectRef idx="0">
              <a:scrgbClr r="0" g="0" b="0"/>
            </a:effectRef>
            <a:fontRef idx="major"/>
          </p:style>
        </p:sp>
      </p:grpSp>
      <p:sp>
        <p:nvSpPr>
          <p:cNvPr id="2" name="Title 1">
            <a:extLst>
              <a:ext uri="{FF2B5EF4-FFF2-40B4-BE49-F238E27FC236}">
                <a16:creationId xmlns:a16="http://schemas.microsoft.com/office/drawing/2014/main" xmlns="" id="{D63741B0-9F31-0240-B298-07198203E803}"/>
              </a:ext>
            </a:extLst>
          </p:cNvPr>
          <p:cNvSpPr>
            <a:spLocks noGrp="1"/>
          </p:cNvSpPr>
          <p:nvPr>
            <p:ph type="title"/>
          </p:nvPr>
        </p:nvSpPr>
        <p:spPr>
          <a:xfrm>
            <a:off x="1000372" y="1209957"/>
            <a:ext cx="3034580" cy="4438087"/>
          </a:xfrm>
        </p:spPr>
        <p:txBody>
          <a:bodyPr anchor="ctr">
            <a:normAutofit/>
          </a:bodyPr>
          <a:lstStyle/>
          <a:p>
            <a:pPr algn="r"/>
            <a:r>
              <a:rPr lang="en-US" sz="3200" dirty="0">
                <a:solidFill>
                  <a:schemeClr val="tx1"/>
                </a:solidFill>
              </a:rPr>
              <a:t>Chapa-De Medication Assisted Treatment –one program, two sites</a:t>
            </a:r>
            <a:br>
              <a:rPr lang="en-US" sz="3200" dirty="0">
                <a:solidFill>
                  <a:schemeClr val="tx1"/>
                </a:solidFill>
              </a:rPr>
            </a:br>
            <a:endParaRPr lang="en-US" sz="3200" dirty="0">
              <a:solidFill>
                <a:schemeClr val="tx1"/>
              </a:solidFill>
            </a:endParaRPr>
          </a:p>
        </p:txBody>
      </p:sp>
      <p:cxnSp>
        <p:nvCxnSpPr>
          <p:cNvPr id="22" name="Straight Connector 15">
            <a:extLst>
              <a:ext uri="{FF2B5EF4-FFF2-40B4-BE49-F238E27FC236}">
                <a16:creationId xmlns:a16="http://schemas.microsoft.com/office/drawing/2014/main" xmlns="" id="{AD23B2CD-009B-425A-9616-1E1AD1D5AB46}"/>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xmlns="" val="1"/>
              </p:ext>
            </p:extLst>
          </p:nvPr>
        </p:nvCxnSpPr>
        <p:spPr>
          <a:xfrm>
            <a:off x="4356687" y="1930986"/>
            <a:ext cx="0" cy="3200400"/>
          </a:xfrm>
          <a:prstGeom prst="line">
            <a:avLst/>
          </a:prstGeom>
          <a:ln w="15875" cap="sq">
            <a:solidFill>
              <a:schemeClr val="tx2"/>
            </a:solidFill>
            <a:miter lim="800000"/>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xmlns="" id="{FDEBD4AC-6846-2C47-B655-58975AFAFC56}"/>
              </a:ext>
            </a:extLst>
          </p:cNvPr>
          <p:cNvSpPr>
            <a:spLocks noGrp="1"/>
          </p:cNvSpPr>
          <p:nvPr>
            <p:ph idx="1"/>
          </p:nvPr>
        </p:nvSpPr>
        <p:spPr>
          <a:xfrm>
            <a:off x="4678424" y="1059025"/>
            <a:ext cx="5302189" cy="4739950"/>
          </a:xfrm>
        </p:spPr>
        <p:txBody>
          <a:bodyPr anchor="ctr">
            <a:normAutofit lnSpcReduction="10000"/>
          </a:bodyPr>
          <a:lstStyle/>
          <a:p>
            <a:r>
              <a:rPr lang="en-US" b="1" dirty="0">
                <a:solidFill>
                  <a:schemeClr val="tx1"/>
                </a:solidFill>
              </a:rPr>
              <a:t>Our Team</a:t>
            </a:r>
          </a:p>
          <a:p>
            <a:pPr lvl="1"/>
            <a:r>
              <a:rPr lang="en-US" b="1" dirty="0">
                <a:solidFill>
                  <a:schemeClr val="tx1"/>
                </a:solidFill>
              </a:rPr>
              <a:t>Annie </a:t>
            </a:r>
            <a:r>
              <a:rPr lang="en-US" b="1" dirty="0" err="1">
                <a:solidFill>
                  <a:schemeClr val="tx1"/>
                </a:solidFill>
              </a:rPr>
              <a:t>Mascorro</a:t>
            </a:r>
            <a:r>
              <a:rPr lang="en-US" b="1" dirty="0">
                <a:solidFill>
                  <a:schemeClr val="tx1"/>
                </a:solidFill>
              </a:rPr>
              <a:t> – RN Case Manager </a:t>
            </a:r>
            <a:r>
              <a:rPr lang="en-US" b="1" i="1" dirty="0">
                <a:solidFill>
                  <a:schemeClr val="tx1"/>
                </a:solidFill>
              </a:rPr>
              <a:t>Auburn</a:t>
            </a:r>
          </a:p>
          <a:p>
            <a:pPr lvl="1"/>
            <a:r>
              <a:rPr lang="en-US" b="1" dirty="0">
                <a:solidFill>
                  <a:schemeClr val="tx1"/>
                </a:solidFill>
              </a:rPr>
              <a:t>Katie Bell - RN Case Manager </a:t>
            </a:r>
            <a:r>
              <a:rPr lang="en-US" b="1" i="1" dirty="0">
                <a:solidFill>
                  <a:schemeClr val="tx1"/>
                </a:solidFill>
              </a:rPr>
              <a:t>Grass Valley</a:t>
            </a:r>
          </a:p>
          <a:p>
            <a:pPr lvl="1"/>
            <a:r>
              <a:rPr lang="en-US" b="1" dirty="0">
                <a:solidFill>
                  <a:schemeClr val="tx1"/>
                </a:solidFill>
              </a:rPr>
              <a:t>Holly Castro CAADC I – Substance Use Counselor </a:t>
            </a:r>
            <a:r>
              <a:rPr lang="en-US" b="1" i="1" dirty="0">
                <a:solidFill>
                  <a:schemeClr val="tx1"/>
                </a:solidFill>
              </a:rPr>
              <a:t>Auburn</a:t>
            </a:r>
          </a:p>
          <a:p>
            <a:pPr lvl="1"/>
            <a:r>
              <a:rPr lang="en-US" b="1" dirty="0">
                <a:solidFill>
                  <a:schemeClr val="tx1"/>
                </a:solidFill>
              </a:rPr>
              <a:t>Donita King – LMFT MAT </a:t>
            </a:r>
            <a:r>
              <a:rPr lang="en-US" b="1" i="1" dirty="0">
                <a:solidFill>
                  <a:schemeClr val="tx1"/>
                </a:solidFill>
              </a:rPr>
              <a:t>Grass Valley</a:t>
            </a:r>
          </a:p>
          <a:p>
            <a:pPr lvl="1"/>
            <a:r>
              <a:rPr lang="en-US" b="1" dirty="0">
                <a:solidFill>
                  <a:schemeClr val="tx1"/>
                </a:solidFill>
              </a:rPr>
              <a:t>John Bachman PhD – </a:t>
            </a:r>
          </a:p>
          <a:p>
            <a:pPr lvl="2"/>
            <a:r>
              <a:rPr lang="en-US" b="1" dirty="0">
                <a:solidFill>
                  <a:schemeClr val="tx1"/>
                </a:solidFill>
              </a:rPr>
              <a:t>Interim Behavioral Health Director/MAT team supervisor</a:t>
            </a:r>
          </a:p>
          <a:p>
            <a:pPr lvl="1"/>
            <a:r>
              <a:rPr lang="en-US" b="1" dirty="0">
                <a:solidFill>
                  <a:schemeClr val="tx1"/>
                </a:solidFill>
              </a:rPr>
              <a:t> </a:t>
            </a:r>
            <a:r>
              <a:rPr lang="en-US" b="1" dirty="0" err="1">
                <a:solidFill>
                  <a:schemeClr val="tx1"/>
                </a:solidFill>
              </a:rPr>
              <a:t>Alinea</a:t>
            </a:r>
            <a:r>
              <a:rPr lang="en-US" b="1" dirty="0">
                <a:solidFill>
                  <a:schemeClr val="tx1"/>
                </a:solidFill>
              </a:rPr>
              <a:t> Stevens MD – </a:t>
            </a:r>
            <a:r>
              <a:rPr lang="en-US" b="1" i="1" dirty="0">
                <a:solidFill>
                  <a:schemeClr val="tx1"/>
                </a:solidFill>
              </a:rPr>
              <a:t>Auburn - Medical Dir.</a:t>
            </a:r>
          </a:p>
          <a:p>
            <a:pPr lvl="2"/>
            <a:r>
              <a:rPr lang="en-US" b="1" dirty="0">
                <a:solidFill>
                  <a:schemeClr val="tx1"/>
                </a:solidFill>
              </a:rPr>
              <a:t> MAT Lead Provider</a:t>
            </a:r>
          </a:p>
          <a:p>
            <a:pPr lvl="1"/>
            <a:r>
              <a:rPr lang="en-US" b="1" dirty="0">
                <a:solidFill>
                  <a:schemeClr val="tx1"/>
                </a:solidFill>
              </a:rPr>
              <a:t>Michael </a:t>
            </a:r>
            <a:r>
              <a:rPr lang="en-US" b="1" dirty="0" err="1">
                <a:solidFill>
                  <a:schemeClr val="tx1"/>
                </a:solidFill>
              </a:rPr>
              <a:t>Quion</a:t>
            </a:r>
            <a:r>
              <a:rPr lang="en-US" b="1" dirty="0">
                <a:solidFill>
                  <a:schemeClr val="tx1"/>
                </a:solidFill>
              </a:rPr>
              <a:t> MD – </a:t>
            </a:r>
            <a:r>
              <a:rPr lang="en-US" b="1" i="1" dirty="0">
                <a:solidFill>
                  <a:schemeClr val="tx1"/>
                </a:solidFill>
              </a:rPr>
              <a:t>Grass Valley</a:t>
            </a:r>
          </a:p>
          <a:p>
            <a:pPr lvl="1"/>
            <a:r>
              <a:rPr lang="en-US" b="1" dirty="0">
                <a:solidFill>
                  <a:schemeClr val="tx1"/>
                </a:solidFill>
              </a:rPr>
              <a:t>Dr. Julie </a:t>
            </a:r>
            <a:r>
              <a:rPr lang="en-US" b="1" dirty="0" err="1">
                <a:solidFill>
                  <a:schemeClr val="tx1"/>
                </a:solidFill>
              </a:rPr>
              <a:t>Garchow</a:t>
            </a:r>
            <a:r>
              <a:rPr lang="en-US" b="1" dirty="0">
                <a:solidFill>
                  <a:schemeClr val="tx1"/>
                </a:solidFill>
              </a:rPr>
              <a:t> MD – </a:t>
            </a:r>
            <a:r>
              <a:rPr lang="en-US" b="1" i="1" dirty="0">
                <a:solidFill>
                  <a:schemeClr val="tx1"/>
                </a:solidFill>
              </a:rPr>
              <a:t>Auburn</a:t>
            </a:r>
          </a:p>
          <a:p>
            <a:pPr lvl="1"/>
            <a:r>
              <a:rPr lang="en-US" b="1" dirty="0">
                <a:solidFill>
                  <a:schemeClr val="tx1"/>
                </a:solidFill>
              </a:rPr>
              <a:t>Sarah Bland FNP-C - </a:t>
            </a:r>
            <a:r>
              <a:rPr lang="en-US" b="1" i="1" dirty="0">
                <a:solidFill>
                  <a:schemeClr val="tx1"/>
                </a:solidFill>
              </a:rPr>
              <a:t>Grass Valley</a:t>
            </a:r>
          </a:p>
        </p:txBody>
      </p:sp>
      <p:sp>
        <p:nvSpPr>
          <p:cNvPr id="5" name="Footer Placeholder 4">
            <a:extLst>
              <a:ext uri="{FF2B5EF4-FFF2-40B4-BE49-F238E27FC236}">
                <a16:creationId xmlns:a16="http://schemas.microsoft.com/office/drawing/2014/main" xmlns="" id="{CC5C3F37-67D0-884D-8612-DD1240D35223}"/>
              </a:ext>
            </a:extLst>
          </p:cNvPr>
          <p:cNvSpPr>
            <a:spLocks noGrp="1"/>
          </p:cNvSpPr>
          <p:nvPr>
            <p:ph type="ftr" sz="quarter" idx="11"/>
          </p:nvPr>
        </p:nvSpPr>
        <p:spPr/>
        <p:txBody>
          <a:bodyPr/>
          <a:lstStyle/>
          <a:p>
            <a:r>
              <a:rPr lang="en-US"/>
              <a:t>Bell 2019</a:t>
            </a:r>
            <a:endParaRPr lang="en-US" dirty="0"/>
          </a:p>
        </p:txBody>
      </p:sp>
    </p:spTree>
    <p:extLst>
      <p:ext uri="{BB962C8B-B14F-4D97-AF65-F5344CB8AC3E}">
        <p14:creationId xmlns:p14="http://schemas.microsoft.com/office/powerpoint/2010/main" val="1989223900"/>
      </p:ext>
    </p:extLst>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7505BC6-E5F9-2742-B0A1-5E690042EF6C}"/>
              </a:ext>
            </a:extLst>
          </p:cNvPr>
          <p:cNvSpPr>
            <a:spLocks noGrp="1"/>
          </p:cNvSpPr>
          <p:nvPr>
            <p:ph type="title"/>
          </p:nvPr>
        </p:nvSpPr>
        <p:spPr/>
        <p:txBody>
          <a:bodyPr/>
          <a:lstStyle/>
          <a:p>
            <a:endParaRPr lang="en-US"/>
          </a:p>
        </p:txBody>
      </p:sp>
      <p:pic>
        <p:nvPicPr>
          <p:cNvPr id="4" name="Content Placeholder 3">
            <a:extLst>
              <a:ext uri="{FF2B5EF4-FFF2-40B4-BE49-F238E27FC236}">
                <a16:creationId xmlns:a16="http://schemas.microsoft.com/office/drawing/2014/main" xmlns="" id="{34010C0D-8930-8449-B669-F7DCAA978596}"/>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478279" y="940385"/>
            <a:ext cx="8761413" cy="5031892"/>
          </a:xfrm>
          <a:prstGeom prst="rect">
            <a:avLst/>
          </a:prstGeom>
        </p:spPr>
      </p:pic>
      <p:sp>
        <p:nvSpPr>
          <p:cNvPr id="3" name="Footer Placeholder 2">
            <a:extLst>
              <a:ext uri="{FF2B5EF4-FFF2-40B4-BE49-F238E27FC236}">
                <a16:creationId xmlns:a16="http://schemas.microsoft.com/office/drawing/2014/main" xmlns="" id="{0BEE0F5B-6E41-5448-8858-3DF3FD5B8AF1}"/>
              </a:ext>
            </a:extLst>
          </p:cNvPr>
          <p:cNvSpPr>
            <a:spLocks noGrp="1"/>
          </p:cNvSpPr>
          <p:nvPr>
            <p:ph type="ftr" sz="quarter" idx="11"/>
          </p:nvPr>
        </p:nvSpPr>
        <p:spPr/>
        <p:txBody>
          <a:bodyPr/>
          <a:lstStyle/>
          <a:p>
            <a:r>
              <a:rPr lang="en-US"/>
              <a:t>Bell 2019</a:t>
            </a:r>
            <a:endParaRPr lang="en-US" dirty="0"/>
          </a:p>
        </p:txBody>
      </p:sp>
    </p:spTree>
    <p:extLst>
      <p:ext uri="{BB962C8B-B14F-4D97-AF65-F5344CB8AC3E}">
        <p14:creationId xmlns:p14="http://schemas.microsoft.com/office/powerpoint/2010/main" val="274833498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761413" cy="706964"/>
          </a:xfrm>
        </p:spPr>
        <p:txBody>
          <a:bodyPr>
            <a:normAutofit fontScale="90000"/>
          </a:bodyPr>
          <a:lstStyle/>
          <a:p>
            <a:r>
              <a:rPr lang="en-US" dirty="0"/>
              <a:t>The Solution – Access to care</a:t>
            </a:r>
            <a:br>
              <a:rPr lang="en-US" dirty="0"/>
            </a:br>
            <a:r>
              <a:rPr lang="en-US" dirty="0"/>
              <a:t>Addiction Treatment Starts Here</a:t>
            </a:r>
          </a:p>
        </p:txBody>
      </p:sp>
      <p:sp>
        <p:nvSpPr>
          <p:cNvPr id="3" name="Content Placeholder 2"/>
          <p:cNvSpPr>
            <a:spLocks noGrp="1"/>
          </p:cNvSpPr>
          <p:nvPr>
            <p:ph idx="1"/>
          </p:nvPr>
        </p:nvSpPr>
        <p:spPr>
          <a:xfrm>
            <a:off x="1154955" y="2603500"/>
            <a:ext cx="3481054" cy="3416300"/>
          </a:xfrm>
        </p:spPr>
        <p:txBody>
          <a:bodyPr anchor="ctr">
            <a:normAutofit/>
          </a:bodyPr>
          <a:lstStyle/>
          <a:p>
            <a:pPr>
              <a:lnSpc>
                <a:spcPct val="90000"/>
              </a:lnSpc>
            </a:pPr>
            <a:r>
              <a:rPr lang="en-US" sz="1600" b="1"/>
              <a:t>To increase access to care –  Open doors to treating Opioid Use Disorder</a:t>
            </a:r>
          </a:p>
          <a:p>
            <a:pPr lvl="1">
              <a:lnSpc>
                <a:spcPct val="90000"/>
              </a:lnSpc>
            </a:pPr>
            <a:r>
              <a:rPr lang="en-US" b="1"/>
              <a:t>Develop a Medication-Assisted Treatment program</a:t>
            </a:r>
          </a:p>
          <a:p>
            <a:pPr lvl="1">
              <a:lnSpc>
                <a:spcPct val="90000"/>
              </a:lnSpc>
            </a:pPr>
            <a:r>
              <a:rPr lang="en-US" b="1"/>
              <a:t>Community Outreach and Education</a:t>
            </a:r>
          </a:p>
          <a:p>
            <a:pPr lvl="1">
              <a:lnSpc>
                <a:spcPct val="90000"/>
              </a:lnSpc>
            </a:pPr>
            <a:r>
              <a:rPr lang="en-US" b="1"/>
              <a:t>No Wrong Door – have an effective referral system</a:t>
            </a:r>
          </a:p>
          <a:p>
            <a:pPr lvl="1">
              <a:lnSpc>
                <a:spcPct val="90000"/>
              </a:lnSpc>
            </a:pPr>
            <a:r>
              <a:rPr lang="en-US" b="1"/>
              <a:t>Keep barriers to a minimum</a:t>
            </a:r>
          </a:p>
          <a:p>
            <a:pPr lvl="1">
              <a:lnSpc>
                <a:spcPct val="90000"/>
              </a:lnSpc>
            </a:pPr>
            <a:endParaRPr lang="en-US" b="1"/>
          </a:p>
          <a:p>
            <a:pPr lvl="1">
              <a:lnSpc>
                <a:spcPct val="90000"/>
              </a:lnSpc>
            </a:pPr>
            <a:endParaRPr lang="en-US"/>
          </a:p>
          <a:p>
            <a:pPr lvl="1">
              <a:lnSpc>
                <a:spcPct val="90000"/>
              </a:lnSpc>
            </a:pPr>
            <a:endParaRPr lang="en-US"/>
          </a:p>
        </p:txBody>
      </p:sp>
      <p:pic>
        <p:nvPicPr>
          <p:cNvPr id="4" name="Picture 3"/>
          <p:cNvPicPr>
            <a:picLocks noChangeAspect="1"/>
          </p:cNvPicPr>
          <p:nvPr/>
        </p:nvPicPr>
        <p:blipFill rotWithShape="1">
          <a:blip r:embed="rId2">
            <a:extLst>
              <a:ext uri="{28A0092B-C50C-407E-A947-70E740481C1C}">
                <a14:useLocalDpi xmlns:a14="http://schemas.microsoft.com/office/drawing/2010/main" val="0"/>
              </a:ext>
            </a:extLst>
          </a:blip>
          <a:srcRect t="260" r="-1" b="5026"/>
          <a:stretch/>
        </p:blipFill>
        <p:spPr>
          <a:xfrm>
            <a:off x="4984956" y="2775951"/>
            <a:ext cx="6158802" cy="3067163"/>
          </a:xfrm>
          <a:prstGeom prst="roundRect">
            <a:avLst>
              <a:gd name="adj" fmla="val 1858"/>
            </a:avLst>
          </a:prstGeom>
          <a:effectLst>
            <a:outerShdw blurRad="50800" dist="50800" dir="5400000" algn="tl" rotWithShape="0">
              <a:srgbClr val="000000">
                <a:alpha val="43000"/>
              </a:srgbClr>
            </a:outerShdw>
          </a:effectLst>
        </p:spPr>
      </p:pic>
    </p:spTree>
    <p:extLst>
      <p:ext uri="{BB962C8B-B14F-4D97-AF65-F5344CB8AC3E}">
        <p14:creationId xmlns:p14="http://schemas.microsoft.com/office/powerpoint/2010/main" val="271993015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Solution – Medications of MAT</a:t>
            </a:r>
          </a:p>
        </p:txBody>
      </p:sp>
      <p:sp>
        <p:nvSpPr>
          <p:cNvPr id="3" name="Content Placeholder 2"/>
          <p:cNvSpPr>
            <a:spLocks noGrp="1"/>
          </p:cNvSpPr>
          <p:nvPr>
            <p:ph idx="1"/>
          </p:nvPr>
        </p:nvSpPr>
        <p:spPr/>
        <p:txBody>
          <a:bodyPr>
            <a:normAutofit fontScale="92500" lnSpcReduction="20000"/>
          </a:bodyPr>
          <a:lstStyle/>
          <a:p>
            <a:r>
              <a:rPr lang="en-US" sz="2400" b="1" dirty="0"/>
              <a:t>Buprenorphine - Suboxone, </a:t>
            </a:r>
            <a:r>
              <a:rPr lang="en-US" sz="2400" b="1" dirty="0" err="1"/>
              <a:t>Sublocade</a:t>
            </a:r>
            <a:r>
              <a:rPr lang="en-US" sz="2400" dirty="0"/>
              <a:t> </a:t>
            </a:r>
            <a:r>
              <a:rPr lang="en-US" sz="2000" b="1" dirty="0"/>
              <a:t>– partial agonist opioid, high affinity for receptors, low activating, long-acting 37 hour half-life. No Cravings, No withdrawal, No euphoria. Normalizes the brain. Combined with naloxone is brand name Suboxone. Taken through skin – sublingual or transdermal. Also Subcutaneous injectable and implants.</a:t>
            </a:r>
          </a:p>
          <a:p>
            <a:r>
              <a:rPr lang="en-US" sz="2600" b="1" dirty="0"/>
              <a:t>Naloxone – Narcan </a:t>
            </a:r>
            <a:r>
              <a:rPr lang="en-US" sz="2000" b="1" dirty="0"/>
              <a:t>– Opioid antagonist. Opioid overdose reversal treatment.</a:t>
            </a:r>
          </a:p>
          <a:p>
            <a:r>
              <a:rPr lang="en-US" sz="2600" b="1" dirty="0"/>
              <a:t>Naltrexone</a:t>
            </a:r>
            <a:r>
              <a:rPr lang="en-US" sz="2000" b="1" dirty="0"/>
              <a:t> – monthly injection of long-acting opioid antagonist. Vivitrol. Blocks effects of opioids. Minimal relief of opioid cravings but effectively saves lives.  This medication useful treating OUD with co-occurring Alcohol Use Disorder.</a:t>
            </a:r>
          </a:p>
        </p:txBody>
      </p:sp>
      <p:sp>
        <p:nvSpPr>
          <p:cNvPr id="4" name="Footer Placeholder 3">
            <a:extLst>
              <a:ext uri="{FF2B5EF4-FFF2-40B4-BE49-F238E27FC236}">
                <a16:creationId xmlns:a16="http://schemas.microsoft.com/office/drawing/2014/main" xmlns="" id="{5B764A2E-C156-7948-9671-32A12466E6EC}"/>
              </a:ext>
            </a:extLst>
          </p:cNvPr>
          <p:cNvSpPr>
            <a:spLocks noGrp="1"/>
          </p:cNvSpPr>
          <p:nvPr>
            <p:ph type="ftr" sz="quarter" idx="11"/>
          </p:nvPr>
        </p:nvSpPr>
        <p:spPr/>
        <p:txBody>
          <a:bodyPr/>
          <a:lstStyle/>
          <a:p>
            <a:r>
              <a:rPr lang="en-US"/>
              <a:t>Bell 2019</a:t>
            </a:r>
            <a:endParaRPr lang="en-US" dirty="0"/>
          </a:p>
        </p:txBody>
      </p:sp>
    </p:spTree>
    <p:extLst>
      <p:ext uri="{BB962C8B-B14F-4D97-AF65-F5344CB8AC3E}">
        <p14:creationId xmlns:p14="http://schemas.microsoft.com/office/powerpoint/2010/main" val="157598496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2" name="Group 11">
            <a:extLst>
              <a:ext uri="{FF2B5EF4-FFF2-40B4-BE49-F238E27FC236}">
                <a16:creationId xmlns:a16="http://schemas.microsoft.com/office/drawing/2014/main" xmlns="" id="{8CA5C868-0A82-4975-8602-F49477C7D523}"/>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xmlns="" val="1"/>
              </p:ext>
            </p:extLst>
          </p:nvPr>
        </p:nvGrpSpPr>
        <p:grpSpPr>
          <a:xfrm>
            <a:off x="0" y="0"/>
            <a:ext cx="12192000" cy="6858000"/>
            <a:chOff x="0" y="0"/>
            <a:chExt cx="12192000" cy="6858000"/>
          </a:xfrm>
        </p:grpSpPr>
        <p:sp>
          <p:nvSpPr>
            <p:cNvPr id="13" name="Rectangle 12">
              <a:extLst>
                <a:ext uri="{FF2B5EF4-FFF2-40B4-BE49-F238E27FC236}">
                  <a16:creationId xmlns:a16="http://schemas.microsoft.com/office/drawing/2014/main" xmlns="" id="{686BF052-6C01-4917-B7DB-1FFCF2551B9E}"/>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Freeform 5">
              <a:extLst>
                <a:ext uri="{FF2B5EF4-FFF2-40B4-BE49-F238E27FC236}">
                  <a16:creationId xmlns:a16="http://schemas.microsoft.com/office/drawing/2014/main" xmlns="" id="{9696179C-71E7-4A5B-B238-0AE1C74D63D2}"/>
                </a:ext>
                <a:ext uri="{C183D7F6-B498-43B3-948B-1728B52AA6E4}">
                  <adec:decorative xmlns:adec="http://schemas.microsoft.com/office/drawing/2017/decorative" xmlns="" val="1"/>
                </a:ext>
              </a:extLst>
            </p:cNvPr>
            <p:cNvSpPr>
              <a:spLocks noEditPoints="1"/>
            </p:cNvSpPr>
            <p:nvPr>
              <p:extLst>
                <p:ext uri="{386F3935-93C4-4BCD-93E2-E3B085C9AB24}">
                  <p16:designElem xmlns:p16="http://schemas.microsoft.com/office/powerpoint/2015/main" xmlns=""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16" name="Rectangle 15">
            <a:extLst>
              <a:ext uri="{FF2B5EF4-FFF2-40B4-BE49-F238E27FC236}">
                <a16:creationId xmlns:a16="http://schemas.microsoft.com/office/drawing/2014/main" xmlns="" id="{129EED8E-74E7-42E8-979B-7A783E78A4C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8382055" y="1241266"/>
            <a:ext cx="3161016" cy="3153753"/>
          </a:xfrm>
        </p:spPr>
        <p:txBody>
          <a:bodyPr vert="horz" lIns="91440" tIns="45720" rIns="91440" bIns="45720" rtlCol="0" anchor="b">
            <a:normAutofit/>
          </a:bodyPr>
          <a:lstStyle/>
          <a:p>
            <a:pPr>
              <a:lnSpc>
                <a:spcPct val="90000"/>
              </a:lnSpc>
            </a:pPr>
            <a:r>
              <a:rPr lang="en-US" sz="4200" b="0" i="0" kern="1200" dirty="0">
                <a:solidFill>
                  <a:schemeClr val="bg2"/>
                </a:solidFill>
                <a:latin typeface="+mj-lt"/>
                <a:ea typeface="+mj-ea"/>
                <a:cs typeface="+mj-cs"/>
              </a:rPr>
              <a:t>Suboxone, Narcan, Vivitrol</a:t>
            </a:r>
          </a:p>
        </p:txBody>
      </p:sp>
      <p:grpSp>
        <p:nvGrpSpPr>
          <p:cNvPr id="18" name="Group 17">
            <a:extLst>
              <a:ext uri="{FF2B5EF4-FFF2-40B4-BE49-F238E27FC236}">
                <a16:creationId xmlns:a16="http://schemas.microsoft.com/office/drawing/2014/main" xmlns="" id="{34BA060A-883C-4B29-ADBA-9336D46C05FE}"/>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xmlns="" val="1"/>
              </p:ext>
            </p:extLst>
          </p:nvPr>
        </p:nvGrpSpPr>
        <p:grpSpPr>
          <a:xfrm>
            <a:off x="423332" y="396837"/>
            <a:ext cx="7906665" cy="6058999"/>
            <a:chOff x="423332" y="396837"/>
            <a:chExt cx="7906665" cy="6058999"/>
          </a:xfrm>
        </p:grpSpPr>
        <p:sp>
          <p:nvSpPr>
            <p:cNvPr id="19" name="Rectangle 18">
              <a:extLst>
                <a:ext uri="{FF2B5EF4-FFF2-40B4-BE49-F238E27FC236}">
                  <a16:creationId xmlns:a16="http://schemas.microsoft.com/office/drawing/2014/main" xmlns="" id="{A8932B26-66A2-4BDA-BBEA-4A2D1B551447}"/>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gray">
            <a:xfrm flipH="1">
              <a:off x="423332" y="402165"/>
              <a:ext cx="6785133"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20" name="Freeform 5">
              <a:extLst>
                <a:ext uri="{FF2B5EF4-FFF2-40B4-BE49-F238E27FC236}">
                  <a16:creationId xmlns:a16="http://schemas.microsoft.com/office/drawing/2014/main" xmlns="" id="{0E3F5B06-347D-4FC0-8294-BC560A691ED5}"/>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gray">
            <a:xfrm rot="5400000" flipH="1">
              <a:off x="4616676" y="2801722"/>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21" name="Freeform 5">
              <a:extLst>
                <a:ext uri="{FF2B5EF4-FFF2-40B4-BE49-F238E27FC236}">
                  <a16:creationId xmlns:a16="http://schemas.microsoft.com/office/drawing/2014/main" xmlns="" id="{C0201BB3-B0C8-4E63-A160-E22A074B08B2}"/>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gray">
            <a:xfrm rot="5677511" flipH="1">
              <a:off x="6459831" y="1826079"/>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gr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66689" y="1145943"/>
            <a:ext cx="2944012" cy="2266890"/>
          </a:xfrm>
          <a:prstGeom prst="rect">
            <a:avLst/>
          </a:prstGeom>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331353" y="1393451"/>
            <a:ext cx="3221590" cy="1771874"/>
          </a:xfrm>
          <a:prstGeom prst="rect">
            <a:avLst/>
          </a:prstGeom>
        </p:spPr>
      </p:pic>
      <p:pic>
        <p:nvPicPr>
          <p:cNvPr id="7" name="Picture 6" descr="A screenshot of a cell phone&#10;&#10;Description automatically generated">
            <a:extLst>
              <a:ext uri="{FF2B5EF4-FFF2-40B4-BE49-F238E27FC236}">
                <a16:creationId xmlns:a16="http://schemas.microsoft.com/office/drawing/2014/main" xmlns="" id="{BA5D5C2F-085B-CB4C-A56B-D718EFDD769D}"/>
              </a:ext>
            </a:extLst>
          </p:cNvPr>
          <p:cNvPicPr>
            <a:picLocks noChangeAspect="1"/>
          </p:cNvPicPr>
          <p:nvPr/>
        </p:nvPicPr>
        <p:blipFill>
          <a:blip r:embed="rId5"/>
          <a:stretch>
            <a:fillRect/>
          </a:stretch>
        </p:blipFill>
        <p:spPr>
          <a:xfrm>
            <a:off x="1109763" y="3846187"/>
            <a:ext cx="3057864" cy="1718130"/>
          </a:xfrm>
          <a:prstGeom prst="rect">
            <a:avLst/>
          </a:prstGeom>
        </p:spPr>
      </p:pic>
      <p:pic>
        <p:nvPicPr>
          <p:cNvPr id="4" name="Content Placeholder 3"/>
          <p:cNvPicPr>
            <a:picLocks noGrp="1" noChangeAspect="1"/>
          </p:cNvPicPr>
          <p:nvPr>
            <p:ph idx="1"/>
          </p:nvPr>
        </p:nvPicPr>
        <p:blipFill>
          <a:blip r:embed="rId6">
            <a:extLst>
              <a:ext uri="{28A0092B-C50C-407E-A947-70E740481C1C}">
                <a14:useLocalDpi xmlns:a14="http://schemas.microsoft.com/office/drawing/2010/main" val="0"/>
              </a:ext>
            </a:extLst>
          </a:blip>
          <a:stretch>
            <a:fillRect/>
          </a:stretch>
        </p:blipFill>
        <p:spPr>
          <a:xfrm>
            <a:off x="4331353" y="4205503"/>
            <a:ext cx="3221590" cy="999496"/>
          </a:xfrm>
          <a:prstGeom prst="rect">
            <a:avLst/>
          </a:prstGeom>
        </p:spPr>
      </p:pic>
      <p:sp>
        <p:nvSpPr>
          <p:cNvPr id="6" name="Footer Placeholder 5">
            <a:extLst>
              <a:ext uri="{FF2B5EF4-FFF2-40B4-BE49-F238E27FC236}">
                <a16:creationId xmlns:a16="http://schemas.microsoft.com/office/drawing/2014/main" xmlns="" id="{2670A05B-3804-1D4D-ACFC-DA01CF3F5894}"/>
              </a:ext>
            </a:extLst>
          </p:cNvPr>
          <p:cNvSpPr>
            <a:spLocks noGrp="1"/>
          </p:cNvSpPr>
          <p:nvPr>
            <p:ph type="ftr" sz="quarter" idx="11"/>
          </p:nvPr>
        </p:nvSpPr>
        <p:spPr/>
        <p:txBody>
          <a:bodyPr/>
          <a:lstStyle/>
          <a:p>
            <a:r>
              <a:rPr lang="en-US"/>
              <a:t>Bell 2019</a:t>
            </a:r>
            <a:endParaRPr lang="en-US" dirty="0"/>
          </a:p>
        </p:txBody>
      </p:sp>
    </p:spTree>
    <p:extLst>
      <p:ext uri="{BB962C8B-B14F-4D97-AF65-F5344CB8AC3E}">
        <p14:creationId xmlns:p14="http://schemas.microsoft.com/office/powerpoint/2010/main" val="412415733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761413" cy="706964"/>
          </a:xfrm>
        </p:spPr>
        <p:txBody>
          <a:bodyPr>
            <a:normAutofit/>
          </a:bodyPr>
          <a:lstStyle/>
          <a:p>
            <a:pPr>
              <a:lnSpc>
                <a:spcPct val="90000"/>
              </a:lnSpc>
            </a:pPr>
            <a:r>
              <a:rPr lang="en-US" sz="3100"/>
              <a:t>	       The Solution: Recovery and Wellness</a:t>
            </a:r>
          </a:p>
        </p:txBody>
      </p:sp>
      <p:sp>
        <p:nvSpPr>
          <p:cNvPr id="3" name="Content Placeholder 2"/>
          <p:cNvSpPr>
            <a:spLocks noGrp="1"/>
          </p:cNvSpPr>
          <p:nvPr>
            <p:ph idx="1"/>
          </p:nvPr>
        </p:nvSpPr>
        <p:spPr>
          <a:xfrm>
            <a:off x="1154955" y="2603500"/>
            <a:ext cx="4551406" cy="3416300"/>
          </a:xfrm>
        </p:spPr>
        <p:txBody>
          <a:bodyPr anchor="ctr">
            <a:normAutofit/>
          </a:bodyPr>
          <a:lstStyle/>
          <a:p>
            <a:pPr marL="0" indent="0">
              <a:buNone/>
            </a:pPr>
            <a:r>
              <a:rPr lang="en-US" b="1" dirty="0"/>
              <a:t>Culture and Tradition</a:t>
            </a:r>
          </a:p>
          <a:p>
            <a:pPr marL="0" indent="0">
              <a:buNone/>
            </a:pPr>
            <a:r>
              <a:rPr lang="en-US" b="1" dirty="0"/>
              <a:t>White Bison /Red Road to </a:t>
            </a:r>
            <a:r>
              <a:rPr lang="en-US" b="1" dirty="0" err="1"/>
              <a:t>Wellbriety</a:t>
            </a:r>
            <a:endParaRPr lang="en-US" b="1" dirty="0"/>
          </a:p>
          <a:p>
            <a:pPr lvl="1"/>
            <a:r>
              <a:rPr lang="en-US" b="1" dirty="0"/>
              <a:t>Restoration of wellness</a:t>
            </a:r>
          </a:p>
          <a:p>
            <a:pPr lvl="1"/>
            <a:r>
              <a:rPr lang="en-US" b="1" dirty="0"/>
              <a:t>12 Step support</a:t>
            </a:r>
          </a:p>
          <a:p>
            <a:pPr lvl="2"/>
            <a:r>
              <a:rPr lang="en-US" sz="1600" b="1" dirty="0"/>
              <a:t>Healers and Artists</a:t>
            </a:r>
          </a:p>
          <a:p>
            <a:pPr lvl="2"/>
            <a:r>
              <a:rPr lang="en-US" sz="1600" b="1" dirty="0"/>
              <a:t>Culture and Identity</a:t>
            </a:r>
          </a:p>
          <a:p>
            <a:pPr lvl="2"/>
            <a:r>
              <a:rPr lang="en-US" sz="1600" b="1" dirty="0"/>
              <a:t>Behavioral Health</a:t>
            </a:r>
          </a:p>
          <a:p>
            <a:pPr lvl="2"/>
            <a:r>
              <a:rPr lang="en-US" sz="1600" b="1" dirty="0"/>
              <a:t>Life Directions</a:t>
            </a:r>
          </a:p>
          <a:p>
            <a:pPr lvl="2"/>
            <a:r>
              <a:rPr lang="en-US" sz="1600" b="1" dirty="0"/>
              <a:t>Restored Relationships</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217181" y="2603500"/>
            <a:ext cx="2273391" cy="3416299"/>
          </a:xfrm>
          <a:prstGeom prst="roundRect">
            <a:avLst>
              <a:gd name="adj" fmla="val 1858"/>
            </a:avLst>
          </a:prstGeom>
          <a:effectLst/>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090086" y="2603500"/>
            <a:ext cx="1628663" cy="1628663"/>
          </a:xfrm>
          <a:prstGeom prst="roundRect">
            <a:avLst>
              <a:gd name="adj" fmla="val 1858"/>
            </a:avLst>
          </a:prstGeom>
          <a:effectLst/>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023804" y="4391136"/>
            <a:ext cx="1761227" cy="1628663"/>
          </a:xfrm>
          <a:prstGeom prst="roundRect">
            <a:avLst>
              <a:gd name="adj" fmla="val 1858"/>
            </a:avLst>
          </a:prstGeom>
          <a:effectLst/>
        </p:spPr>
      </p:pic>
      <p:sp>
        <p:nvSpPr>
          <p:cNvPr id="7" name="Footer Placeholder 6">
            <a:extLst>
              <a:ext uri="{FF2B5EF4-FFF2-40B4-BE49-F238E27FC236}">
                <a16:creationId xmlns:a16="http://schemas.microsoft.com/office/drawing/2014/main" xmlns="" id="{CF41728E-00BF-6042-8660-7E28918DA9D1}"/>
              </a:ext>
            </a:extLst>
          </p:cNvPr>
          <p:cNvSpPr>
            <a:spLocks noGrp="1"/>
          </p:cNvSpPr>
          <p:nvPr>
            <p:ph type="ftr" sz="quarter" idx="11"/>
          </p:nvPr>
        </p:nvSpPr>
        <p:spPr/>
        <p:txBody>
          <a:bodyPr/>
          <a:lstStyle/>
          <a:p>
            <a:r>
              <a:rPr lang="en-US"/>
              <a:t>Bell 2019</a:t>
            </a:r>
            <a:endParaRPr lang="en-US" dirty="0"/>
          </a:p>
        </p:txBody>
      </p:sp>
    </p:spTree>
    <p:extLst>
      <p:ext uri="{BB962C8B-B14F-4D97-AF65-F5344CB8AC3E}">
        <p14:creationId xmlns:p14="http://schemas.microsoft.com/office/powerpoint/2010/main" val="45024618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about Pain </a:t>
            </a:r>
            <a:r>
              <a:rPr lang="en-US"/>
              <a:t>and Opioids?</a:t>
            </a:r>
          </a:p>
        </p:txBody>
      </p:sp>
      <p:sp>
        <p:nvSpPr>
          <p:cNvPr id="3" name="Content Placeholder 2"/>
          <p:cNvSpPr>
            <a:spLocks noGrp="1"/>
          </p:cNvSpPr>
          <p:nvPr>
            <p:ph idx="1"/>
          </p:nvPr>
        </p:nvSpPr>
        <p:spPr/>
        <p:txBody>
          <a:bodyPr>
            <a:norm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lang="en-US" dirty="0"/>
          </a:p>
          <a:p>
            <a:pPr defTabSz="914400">
              <a:spcBef>
                <a:spcPts val="0"/>
              </a:spcBef>
              <a:spcAft>
                <a:spcPts val="0"/>
              </a:spcAft>
              <a:buClrTx/>
              <a:buSzTx/>
              <a:defRPr/>
            </a:pPr>
            <a:r>
              <a:rPr lang="en-US" sz="2400" b="1" dirty="0"/>
              <a:t>Patients must be carefully assessed for co-morbidity and safety. When a change in medication is recommended, patient will need additional support, monitoring and choices along the way. This often requires more </a:t>
            </a:r>
            <a:r>
              <a:rPr lang="en-US" sz="2400" b="1" i="1" dirty="0"/>
              <a:t>frequent visits</a:t>
            </a:r>
            <a:r>
              <a:rPr lang="en-US" sz="2400" b="1" dirty="0"/>
              <a:t>. When managing these changes, go slowly, partner with and reassure patient: use the phrase “safely and comfortably”.</a:t>
            </a:r>
          </a:p>
          <a:p>
            <a:pPr defTabSz="914400">
              <a:spcBef>
                <a:spcPts val="0"/>
              </a:spcBef>
              <a:spcAft>
                <a:spcPts val="0"/>
              </a:spcAft>
              <a:buClrTx/>
              <a:buSzTx/>
              <a:defRPr/>
            </a:pPr>
            <a:r>
              <a:rPr lang="en-US" sz="2400" b="1" dirty="0"/>
              <a:t>Consider </a:t>
            </a:r>
            <a:r>
              <a:rPr lang="en-US" sz="2400" b="1" i="1" u="sng" dirty="0"/>
              <a:t>Buprenorphine for Pain Program</a:t>
            </a:r>
          </a:p>
        </p:txBody>
      </p:sp>
    </p:spTree>
    <p:extLst>
      <p:ext uri="{BB962C8B-B14F-4D97-AF65-F5344CB8AC3E}">
        <p14:creationId xmlns:p14="http://schemas.microsoft.com/office/powerpoint/2010/main" val="8617570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Assessing Pain Patients</a:t>
            </a:r>
            <a:br>
              <a:rPr lang="en-US" dirty="0"/>
            </a:br>
            <a:r>
              <a:rPr lang="en-US" dirty="0"/>
              <a:t>Consider:</a:t>
            </a:r>
          </a:p>
        </p:txBody>
      </p:sp>
      <p:sp>
        <p:nvSpPr>
          <p:cNvPr id="3" name="Content Placeholder 2"/>
          <p:cNvSpPr>
            <a:spLocks noGrp="1"/>
          </p:cNvSpPr>
          <p:nvPr>
            <p:ph idx="1"/>
          </p:nvPr>
        </p:nvSpPr>
        <p:spPr>
          <a:xfrm>
            <a:off x="1154954" y="2603500"/>
            <a:ext cx="8825659" cy="3518520"/>
          </a:xfrm>
        </p:spPr>
        <p:txBody>
          <a:bodyPr>
            <a:noAutofit/>
          </a:bodyPr>
          <a:lstStyle/>
          <a:p>
            <a:r>
              <a:rPr lang="en-US" b="1" dirty="0"/>
              <a:t>Is pain med regimen safe? </a:t>
            </a:r>
          </a:p>
          <a:p>
            <a:r>
              <a:rPr lang="en-US" b="1" dirty="0"/>
              <a:t>Is pain well-managed?</a:t>
            </a:r>
          </a:p>
          <a:p>
            <a:pPr lvl="1"/>
            <a:r>
              <a:rPr lang="en-US" sz="1800" b="1" dirty="0"/>
              <a:t>Opioid Induced Hyperalgesia?</a:t>
            </a:r>
          </a:p>
          <a:p>
            <a:pPr lvl="1"/>
            <a:r>
              <a:rPr lang="en-US" sz="1800" b="1" dirty="0"/>
              <a:t>Buprenorphine for Pain Management?</a:t>
            </a:r>
          </a:p>
          <a:p>
            <a:r>
              <a:rPr lang="en-US" b="1" dirty="0"/>
              <a:t>Is there a co-occurring Opioid Use Disorder? Mild – Moderate - Severe</a:t>
            </a:r>
          </a:p>
          <a:p>
            <a:r>
              <a:rPr lang="en-US" b="1" dirty="0"/>
              <a:t>Is there co-occurring substance use disorders? Increased alcohol use to manage pain as opioids decreased?</a:t>
            </a:r>
          </a:p>
          <a:p>
            <a:r>
              <a:rPr lang="en-US" b="1" dirty="0"/>
              <a:t>Re-evaluate benzodiazepine Rx – Generalized Anxiety Disorder tied to low-grade opioid withdrawal acquired from long term short-acting opioid therapy for pain.</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199120" y="970268"/>
            <a:ext cx="3189794" cy="3189794"/>
          </a:xfrm>
          <a:prstGeom prst="rect">
            <a:avLst/>
          </a:prstGeom>
        </p:spPr>
      </p:pic>
    </p:spTree>
    <p:extLst>
      <p:ext uri="{BB962C8B-B14F-4D97-AF65-F5344CB8AC3E}">
        <p14:creationId xmlns:p14="http://schemas.microsoft.com/office/powerpoint/2010/main" val="423753939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761413" cy="706964"/>
          </a:xfrm>
        </p:spPr>
        <p:txBody>
          <a:bodyPr>
            <a:normAutofit/>
          </a:bodyPr>
          <a:lstStyle/>
          <a:p>
            <a:pPr>
              <a:lnSpc>
                <a:spcPct val="90000"/>
              </a:lnSpc>
            </a:pPr>
            <a:r>
              <a:rPr lang="en-US" sz="2000">
                <a:solidFill>
                  <a:srgbClr val="EBEBEB"/>
                </a:solidFill>
              </a:rPr>
              <a:t>Building a Medication-Assisted Treatment  Program in a busy Primary Care Setting</a:t>
            </a:r>
          </a:p>
        </p:txBody>
      </p:sp>
      <p:sp>
        <p:nvSpPr>
          <p:cNvPr id="3" name="Content Placeholder 2"/>
          <p:cNvSpPr>
            <a:spLocks noGrp="1"/>
          </p:cNvSpPr>
          <p:nvPr>
            <p:ph idx="1"/>
          </p:nvPr>
        </p:nvSpPr>
        <p:spPr>
          <a:xfrm>
            <a:off x="1154954" y="2603500"/>
            <a:ext cx="6397313" cy="3416300"/>
          </a:xfrm>
        </p:spPr>
        <p:txBody>
          <a:bodyPr numCol="2" anchor="ctr">
            <a:normAutofit/>
          </a:bodyPr>
          <a:lstStyle/>
          <a:p>
            <a:pPr>
              <a:lnSpc>
                <a:spcPct val="90000"/>
              </a:lnSpc>
            </a:pPr>
            <a:endParaRPr lang="en-US"/>
          </a:p>
          <a:p>
            <a:pPr>
              <a:lnSpc>
                <a:spcPct val="90000"/>
              </a:lnSpc>
            </a:pPr>
            <a:r>
              <a:rPr lang="en-US" b="1"/>
              <a:t>Waivered providers</a:t>
            </a:r>
          </a:p>
          <a:p>
            <a:pPr>
              <a:lnSpc>
                <a:spcPct val="90000"/>
              </a:lnSpc>
            </a:pPr>
            <a:r>
              <a:rPr lang="en-US" b="1"/>
              <a:t>Nursing support</a:t>
            </a:r>
          </a:p>
          <a:p>
            <a:pPr>
              <a:lnSpc>
                <a:spcPct val="90000"/>
              </a:lnSpc>
            </a:pPr>
            <a:r>
              <a:rPr lang="en-US" b="1"/>
              <a:t>BH therapists</a:t>
            </a:r>
          </a:p>
          <a:p>
            <a:pPr>
              <a:lnSpc>
                <a:spcPct val="90000"/>
              </a:lnSpc>
            </a:pPr>
            <a:r>
              <a:rPr lang="en-US" b="1"/>
              <a:t>Substance Use Counselors</a:t>
            </a:r>
          </a:p>
          <a:p>
            <a:pPr>
              <a:lnSpc>
                <a:spcPct val="90000"/>
              </a:lnSpc>
            </a:pPr>
            <a:r>
              <a:rPr lang="en-US" b="1"/>
              <a:t>Policies &amp; Procedures</a:t>
            </a:r>
          </a:p>
          <a:p>
            <a:pPr>
              <a:lnSpc>
                <a:spcPct val="90000"/>
              </a:lnSpc>
            </a:pPr>
            <a:r>
              <a:rPr lang="en-US" b="1"/>
              <a:t>Treatment Agreement</a:t>
            </a:r>
          </a:p>
          <a:p>
            <a:pPr>
              <a:lnSpc>
                <a:spcPct val="90000"/>
              </a:lnSpc>
            </a:pPr>
            <a:endParaRPr lang="en-US" b="1"/>
          </a:p>
          <a:p>
            <a:pPr>
              <a:lnSpc>
                <a:spcPct val="90000"/>
              </a:lnSpc>
            </a:pPr>
            <a:endParaRPr lang="en-US" b="1"/>
          </a:p>
          <a:p>
            <a:pPr>
              <a:lnSpc>
                <a:spcPct val="90000"/>
              </a:lnSpc>
            </a:pPr>
            <a:r>
              <a:rPr lang="en-US" b="1"/>
              <a:t>Sustainability – billing and coding </a:t>
            </a:r>
          </a:p>
          <a:p>
            <a:pPr>
              <a:lnSpc>
                <a:spcPct val="90000"/>
              </a:lnSpc>
            </a:pPr>
            <a:r>
              <a:rPr lang="en-US" b="1"/>
              <a:t>Nuts &amp; Bolts</a:t>
            </a:r>
          </a:p>
          <a:p>
            <a:pPr lvl="1">
              <a:lnSpc>
                <a:spcPct val="90000"/>
              </a:lnSpc>
            </a:pPr>
            <a:r>
              <a:rPr lang="en-US" b="1"/>
              <a:t>EHR templates</a:t>
            </a:r>
          </a:p>
          <a:p>
            <a:pPr lvl="1">
              <a:lnSpc>
                <a:spcPct val="90000"/>
              </a:lnSpc>
            </a:pPr>
            <a:r>
              <a:rPr lang="en-US" b="1"/>
              <a:t>Provider schedules</a:t>
            </a:r>
          </a:p>
          <a:p>
            <a:pPr lvl="1">
              <a:lnSpc>
                <a:spcPct val="90000"/>
              </a:lnSpc>
            </a:pPr>
            <a:r>
              <a:rPr lang="en-US" b="1"/>
              <a:t>Patient handouts/materials</a:t>
            </a:r>
          </a:p>
          <a:p>
            <a:pPr lvl="1">
              <a:lnSpc>
                <a:spcPct val="90000"/>
              </a:lnSpc>
            </a:pPr>
            <a:endParaRPr lang="en-US"/>
          </a:p>
        </p:txBody>
      </p:sp>
      <p:pic>
        <p:nvPicPr>
          <p:cNvPr id="5" name="Picture 4" descr="A close up of a toy&#10;&#10;Description automatically generated">
            <a:extLst>
              <a:ext uri="{FF2B5EF4-FFF2-40B4-BE49-F238E27FC236}">
                <a16:creationId xmlns:a16="http://schemas.microsoft.com/office/drawing/2014/main" xmlns="" id="{16358D61-4D37-3A40-8C79-C44080F7238E}"/>
              </a:ext>
            </a:extLst>
          </p:cNvPr>
          <p:cNvPicPr>
            <a:picLocks noChangeAspect="1"/>
          </p:cNvPicPr>
          <p:nvPr/>
        </p:nvPicPr>
        <p:blipFill>
          <a:blip r:embed="rId2"/>
          <a:stretch>
            <a:fillRect/>
          </a:stretch>
        </p:blipFill>
        <p:spPr>
          <a:xfrm>
            <a:off x="8410409" y="2775951"/>
            <a:ext cx="2300372" cy="3067163"/>
          </a:xfrm>
          <a:prstGeom prst="roundRect">
            <a:avLst>
              <a:gd name="adj" fmla="val 1858"/>
            </a:avLst>
          </a:prstGeom>
          <a:effectLst>
            <a:outerShdw blurRad="50800" dist="50800" dir="5400000" algn="tl" rotWithShape="0">
              <a:srgbClr val="000000">
                <a:alpha val="43000"/>
              </a:srgbClr>
            </a:outerShdw>
          </a:effectLst>
        </p:spPr>
      </p:pic>
    </p:spTree>
    <p:extLst>
      <p:ext uri="{BB962C8B-B14F-4D97-AF65-F5344CB8AC3E}">
        <p14:creationId xmlns:p14="http://schemas.microsoft.com/office/powerpoint/2010/main" val="120838613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761413" cy="706964"/>
          </a:xfrm>
        </p:spPr>
        <p:txBody>
          <a:bodyPr>
            <a:normAutofit/>
          </a:bodyPr>
          <a:lstStyle/>
          <a:p>
            <a:r>
              <a:rPr lang="en-US">
                <a:solidFill>
                  <a:srgbClr val="EBEBEB"/>
                </a:solidFill>
              </a:rPr>
              <a:t>Pathway of Care our OUD patients</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51467" y="3092926"/>
            <a:ext cx="4345024" cy="2433213"/>
          </a:xfrm>
          <a:prstGeom prst="roundRect">
            <a:avLst>
              <a:gd name="adj" fmla="val 1858"/>
            </a:avLst>
          </a:prstGeom>
          <a:effectLst>
            <a:outerShdw blurRad="50800" dist="50800" dir="5400000" algn="tl" rotWithShape="0">
              <a:srgbClr val="000000">
                <a:alpha val="43000"/>
              </a:srgbClr>
            </a:outerShdw>
          </a:effectLst>
        </p:spPr>
      </p:pic>
      <p:sp>
        <p:nvSpPr>
          <p:cNvPr id="3" name="Content Placeholder 2"/>
          <p:cNvSpPr>
            <a:spLocks noGrp="1"/>
          </p:cNvSpPr>
          <p:nvPr>
            <p:ph idx="1"/>
          </p:nvPr>
        </p:nvSpPr>
        <p:spPr>
          <a:xfrm>
            <a:off x="5980954" y="2603500"/>
            <a:ext cx="5211979" cy="3416300"/>
          </a:xfrm>
        </p:spPr>
        <p:txBody>
          <a:bodyPr anchor="ctr">
            <a:normAutofit lnSpcReduction="10000"/>
          </a:bodyPr>
          <a:lstStyle/>
          <a:p>
            <a:pPr marL="457200" lvl="1" indent="0">
              <a:lnSpc>
                <a:spcPct val="90000"/>
              </a:lnSpc>
              <a:buNone/>
            </a:pPr>
            <a:r>
              <a:rPr lang="en-US" sz="1700" b="1"/>
              <a:t>Focus on stabilization with medication, monitoring and recovery tools</a:t>
            </a:r>
          </a:p>
          <a:p>
            <a:pPr>
              <a:lnSpc>
                <a:spcPct val="90000"/>
              </a:lnSpc>
            </a:pPr>
            <a:r>
              <a:rPr lang="en-US" sz="1700" b="1"/>
              <a:t>Screening and referral</a:t>
            </a:r>
          </a:p>
          <a:p>
            <a:pPr>
              <a:lnSpc>
                <a:spcPct val="90000"/>
              </a:lnSpc>
            </a:pPr>
            <a:r>
              <a:rPr lang="en-US" sz="1700" b="1"/>
              <a:t>Importance of assessment</a:t>
            </a:r>
          </a:p>
          <a:p>
            <a:pPr>
              <a:lnSpc>
                <a:spcPct val="90000"/>
              </a:lnSpc>
            </a:pPr>
            <a:r>
              <a:rPr lang="en-US" sz="1700" b="1"/>
              <a:t>Begin with medical stabilization</a:t>
            </a:r>
          </a:p>
          <a:p>
            <a:pPr>
              <a:lnSpc>
                <a:spcPct val="90000"/>
              </a:lnSpc>
            </a:pPr>
            <a:r>
              <a:rPr lang="en-US" sz="1700" b="1"/>
              <a:t>Starting Buprenorphine (induction)</a:t>
            </a:r>
          </a:p>
          <a:p>
            <a:pPr>
              <a:lnSpc>
                <a:spcPct val="90000"/>
              </a:lnSpc>
            </a:pPr>
            <a:r>
              <a:rPr lang="en-US" sz="1700" b="1"/>
              <a:t>Right dose of medication</a:t>
            </a:r>
          </a:p>
          <a:p>
            <a:pPr>
              <a:lnSpc>
                <a:spcPct val="90000"/>
              </a:lnSpc>
            </a:pPr>
            <a:r>
              <a:rPr lang="en-US" sz="1700" b="1"/>
              <a:t>Hand off to Behavioral Health and SUD team</a:t>
            </a:r>
          </a:p>
          <a:p>
            <a:pPr>
              <a:lnSpc>
                <a:spcPct val="90000"/>
              </a:lnSpc>
            </a:pPr>
            <a:r>
              <a:rPr lang="en-US" sz="1700" b="1"/>
              <a:t>Treatment Agreement with Treatment Plan</a:t>
            </a:r>
          </a:p>
          <a:p>
            <a:pPr>
              <a:lnSpc>
                <a:spcPct val="90000"/>
              </a:lnSpc>
            </a:pPr>
            <a:r>
              <a:rPr lang="en-US" sz="1700" b="1"/>
              <a:t>Education and Support</a:t>
            </a:r>
          </a:p>
          <a:p>
            <a:pPr lvl="1">
              <a:lnSpc>
                <a:spcPct val="90000"/>
              </a:lnSpc>
            </a:pPr>
            <a:endParaRPr lang="en-US" sz="1700"/>
          </a:p>
        </p:txBody>
      </p:sp>
      <p:sp>
        <p:nvSpPr>
          <p:cNvPr id="5" name="Footer Placeholder 4">
            <a:extLst>
              <a:ext uri="{FF2B5EF4-FFF2-40B4-BE49-F238E27FC236}">
                <a16:creationId xmlns:a16="http://schemas.microsoft.com/office/drawing/2014/main" xmlns="" id="{2687EC17-3958-B34B-9D8F-63C7FAD6E954}"/>
              </a:ext>
            </a:extLst>
          </p:cNvPr>
          <p:cNvSpPr>
            <a:spLocks noGrp="1"/>
          </p:cNvSpPr>
          <p:nvPr>
            <p:ph type="ftr" sz="quarter" idx="11"/>
          </p:nvPr>
        </p:nvSpPr>
        <p:spPr/>
        <p:txBody>
          <a:bodyPr/>
          <a:lstStyle/>
          <a:p>
            <a:r>
              <a:rPr lang="en-US"/>
              <a:t>Bell 2019</a:t>
            </a:r>
            <a:endParaRPr lang="en-US" dirty="0"/>
          </a:p>
        </p:txBody>
      </p:sp>
    </p:spTree>
    <p:extLst>
      <p:ext uri="{BB962C8B-B14F-4D97-AF65-F5344CB8AC3E}">
        <p14:creationId xmlns:p14="http://schemas.microsoft.com/office/powerpoint/2010/main" val="224760439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xmlns="" id="{324E43EB-867C-4B35-9A5C-E435157C729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xmlns="" id="{A7C0F5DA-B59F-4F13-8BB8-FFD8F2C572BC}"/>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sp>
      <p:sp>
        <p:nvSpPr>
          <p:cNvPr id="13" name="Freeform 5">
            <a:extLst>
              <a:ext uri="{FF2B5EF4-FFF2-40B4-BE49-F238E27FC236}">
                <a16:creationId xmlns:a16="http://schemas.microsoft.com/office/drawing/2014/main" xmlns="" id="{9CEA1DEC-CC9E-4776-9E08-048A15BFA6C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bwMode="gray">
          <a:xfrm rot="15922489">
            <a:off x="3140485"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5" name="Freeform: Shape 14">
            <a:extLst>
              <a:ext uri="{FF2B5EF4-FFF2-40B4-BE49-F238E27FC236}">
                <a16:creationId xmlns:a16="http://schemas.microsoft.com/office/drawing/2014/main" xmlns="" id="{9CE399CF-F4B8-4832-A8CB-B93F6B1EF44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bwMode="gray">
          <a:xfrm rot="16200000">
            <a:off x="5171964" y="-140866"/>
            <a:ext cx="6053670" cy="7139732"/>
          </a:xfrm>
          <a:custGeom>
            <a:avLst/>
            <a:gdLst>
              <a:gd name="connsiteX0" fmla="*/ 6053670 w 6053670"/>
              <a:gd name="connsiteY0" fmla="*/ 1098 h 7139732"/>
              <a:gd name="connsiteX1" fmla="*/ 6053670 w 6053670"/>
              <a:gd name="connsiteY1" fmla="*/ 1084479 h 7139732"/>
              <a:gd name="connsiteX2" fmla="*/ 6053670 w 6053670"/>
              <a:gd name="connsiteY2" fmla="*/ 1254558 h 7139732"/>
              <a:gd name="connsiteX3" fmla="*/ 6053670 w 6053670"/>
              <a:gd name="connsiteY3" fmla="*/ 7139732 h 7139732"/>
              <a:gd name="connsiteX4" fmla="*/ 0 w 6053670"/>
              <a:gd name="connsiteY4" fmla="*/ 7139732 h 7139732"/>
              <a:gd name="connsiteX5" fmla="*/ 0 w 6053670"/>
              <a:gd name="connsiteY5" fmla="*/ 1249853 h 7139732"/>
              <a:gd name="connsiteX6" fmla="*/ 0 w 6053670"/>
              <a:gd name="connsiteY6" fmla="*/ 1084479 h 7139732"/>
              <a:gd name="connsiteX7" fmla="*/ 0 w 6053670"/>
              <a:gd name="connsiteY7" fmla="*/ 0 h 7139732"/>
              <a:gd name="connsiteX8" fmla="*/ 35717 w 6053670"/>
              <a:gd name="connsiteY8" fmla="*/ 5488 h 7139732"/>
              <a:gd name="connsiteX9" fmla="*/ 140445 w 6053670"/>
              <a:gd name="connsiteY9" fmla="*/ 21641 h 7139732"/>
              <a:gd name="connsiteX10" fmla="*/ 216722 w 6053670"/>
              <a:gd name="connsiteY10" fmla="*/ 32932 h 7139732"/>
              <a:gd name="connsiteX11" fmla="*/ 307527 w 6053670"/>
              <a:gd name="connsiteY11" fmla="*/ 44850 h 7139732"/>
              <a:gd name="connsiteX12" fmla="*/ 415282 w 6053670"/>
              <a:gd name="connsiteY12" fmla="*/ 59121 h 7139732"/>
              <a:gd name="connsiteX13" fmla="*/ 534539 w 6053670"/>
              <a:gd name="connsiteY13" fmla="*/ 74175 h 7139732"/>
              <a:gd name="connsiteX14" fmla="*/ 668931 w 6053670"/>
              <a:gd name="connsiteY14" fmla="*/ 90014 h 7139732"/>
              <a:gd name="connsiteX15" fmla="*/ 815430 w 6053670"/>
              <a:gd name="connsiteY15" fmla="*/ 106794 h 7139732"/>
              <a:gd name="connsiteX16" fmla="*/ 974641 w 6053670"/>
              <a:gd name="connsiteY16" fmla="*/ 123574 h 7139732"/>
              <a:gd name="connsiteX17" fmla="*/ 1144144 w 6053670"/>
              <a:gd name="connsiteY17" fmla="*/ 140667 h 7139732"/>
              <a:gd name="connsiteX18" fmla="*/ 1326965 w 6053670"/>
              <a:gd name="connsiteY18" fmla="*/ 156506 h 7139732"/>
              <a:gd name="connsiteX19" fmla="*/ 1518261 w 6053670"/>
              <a:gd name="connsiteY19" fmla="*/ 171717 h 7139732"/>
              <a:gd name="connsiteX20" fmla="*/ 1720453 w 6053670"/>
              <a:gd name="connsiteY20" fmla="*/ 185518 h 7139732"/>
              <a:gd name="connsiteX21" fmla="*/ 1931121 w 6053670"/>
              <a:gd name="connsiteY21" fmla="*/ 198690 h 7139732"/>
              <a:gd name="connsiteX22" fmla="*/ 2150869 w 6053670"/>
              <a:gd name="connsiteY22" fmla="*/ 211079 h 7139732"/>
              <a:gd name="connsiteX23" fmla="*/ 2263467 w 6053670"/>
              <a:gd name="connsiteY23" fmla="*/ 215470 h 7139732"/>
              <a:gd name="connsiteX24" fmla="*/ 2378487 w 6053670"/>
              <a:gd name="connsiteY24" fmla="*/ 220332 h 7139732"/>
              <a:gd name="connsiteX25" fmla="*/ 2495323 w 6053670"/>
              <a:gd name="connsiteY25" fmla="*/ 224879 h 7139732"/>
              <a:gd name="connsiteX26" fmla="*/ 2612764 w 6053670"/>
              <a:gd name="connsiteY26" fmla="*/ 227859 h 7139732"/>
              <a:gd name="connsiteX27" fmla="*/ 2732627 w 6053670"/>
              <a:gd name="connsiteY27" fmla="*/ 230525 h 7139732"/>
              <a:gd name="connsiteX28" fmla="*/ 2853700 w 6053670"/>
              <a:gd name="connsiteY28" fmla="*/ 233348 h 7139732"/>
              <a:gd name="connsiteX29" fmla="*/ 2977195 w 6053670"/>
              <a:gd name="connsiteY29" fmla="*/ 235229 h 7139732"/>
              <a:gd name="connsiteX30" fmla="*/ 3101901 w 6053670"/>
              <a:gd name="connsiteY30" fmla="*/ 235229 h 7139732"/>
              <a:gd name="connsiteX31" fmla="*/ 3227817 w 6053670"/>
              <a:gd name="connsiteY31" fmla="*/ 236170 h 7139732"/>
              <a:gd name="connsiteX32" fmla="*/ 3354944 w 6053670"/>
              <a:gd name="connsiteY32" fmla="*/ 235229 h 7139732"/>
              <a:gd name="connsiteX33" fmla="*/ 3483887 w 6053670"/>
              <a:gd name="connsiteY33" fmla="*/ 233348 h 7139732"/>
              <a:gd name="connsiteX34" fmla="*/ 3612830 w 6053670"/>
              <a:gd name="connsiteY34" fmla="*/ 231623 h 7139732"/>
              <a:gd name="connsiteX35" fmla="*/ 3743590 w 6053670"/>
              <a:gd name="connsiteY35" fmla="*/ 227859 h 7139732"/>
              <a:gd name="connsiteX36" fmla="*/ 3875560 w 6053670"/>
              <a:gd name="connsiteY36" fmla="*/ 223938 h 7139732"/>
              <a:gd name="connsiteX37" fmla="*/ 4007530 w 6053670"/>
              <a:gd name="connsiteY37" fmla="*/ 219391 h 7139732"/>
              <a:gd name="connsiteX38" fmla="*/ 4140710 w 6053670"/>
              <a:gd name="connsiteY38" fmla="*/ 212961 h 7139732"/>
              <a:gd name="connsiteX39" fmla="*/ 4275102 w 6053670"/>
              <a:gd name="connsiteY39" fmla="*/ 205277 h 7139732"/>
              <a:gd name="connsiteX40" fmla="*/ 4410098 w 6053670"/>
              <a:gd name="connsiteY40" fmla="*/ 197907 h 7139732"/>
              <a:gd name="connsiteX41" fmla="*/ 4545096 w 6053670"/>
              <a:gd name="connsiteY41" fmla="*/ 188498 h 7139732"/>
              <a:gd name="connsiteX42" fmla="*/ 4681909 w 6053670"/>
              <a:gd name="connsiteY42" fmla="*/ 177207 h 7139732"/>
              <a:gd name="connsiteX43" fmla="*/ 4816905 w 6053670"/>
              <a:gd name="connsiteY43" fmla="*/ 165916 h 7139732"/>
              <a:gd name="connsiteX44" fmla="*/ 4954323 w 6053670"/>
              <a:gd name="connsiteY44" fmla="*/ 152899 h 7139732"/>
              <a:gd name="connsiteX45" fmla="*/ 5092347 w 6053670"/>
              <a:gd name="connsiteY45" fmla="*/ 138629 h 7139732"/>
              <a:gd name="connsiteX46" fmla="*/ 5228555 w 6053670"/>
              <a:gd name="connsiteY46" fmla="*/ 123574 h 7139732"/>
              <a:gd name="connsiteX47" fmla="*/ 5366578 w 6053670"/>
              <a:gd name="connsiteY47" fmla="*/ 106010 h 7139732"/>
              <a:gd name="connsiteX48" fmla="*/ 5503997 w 6053670"/>
              <a:gd name="connsiteY48" fmla="*/ 87192 h 7139732"/>
              <a:gd name="connsiteX49" fmla="*/ 5642020 w 6053670"/>
              <a:gd name="connsiteY49" fmla="*/ 68530 h 7139732"/>
              <a:gd name="connsiteX50" fmla="*/ 5779438 w 6053670"/>
              <a:gd name="connsiteY50" fmla="*/ 46733 h 7139732"/>
              <a:gd name="connsiteX51" fmla="*/ 5916251 w 6053670"/>
              <a:gd name="connsiteY51" fmla="*/ 24464 h 71397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6053670" h="7139732">
                <a:moveTo>
                  <a:pt x="6053670" y="1098"/>
                </a:moveTo>
                <a:lnTo>
                  <a:pt x="6053670" y="1084479"/>
                </a:lnTo>
                <a:lnTo>
                  <a:pt x="6053670" y="1254558"/>
                </a:lnTo>
                <a:lnTo>
                  <a:pt x="6053670" y="7139732"/>
                </a:lnTo>
                <a:lnTo>
                  <a:pt x="0" y="7139732"/>
                </a:lnTo>
                <a:lnTo>
                  <a:pt x="0" y="1249853"/>
                </a:lnTo>
                <a:lnTo>
                  <a:pt x="0" y="1084479"/>
                </a:lnTo>
                <a:lnTo>
                  <a:pt x="0" y="0"/>
                </a:lnTo>
                <a:lnTo>
                  <a:pt x="35717" y="5488"/>
                </a:lnTo>
                <a:lnTo>
                  <a:pt x="140445" y="21641"/>
                </a:lnTo>
                <a:lnTo>
                  <a:pt x="216722" y="32932"/>
                </a:lnTo>
                <a:lnTo>
                  <a:pt x="307527" y="44850"/>
                </a:lnTo>
                <a:lnTo>
                  <a:pt x="415282" y="59121"/>
                </a:lnTo>
                <a:lnTo>
                  <a:pt x="534539" y="74175"/>
                </a:lnTo>
                <a:lnTo>
                  <a:pt x="668931" y="90014"/>
                </a:lnTo>
                <a:lnTo>
                  <a:pt x="815430" y="106794"/>
                </a:lnTo>
                <a:lnTo>
                  <a:pt x="974641" y="123574"/>
                </a:lnTo>
                <a:lnTo>
                  <a:pt x="1144144" y="140667"/>
                </a:lnTo>
                <a:lnTo>
                  <a:pt x="1326965" y="156506"/>
                </a:lnTo>
                <a:lnTo>
                  <a:pt x="1518261" y="171717"/>
                </a:lnTo>
                <a:lnTo>
                  <a:pt x="1720453" y="185518"/>
                </a:lnTo>
                <a:lnTo>
                  <a:pt x="1931121" y="198690"/>
                </a:lnTo>
                <a:lnTo>
                  <a:pt x="2150869" y="211079"/>
                </a:lnTo>
                <a:lnTo>
                  <a:pt x="2263467" y="215470"/>
                </a:lnTo>
                <a:lnTo>
                  <a:pt x="2378487" y="220332"/>
                </a:lnTo>
                <a:lnTo>
                  <a:pt x="2495323" y="224879"/>
                </a:lnTo>
                <a:lnTo>
                  <a:pt x="2612764" y="227859"/>
                </a:lnTo>
                <a:lnTo>
                  <a:pt x="2732627" y="230525"/>
                </a:lnTo>
                <a:lnTo>
                  <a:pt x="2853700" y="233348"/>
                </a:lnTo>
                <a:lnTo>
                  <a:pt x="2977195" y="235229"/>
                </a:lnTo>
                <a:lnTo>
                  <a:pt x="3101901" y="235229"/>
                </a:lnTo>
                <a:lnTo>
                  <a:pt x="3227817" y="236170"/>
                </a:lnTo>
                <a:lnTo>
                  <a:pt x="3354944" y="235229"/>
                </a:lnTo>
                <a:lnTo>
                  <a:pt x="3483887" y="233348"/>
                </a:lnTo>
                <a:lnTo>
                  <a:pt x="3612830" y="231623"/>
                </a:lnTo>
                <a:lnTo>
                  <a:pt x="3743590" y="227859"/>
                </a:lnTo>
                <a:lnTo>
                  <a:pt x="3875560" y="223938"/>
                </a:lnTo>
                <a:lnTo>
                  <a:pt x="4007530" y="219391"/>
                </a:lnTo>
                <a:lnTo>
                  <a:pt x="4140710" y="212961"/>
                </a:lnTo>
                <a:lnTo>
                  <a:pt x="4275102" y="205277"/>
                </a:lnTo>
                <a:lnTo>
                  <a:pt x="4410098" y="197907"/>
                </a:lnTo>
                <a:lnTo>
                  <a:pt x="4545096" y="188498"/>
                </a:lnTo>
                <a:lnTo>
                  <a:pt x="4681909" y="177207"/>
                </a:lnTo>
                <a:lnTo>
                  <a:pt x="4816905" y="165916"/>
                </a:lnTo>
                <a:lnTo>
                  <a:pt x="4954323" y="152899"/>
                </a:lnTo>
                <a:lnTo>
                  <a:pt x="5092347" y="138629"/>
                </a:lnTo>
                <a:lnTo>
                  <a:pt x="5228555" y="123574"/>
                </a:lnTo>
                <a:lnTo>
                  <a:pt x="5366578" y="106010"/>
                </a:lnTo>
                <a:lnTo>
                  <a:pt x="5503997" y="87192"/>
                </a:lnTo>
                <a:lnTo>
                  <a:pt x="5642020" y="68530"/>
                </a:lnTo>
                <a:lnTo>
                  <a:pt x="5779438" y="46733"/>
                </a:lnTo>
                <a:lnTo>
                  <a:pt x="5916251" y="24464"/>
                </a:lnTo>
                <a:close/>
              </a:path>
            </a:pathLst>
          </a:custGeom>
          <a:solidFill>
            <a:schemeClr val="bg1"/>
          </a:solidFill>
          <a:ln>
            <a:noFill/>
          </a:ln>
        </p:spPr>
      </p:sp>
      <p:sp>
        <p:nvSpPr>
          <p:cNvPr id="17" name="Freeform 5">
            <a:extLst>
              <a:ext uri="{FF2B5EF4-FFF2-40B4-BE49-F238E27FC236}">
                <a16:creationId xmlns:a16="http://schemas.microsoft.com/office/drawing/2014/main" xmlns="" id="{1F23E73A-FDC8-462C-83C1-3AA8961449CF}"/>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sp>
        <p:nvSpPr>
          <p:cNvPr id="2" name="Title 1"/>
          <p:cNvSpPr>
            <a:spLocks noGrp="1"/>
          </p:cNvSpPr>
          <p:nvPr>
            <p:ph type="title"/>
          </p:nvPr>
        </p:nvSpPr>
        <p:spPr>
          <a:xfrm>
            <a:off x="994087" y="1130603"/>
            <a:ext cx="3342442" cy="4596794"/>
          </a:xfrm>
        </p:spPr>
        <p:txBody>
          <a:bodyPr anchor="ctr">
            <a:normAutofit/>
          </a:bodyPr>
          <a:lstStyle/>
          <a:p>
            <a:r>
              <a:rPr lang="en-US" sz="3200">
                <a:solidFill>
                  <a:srgbClr val="EBEBEB"/>
                </a:solidFill>
              </a:rPr>
              <a:t>Phases of Care</a:t>
            </a:r>
            <a:br>
              <a:rPr lang="en-US" sz="3200">
                <a:solidFill>
                  <a:srgbClr val="EBEBEB"/>
                </a:solidFill>
              </a:rPr>
            </a:br>
            <a:r>
              <a:rPr lang="en-US" sz="3200">
                <a:solidFill>
                  <a:srgbClr val="EBEBEB"/>
                </a:solidFill>
              </a:rPr>
              <a:t>Phase 1</a:t>
            </a:r>
          </a:p>
        </p:txBody>
      </p:sp>
      <p:sp>
        <p:nvSpPr>
          <p:cNvPr id="4" name="Footer Placeholder 3">
            <a:extLst>
              <a:ext uri="{FF2B5EF4-FFF2-40B4-BE49-F238E27FC236}">
                <a16:creationId xmlns:a16="http://schemas.microsoft.com/office/drawing/2014/main" xmlns="" id="{B34E056E-5BB4-244C-9506-0A0CC0AEDEEA}"/>
              </a:ext>
            </a:extLst>
          </p:cNvPr>
          <p:cNvSpPr>
            <a:spLocks noGrp="1"/>
          </p:cNvSpPr>
          <p:nvPr>
            <p:ph type="ftr" sz="quarter" idx="11"/>
          </p:nvPr>
        </p:nvSpPr>
        <p:spPr>
          <a:xfrm>
            <a:off x="561110" y="6391838"/>
            <a:ext cx="3859795" cy="304801"/>
          </a:xfrm>
        </p:spPr>
        <p:txBody>
          <a:bodyPr>
            <a:normAutofit/>
          </a:bodyPr>
          <a:lstStyle/>
          <a:p>
            <a:pPr>
              <a:spcAft>
                <a:spcPts val="600"/>
              </a:spcAft>
            </a:pPr>
            <a:r>
              <a:rPr lang="en-US"/>
              <a:t>Bell 2019</a:t>
            </a:r>
          </a:p>
        </p:txBody>
      </p:sp>
      <p:sp>
        <p:nvSpPr>
          <p:cNvPr id="3" name="Content Placeholder 2"/>
          <p:cNvSpPr>
            <a:spLocks noGrp="1"/>
          </p:cNvSpPr>
          <p:nvPr>
            <p:ph idx="1"/>
          </p:nvPr>
        </p:nvSpPr>
        <p:spPr>
          <a:xfrm>
            <a:off x="5290077" y="437513"/>
            <a:ext cx="5502614" cy="5954325"/>
          </a:xfrm>
        </p:spPr>
        <p:txBody>
          <a:bodyPr anchor="ctr">
            <a:normAutofit/>
          </a:bodyPr>
          <a:lstStyle/>
          <a:p>
            <a:r>
              <a:rPr lang="en-US" sz="2000" b="1" dirty="0"/>
              <a:t>Harm Reduction and Abstinence-Directed</a:t>
            </a:r>
          </a:p>
          <a:p>
            <a:r>
              <a:rPr lang="en-US" sz="2000" b="1" dirty="0"/>
              <a:t>Weekly MAT group ( also known as refill/stabilization groups) </a:t>
            </a:r>
          </a:p>
          <a:p>
            <a:r>
              <a:rPr lang="en-US" sz="2000" b="1" dirty="0"/>
              <a:t>7 day suboxone Rx ( with refills, if appropriate and for clinic convenience</a:t>
            </a:r>
          </a:p>
          <a:p>
            <a:r>
              <a:rPr lang="en-US" sz="2000" b="1" dirty="0"/>
              <a:t>Weekly Point of Care Urine Drug Screens</a:t>
            </a:r>
          </a:p>
          <a:p>
            <a:r>
              <a:rPr lang="en-US" sz="2000" b="1" dirty="0"/>
              <a:t>Behavioral Health Biopsychosocial assessment with appropriate referrals for therapy and psychiatry </a:t>
            </a:r>
            <a:r>
              <a:rPr lang="en-US" sz="2000" b="1" i="1" dirty="0"/>
              <a:t>within 30 days. Patients with immediate needs for continued medications and referral to psychiatry will be identified in Nursing Assessment And Medical Admission appointment.</a:t>
            </a:r>
          </a:p>
        </p:txBody>
      </p:sp>
    </p:spTree>
    <p:extLst>
      <p:ext uri="{BB962C8B-B14F-4D97-AF65-F5344CB8AC3E}">
        <p14:creationId xmlns:p14="http://schemas.microsoft.com/office/powerpoint/2010/main" val="172449770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0">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E80F5F5-FDE4-1543-B6A0-A78AF9CA2C47}"/>
              </a:ext>
            </a:extLst>
          </p:cNvPr>
          <p:cNvSpPr>
            <a:spLocks noGrp="1"/>
          </p:cNvSpPr>
          <p:nvPr>
            <p:ph type="title"/>
          </p:nvPr>
        </p:nvSpPr>
        <p:spPr>
          <a:xfrm>
            <a:off x="1154954" y="973668"/>
            <a:ext cx="8761413" cy="706964"/>
          </a:xfrm>
        </p:spPr>
        <p:txBody>
          <a:bodyPr>
            <a:normAutofit/>
          </a:bodyPr>
          <a:lstStyle/>
          <a:p>
            <a:r>
              <a:rPr lang="en-US">
                <a:solidFill>
                  <a:srgbClr val="EBEBEB"/>
                </a:solidFill>
              </a:rPr>
              <a:t>Our Program</a:t>
            </a:r>
          </a:p>
        </p:txBody>
      </p:sp>
      <p:sp>
        <p:nvSpPr>
          <p:cNvPr id="8" name="Content Placeholder 2">
            <a:extLst>
              <a:ext uri="{FF2B5EF4-FFF2-40B4-BE49-F238E27FC236}">
                <a16:creationId xmlns:a16="http://schemas.microsoft.com/office/drawing/2014/main" xmlns="" id="{8A9CFF57-A439-C843-B8C0-AE0FFEEAD718}"/>
              </a:ext>
            </a:extLst>
          </p:cNvPr>
          <p:cNvSpPr>
            <a:spLocks noGrp="1"/>
          </p:cNvSpPr>
          <p:nvPr>
            <p:ph idx="1"/>
          </p:nvPr>
        </p:nvSpPr>
        <p:spPr>
          <a:xfrm>
            <a:off x="1154954" y="2603500"/>
            <a:ext cx="6397313" cy="3416300"/>
          </a:xfrm>
        </p:spPr>
        <p:txBody>
          <a:bodyPr anchor="ctr">
            <a:normAutofit fontScale="92500" lnSpcReduction="10000"/>
          </a:bodyPr>
          <a:lstStyle/>
          <a:p>
            <a:r>
              <a:rPr lang="en-US" b="1" dirty="0"/>
              <a:t>RN Case manager model of MAT care</a:t>
            </a:r>
          </a:p>
          <a:p>
            <a:pPr lvl="1"/>
            <a:r>
              <a:rPr lang="en-US" b="1" dirty="0"/>
              <a:t>Evidence based care</a:t>
            </a:r>
          </a:p>
          <a:p>
            <a:r>
              <a:rPr lang="en-US" b="1" dirty="0"/>
              <a:t>Focus on stabilization and whole person care</a:t>
            </a:r>
          </a:p>
          <a:p>
            <a:r>
              <a:rPr lang="en-US" b="1" dirty="0"/>
              <a:t>Harm-reduction and abstinent directed</a:t>
            </a:r>
          </a:p>
          <a:p>
            <a:r>
              <a:rPr lang="en-US" b="1" dirty="0"/>
              <a:t>Refill/Stabilization Group every week</a:t>
            </a:r>
          </a:p>
          <a:p>
            <a:r>
              <a:rPr lang="en-US" b="1" dirty="0"/>
              <a:t>Phased program</a:t>
            </a:r>
          </a:p>
          <a:p>
            <a:pPr lvl="1"/>
            <a:r>
              <a:rPr lang="en-US" b="1" dirty="0"/>
              <a:t>Phase 1 – weekly groups, UDS and 7 day suboxone scripts, BH intake, outside treatment commitments</a:t>
            </a:r>
          </a:p>
          <a:p>
            <a:pPr lvl="1"/>
            <a:r>
              <a:rPr lang="en-US" b="1" dirty="0"/>
              <a:t>Phase 2 – progress to 14 day Rx, group visits and UDS</a:t>
            </a:r>
          </a:p>
          <a:p>
            <a:pPr lvl="1"/>
            <a:r>
              <a:rPr lang="en-US" b="1" dirty="0"/>
              <a:t>Phase 3 – progress to monthly visits, UDS and Rx refills</a:t>
            </a:r>
          </a:p>
          <a:p>
            <a:endParaRPr lang="en-US" dirty="0"/>
          </a:p>
        </p:txBody>
      </p:sp>
      <p:pic>
        <p:nvPicPr>
          <p:cNvPr id="4" name="Picture 3" descr="A hawk flying in the sky&#10;&#10;Description automatically generated">
            <a:extLst>
              <a:ext uri="{FF2B5EF4-FFF2-40B4-BE49-F238E27FC236}">
                <a16:creationId xmlns:a16="http://schemas.microsoft.com/office/drawing/2014/main" xmlns="" id="{3495531C-C05E-5E48-A976-9E32FAB1C02F}"/>
              </a:ext>
            </a:extLst>
          </p:cNvPr>
          <p:cNvPicPr>
            <a:picLocks noChangeAspect="1"/>
          </p:cNvPicPr>
          <p:nvPr/>
        </p:nvPicPr>
        <p:blipFill>
          <a:blip r:embed="rId2"/>
          <a:stretch>
            <a:fillRect/>
          </a:stretch>
        </p:blipFill>
        <p:spPr>
          <a:xfrm>
            <a:off x="8027013" y="2775951"/>
            <a:ext cx="3067163" cy="3067163"/>
          </a:xfrm>
          <a:prstGeom prst="roundRect">
            <a:avLst>
              <a:gd name="adj" fmla="val 1858"/>
            </a:avLst>
          </a:prstGeom>
          <a:effectLst>
            <a:outerShdw blurRad="50800" dist="50800" dir="5400000" algn="tl" rotWithShape="0">
              <a:srgbClr val="000000">
                <a:alpha val="43000"/>
              </a:srgbClr>
            </a:outerShdw>
          </a:effectLst>
        </p:spPr>
      </p:pic>
      <p:sp>
        <p:nvSpPr>
          <p:cNvPr id="5" name="Footer Placeholder 4">
            <a:extLst>
              <a:ext uri="{FF2B5EF4-FFF2-40B4-BE49-F238E27FC236}">
                <a16:creationId xmlns:a16="http://schemas.microsoft.com/office/drawing/2014/main" xmlns="" id="{E6E0907D-EFEF-514C-8E97-8178A24B70A2}"/>
              </a:ext>
            </a:extLst>
          </p:cNvPr>
          <p:cNvSpPr>
            <a:spLocks noGrp="1"/>
          </p:cNvSpPr>
          <p:nvPr>
            <p:ph type="ftr" sz="quarter" idx="11"/>
          </p:nvPr>
        </p:nvSpPr>
        <p:spPr/>
        <p:txBody>
          <a:bodyPr/>
          <a:lstStyle/>
          <a:p>
            <a:r>
              <a:rPr lang="en-US"/>
              <a:t>Bell 2019</a:t>
            </a:r>
            <a:endParaRPr lang="en-US" dirty="0"/>
          </a:p>
        </p:txBody>
      </p:sp>
    </p:spTree>
    <p:extLst>
      <p:ext uri="{BB962C8B-B14F-4D97-AF65-F5344CB8AC3E}">
        <p14:creationId xmlns:p14="http://schemas.microsoft.com/office/powerpoint/2010/main" val="1082877715"/>
      </p:ext>
    </p:extLst>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xmlns="" id="{324E43EB-867C-4B35-9A5C-E435157C729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xmlns="" id="{A7C0F5DA-B59F-4F13-8BB8-FFD8F2C572BC}"/>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sp>
      <p:sp>
        <p:nvSpPr>
          <p:cNvPr id="13" name="Freeform 5">
            <a:extLst>
              <a:ext uri="{FF2B5EF4-FFF2-40B4-BE49-F238E27FC236}">
                <a16:creationId xmlns:a16="http://schemas.microsoft.com/office/drawing/2014/main" xmlns="" id="{9CEA1DEC-CC9E-4776-9E08-048A15BFA6C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bwMode="gray">
          <a:xfrm rot="15922489">
            <a:off x="3140485"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5" name="Freeform: Shape 14">
            <a:extLst>
              <a:ext uri="{FF2B5EF4-FFF2-40B4-BE49-F238E27FC236}">
                <a16:creationId xmlns:a16="http://schemas.microsoft.com/office/drawing/2014/main" xmlns="" id="{9CE399CF-F4B8-4832-A8CB-B93F6B1EF44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bwMode="gray">
          <a:xfrm rot="16200000">
            <a:off x="5171964" y="-140866"/>
            <a:ext cx="6053670" cy="7139732"/>
          </a:xfrm>
          <a:custGeom>
            <a:avLst/>
            <a:gdLst>
              <a:gd name="connsiteX0" fmla="*/ 6053670 w 6053670"/>
              <a:gd name="connsiteY0" fmla="*/ 1098 h 7139732"/>
              <a:gd name="connsiteX1" fmla="*/ 6053670 w 6053670"/>
              <a:gd name="connsiteY1" fmla="*/ 1084479 h 7139732"/>
              <a:gd name="connsiteX2" fmla="*/ 6053670 w 6053670"/>
              <a:gd name="connsiteY2" fmla="*/ 1254558 h 7139732"/>
              <a:gd name="connsiteX3" fmla="*/ 6053670 w 6053670"/>
              <a:gd name="connsiteY3" fmla="*/ 7139732 h 7139732"/>
              <a:gd name="connsiteX4" fmla="*/ 0 w 6053670"/>
              <a:gd name="connsiteY4" fmla="*/ 7139732 h 7139732"/>
              <a:gd name="connsiteX5" fmla="*/ 0 w 6053670"/>
              <a:gd name="connsiteY5" fmla="*/ 1249853 h 7139732"/>
              <a:gd name="connsiteX6" fmla="*/ 0 w 6053670"/>
              <a:gd name="connsiteY6" fmla="*/ 1084479 h 7139732"/>
              <a:gd name="connsiteX7" fmla="*/ 0 w 6053670"/>
              <a:gd name="connsiteY7" fmla="*/ 0 h 7139732"/>
              <a:gd name="connsiteX8" fmla="*/ 35717 w 6053670"/>
              <a:gd name="connsiteY8" fmla="*/ 5488 h 7139732"/>
              <a:gd name="connsiteX9" fmla="*/ 140445 w 6053670"/>
              <a:gd name="connsiteY9" fmla="*/ 21641 h 7139732"/>
              <a:gd name="connsiteX10" fmla="*/ 216722 w 6053670"/>
              <a:gd name="connsiteY10" fmla="*/ 32932 h 7139732"/>
              <a:gd name="connsiteX11" fmla="*/ 307527 w 6053670"/>
              <a:gd name="connsiteY11" fmla="*/ 44850 h 7139732"/>
              <a:gd name="connsiteX12" fmla="*/ 415282 w 6053670"/>
              <a:gd name="connsiteY12" fmla="*/ 59121 h 7139732"/>
              <a:gd name="connsiteX13" fmla="*/ 534539 w 6053670"/>
              <a:gd name="connsiteY13" fmla="*/ 74175 h 7139732"/>
              <a:gd name="connsiteX14" fmla="*/ 668931 w 6053670"/>
              <a:gd name="connsiteY14" fmla="*/ 90014 h 7139732"/>
              <a:gd name="connsiteX15" fmla="*/ 815430 w 6053670"/>
              <a:gd name="connsiteY15" fmla="*/ 106794 h 7139732"/>
              <a:gd name="connsiteX16" fmla="*/ 974641 w 6053670"/>
              <a:gd name="connsiteY16" fmla="*/ 123574 h 7139732"/>
              <a:gd name="connsiteX17" fmla="*/ 1144144 w 6053670"/>
              <a:gd name="connsiteY17" fmla="*/ 140667 h 7139732"/>
              <a:gd name="connsiteX18" fmla="*/ 1326965 w 6053670"/>
              <a:gd name="connsiteY18" fmla="*/ 156506 h 7139732"/>
              <a:gd name="connsiteX19" fmla="*/ 1518261 w 6053670"/>
              <a:gd name="connsiteY19" fmla="*/ 171717 h 7139732"/>
              <a:gd name="connsiteX20" fmla="*/ 1720453 w 6053670"/>
              <a:gd name="connsiteY20" fmla="*/ 185518 h 7139732"/>
              <a:gd name="connsiteX21" fmla="*/ 1931121 w 6053670"/>
              <a:gd name="connsiteY21" fmla="*/ 198690 h 7139732"/>
              <a:gd name="connsiteX22" fmla="*/ 2150869 w 6053670"/>
              <a:gd name="connsiteY22" fmla="*/ 211079 h 7139732"/>
              <a:gd name="connsiteX23" fmla="*/ 2263467 w 6053670"/>
              <a:gd name="connsiteY23" fmla="*/ 215470 h 7139732"/>
              <a:gd name="connsiteX24" fmla="*/ 2378487 w 6053670"/>
              <a:gd name="connsiteY24" fmla="*/ 220332 h 7139732"/>
              <a:gd name="connsiteX25" fmla="*/ 2495323 w 6053670"/>
              <a:gd name="connsiteY25" fmla="*/ 224879 h 7139732"/>
              <a:gd name="connsiteX26" fmla="*/ 2612764 w 6053670"/>
              <a:gd name="connsiteY26" fmla="*/ 227859 h 7139732"/>
              <a:gd name="connsiteX27" fmla="*/ 2732627 w 6053670"/>
              <a:gd name="connsiteY27" fmla="*/ 230525 h 7139732"/>
              <a:gd name="connsiteX28" fmla="*/ 2853700 w 6053670"/>
              <a:gd name="connsiteY28" fmla="*/ 233348 h 7139732"/>
              <a:gd name="connsiteX29" fmla="*/ 2977195 w 6053670"/>
              <a:gd name="connsiteY29" fmla="*/ 235229 h 7139732"/>
              <a:gd name="connsiteX30" fmla="*/ 3101901 w 6053670"/>
              <a:gd name="connsiteY30" fmla="*/ 235229 h 7139732"/>
              <a:gd name="connsiteX31" fmla="*/ 3227817 w 6053670"/>
              <a:gd name="connsiteY31" fmla="*/ 236170 h 7139732"/>
              <a:gd name="connsiteX32" fmla="*/ 3354944 w 6053670"/>
              <a:gd name="connsiteY32" fmla="*/ 235229 h 7139732"/>
              <a:gd name="connsiteX33" fmla="*/ 3483887 w 6053670"/>
              <a:gd name="connsiteY33" fmla="*/ 233348 h 7139732"/>
              <a:gd name="connsiteX34" fmla="*/ 3612830 w 6053670"/>
              <a:gd name="connsiteY34" fmla="*/ 231623 h 7139732"/>
              <a:gd name="connsiteX35" fmla="*/ 3743590 w 6053670"/>
              <a:gd name="connsiteY35" fmla="*/ 227859 h 7139732"/>
              <a:gd name="connsiteX36" fmla="*/ 3875560 w 6053670"/>
              <a:gd name="connsiteY36" fmla="*/ 223938 h 7139732"/>
              <a:gd name="connsiteX37" fmla="*/ 4007530 w 6053670"/>
              <a:gd name="connsiteY37" fmla="*/ 219391 h 7139732"/>
              <a:gd name="connsiteX38" fmla="*/ 4140710 w 6053670"/>
              <a:gd name="connsiteY38" fmla="*/ 212961 h 7139732"/>
              <a:gd name="connsiteX39" fmla="*/ 4275102 w 6053670"/>
              <a:gd name="connsiteY39" fmla="*/ 205277 h 7139732"/>
              <a:gd name="connsiteX40" fmla="*/ 4410098 w 6053670"/>
              <a:gd name="connsiteY40" fmla="*/ 197907 h 7139732"/>
              <a:gd name="connsiteX41" fmla="*/ 4545096 w 6053670"/>
              <a:gd name="connsiteY41" fmla="*/ 188498 h 7139732"/>
              <a:gd name="connsiteX42" fmla="*/ 4681909 w 6053670"/>
              <a:gd name="connsiteY42" fmla="*/ 177207 h 7139732"/>
              <a:gd name="connsiteX43" fmla="*/ 4816905 w 6053670"/>
              <a:gd name="connsiteY43" fmla="*/ 165916 h 7139732"/>
              <a:gd name="connsiteX44" fmla="*/ 4954323 w 6053670"/>
              <a:gd name="connsiteY44" fmla="*/ 152899 h 7139732"/>
              <a:gd name="connsiteX45" fmla="*/ 5092347 w 6053670"/>
              <a:gd name="connsiteY45" fmla="*/ 138629 h 7139732"/>
              <a:gd name="connsiteX46" fmla="*/ 5228555 w 6053670"/>
              <a:gd name="connsiteY46" fmla="*/ 123574 h 7139732"/>
              <a:gd name="connsiteX47" fmla="*/ 5366578 w 6053670"/>
              <a:gd name="connsiteY47" fmla="*/ 106010 h 7139732"/>
              <a:gd name="connsiteX48" fmla="*/ 5503997 w 6053670"/>
              <a:gd name="connsiteY48" fmla="*/ 87192 h 7139732"/>
              <a:gd name="connsiteX49" fmla="*/ 5642020 w 6053670"/>
              <a:gd name="connsiteY49" fmla="*/ 68530 h 7139732"/>
              <a:gd name="connsiteX50" fmla="*/ 5779438 w 6053670"/>
              <a:gd name="connsiteY50" fmla="*/ 46733 h 7139732"/>
              <a:gd name="connsiteX51" fmla="*/ 5916251 w 6053670"/>
              <a:gd name="connsiteY51" fmla="*/ 24464 h 71397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6053670" h="7139732">
                <a:moveTo>
                  <a:pt x="6053670" y="1098"/>
                </a:moveTo>
                <a:lnTo>
                  <a:pt x="6053670" y="1084479"/>
                </a:lnTo>
                <a:lnTo>
                  <a:pt x="6053670" y="1254558"/>
                </a:lnTo>
                <a:lnTo>
                  <a:pt x="6053670" y="7139732"/>
                </a:lnTo>
                <a:lnTo>
                  <a:pt x="0" y="7139732"/>
                </a:lnTo>
                <a:lnTo>
                  <a:pt x="0" y="1249853"/>
                </a:lnTo>
                <a:lnTo>
                  <a:pt x="0" y="1084479"/>
                </a:lnTo>
                <a:lnTo>
                  <a:pt x="0" y="0"/>
                </a:lnTo>
                <a:lnTo>
                  <a:pt x="35717" y="5488"/>
                </a:lnTo>
                <a:lnTo>
                  <a:pt x="140445" y="21641"/>
                </a:lnTo>
                <a:lnTo>
                  <a:pt x="216722" y="32932"/>
                </a:lnTo>
                <a:lnTo>
                  <a:pt x="307527" y="44850"/>
                </a:lnTo>
                <a:lnTo>
                  <a:pt x="415282" y="59121"/>
                </a:lnTo>
                <a:lnTo>
                  <a:pt x="534539" y="74175"/>
                </a:lnTo>
                <a:lnTo>
                  <a:pt x="668931" y="90014"/>
                </a:lnTo>
                <a:lnTo>
                  <a:pt x="815430" y="106794"/>
                </a:lnTo>
                <a:lnTo>
                  <a:pt x="974641" y="123574"/>
                </a:lnTo>
                <a:lnTo>
                  <a:pt x="1144144" y="140667"/>
                </a:lnTo>
                <a:lnTo>
                  <a:pt x="1326965" y="156506"/>
                </a:lnTo>
                <a:lnTo>
                  <a:pt x="1518261" y="171717"/>
                </a:lnTo>
                <a:lnTo>
                  <a:pt x="1720453" y="185518"/>
                </a:lnTo>
                <a:lnTo>
                  <a:pt x="1931121" y="198690"/>
                </a:lnTo>
                <a:lnTo>
                  <a:pt x="2150869" y="211079"/>
                </a:lnTo>
                <a:lnTo>
                  <a:pt x="2263467" y="215470"/>
                </a:lnTo>
                <a:lnTo>
                  <a:pt x="2378487" y="220332"/>
                </a:lnTo>
                <a:lnTo>
                  <a:pt x="2495323" y="224879"/>
                </a:lnTo>
                <a:lnTo>
                  <a:pt x="2612764" y="227859"/>
                </a:lnTo>
                <a:lnTo>
                  <a:pt x="2732627" y="230525"/>
                </a:lnTo>
                <a:lnTo>
                  <a:pt x="2853700" y="233348"/>
                </a:lnTo>
                <a:lnTo>
                  <a:pt x="2977195" y="235229"/>
                </a:lnTo>
                <a:lnTo>
                  <a:pt x="3101901" y="235229"/>
                </a:lnTo>
                <a:lnTo>
                  <a:pt x="3227817" y="236170"/>
                </a:lnTo>
                <a:lnTo>
                  <a:pt x="3354944" y="235229"/>
                </a:lnTo>
                <a:lnTo>
                  <a:pt x="3483887" y="233348"/>
                </a:lnTo>
                <a:lnTo>
                  <a:pt x="3612830" y="231623"/>
                </a:lnTo>
                <a:lnTo>
                  <a:pt x="3743590" y="227859"/>
                </a:lnTo>
                <a:lnTo>
                  <a:pt x="3875560" y="223938"/>
                </a:lnTo>
                <a:lnTo>
                  <a:pt x="4007530" y="219391"/>
                </a:lnTo>
                <a:lnTo>
                  <a:pt x="4140710" y="212961"/>
                </a:lnTo>
                <a:lnTo>
                  <a:pt x="4275102" y="205277"/>
                </a:lnTo>
                <a:lnTo>
                  <a:pt x="4410098" y="197907"/>
                </a:lnTo>
                <a:lnTo>
                  <a:pt x="4545096" y="188498"/>
                </a:lnTo>
                <a:lnTo>
                  <a:pt x="4681909" y="177207"/>
                </a:lnTo>
                <a:lnTo>
                  <a:pt x="4816905" y="165916"/>
                </a:lnTo>
                <a:lnTo>
                  <a:pt x="4954323" y="152899"/>
                </a:lnTo>
                <a:lnTo>
                  <a:pt x="5092347" y="138629"/>
                </a:lnTo>
                <a:lnTo>
                  <a:pt x="5228555" y="123574"/>
                </a:lnTo>
                <a:lnTo>
                  <a:pt x="5366578" y="106010"/>
                </a:lnTo>
                <a:lnTo>
                  <a:pt x="5503997" y="87192"/>
                </a:lnTo>
                <a:lnTo>
                  <a:pt x="5642020" y="68530"/>
                </a:lnTo>
                <a:lnTo>
                  <a:pt x="5779438" y="46733"/>
                </a:lnTo>
                <a:lnTo>
                  <a:pt x="5916251" y="24464"/>
                </a:lnTo>
                <a:close/>
              </a:path>
            </a:pathLst>
          </a:custGeom>
          <a:solidFill>
            <a:schemeClr val="bg1"/>
          </a:solidFill>
          <a:ln>
            <a:noFill/>
          </a:ln>
        </p:spPr>
      </p:sp>
      <p:sp>
        <p:nvSpPr>
          <p:cNvPr id="17" name="Freeform 5">
            <a:extLst>
              <a:ext uri="{FF2B5EF4-FFF2-40B4-BE49-F238E27FC236}">
                <a16:creationId xmlns:a16="http://schemas.microsoft.com/office/drawing/2014/main" xmlns="" id="{1F23E73A-FDC8-462C-83C1-3AA8961449CF}"/>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sp>
        <p:nvSpPr>
          <p:cNvPr id="2" name="Title 1"/>
          <p:cNvSpPr>
            <a:spLocks noGrp="1"/>
          </p:cNvSpPr>
          <p:nvPr>
            <p:ph type="title"/>
          </p:nvPr>
        </p:nvSpPr>
        <p:spPr>
          <a:xfrm>
            <a:off x="994087" y="1130603"/>
            <a:ext cx="3342442" cy="4596794"/>
          </a:xfrm>
        </p:spPr>
        <p:txBody>
          <a:bodyPr anchor="ctr">
            <a:normAutofit/>
          </a:bodyPr>
          <a:lstStyle/>
          <a:p>
            <a:r>
              <a:rPr lang="en-US" sz="3200">
                <a:solidFill>
                  <a:srgbClr val="EBEBEB"/>
                </a:solidFill>
              </a:rPr>
              <a:t>Phases of Care</a:t>
            </a:r>
            <a:br>
              <a:rPr lang="en-US" sz="3200">
                <a:solidFill>
                  <a:srgbClr val="EBEBEB"/>
                </a:solidFill>
              </a:rPr>
            </a:br>
            <a:r>
              <a:rPr lang="en-US" sz="3200">
                <a:solidFill>
                  <a:srgbClr val="EBEBEB"/>
                </a:solidFill>
              </a:rPr>
              <a:t>Phase 2</a:t>
            </a:r>
          </a:p>
        </p:txBody>
      </p:sp>
      <p:sp>
        <p:nvSpPr>
          <p:cNvPr id="4" name="Footer Placeholder 3">
            <a:extLst>
              <a:ext uri="{FF2B5EF4-FFF2-40B4-BE49-F238E27FC236}">
                <a16:creationId xmlns:a16="http://schemas.microsoft.com/office/drawing/2014/main" xmlns="" id="{19482BAA-57BC-CC4F-961F-1869EEEB54CA}"/>
              </a:ext>
            </a:extLst>
          </p:cNvPr>
          <p:cNvSpPr>
            <a:spLocks noGrp="1"/>
          </p:cNvSpPr>
          <p:nvPr>
            <p:ph type="ftr" sz="quarter" idx="11"/>
          </p:nvPr>
        </p:nvSpPr>
        <p:spPr>
          <a:xfrm>
            <a:off x="561110" y="6391838"/>
            <a:ext cx="3859795" cy="304801"/>
          </a:xfrm>
        </p:spPr>
        <p:txBody>
          <a:bodyPr>
            <a:normAutofit/>
          </a:bodyPr>
          <a:lstStyle/>
          <a:p>
            <a:pPr>
              <a:spcAft>
                <a:spcPts val="600"/>
              </a:spcAft>
            </a:pPr>
            <a:r>
              <a:rPr lang="en-US"/>
              <a:t>Bell 2019</a:t>
            </a:r>
          </a:p>
        </p:txBody>
      </p:sp>
      <p:sp>
        <p:nvSpPr>
          <p:cNvPr id="3" name="Content Placeholder 2"/>
          <p:cNvSpPr>
            <a:spLocks noGrp="1"/>
          </p:cNvSpPr>
          <p:nvPr>
            <p:ph idx="1"/>
          </p:nvPr>
        </p:nvSpPr>
        <p:spPr>
          <a:xfrm>
            <a:off x="5290077" y="437513"/>
            <a:ext cx="5502614" cy="5954325"/>
          </a:xfrm>
        </p:spPr>
        <p:txBody>
          <a:bodyPr anchor="ctr">
            <a:normAutofit/>
          </a:bodyPr>
          <a:lstStyle/>
          <a:p>
            <a:r>
              <a:rPr lang="en-US" sz="2000" b="1"/>
              <a:t>Patient-centered decision made by the MAT Team</a:t>
            </a:r>
          </a:p>
          <a:p>
            <a:r>
              <a:rPr lang="en-US" sz="2000" b="1"/>
              <a:t>Patient has adhered to all requirements of their Phase 1 Treatment Plan</a:t>
            </a:r>
          </a:p>
          <a:p>
            <a:r>
              <a:rPr lang="en-US" sz="2000" b="1"/>
              <a:t>Meet with patient to update Treatment Agreement and Phase 2 expectations</a:t>
            </a:r>
          </a:p>
          <a:p>
            <a:r>
              <a:rPr lang="en-US" sz="2000" b="1"/>
              <a:t>14 day Suboxone Rx</a:t>
            </a:r>
          </a:p>
          <a:p>
            <a:r>
              <a:rPr lang="en-US" sz="2000" b="1"/>
              <a:t>14 day Urine Drug Screen</a:t>
            </a:r>
          </a:p>
          <a:p>
            <a:r>
              <a:rPr lang="en-US" sz="2000" b="1"/>
              <a:t>Bi-weekly attendance at MAT Refill/Stabilization Group</a:t>
            </a:r>
          </a:p>
          <a:p>
            <a:endParaRPr lang="en-US" sz="2000"/>
          </a:p>
        </p:txBody>
      </p:sp>
    </p:spTree>
    <p:extLst>
      <p:ext uri="{BB962C8B-B14F-4D97-AF65-F5344CB8AC3E}">
        <p14:creationId xmlns:p14="http://schemas.microsoft.com/office/powerpoint/2010/main" val="332347089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xmlns="" id="{324E43EB-867C-4B35-9A5C-E435157C729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xmlns="" id="{A7C0F5DA-B59F-4F13-8BB8-FFD8F2C572BC}"/>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sp>
      <p:sp>
        <p:nvSpPr>
          <p:cNvPr id="13" name="Freeform 5">
            <a:extLst>
              <a:ext uri="{FF2B5EF4-FFF2-40B4-BE49-F238E27FC236}">
                <a16:creationId xmlns:a16="http://schemas.microsoft.com/office/drawing/2014/main" xmlns="" id="{9CEA1DEC-CC9E-4776-9E08-048A15BFA6C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bwMode="gray">
          <a:xfrm rot="15922489">
            <a:off x="3140485"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5" name="Freeform: Shape 14">
            <a:extLst>
              <a:ext uri="{FF2B5EF4-FFF2-40B4-BE49-F238E27FC236}">
                <a16:creationId xmlns:a16="http://schemas.microsoft.com/office/drawing/2014/main" xmlns="" id="{9CE399CF-F4B8-4832-A8CB-B93F6B1EF44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bwMode="gray">
          <a:xfrm rot="16200000">
            <a:off x="5171964" y="-140866"/>
            <a:ext cx="6053670" cy="7139732"/>
          </a:xfrm>
          <a:custGeom>
            <a:avLst/>
            <a:gdLst>
              <a:gd name="connsiteX0" fmla="*/ 6053670 w 6053670"/>
              <a:gd name="connsiteY0" fmla="*/ 1098 h 7139732"/>
              <a:gd name="connsiteX1" fmla="*/ 6053670 w 6053670"/>
              <a:gd name="connsiteY1" fmla="*/ 1084479 h 7139732"/>
              <a:gd name="connsiteX2" fmla="*/ 6053670 w 6053670"/>
              <a:gd name="connsiteY2" fmla="*/ 1254558 h 7139732"/>
              <a:gd name="connsiteX3" fmla="*/ 6053670 w 6053670"/>
              <a:gd name="connsiteY3" fmla="*/ 7139732 h 7139732"/>
              <a:gd name="connsiteX4" fmla="*/ 0 w 6053670"/>
              <a:gd name="connsiteY4" fmla="*/ 7139732 h 7139732"/>
              <a:gd name="connsiteX5" fmla="*/ 0 w 6053670"/>
              <a:gd name="connsiteY5" fmla="*/ 1249853 h 7139732"/>
              <a:gd name="connsiteX6" fmla="*/ 0 w 6053670"/>
              <a:gd name="connsiteY6" fmla="*/ 1084479 h 7139732"/>
              <a:gd name="connsiteX7" fmla="*/ 0 w 6053670"/>
              <a:gd name="connsiteY7" fmla="*/ 0 h 7139732"/>
              <a:gd name="connsiteX8" fmla="*/ 35717 w 6053670"/>
              <a:gd name="connsiteY8" fmla="*/ 5488 h 7139732"/>
              <a:gd name="connsiteX9" fmla="*/ 140445 w 6053670"/>
              <a:gd name="connsiteY9" fmla="*/ 21641 h 7139732"/>
              <a:gd name="connsiteX10" fmla="*/ 216722 w 6053670"/>
              <a:gd name="connsiteY10" fmla="*/ 32932 h 7139732"/>
              <a:gd name="connsiteX11" fmla="*/ 307527 w 6053670"/>
              <a:gd name="connsiteY11" fmla="*/ 44850 h 7139732"/>
              <a:gd name="connsiteX12" fmla="*/ 415282 w 6053670"/>
              <a:gd name="connsiteY12" fmla="*/ 59121 h 7139732"/>
              <a:gd name="connsiteX13" fmla="*/ 534539 w 6053670"/>
              <a:gd name="connsiteY13" fmla="*/ 74175 h 7139732"/>
              <a:gd name="connsiteX14" fmla="*/ 668931 w 6053670"/>
              <a:gd name="connsiteY14" fmla="*/ 90014 h 7139732"/>
              <a:gd name="connsiteX15" fmla="*/ 815430 w 6053670"/>
              <a:gd name="connsiteY15" fmla="*/ 106794 h 7139732"/>
              <a:gd name="connsiteX16" fmla="*/ 974641 w 6053670"/>
              <a:gd name="connsiteY16" fmla="*/ 123574 h 7139732"/>
              <a:gd name="connsiteX17" fmla="*/ 1144144 w 6053670"/>
              <a:gd name="connsiteY17" fmla="*/ 140667 h 7139732"/>
              <a:gd name="connsiteX18" fmla="*/ 1326965 w 6053670"/>
              <a:gd name="connsiteY18" fmla="*/ 156506 h 7139732"/>
              <a:gd name="connsiteX19" fmla="*/ 1518261 w 6053670"/>
              <a:gd name="connsiteY19" fmla="*/ 171717 h 7139732"/>
              <a:gd name="connsiteX20" fmla="*/ 1720453 w 6053670"/>
              <a:gd name="connsiteY20" fmla="*/ 185518 h 7139732"/>
              <a:gd name="connsiteX21" fmla="*/ 1931121 w 6053670"/>
              <a:gd name="connsiteY21" fmla="*/ 198690 h 7139732"/>
              <a:gd name="connsiteX22" fmla="*/ 2150869 w 6053670"/>
              <a:gd name="connsiteY22" fmla="*/ 211079 h 7139732"/>
              <a:gd name="connsiteX23" fmla="*/ 2263467 w 6053670"/>
              <a:gd name="connsiteY23" fmla="*/ 215470 h 7139732"/>
              <a:gd name="connsiteX24" fmla="*/ 2378487 w 6053670"/>
              <a:gd name="connsiteY24" fmla="*/ 220332 h 7139732"/>
              <a:gd name="connsiteX25" fmla="*/ 2495323 w 6053670"/>
              <a:gd name="connsiteY25" fmla="*/ 224879 h 7139732"/>
              <a:gd name="connsiteX26" fmla="*/ 2612764 w 6053670"/>
              <a:gd name="connsiteY26" fmla="*/ 227859 h 7139732"/>
              <a:gd name="connsiteX27" fmla="*/ 2732627 w 6053670"/>
              <a:gd name="connsiteY27" fmla="*/ 230525 h 7139732"/>
              <a:gd name="connsiteX28" fmla="*/ 2853700 w 6053670"/>
              <a:gd name="connsiteY28" fmla="*/ 233348 h 7139732"/>
              <a:gd name="connsiteX29" fmla="*/ 2977195 w 6053670"/>
              <a:gd name="connsiteY29" fmla="*/ 235229 h 7139732"/>
              <a:gd name="connsiteX30" fmla="*/ 3101901 w 6053670"/>
              <a:gd name="connsiteY30" fmla="*/ 235229 h 7139732"/>
              <a:gd name="connsiteX31" fmla="*/ 3227817 w 6053670"/>
              <a:gd name="connsiteY31" fmla="*/ 236170 h 7139732"/>
              <a:gd name="connsiteX32" fmla="*/ 3354944 w 6053670"/>
              <a:gd name="connsiteY32" fmla="*/ 235229 h 7139732"/>
              <a:gd name="connsiteX33" fmla="*/ 3483887 w 6053670"/>
              <a:gd name="connsiteY33" fmla="*/ 233348 h 7139732"/>
              <a:gd name="connsiteX34" fmla="*/ 3612830 w 6053670"/>
              <a:gd name="connsiteY34" fmla="*/ 231623 h 7139732"/>
              <a:gd name="connsiteX35" fmla="*/ 3743590 w 6053670"/>
              <a:gd name="connsiteY35" fmla="*/ 227859 h 7139732"/>
              <a:gd name="connsiteX36" fmla="*/ 3875560 w 6053670"/>
              <a:gd name="connsiteY36" fmla="*/ 223938 h 7139732"/>
              <a:gd name="connsiteX37" fmla="*/ 4007530 w 6053670"/>
              <a:gd name="connsiteY37" fmla="*/ 219391 h 7139732"/>
              <a:gd name="connsiteX38" fmla="*/ 4140710 w 6053670"/>
              <a:gd name="connsiteY38" fmla="*/ 212961 h 7139732"/>
              <a:gd name="connsiteX39" fmla="*/ 4275102 w 6053670"/>
              <a:gd name="connsiteY39" fmla="*/ 205277 h 7139732"/>
              <a:gd name="connsiteX40" fmla="*/ 4410098 w 6053670"/>
              <a:gd name="connsiteY40" fmla="*/ 197907 h 7139732"/>
              <a:gd name="connsiteX41" fmla="*/ 4545096 w 6053670"/>
              <a:gd name="connsiteY41" fmla="*/ 188498 h 7139732"/>
              <a:gd name="connsiteX42" fmla="*/ 4681909 w 6053670"/>
              <a:gd name="connsiteY42" fmla="*/ 177207 h 7139732"/>
              <a:gd name="connsiteX43" fmla="*/ 4816905 w 6053670"/>
              <a:gd name="connsiteY43" fmla="*/ 165916 h 7139732"/>
              <a:gd name="connsiteX44" fmla="*/ 4954323 w 6053670"/>
              <a:gd name="connsiteY44" fmla="*/ 152899 h 7139732"/>
              <a:gd name="connsiteX45" fmla="*/ 5092347 w 6053670"/>
              <a:gd name="connsiteY45" fmla="*/ 138629 h 7139732"/>
              <a:gd name="connsiteX46" fmla="*/ 5228555 w 6053670"/>
              <a:gd name="connsiteY46" fmla="*/ 123574 h 7139732"/>
              <a:gd name="connsiteX47" fmla="*/ 5366578 w 6053670"/>
              <a:gd name="connsiteY47" fmla="*/ 106010 h 7139732"/>
              <a:gd name="connsiteX48" fmla="*/ 5503997 w 6053670"/>
              <a:gd name="connsiteY48" fmla="*/ 87192 h 7139732"/>
              <a:gd name="connsiteX49" fmla="*/ 5642020 w 6053670"/>
              <a:gd name="connsiteY49" fmla="*/ 68530 h 7139732"/>
              <a:gd name="connsiteX50" fmla="*/ 5779438 w 6053670"/>
              <a:gd name="connsiteY50" fmla="*/ 46733 h 7139732"/>
              <a:gd name="connsiteX51" fmla="*/ 5916251 w 6053670"/>
              <a:gd name="connsiteY51" fmla="*/ 24464 h 71397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6053670" h="7139732">
                <a:moveTo>
                  <a:pt x="6053670" y="1098"/>
                </a:moveTo>
                <a:lnTo>
                  <a:pt x="6053670" y="1084479"/>
                </a:lnTo>
                <a:lnTo>
                  <a:pt x="6053670" y="1254558"/>
                </a:lnTo>
                <a:lnTo>
                  <a:pt x="6053670" y="7139732"/>
                </a:lnTo>
                <a:lnTo>
                  <a:pt x="0" y="7139732"/>
                </a:lnTo>
                <a:lnTo>
                  <a:pt x="0" y="1249853"/>
                </a:lnTo>
                <a:lnTo>
                  <a:pt x="0" y="1084479"/>
                </a:lnTo>
                <a:lnTo>
                  <a:pt x="0" y="0"/>
                </a:lnTo>
                <a:lnTo>
                  <a:pt x="35717" y="5488"/>
                </a:lnTo>
                <a:lnTo>
                  <a:pt x="140445" y="21641"/>
                </a:lnTo>
                <a:lnTo>
                  <a:pt x="216722" y="32932"/>
                </a:lnTo>
                <a:lnTo>
                  <a:pt x="307527" y="44850"/>
                </a:lnTo>
                <a:lnTo>
                  <a:pt x="415282" y="59121"/>
                </a:lnTo>
                <a:lnTo>
                  <a:pt x="534539" y="74175"/>
                </a:lnTo>
                <a:lnTo>
                  <a:pt x="668931" y="90014"/>
                </a:lnTo>
                <a:lnTo>
                  <a:pt x="815430" y="106794"/>
                </a:lnTo>
                <a:lnTo>
                  <a:pt x="974641" y="123574"/>
                </a:lnTo>
                <a:lnTo>
                  <a:pt x="1144144" y="140667"/>
                </a:lnTo>
                <a:lnTo>
                  <a:pt x="1326965" y="156506"/>
                </a:lnTo>
                <a:lnTo>
                  <a:pt x="1518261" y="171717"/>
                </a:lnTo>
                <a:lnTo>
                  <a:pt x="1720453" y="185518"/>
                </a:lnTo>
                <a:lnTo>
                  <a:pt x="1931121" y="198690"/>
                </a:lnTo>
                <a:lnTo>
                  <a:pt x="2150869" y="211079"/>
                </a:lnTo>
                <a:lnTo>
                  <a:pt x="2263467" y="215470"/>
                </a:lnTo>
                <a:lnTo>
                  <a:pt x="2378487" y="220332"/>
                </a:lnTo>
                <a:lnTo>
                  <a:pt x="2495323" y="224879"/>
                </a:lnTo>
                <a:lnTo>
                  <a:pt x="2612764" y="227859"/>
                </a:lnTo>
                <a:lnTo>
                  <a:pt x="2732627" y="230525"/>
                </a:lnTo>
                <a:lnTo>
                  <a:pt x="2853700" y="233348"/>
                </a:lnTo>
                <a:lnTo>
                  <a:pt x="2977195" y="235229"/>
                </a:lnTo>
                <a:lnTo>
                  <a:pt x="3101901" y="235229"/>
                </a:lnTo>
                <a:lnTo>
                  <a:pt x="3227817" y="236170"/>
                </a:lnTo>
                <a:lnTo>
                  <a:pt x="3354944" y="235229"/>
                </a:lnTo>
                <a:lnTo>
                  <a:pt x="3483887" y="233348"/>
                </a:lnTo>
                <a:lnTo>
                  <a:pt x="3612830" y="231623"/>
                </a:lnTo>
                <a:lnTo>
                  <a:pt x="3743590" y="227859"/>
                </a:lnTo>
                <a:lnTo>
                  <a:pt x="3875560" y="223938"/>
                </a:lnTo>
                <a:lnTo>
                  <a:pt x="4007530" y="219391"/>
                </a:lnTo>
                <a:lnTo>
                  <a:pt x="4140710" y="212961"/>
                </a:lnTo>
                <a:lnTo>
                  <a:pt x="4275102" y="205277"/>
                </a:lnTo>
                <a:lnTo>
                  <a:pt x="4410098" y="197907"/>
                </a:lnTo>
                <a:lnTo>
                  <a:pt x="4545096" y="188498"/>
                </a:lnTo>
                <a:lnTo>
                  <a:pt x="4681909" y="177207"/>
                </a:lnTo>
                <a:lnTo>
                  <a:pt x="4816905" y="165916"/>
                </a:lnTo>
                <a:lnTo>
                  <a:pt x="4954323" y="152899"/>
                </a:lnTo>
                <a:lnTo>
                  <a:pt x="5092347" y="138629"/>
                </a:lnTo>
                <a:lnTo>
                  <a:pt x="5228555" y="123574"/>
                </a:lnTo>
                <a:lnTo>
                  <a:pt x="5366578" y="106010"/>
                </a:lnTo>
                <a:lnTo>
                  <a:pt x="5503997" y="87192"/>
                </a:lnTo>
                <a:lnTo>
                  <a:pt x="5642020" y="68530"/>
                </a:lnTo>
                <a:lnTo>
                  <a:pt x="5779438" y="46733"/>
                </a:lnTo>
                <a:lnTo>
                  <a:pt x="5916251" y="24464"/>
                </a:lnTo>
                <a:close/>
              </a:path>
            </a:pathLst>
          </a:custGeom>
          <a:solidFill>
            <a:schemeClr val="bg1"/>
          </a:solidFill>
          <a:ln>
            <a:noFill/>
          </a:ln>
        </p:spPr>
      </p:sp>
      <p:sp>
        <p:nvSpPr>
          <p:cNvPr id="17" name="Freeform 5">
            <a:extLst>
              <a:ext uri="{FF2B5EF4-FFF2-40B4-BE49-F238E27FC236}">
                <a16:creationId xmlns:a16="http://schemas.microsoft.com/office/drawing/2014/main" xmlns="" id="{1F23E73A-FDC8-462C-83C1-3AA8961449CF}"/>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sp>
        <p:nvSpPr>
          <p:cNvPr id="2" name="Title 1"/>
          <p:cNvSpPr>
            <a:spLocks noGrp="1"/>
          </p:cNvSpPr>
          <p:nvPr>
            <p:ph type="title"/>
          </p:nvPr>
        </p:nvSpPr>
        <p:spPr>
          <a:xfrm>
            <a:off x="994087" y="1130603"/>
            <a:ext cx="3342442" cy="4596794"/>
          </a:xfrm>
        </p:spPr>
        <p:txBody>
          <a:bodyPr anchor="ctr">
            <a:normAutofit/>
          </a:bodyPr>
          <a:lstStyle/>
          <a:p>
            <a:r>
              <a:rPr lang="en-US" sz="3200">
                <a:solidFill>
                  <a:srgbClr val="EBEBEB"/>
                </a:solidFill>
              </a:rPr>
              <a:t>Phases of Care</a:t>
            </a:r>
            <a:br>
              <a:rPr lang="en-US" sz="3200">
                <a:solidFill>
                  <a:srgbClr val="EBEBEB"/>
                </a:solidFill>
              </a:rPr>
            </a:br>
            <a:r>
              <a:rPr lang="en-US" sz="3200">
                <a:solidFill>
                  <a:srgbClr val="EBEBEB"/>
                </a:solidFill>
              </a:rPr>
              <a:t>Phase 3</a:t>
            </a:r>
          </a:p>
        </p:txBody>
      </p:sp>
      <p:sp>
        <p:nvSpPr>
          <p:cNvPr id="4" name="Footer Placeholder 3">
            <a:extLst>
              <a:ext uri="{FF2B5EF4-FFF2-40B4-BE49-F238E27FC236}">
                <a16:creationId xmlns:a16="http://schemas.microsoft.com/office/drawing/2014/main" xmlns="" id="{C5D7EA2B-5F80-5D46-A7B6-AE521F769DBA}"/>
              </a:ext>
            </a:extLst>
          </p:cNvPr>
          <p:cNvSpPr>
            <a:spLocks noGrp="1"/>
          </p:cNvSpPr>
          <p:nvPr>
            <p:ph type="ftr" sz="quarter" idx="11"/>
          </p:nvPr>
        </p:nvSpPr>
        <p:spPr>
          <a:xfrm>
            <a:off x="561110" y="6391838"/>
            <a:ext cx="3859795" cy="304801"/>
          </a:xfrm>
        </p:spPr>
        <p:txBody>
          <a:bodyPr>
            <a:normAutofit/>
          </a:bodyPr>
          <a:lstStyle/>
          <a:p>
            <a:pPr>
              <a:spcAft>
                <a:spcPts val="600"/>
              </a:spcAft>
            </a:pPr>
            <a:r>
              <a:rPr lang="en-US"/>
              <a:t>Bell 2019</a:t>
            </a:r>
          </a:p>
        </p:txBody>
      </p:sp>
      <p:sp>
        <p:nvSpPr>
          <p:cNvPr id="3" name="Content Placeholder 2"/>
          <p:cNvSpPr>
            <a:spLocks noGrp="1"/>
          </p:cNvSpPr>
          <p:nvPr>
            <p:ph idx="1"/>
          </p:nvPr>
        </p:nvSpPr>
        <p:spPr>
          <a:xfrm>
            <a:off x="5290077" y="437513"/>
            <a:ext cx="5502614" cy="5954325"/>
          </a:xfrm>
        </p:spPr>
        <p:txBody>
          <a:bodyPr anchor="ctr">
            <a:normAutofit/>
          </a:bodyPr>
          <a:lstStyle/>
          <a:p>
            <a:endParaRPr lang="en-US" sz="2000"/>
          </a:p>
          <a:p>
            <a:r>
              <a:rPr lang="en-US" sz="2000" b="1"/>
              <a:t>30 day Rx ( or 28 day to keep pick-up days consistent throughout Phases)</a:t>
            </a:r>
          </a:p>
          <a:p>
            <a:r>
              <a:rPr lang="en-US" sz="2000" b="1"/>
              <a:t>One required Counseling visit – individual or group</a:t>
            </a:r>
          </a:p>
          <a:p>
            <a:r>
              <a:rPr lang="en-US" sz="2000" b="1"/>
              <a:t>Monthly UDS</a:t>
            </a:r>
          </a:p>
          <a:p>
            <a:r>
              <a:rPr lang="en-US" sz="2000" b="1"/>
              <a:t>MD visit every 90 days minimally, some patients prefer monthly visits</a:t>
            </a:r>
          </a:p>
          <a:p>
            <a:r>
              <a:rPr lang="en-US" sz="2000" b="1"/>
              <a:t>If relapse then increase care, patient returns to Phase 1 or Phase 2 per MAT team decision for more care and stabilization</a:t>
            </a:r>
            <a:r>
              <a:rPr lang="en-US" sz="2000"/>
              <a:t>.</a:t>
            </a:r>
          </a:p>
        </p:txBody>
      </p:sp>
    </p:spTree>
    <p:extLst>
      <p:ext uri="{BB962C8B-B14F-4D97-AF65-F5344CB8AC3E}">
        <p14:creationId xmlns:p14="http://schemas.microsoft.com/office/powerpoint/2010/main" val="263211428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2DA25B5-CD1F-684D-ADAD-08FA34C1818C}"/>
              </a:ext>
            </a:extLst>
          </p:cNvPr>
          <p:cNvSpPr>
            <a:spLocks noGrp="1"/>
          </p:cNvSpPr>
          <p:nvPr>
            <p:ph type="title"/>
          </p:nvPr>
        </p:nvSpPr>
        <p:spPr/>
        <p:txBody>
          <a:bodyPr/>
          <a:lstStyle/>
          <a:p>
            <a:endParaRPr lang="en-US" dirty="0"/>
          </a:p>
        </p:txBody>
      </p:sp>
      <p:pic>
        <p:nvPicPr>
          <p:cNvPr id="5" name="Content Placeholder 4" descr="A screenshot of a cell phone&#10;&#10;Description automatically generated">
            <a:extLst>
              <a:ext uri="{FF2B5EF4-FFF2-40B4-BE49-F238E27FC236}">
                <a16:creationId xmlns:a16="http://schemas.microsoft.com/office/drawing/2014/main" xmlns="" id="{E3A2E837-0D7A-8946-9E10-139A245890EC}"/>
              </a:ext>
            </a:extLst>
          </p:cNvPr>
          <p:cNvPicPr>
            <a:picLocks noGrp="1" noChangeAspect="1"/>
          </p:cNvPicPr>
          <p:nvPr>
            <p:ph idx="1"/>
          </p:nvPr>
        </p:nvPicPr>
        <p:blipFill>
          <a:blip r:embed="rId2"/>
          <a:stretch>
            <a:fillRect/>
          </a:stretch>
        </p:blipFill>
        <p:spPr>
          <a:xfrm>
            <a:off x="3067097" y="750644"/>
            <a:ext cx="5050991" cy="4673852"/>
          </a:xfrm>
        </p:spPr>
      </p:pic>
      <p:sp>
        <p:nvSpPr>
          <p:cNvPr id="3" name="Footer Placeholder 2">
            <a:extLst>
              <a:ext uri="{FF2B5EF4-FFF2-40B4-BE49-F238E27FC236}">
                <a16:creationId xmlns:a16="http://schemas.microsoft.com/office/drawing/2014/main" xmlns="" id="{CD68FEC0-6DF0-4147-AC9C-496BDC6954F6}"/>
              </a:ext>
            </a:extLst>
          </p:cNvPr>
          <p:cNvSpPr>
            <a:spLocks noGrp="1"/>
          </p:cNvSpPr>
          <p:nvPr>
            <p:ph type="ftr" sz="quarter" idx="11"/>
          </p:nvPr>
        </p:nvSpPr>
        <p:spPr/>
        <p:txBody>
          <a:bodyPr/>
          <a:lstStyle/>
          <a:p>
            <a:r>
              <a:rPr lang="en-US"/>
              <a:t>Bell 2019</a:t>
            </a:r>
            <a:endParaRPr lang="en-US" dirty="0"/>
          </a:p>
        </p:txBody>
      </p:sp>
    </p:spTree>
    <p:extLst>
      <p:ext uri="{BB962C8B-B14F-4D97-AF65-F5344CB8AC3E}">
        <p14:creationId xmlns:p14="http://schemas.microsoft.com/office/powerpoint/2010/main" val="58806461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0" name="Group 9">
            <a:extLst>
              <a:ext uri="{FF2B5EF4-FFF2-40B4-BE49-F238E27FC236}">
                <a16:creationId xmlns:a16="http://schemas.microsoft.com/office/drawing/2014/main" xmlns="" id="{427E0A4F-FE1D-4A81-8D8F-986345F71CBE}"/>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xmlns="" val="1"/>
              </p:ext>
            </p:extLst>
          </p:nvPr>
        </p:nvGrpSpPr>
        <p:grpSpPr>
          <a:xfrm>
            <a:off x="0" y="0"/>
            <a:ext cx="12192000" cy="6858000"/>
            <a:chOff x="0" y="0"/>
            <a:chExt cx="12192000" cy="6858000"/>
          </a:xfrm>
        </p:grpSpPr>
        <p:sp>
          <p:nvSpPr>
            <p:cNvPr id="11" name="Rectangle 10">
              <a:extLst>
                <a:ext uri="{FF2B5EF4-FFF2-40B4-BE49-F238E27FC236}">
                  <a16:creationId xmlns:a16="http://schemas.microsoft.com/office/drawing/2014/main" xmlns="" id="{F70C2B8F-6B1B-46D5-86E6-40F36C695FC2}"/>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2" name="Oval 11">
              <a:extLst>
                <a:ext uri="{FF2B5EF4-FFF2-40B4-BE49-F238E27FC236}">
                  <a16:creationId xmlns:a16="http://schemas.microsoft.com/office/drawing/2014/main" xmlns="" id="{77B237C1-E8A0-4DD3-B6C5-F2D54F796F82}"/>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Oval 12">
              <a:extLst>
                <a:ext uri="{FF2B5EF4-FFF2-40B4-BE49-F238E27FC236}">
                  <a16:creationId xmlns:a16="http://schemas.microsoft.com/office/drawing/2014/main" xmlns="" id="{88D62F0D-6BD4-4DD4-B125-6F7A952A3122}"/>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Rectangle 13">
              <a:extLst>
                <a:ext uri="{FF2B5EF4-FFF2-40B4-BE49-F238E27FC236}">
                  <a16:creationId xmlns:a16="http://schemas.microsoft.com/office/drawing/2014/main" xmlns="" id="{F928E8CD-5219-4795-91D4-9618DB8ED6C1}"/>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gray">
            <a:xfrm>
              <a:off x="6700828" y="402165"/>
              <a:ext cx="5067838"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5" name="Freeform 5">
              <a:extLst>
                <a:ext uri="{FF2B5EF4-FFF2-40B4-BE49-F238E27FC236}">
                  <a16:creationId xmlns:a16="http://schemas.microsoft.com/office/drawing/2014/main" xmlns="" id="{A00A43E1-4FE7-498F-AFFF-FDFC1FAF04AD}"/>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gray">
            <a:xfrm rot="16200000">
              <a:off x="3787244"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6" name="Freeform 5">
              <a:extLst>
                <a:ext uri="{FF2B5EF4-FFF2-40B4-BE49-F238E27FC236}">
                  <a16:creationId xmlns:a16="http://schemas.microsoft.com/office/drawing/2014/main" xmlns="" id="{DB521824-592C-476A-AB0A-CA0C6D1F3407}"/>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gray">
            <a:xfrm rot="15922489">
              <a:off x="4698352"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7" name="Freeform 5">
              <a:extLst>
                <a:ext uri="{FF2B5EF4-FFF2-40B4-BE49-F238E27FC236}">
                  <a16:creationId xmlns:a16="http://schemas.microsoft.com/office/drawing/2014/main" xmlns="" id="{B5C860C9-D4F9-4350-80DA-0D1CD36C7741}"/>
                </a:ext>
                <a:ext uri="{C183D7F6-B498-43B3-948B-1728B52AA6E4}">
                  <adec:decorative xmlns:adec="http://schemas.microsoft.com/office/drawing/2017/decorative" xmlns="" val="1"/>
                </a:ext>
              </a:extLst>
            </p:cNvPr>
            <p:cNvSpPr>
              <a:spLocks noEditPoints="1"/>
            </p:cNvSpPr>
            <p:nvPr>
              <p:extLst>
                <p:ext uri="{386F3935-93C4-4BCD-93E2-E3B085C9AB24}">
                  <p16:designElem xmlns:p16="http://schemas.microsoft.com/office/powerpoint/2015/main" xmlns=""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639098" y="629265"/>
            <a:ext cx="5132438" cy="1622322"/>
          </a:xfrm>
        </p:spPr>
        <p:txBody>
          <a:bodyPr>
            <a:normAutofit/>
          </a:bodyPr>
          <a:lstStyle/>
          <a:p>
            <a:r>
              <a:rPr lang="en-US" dirty="0">
                <a:solidFill>
                  <a:srgbClr val="EBEBEB"/>
                </a:solidFill>
              </a:rPr>
              <a:t>Pathway of Care</a:t>
            </a:r>
          </a:p>
        </p:txBody>
      </p:sp>
      <p:sp>
        <p:nvSpPr>
          <p:cNvPr id="3" name="Content Placeholder 2"/>
          <p:cNvSpPr>
            <a:spLocks noGrp="1"/>
          </p:cNvSpPr>
          <p:nvPr>
            <p:ph idx="1"/>
          </p:nvPr>
        </p:nvSpPr>
        <p:spPr>
          <a:xfrm>
            <a:off x="639098" y="2418735"/>
            <a:ext cx="5132439" cy="3811742"/>
          </a:xfrm>
        </p:spPr>
        <p:txBody>
          <a:bodyPr anchor="ctr">
            <a:normAutofit/>
          </a:bodyPr>
          <a:lstStyle/>
          <a:p>
            <a:pPr>
              <a:lnSpc>
                <a:spcPct val="90000"/>
              </a:lnSpc>
            </a:pPr>
            <a:r>
              <a:rPr lang="en-US" b="1" dirty="0">
                <a:solidFill>
                  <a:srgbClr val="FFFFFF"/>
                </a:solidFill>
              </a:rPr>
              <a:t>Trauma-informed care is essential with opioid use disorder</a:t>
            </a:r>
          </a:p>
          <a:p>
            <a:pPr>
              <a:lnSpc>
                <a:spcPct val="90000"/>
              </a:lnSpc>
            </a:pPr>
            <a:r>
              <a:rPr lang="en-US" dirty="0">
                <a:solidFill>
                  <a:srgbClr val="FFFFFF"/>
                </a:solidFill>
              </a:rPr>
              <a:t>Education and Support</a:t>
            </a:r>
          </a:p>
          <a:p>
            <a:pPr>
              <a:lnSpc>
                <a:spcPct val="90000"/>
              </a:lnSpc>
            </a:pPr>
            <a:r>
              <a:rPr lang="en-US" dirty="0">
                <a:solidFill>
                  <a:srgbClr val="FFFFFF"/>
                </a:solidFill>
              </a:rPr>
              <a:t>Level of Care per ASAM criteria</a:t>
            </a:r>
          </a:p>
          <a:p>
            <a:pPr>
              <a:lnSpc>
                <a:spcPct val="90000"/>
              </a:lnSpc>
            </a:pPr>
            <a:r>
              <a:rPr lang="en-US" dirty="0">
                <a:solidFill>
                  <a:srgbClr val="FFFFFF"/>
                </a:solidFill>
              </a:rPr>
              <a:t>Case Management – refers based on LOC</a:t>
            </a:r>
          </a:p>
          <a:p>
            <a:pPr lvl="1">
              <a:lnSpc>
                <a:spcPct val="90000"/>
              </a:lnSpc>
            </a:pPr>
            <a:r>
              <a:rPr lang="en-US" dirty="0">
                <a:solidFill>
                  <a:srgbClr val="FFFFFF"/>
                </a:solidFill>
              </a:rPr>
              <a:t>Referrals to outside Recovery Providers</a:t>
            </a:r>
          </a:p>
          <a:p>
            <a:pPr lvl="1">
              <a:lnSpc>
                <a:spcPct val="90000"/>
              </a:lnSpc>
            </a:pPr>
            <a:r>
              <a:rPr lang="en-US" dirty="0">
                <a:solidFill>
                  <a:srgbClr val="FFFFFF"/>
                </a:solidFill>
              </a:rPr>
              <a:t>Referrals to community resources  </a:t>
            </a:r>
          </a:p>
          <a:p>
            <a:pPr>
              <a:lnSpc>
                <a:spcPct val="90000"/>
              </a:lnSpc>
            </a:pPr>
            <a:r>
              <a:rPr lang="en-US" dirty="0">
                <a:solidFill>
                  <a:srgbClr val="FFFFFF"/>
                </a:solidFill>
              </a:rPr>
              <a:t>Clear expectations</a:t>
            </a:r>
          </a:p>
          <a:p>
            <a:pPr>
              <a:lnSpc>
                <a:spcPct val="90000"/>
              </a:lnSpc>
            </a:pPr>
            <a:r>
              <a:rPr lang="en-US" dirty="0">
                <a:solidFill>
                  <a:srgbClr val="FFFFFF"/>
                </a:solidFill>
              </a:rPr>
              <a:t>Phases of Care</a:t>
            </a:r>
          </a:p>
          <a:p>
            <a:pPr>
              <a:lnSpc>
                <a:spcPct val="90000"/>
              </a:lnSpc>
            </a:pPr>
            <a:r>
              <a:rPr lang="en-US" b="1" dirty="0">
                <a:solidFill>
                  <a:srgbClr val="FFFFFF"/>
                </a:solidFill>
              </a:rPr>
              <a:t>Refill/Stabilization Groups</a:t>
            </a:r>
          </a:p>
          <a:p>
            <a:pPr>
              <a:lnSpc>
                <a:spcPct val="90000"/>
              </a:lnSpc>
            </a:pPr>
            <a:endParaRPr lang="en-US" dirty="0">
              <a:solidFill>
                <a:srgbClr val="FFFFFF"/>
              </a:solidFill>
            </a:endParaRPr>
          </a:p>
        </p:txBody>
      </p:sp>
      <p:pic>
        <p:nvPicPr>
          <p:cNvPr id="5" name="Picture 4" descr="A picture containing sky, indoor&#10;&#10;Description automatically generated">
            <a:extLst>
              <a:ext uri="{FF2B5EF4-FFF2-40B4-BE49-F238E27FC236}">
                <a16:creationId xmlns:a16="http://schemas.microsoft.com/office/drawing/2014/main" xmlns="" id="{528DFAB5-E316-3541-88E1-4A632BE610E4}"/>
              </a:ext>
            </a:extLst>
          </p:cNvPr>
          <p:cNvPicPr>
            <a:picLocks noChangeAspect="1"/>
          </p:cNvPicPr>
          <p:nvPr/>
        </p:nvPicPr>
        <p:blipFill>
          <a:blip r:embed="rId3"/>
          <a:stretch>
            <a:fillRect/>
          </a:stretch>
        </p:blipFill>
        <p:spPr>
          <a:xfrm>
            <a:off x="6714836" y="1705492"/>
            <a:ext cx="4828707" cy="3464597"/>
          </a:xfrm>
          <a:prstGeom prst="rect">
            <a:avLst/>
          </a:prstGeom>
        </p:spPr>
      </p:pic>
      <p:sp>
        <p:nvSpPr>
          <p:cNvPr id="19" name="Rectangle 18">
            <a:extLst>
              <a:ext uri="{FF2B5EF4-FFF2-40B4-BE49-F238E27FC236}">
                <a16:creationId xmlns:a16="http://schemas.microsoft.com/office/drawing/2014/main" xmlns="" id="{538A90C8-AE0E-4EBA-9AF8-EEDB206020E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4" name="Footer Placeholder 3">
            <a:extLst>
              <a:ext uri="{FF2B5EF4-FFF2-40B4-BE49-F238E27FC236}">
                <a16:creationId xmlns:a16="http://schemas.microsoft.com/office/drawing/2014/main" xmlns="" id="{86946BCF-19A5-0546-8F47-A75AED918547}"/>
              </a:ext>
            </a:extLst>
          </p:cNvPr>
          <p:cNvSpPr>
            <a:spLocks noGrp="1"/>
          </p:cNvSpPr>
          <p:nvPr>
            <p:ph type="ftr" sz="quarter" idx="11"/>
          </p:nvPr>
        </p:nvSpPr>
        <p:spPr/>
        <p:txBody>
          <a:bodyPr/>
          <a:lstStyle/>
          <a:p>
            <a:r>
              <a:rPr lang="en-US"/>
              <a:t>Bell 2019</a:t>
            </a:r>
            <a:endParaRPr lang="en-US" dirty="0"/>
          </a:p>
        </p:txBody>
      </p:sp>
    </p:spTree>
    <p:extLst>
      <p:ext uri="{BB962C8B-B14F-4D97-AF65-F5344CB8AC3E}">
        <p14:creationId xmlns:p14="http://schemas.microsoft.com/office/powerpoint/2010/main" val="129324416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dirty="0"/>
              <a:t>The Opioid Epidemic</a:t>
            </a:r>
            <a:br>
              <a:rPr lang="en-US" dirty="0"/>
            </a:br>
            <a:r>
              <a:rPr lang="en-US" dirty="0"/>
              <a:t>Key Factors </a:t>
            </a:r>
          </a:p>
        </p:txBody>
      </p:sp>
      <p:graphicFrame>
        <p:nvGraphicFramePr>
          <p:cNvPr id="5" name="Content Placeholder 4">
            <a:extLst>
              <a:ext uri="{FF2B5EF4-FFF2-40B4-BE49-F238E27FC236}">
                <a16:creationId xmlns:a16="http://schemas.microsoft.com/office/drawing/2014/main" xmlns="" id="{2DBDFC2C-3188-3F45-826B-79E6DA7F5E0B}"/>
              </a:ext>
            </a:extLst>
          </p:cNvPr>
          <p:cNvGraphicFramePr>
            <a:graphicFrameLocks noGrp="1"/>
          </p:cNvGraphicFramePr>
          <p:nvPr>
            <p:ph idx="1"/>
            <p:extLst>
              <p:ext uri="{D42A27DB-BD31-4B8C-83A1-F6EECF244321}">
                <p14:modId xmlns:p14="http://schemas.microsoft.com/office/powerpoint/2010/main" val="3750561209"/>
              </p:ext>
            </p:extLst>
          </p:nvPr>
        </p:nvGraphicFramePr>
        <p:xfrm>
          <a:off x="1154954" y="2603500"/>
          <a:ext cx="8825659" cy="36449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Footer Placeholder 2">
            <a:extLst>
              <a:ext uri="{FF2B5EF4-FFF2-40B4-BE49-F238E27FC236}">
                <a16:creationId xmlns:a16="http://schemas.microsoft.com/office/drawing/2014/main" xmlns="" id="{47026803-D25D-9943-AB9B-B55C774DACCB}"/>
              </a:ext>
            </a:extLst>
          </p:cNvPr>
          <p:cNvSpPr>
            <a:spLocks noGrp="1"/>
          </p:cNvSpPr>
          <p:nvPr>
            <p:ph type="ftr" sz="quarter" idx="11"/>
          </p:nvPr>
        </p:nvSpPr>
        <p:spPr/>
        <p:txBody>
          <a:bodyPr/>
          <a:lstStyle/>
          <a:p>
            <a:r>
              <a:rPr lang="en-US"/>
              <a:t>Bell 2019</a:t>
            </a:r>
            <a:endParaRPr lang="en-US" dirty="0"/>
          </a:p>
        </p:txBody>
      </p:sp>
    </p:spTree>
    <p:extLst>
      <p:ext uri="{BB962C8B-B14F-4D97-AF65-F5344CB8AC3E}">
        <p14:creationId xmlns:p14="http://schemas.microsoft.com/office/powerpoint/2010/main" val="1411639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grpSp>
        <p:nvGrpSpPr>
          <p:cNvPr id="18" name="Group 9">
            <a:extLst>
              <a:ext uri="{FF2B5EF4-FFF2-40B4-BE49-F238E27FC236}">
                <a16:creationId xmlns:a16="http://schemas.microsoft.com/office/drawing/2014/main" xmlns="" id="{2F448CB3-7B4F-45D7-B7C0-DF553DF61453}"/>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xmlns="" val="1"/>
              </p:ext>
            </p:extLst>
          </p:nvPr>
        </p:nvGrpSpPr>
        <p:grpSpPr>
          <a:xfrm>
            <a:off x="0" y="0"/>
            <a:ext cx="12192000" cy="6858000"/>
            <a:chOff x="0" y="0"/>
            <a:chExt cx="12192000" cy="6858000"/>
          </a:xfrm>
        </p:grpSpPr>
        <p:sp>
          <p:nvSpPr>
            <p:cNvPr id="11" name="Rectangle 10">
              <a:extLst>
                <a:ext uri="{FF2B5EF4-FFF2-40B4-BE49-F238E27FC236}">
                  <a16:creationId xmlns:a16="http://schemas.microsoft.com/office/drawing/2014/main" xmlns="" id="{5C5305EA-7A88-413D-BE8A-47A02476F00C}"/>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9" name="Freeform 5">
              <a:extLst>
                <a:ext uri="{FF2B5EF4-FFF2-40B4-BE49-F238E27FC236}">
                  <a16:creationId xmlns:a16="http://schemas.microsoft.com/office/drawing/2014/main" xmlns="" id="{FCA94DB5-FE56-4A3D-BC48-31B5595197FD}"/>
                </a:ext>
                <a:ext uri="{C183D7F6-B498-43B3-948B-1728B52AA6E4}">
                  <adec:decorative xmlns:adec="http://schemas.microsoft.com/office/drawing/2017/decorative" xmlns="" val="1"/>
                </a:ext>
              </a:extLst>
            </p:cNvPr>
            <p:cNvSpPr>
              <a:spLocks noEditPoints="1"/>
            </p:cNvSpPr>
            <p:nvPr>
              <p:extLst>
                <p:ext uri="{386F3935-93C4-4BCD-93E2-E3B085C9AB24}">
                  <p16:designElem xmlns:p16="http://schemas.microsoft.com/office/powerpoint/2015/main" xmlns=""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rgbClr val="FFFFFF"/>
            </a:solidFill>
            <a:ln>
              <a:noFill/>
            </a:ln>
          </p:spPr>
        </p:sp>
      </p:grpSp>
      <p:sp>
        <p:nvSpPr>
          <p:cNvPr id="2" name="Title 1"/>
          <p:cNvSpPr>
            <a:spLocks noGrp="1"/>
          </p:cNvSpPr>
          <p:nvPr>
            <p:ph type="title"/>
          </p:nvPr>
        </p:nvSpPr>
        <p:spPr>
          <a:xfrm>
            <a:off x="1154954" y="973668"/>
            <a:ext cx="8761413" cy="706964"/>
          </a:xfrm>
        </p:spPr>
        <p:txBody>
          <a:bodyPr>
            <a:normAutofit/>
          </a:bodyPr>
          <a:lstStyle/>
          <a:p>
            <a:pPr>
              <a:lnSpc>
                <a:spcPct val="90000"/>
              </a:lnSpc>
            </a:pPr>
            <a:r>
              <a:rPr lang="en-US" sz="2500">
                <a:solidFill>
                  <a:srgbClr val="FFFFFF"/>
                </a:solidFill>
              </a:rPr>
              <a:t>Opioid Dependence + Behaviors = Opioid Use Disorder</a:t>
            </a:r>
          </a:p>
        </p:txBody>
      </p:sp>
      <p:sp>
        <p:nvSpPr>
          <p:cNvPr id="20" name="Rectangle 13">
            <a:extLst>
              <a:ext uri="{FF2B5EF4-FFF2-40B4-BE49-F238E27FC236}">
                <a16:creationId xmlns:a16="http://schemas.microsoft.com/office/drawing/2014/main" xmlns="" id="{F9ED434F-8767-46CC-B26B-5AF62FF01E6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graphicFrame>
        <p:nvGraphicFramePr>
          <p:cNvPr id="5" name="Content Placeholder 2">
            <a:extLst>
              <a:ext uri="{FF2B5EF4-FFF2-40B4-BE49-F238E27FC236}">
                <a16:creationId xmlns:a16="http://schemas.microsoft.com/office/drawing/2014/main" xmlns="" id="{02B4286D-5C1E-431E-8EB9-8389F2923CD7}"/>
              </a:ext>
            </a:extLst>
          </p:cNvPr>
          <p:cNvGraphicFramePr>
            <a:graphicFrameLocks noGrp="1"/>
          </p:cNvGraphicFramePr>
          <p:nvPr>
            <p:ph idx="1"/>
            <p:extLst>
              <p:ext uri="{D42A27DB-BD31-4B8C-83A1-F6EECF244321}">
                <p14:modId xmlns:p14="http://schemas.microsoft.com/office/powerpoint/2010/main" val="951213982"/>
              </p:ext>
            </p:extLst>
          </p:nvPr>
        </p:nvGraphicFramePr>
        <p:xfrm>
          <a:off x="1286934" y="2324100"/>
          <a:ext cx="9625383" cy="342268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Footer Placeholder 2">
            <a:extLst>
              <a:ext uri="{FF2B5EF4-FFF2-40B4-BE49-F238E27FC236}">
                <a16:creationId xmlns:a16="http://schemas.microsoft.com/office/drawing/2014/main" xmlns="" id="{7BAF729F-43AC-5F4E-8EAE-7E1190CE4CF1}"/>
              </a:ext>
            </a:extLst>
          </p:cNvPr>
          <p:cNvSpPr>
            <a:spLocks noGrp="1"/>
          </p:cNvSpPr>
          <p:nvPr>
            <p:ph type="ftr" sz="quarter" idx="11"/>
          </p:nvPr>
        </p:nvSpPr>
        <p:spPr/>
        <p:txBody>
          <a:bodyPr/>
          <a:lstStyle/>
          <a:p>
            <a:r>
              <a:rPr lang="en-US"/>
              <a:t>Bell 2019</a:t>
            </a:r>
            <a:endParaRPr lang="en-US" dirty="0"/>
          </a:p>
        </p:txBody>
      </p:sp>
    </p:spTree>
    <p:extLst>
      <p:ext uri="{BB962C8B-B14F-4D97-AF65-F5344CB8AC3E}">
        <p14:creationId xmlns:p14="http://schemas.microsoft.com/office/powerpoint/2010/main" val="3709732554"/>
      </p:ext>
    </p:extLst>
  </p:cSld>
  <p:clrMapOvr>
    <a:overrideClrMapping bg1="dk1" tx1="lt1" bg2="dk2" tx2="lt2" accent1="accent1" accent2="accent2" accent3="accent3" accent4="accent4" accent5="accent5" accent6="accent6" hlink="hlink" folHlink="folHlink"/>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0" name="Group 9">
            <a:extLst>
              <a:ext uri="{FF2B5EF4-FFF2-40B4-BE49-F238E27FC236}">
                <a16:creationId xmlns:a16="http://schemas.microsoft.com/office/drawing/2014/main" xmlns="" id="{427E0A4F-FE1D-4A81-8D8F-986345F71CBE}"/>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xmlns="" val="1"/>
              </p:ext>
            </p:extLst>
          </p:nvPr>
        </p:nvGrpSpPr>
        <p:grpSpPr>
          <a:xfrm>
            <a:off x="0" y="0"/>
            <a:ext cx="12192000" cy="6858000"/>
            <a:chOff x="0" y="0"/>
            <a:chExt cx="12192000" cy="6858000"/>
          </a:xfrm>
        </p:grpSpPr>
        <p:sp>
          <p:nvSpPr>
            <p:cNvPr id="11" name="Rectangle 10">
              <a:extLst>
                <a:ext uri="{FF2B5EF4-FFF2-40B4-BE49-F238E27FC236}">
                  <a16:creationId xmlns:a16="http://schemas.microsoft.com/office/drawing/2014/main" xmlns="" id="{F70C2B8F-6B1B-46D5-86E6-40F36C695FC2}"/>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2" name="Oval 11">
              <a:extLst>
                <a:ext uri="{FF2B5EF4-FFF2-40B4-BE49-F238E27FC236}">
                  <a16:creationId xmlns:a16="http://schemas.microsoft.com/office/drawing/2014/main" xmlns="" id="{77B237C1-E8A0-4DD3-B6C5-F2D54F796F82}"/>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Oval 12">
              <a:extLst>
                <a:ext uri="{FF2B5EF4-FFF2-40B4-BE49-F238E27FC236}">
                  <a16:creationId xmlns:a16="http://schemas.microsoft.com/office/drawing/2014/main" xmlns="" id="{88D62F0D-6BD4-4DD4-B125-6F7A952A3122}"/>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Rectangle 13">
              <a:extLst>
                <a:ext uri="{FF2B5EF4-FFF2-40B4-BE49-F238E27FC236}">
                  <a16:creationId xmlns:a16="http://schemas.microsoft.com/office/drawing/2014/main" xmlns="" id="{F928E8CD-5219-4795-91D4-9618DB8ED6C1}"/>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gray">
            <a:xfrm>
              <a:off x="6700828" y="402165"/>
              <a:ext cx="5067838"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5" name="Freeform 5">
              <a:extLst>
                <a:ext uri="{FF2B5EF4-FFF2-40B4-BE49-F238E27FC236}">
                  <a16:creationId xmlns:a16="http://schemas.microsoft.com/office/drawing/2014/main" xmlns="" id="{A00A43E1-4FE7-498F-AFFF-FDFC1FAF04AD}"/>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gray">
            <a:xfrm rot="16200000">
              <a:off x="3787244"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6" name="Freeform 5">
              <a:extLst>
                <a:ext uri="{FF2B5EF4-FFF2-40B4-BE49-F238E27FC236}">
                  <a16:creationId xmlns:a16="http://schemas.microsoft.com/office/drawing/2014/main" xmlns="" id="{DB521824-592C-476A-AB0A-CA0C6D1F3407}"/>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gray">
            <a:xfrm rot="15922489">
              <a:off x="4698352"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7" name="Freeform 5">
              <a:extLst>
                <a:ext uri="{FF2B5EF4-FFF2-40B4-BE49-F238E27FC236}">
                  <a16:creationId xmlns:a16="http://schemas.microsoft.com/office/drawing/2014/main" xmlns="" id="{B5C860C9-D4F9-4350-80DA-0D1CD36C7741}"/>
                </a:ext>
                <a:ext uri="{C183D7F6-B498-43B3-948B-1728B52AA6E4}">
                  <adec:decorative xmlns:adec="http://schemas.microsoft.com/office/drawing/2017/decorative" xmlns="" val="1"/>
                </a:ext>
              </a:extLst>
            </p:cNvPr>
            <p:cNvSpPr>
              <a:spLocks noEditPoints="1"/>
            </p:cNvSpPr>
            <p:nvPr>
              <p:extLst>
                <p:ext uri="{386F3935-93C4-4BCD-93E2-E3B085C9AB24}">
                  <p16:designElem xmlns:p16="http://schemas.microsoft.com/office/powerpoint/2015/main" xmlns=""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639098" y="629265"/>
            <a:ext cx="5132438" cy="1622322"/>
          </a:xfrm>
        </p:spPr>
        <p:txBody>
          <a:bodyPr>
            <a:normAutofit/>
          </a:bodyPr>
          <a:lstStyle/>
          <a:p>
            <a:r>
              <a:rPr lang="en-US" sz="3300">
                <a:solidFill>
                  <a:srgbClr val="EBEBEB"/>
                </a:solidFill>
              </a:rPr>
              <a:t/>
            </a:r>
            <a:br>
              <a:rPr lang="en-US" sz="3300">
                <a:solidFill>
                  <a:srgbClr val="EBEBEB"/>
                </a:solidFill>
              </a:rPr>
            </a:br>
            <a:r>
              <a:rPr lang="en-US" sz="3300">
                <a:solidFill>
                  <a:srgbClr val="EBEBEB"/>
                </a:solidFill>
              </a:rPr>
              <a:t>Addiction or Substance Use Disorder?</a:t>
            </a:r>
          </a:p>
        </p:txBody>
      </p:sp>
      <p:sp>
        <p:nvSpPr>
          <p:cNvPr id="3" name="Content Placeholder 2"/>
          <p:cNvSpPr>
            <a:spLocks noGrp="1"/>
          </p:cNvSpPr>
          <p:nvPr>
            <p:ph idx="1"/>
          </p:nvPr>
        </p:nvSpPr>
        <p:spPr>
          <a:xfrm>
            <a:off x="639098" y="2418735"/>
            <a:ext cx="5132439" cy="3811742"/>
          </a:xfrm>
        </p:spPr>
        <p:txBody>
          <a:bodyPr anchor="ctr">
            <a:normAutofit/>
          </a:bodyPr>
          <a:lstStyle/>
          <a:p>
            <a:endParaRPr lang="en-US" i="1">
              <a:solidFill>
                <a:srgbClr val="FFFFFF"/>
              </a:solidFill>
            </a:endParaRPr>
          </a:p>
          <a:p>
            <a:r>
              <a:rPr lang="en-US" b="1" i="1">
                <a:solidFill>
                  <a:srgbClr val="FFFFFF"/>
                </a:solidFill>
              </a:rPr>
              <a:t>Addiction is a chronic, progressive, relapsing disease. </a:t>
            </a:r>
            <a:r>
              <a:rPr lang="en-US" b="1">
                <a:solidFill>
                  <a:srgbClr val="FFFFFF"/>
                </a:solidFill>
              </a:rPr>
              <a:t>We use this term in Medicine – American Society of Addiction Medicine, Addictions RN, Addictionologist.</a:t>
            </a:r>
          </a:p>
          <a:p>
            <a:r>
              <a:rPr lang="en-US" b="1">
                <a:solidFill>
                  <a:srgbClr val="FFFFFF"/>
                </a:solidFill>
              </a:rPr>
              <a:t>Substance Use Disorder – in Behavioral Health  ( DSM-5) measured on a continuum of mild to moderate to severe. Opioid Use Disorder, Stimulant Use Disorder, Alcohol Use Disorder, etc.</a:t>
            </a:r>
          </a:p>
        </p:txBody>
      </p:sp>
      <p:pic>
        <p:nvPicPr>
          <p:cNvPr id="5" name="Picture 4" descr="A close up of a logo&#10;&#10;Description automatically generated">
            <a:extLst>
              <a:ext uri="{FF2B5EF4-FFF2-40B4-BE49-F238E27FC236}">
                <a16:creationId xmlns:a16="http://schemas.microsoft.com/office/drawing/2014/main" xmlns="" id="{B81E79F5-9250-D34F-88D4-09AF663CF7A7}"/>
              </a:ext>
            </a:extLst>
          </p:cNvPr>
          <p:cNvPicPr>
            <a:picLocks noChangeAspect="1"/>
          </p:cNvPicPr>
          <p:nvPr/>
        </p:nvPicPr>
        <p:blipFill>
          <a:blip r:embed="rId3"/>
          <a:stretch>
            <a:fillRect/>
          </a:stretch>
        </p:blipFill>
        <p:spPr>
          <a:xfrm>
            <a:off x="6714836" y="1023437"/>
            <a:ext cx="4828707" cy="4828707"/>
          </a:xfrm>
          <a:prstGeom prst="rect">
            <a:avLst/>
          </a:prstGeom>
        </p:spPr>
      </p:pic>
      <p:sp>
        <p:nvSpPr>
          <p:cNvPr id="19" name="Rectangle 18">
            <a:extLst>
              <a:ext uri="{FF2B5EF4-FFF2-40B4-BE49-F238E27FC236}">
                <a16:creationId xmlns:a16="http://schemas.microsoft.com/office/drawing/2014/main" xmlns="" id="{538A90C8-AE0E-4EBA-9AF8-EEDB206020E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4" name="Footer Placeholder 3">
            <a:extLst>
              <a:ext uri="{FF2B5EF4-FFF2-40B4-BE49-F238E27FC236}">
                <a16:creationId xmlns:a16="http://schemas.microsoft.com/office/drawing/2014/main" xmlns="" id="{5DCFF7DC-212E-B34B-A421-9FCAD251E787}"/>
              </a:ext>
            </a:extLst>
          </p:cNvPr>
          <p:cNvSpPr>
            <a:spLocks noGrp="1"/>
          </p:cNvSpPr>
          <p:nvPr>
            <p:ph type="ftr" sz="quarter" idx="11"/>
          </p:nvPr>
        </p:nvSpPr>
        <p:spPr/>
        <p:txBody>
          <a:bodyPr/>
          <a:lstStyle/>
          <a:p>
            <a:r>
              <a:rPr lang="en-US"/>
              <a:t>Bell 2019</a:t>
            </a:r>
            <a:endParaRPr lang="en-US" dirty="0"/>
          </a:p>
        </p:txBody>
      </p:sp>
    </p:spTree>
    <p:extLst>
      <p:ext uri="{BB962C8B-B14F-4D97-AF65-F5344CB8AC3E}">
        <p14:creationId xmlns:p14="http://schemas.microsoft.com/office/powerpoint/2010/main" val="296637836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761413" cy="706964"/>
          </a:xfrm>
        </p:spPr>
        <p:txBody>
          <a:bodyPr>
            <a:normAutofit/>
          </a:bodyPr>
          <a:lstStyle/>
          <a:p>
            <a:r>
              <a:rPr lang="en-US">
                <a:solidFill>
                  <a:srgbClr val="EBEBEB"/>
                </a:solidFill>
              </a:rPr>
              <a:t>A Guide to Acronyms and Terms</a:t>
            </a:r>
          </a:p>
        </p:txBody>
      </p:sp>
      <p:sp>
        <p:nvSpPr>
          <p:cNvPr id="3" name="Content Placeholder 2"/>
          <p:cNvSpPr>
            <a:spLocks noGrp="1"/>
          </p:cNvSpPr>
          <p:nvPr>
            <p:ph idx="1"/>
          </p:nvPr>
        </p:nvSpPr>
        <p:spPr>
          <a:xfrm>
            <a:off x="1154954" y="2603500"/>
            <a:ext cx="6397313" cy="3416300"/>
          </a:xfrm>
        </p:spPr>
        <p:txBody>
          <a:bodyPr anchor="ctr">
            <a:normAutofit/>
          </a:bodyPr>
          <a:lstStyle/>
          <a:p>
            <a:pPr>
              <a:lnSpc>
                <a:spcPct val="90000"/>
              </a:lnSpc>
            </a:pPr>
            <a:r>
              <a:rPr lang="en-US" sz="1700" b="1"/>
              <a:t>MAT – Medication-Assisted Treatment or Medications for Opioid Use Disorder (MOUD)</a:t>
            </a:r>
          </a:p>
          <a:p>
            <a:pPr>
              <a:lnSpc>
                <a:spcPct val="90000"/>
              </a:lnSpc>
            </a:pPr>
            <a:r>
              <a:rPr lang="en-US" sz="1700" b="1"/>
              <a:t>OUD – Opioid Use Disorder</a:t>
            </a:r>
          </a:p>
          <a:p>
            <a:pPr>
              <a:lnSpc>
                <a:spcPct val="90000"/>
              </a:lnSpc>
            </a:pPr>
            <a:r>
              <a:rPr lang="en-US" sz="1700" b="1"/>
              <a:t>Stigma – barrier to care communicated by language, judgmental attitude and because of this judgment, decrease in quality of care.</a:t>
            </a:r>
          </a:p>
          <a:p>
            <a:pPr>
              <a:lnSpc>
                <a:spcPct val="90000"/>
              </a:lnSpc>
            </a:pPr>
            <a:r>
              <a:rPr lang="en-US" sz="1700" b="1"/>
              <a:t>Diversion –  trading, sharing, stealing, selling, buying illegal or prescribed controlled medications and substances.</a:t>
            </a:r>
          </a:p>
          <a:p>
            <a:pPr>
              <a:lnSpc>
                <a:spcPct val="90000"/>
              </a:lnSpc>
            </a:pPr>
            <a:r>
              <a:rPr lang="en-US" sz="1700" b="1"/>
              <a:t>Misuse – replaces the word abuse. Taking more than prescribed, using non-prescribed opioids including IV heroin.</a:t>
            </a:r>
          </a:p>
        </p:txBody>
      </p:sp>
      <p:pic>
        <p:nvPicPr>
          <p:cNvPr id="5" name="Picture 4" descr="A close up of a sign&#10;&#10;Description automatically generated">
            <a:extLst>
              <a:ext uri="{FF2B5EF4-FFF2-40B4-BE49-F238E27FC236}">
                <a16:creationId xmlns:a16="http://schemas.microsoft.com/office/drawing/2014/main" xmlns="" id="{C21D8241-B3C0-8A4B-8EA4-142504021B39}"/>
              </a:ext>
            </a:extLst>
          </p:cNvPr>
          <p:cNvPicPr>
            <a:picLocks noChangeAspect="1"/>
          </p:cNvPicPr>
          <p:nvPr/>
        </p:nvPicPr>
        <p:blipFill>
          <a:blip r:embed="rId2"/>
          <a:stretch>
            <a:fillRect/>
          </a:stretch>
        </p:blipFill>
        <p:spPr>
          <a:xfrm>
            <a:off x="8020571" y="2925460"/>
            <a:ext cx="3080048" cy="2768144"/>
          </a:xfrm>
          <a:prstGeom prst="roundRect">
            <a:avLst>
              <a:gd name="adj" fmla="val 1858"/>
            </a:avLst>
          </a:prstGeom>
          <a:effectLst>
            <a:outerShdw blurRad="50800" dist="50800" dir="5400000" algn="tl" rotWithShape="0">
              <a:srgbClr val="000000">
                <a:alpha val="43000"/>
              </a:srgbClr>
            </a:outerShdw>
          </a:effectLst>
        </p:spPr>
      </p:pic>
      <p:sp>
        <p:nvSpPr>
          <p:cNvPr id="4" name="Footer Placeholder 3">
            <a:extLst>
              <a:ext uri="{FF2B5EF4-FFF2-40B4-BE49-F238E27FC236}">
                <a16:creationId xmlns:a16="http://schemas.microsoft.com/office/drawing/2014/main" xmlns="" id="{3CD10EB6-AC17-AD47-AA91-1CC4121A8372}"/>
              </a:ext>
            </a:extLst>
          </p:cNvPr>
          <p:cNvSpPr>
            <a:spLocks noGrp="1"/>
          </p:cNvSpPr>
          <p:nvPr>
            <p:ph type="ftr" sz="quarter" idx="11"/>
          </p:nvPr>
        </p:nvSpPr>
        <p:spPr/>
        <p:txBody>
          <a:bodyPr/>
          <a:lstStyle/>
          <a:p>
            <a:r>
              <a:rPr lang="en-US"/>
              <a:t>Bell 2019</a:t>
            </a:r>
            <a:endParaRPr lang="en-US" dirty="0"/>
          </a:p>
        </p:txBody>
      </p:sp>
    </p:spTree>
    <p:extLst>
      <p:ext uri="{BB962C8B-B14F-4D97-AF65-F5344CB8AC3E}">
        <p14:creationId xmlns:p14="http://schemas.microsoft.com/office/powerpoint/2010/main" val="165485751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35" name="Group 34">
            <a:extLst>
              <a:ext uri="{FF2B5EF4-FFF2-40B4-BE49-F238E27FC236}">
                <a16:creationId xmlns:a16="http://schemas.microsoft.com/office/drawing/2014/main" xmlns="" id="{08BCF048-8940-4354-B9EC-5AD74E283CE3}"/>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xmlns="" val="1"/>
              </p:ext>
            </p:extLst>
          </p:nvPr>
        </p:nvGrpSpPr>
        <p:grpSpPr>
          <a:xfrm>
            <a:off x="0" y="0"/>
            <a:ext cx="12192000" cy="6858000"/>
            <a:chOff x="0" y="0"/>
            <a:chExt cx="12192000" cy="6858000"/>
          </a:xfrm>
        </p:grpSpPr>
        <p:sp>
          <p:nvSpPr>
            <p:cNvPr id="36" name="Rectangle 35">
              <a:extLst>
                <a:ext uri="{FF2B5EF4-FFF2-40B4-BE49-F238E27FC236}">
                  <a16:creationId xmlns:a16="http://schemas.microsoft.com/office/drawing/2014/main" xmlns="" id="{D024C14A-78BD-44B0-82BE-6A0D0A27063A}"/>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51" name="Oval 36">
              <a:extLst>
                <a:ext uri="{FF2B5EF4-FFF2-40B4-BE49-F238E27FC236}">
                  <a16:creationId xmlns:a16="http://schemas.microsoft.com/office/drawing/2014/main" xmlns="" id="{809F3D29-EDB1-4F1C-A0E0-36F28CE17188}"/>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38" name="Oval 37">
              <a:extLst>
                <a:ext uri="{FF2B5EF4-FFF2-40B4-BE49-F238E27FC236}">
                  <a16:creationId xmlns:a16="http://schemas.microsoft.com/office/drawing/2014/main" xmlns="" id="{5282F4AB-C7B8-4A86-9927-AA106AA27B41}"/>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39" name="Rectangle 38">
              <a:extLst>
                <a:ext uri="{FF2B5EF4-FFF2-40B4-BE49-F238E27FC236}">
                  <a16:creationId xmlns:a16="http://schemas.microsoft.com/office/drawing/2014/main" xmlns="" id="{60B26874-5AFA-4D1E-94A9-53AF9790D702}"/>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gray">
            <a:xfrm>
              <a:off x="5713412" y="402165"/>
              <a:ext cx="6055253"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40" name="Freeform 5">
              <a:extLst>
                <a:ext uri="{FF2B5EF4-FFF2-40B4-BE49-F238E27FC236}">
                  <a16:creationId xmlns:a16="http://schemas.microsoft.com/office/drawing/2014/main" xmlns="" id="{A1DA6C95-40F8-4305-89F6-17F6167C0BF2}"/>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gray">
            <a:xfrm rot="15922489">
              <a:off x="3140485"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41" name="Freeform 5">
              <a:extLst>
                <a:ext uri="{FF2B5EF4-FFF2-40B4-BE49-F238E27FC236}">
                  <a16:creationId xmlns:a16="http://schemas.microsoft.com/office/drawing/2014/main" xmlns="" id="{A2FA2D29-AEEE-4FFA-B233-94FBE84C9B41}"/>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gray">
            <a:xfrm rot="16200000">
              <a:off x="2229377"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42" name="Freeform 5">
              <a:extLst>
                <a:ext uri="{FF2B5EF4-FFF2-40B4-BE49-F238E27FC236}">
                  <a16:creationId xmlns:a16="http://schemas.microsoft.com/office/drawing/2014/main" xmlns="" id="{6DA5143E-FA8E-4EC1-99F7-35AE5AD4E377}"/>
                </a:ext>
                <a:ext uri="{C183D7F6-B498-43B3-948B-1728B52AA6E4}">
                  <adec:decorative xmlns:adec="http://schemas.microsoft.com/office/drawing/2017/decorative" xmlns="" val="1"/>
                </a:ext>
              </a:extLst>
            </p:cNvPr>
            <p:cNvSpPr>
              <a:spLocks noEditPoints="1"/>
            </p:cNvSpPr>
            <p:nvPr>
              <p:extLst>
                <p:ext uri="{386F3935-93C4-4BCD-93E2-E3B085C9AB24}">
                  <p16:designElem xmlns:p16="http://schemas.microsoft.com/office/powerpoint/2015/main" xmlns=""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5" y="973667"/>
            <a:ext cx="2942210" cy="4833745"/>
          </a:xfrm>
        </p:spPr>
        <p:txBody>
          <a:bodyPr>
            <a:normAutofit/>
          </a:bodyPr>
          <a:lstStyle/>
          <a:p>
            <a:r>
              <a:rPr lang="en-US">
                <a:solidFill>
                  <a:srgbClr val="EBEBEB"/>
                </a:solidFill>
              </a:rPr>
              <a:t>Common terms</a:t>
            </a:r>
          </a:p>
        </p:txBody>
      </p:sp>
      <p:sp>
        <p:nvSpPr>
          <p:cNvPr id="44" name="Rectangle 43">
            <a:extLst>
              <a:ext uri="{FF2B5EF4-FFF2-40B4-BE49-F238E27FC236}">
                <a16:creationId xmlns:a16="http://schemas.microsoft.com/office/drawing/2014/main" xmlns="" id="{CC28BCC9-4093-4FD5-83EB-7EC297F5139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3" name="Footer Placeholder 2">
            <a:extLst>
              <a:ext uri="{FF2B5EF4-FFF2-40B4-BE49-F238E27FC236}">
                <a16:creationId xmlns:a16="http://schemas.microsoft.com/office/drawing/2014/main" xmlns="" id="{BF21939C-6DB5-C340-A853-605B986398C4}"/>
              </a:ext>
            </a:extLst>
          </p:cNvPr>
          <p:cNvSpPr>
            <a:spLocks noGrp="1"/>
          </p:cNvSpPr>
          <p:nvPr>
            <p:ph type="ftr" sz="quarter" idx="11"/>
          </p:nvPr>
        </p:nvSpPr>
        <p:spPr>
          <a:xfrm>
            <a:off x="561110" y="6391838"/>
            <a:ext cx="3859795" cy="304801"/>
          </a:xfrm>
        </p:spPr>
        <p:txBody>
          <a:bodyPr>
            <a:normAutofit/>
          </a:bodyPr>
          <a:lstStyle/>
          <a:p>
            <a:pPr>
              <a:spcAft>
                <a:spcPts val="600"/>
              </a:spcAft>
            </a:pPr>
            <a:r>
              <a:rPr lang="en-US"/>
              <a:t>Bell 2019</a:t>
            </a:r>
          </a:p>
        </p:txBody>
      </p:sp>
      <p:graphicFrame>
        <p:nvGraphicFramePr>
          <p:cNvPr id="5" name="Content Placeholder 2">
            <a:extLst>
              <a:ext uri="{FF2B5EF4-FFF2-40B4-BE49-F238E27FC236}">
                <a16:creationId xmlns:a16="http://schemas.microsoft.com/office/drawing/2014/main" xmlns="" id="{7DA614A0-46DF-4F98-B1C8-9A1D1BEFCF75}"/>
              </a:ext>
            </a:extLst>
          </p:cNvPr>
          <p:cNvGraphicFramePr>
            <a:graphicFrameLocks noGrp="1"/>
          </p:cNvGraphicFramePr>
          <p:nvPr>
            <p:ph idx="1"/>
            <p:extLst>
              <p:ext uri="{D42A27DB-BD31-4B8C-83A1-F6EECF244321}">
                <p14:modId xmlns:p14="http://schemas.microsoft.com/office/powerpoint/2010/main" val="3560382979"/>
              </p:ext>
            </p:extLst>
          </p:nvPr>
        </p:nvGraphicFramePr>
        <p:xfrm>
          <a:off x="5194300" y="808038"/>
          <a:ext cx="6391275" cy="524668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945970024"/>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Boardroom">
  <a:themeElements>
    <a:clrScheme name="Ion Boardroom">
      <a:dk1>
        <a:sysClr val="windowText" lastClr="000000"/>
      </a:dk1>
      <a:lt1>
        <a:sysClr val="window" lastClr="FFFFFF"/>
      </a:lt1>
      <a:dk2>
        <a:srgbClr val="3B3059"/>
      </a:dk2>
      <a:lt2>
        <a:srgbClr val="EBEBEB"/>
      </a:lt2>
      <a:accent1>
        <a:srgbClr val="B31166"/>
      </a:accent1>
      <a:accent2>
        <a:srgbClr val="E33D6F"/>
      </a:accent2>
      <a:accent3>
        <a:srgbClr val="E45F3C"/>
      </a:accent3>
      <a:accent4>
        <a:srgbClr val="E9943A"/>
      </a:accent4>
      <a:accent5>
        <a:srgbClr val="9B6BF2"/>
      </a:accent5>
      <a:accent6>
        <a:srgbClr val="D53DD0"/>
      </a:accent6>
      <a:hlink>
        <a:srgbClr val="8F8F8F"/>
      </a:hlink>
      <a:folHlink>
        <a:srgbClr val="A5A5A5"/>
      </a:folHlink>
    </a:clrScheme>
    <a:fontScheme name="Ion Boardroom">
      <a:majorFont>
        <a:latin typeface="Century Gothic"/>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Boardroom">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8000"/>
                <a:hueMod val="124000"/>
                <a:satMod val="148000"/>
                <a:lumMod val="124000"/>
              </a:schemeClr>
            </a:gs>
            <a:gs pos="100000">
              <a:schemeClr val="phClr">
                <a:shade val="76000"/>
                <a:hueMod val="89000"/>
                <a:satMod val="164000"/>
                <a:lumMod val="56000"/>
              </a:schemeClr>
            </a:gs>
          </a:gsLst>
          <a:path path="circle">
            <a:fillToRect l="45000" t="65000" r="125000" b="100000"/>
          </a:path>
        </a:gradFill>
        <a:blipFill rotWithShape="1">
          <a:blip xmlns:r="http://schemas.openxmlformats.org/officeDocument/2006/relationships" r:embed="rId1">
            <a:duotone>
              <a:schemeClr val="phClr">
                <a:shade val="69000"/>
                <a:hueMod val="91000"/>
                <a:satMod val="164000"/>
                <a:lumMod val="74000"/>
              </a:schemeClr>
              <a:schemeClr val="phClr">
                <a:hueMod val="124000"/>
                <a:satMod val="140000"/>
                <a:lumMod val="142000"/>
              </a:schemeClr>
            </a:duotone>
          </a:blip>
          <a:stretch/>
        </a:blipFill>
      </a:bgFillStyleLst>
    </a:fmtScheme>
  </a:themeElements>
  <a:objectDefaults/>
  <a:extraClrSchemeLst/>
  <a:extLst>
    <a:ext uri="{05A4C25C-085E-4340-85A3-A5531E510DB2}">
      <thm15:themeFamily xmlns:thm15="http://schemas.microsoft.com/office/thememl/2012/main" xmlns="" name="Ion Boardroom" id="{FC33163D-4339-46B1-8EED-24C834239D99}" vid="{B8502691-933B-45FE-8764-BA278511EF27}"/>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12</TotalTime>
  <Words>1943</Words>
  <Application>Microsoft Macintosh PowerPoint</Application>
  <PresentationFormat>Custom</PresentationFormat>
  <Paragraphs>226</Paragraphs>
  <Slides>32</Slides>
  <Notes>1</Notes>
  <HiddenSlides>2</HiddenSlides>
  <MMClips>0</MMClips>
  <ScaleCrop>false</ScaleCrop>
  <HeadingPairs>
    <vt:vector size="4" baseType="variant">
      <vt:variant>
        <vt:lpstr>Theme</vt:lpstr>
      </vt:variant>
      <vt:variant>
        <vt:i4>1</vt:i4>
      </vt:variant>
      <vt:variant>
        <vt:lpstr>Slide Titles</vt:lpstr>
      </vt:variant>
      <vt:variant>
        <vt:i4>32</vt:i4>
      </vt:variant>
    </vt:vector>
  </HeadingPairs>
  <TitlesOfParts>
    <vt:vector size="33" baseType="lpstr">
      <vt:lpstr>Ion Boardroom</vt:lpstr>
      <vt:lpstr>Medication Assisted Treatment, Opioid Use Disorder and Stigma</vt:lpstr>
      <vt:lpstr>Chapa-De Medication Assisted Treatment –one program, two sites </vt:lpstr>
      <vt:lpstr>Our Program</vt:lpstr>
      <vt:lpstr>Pathway of Care</vt:lpstr>
      <vt:lpstr>The Opioid Epidemic Key Factors </vt:lpstr>
      <vt:lpstr>Opioid Dependence + Behaviors = Opioid Use Disorder</vt:lpstr>
      <vt:lpstr> Addiction or Substance Use Disorder?</vt:lpstr>
      <vt:lpstr>A Guide to Acronyms and Terms</vt:lpstr>
      <vt:lpstr>Common terms</vt:lpstr>
      <vt:lpstr>Stigma – in our thinking, attitude and our language</vt:lpstr>
      <vt:lpstr>Stigmatizing language no longer used</vt:lpstr>
      <vt:lpstr>Stigma is a secondary injury of substance use and can  require treatment</vt:lpstr>
      <vt:lpstr>The Stigma Injury – how to treat</vt:lpstr>
      <vt:lpstr>Urine Drug Screens - Labs</vt:lpstr>
      <vt:lpstr>The Human Suffering Craving</vt:lpstr>
      <vt:lpstr>Craving</vt:lpstr>
      <vt:lpstr>Human Suffering  Opioid Withdrawal</vt:lpstr>
      <vt:lpstr>Human Suffering Losses </vt:lpstr>
      <vt:lpstr>Consider the injustice of this epidemic</vt:lpstr>
      <vt:lpstr>PowerPoint Presentation</vt:lpstr>
      <vt:lpstr>The Solution – Access to care Addiction Treatment Starts Here</vt:lpstr>
      <vt:lpstr>The Solution – Medications of MAT</vt:lpstr>
      <vt:lpstr>Suboxone, Narcan, Vivitrol</vt:lpstr>
      <vt:lpstr>        The Solution: Recovery and Wellness</vt:lpstr>
      <vt:lpstr>What about Pain and Opioids?</vt:lpstr>
      <vt:lpstr>Assessing Pain Patients Consider:</vt:lpstr>
      <vt:lpstr>Building a Medication-Assisted Treatment  Program in a busy Primary Care Setting</vt:lpstr>
      <vt:lpstr>Pathway of Care our OUD patients</vt:lpstr>
      <vt:lpstr>Phases of Care Phase 1</vt:lpstr>
      <vt:lpstr>Phases of Care Phase 2</vt:lpstr>
      <vt:lpstr>Phases of Care Phase 3</vt:lpstr>
      <vt:lpstr>PowerPoint Presentation</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Medication Assisted Treatment, Opioid Use Disorder and Stigma</dc:title>
  <dc:creator>Microsoft Office User</dc:creator>
  <cp:lastModifiedBy>Meaghan Mallari</cp:lastModifiedBy>
  <cp:revision>2</cp:revision>
  <dcterms:created xsi:type="dcterms:W3CDTF">2019-05-18T02:19:09Z</dcterms:created>
  <dcterms:modified xsi:type="dcterms:W3CDTF">2019-05-24T20:58:22Z</dcterms:modified>
</cp:coreProperties>
</file>