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0" r:id="rId2"/>
    <p:sldId id="263" r:id="rId3"/>
    <p:sldId id="257" r:id="rId4"/>
    <p:sldId id="316" r:id="rId5"/>
    <p:sldId id="317" r:id="rId6"/>
    <p:sldId id="258" r:id="rId7"/>
    <p:sldId id="259" r:id="rId8"/>
    <p:sldId id="295" r:id="rId9"/>
    <p:sldId id="294" r:id="rId10"/>
    <p:sldId id="265" r:id="rId11"/>
    <p:sldId id="313" r:id="rId12"/>
    <p:sldId id="292" r:id="rId13"/>
    <p:sldId id="306" r:id="rId14"/>
    <p:sldId id="275" r:id="rId15"/>
    <p:sldId id="314" r:id="rId16"/>
    <p:sldId id="302" r:id="rId17"/>
    <p:sldId id="274" r:id="rId18"/>
    <p:sldId id="271" r:id="rId19"/>
    <p:sldId id="272" r:id="rId20"/>
    <p:sldId id="276" r:id="rId21"/>
    <p:sldId id="277" r:id="rId22"/>
    <p:sldId id="278" r:id="rId23"/>
    <p:sldId id="281" r:id="rId24"/>
    <p:sldId id="310" r:id="rId25"/>
    <p:sldId id="312" r:id="rId26"/>
    <p:sldId id="311" r:id="rId27"/>
    <p:sldId id="308" r:id="rId28"/>
    <p:sldId id="282" r:id="rId29"/>
    <p:sldId id="307" r:id="rId30"/>
    <p:sldId id="296" r:id="rId31"/>
    <p:sldId id="309" r:id="rId32"/>
    <p:sldId id="303" r:id="rId33"/>
    <p:sldId id="304" r:id="rId34"/>
    <p:sldId id="305"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87539" autoAdjust="0"/>
  </p:normalViewPr>
  <p:slideViewPr>
    <p:cSldViewPr snapToGrid="0">
      <p:cViewPr varScale="1">
        <p:scale>
          <a:sx n="48" d="100"/>
          <a:sy n="48" d="100"/>
        </p:scale>
        <p:origin x="-104" y="-7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a:pPr>
            <a:r>
              <a:rPr lang="en-US" sz="1860" b="1" dirty="0" smtClean="0">
                <a:solidFill>
                  <a:schemeClr val="tx1"/>
                </a:solidFill>
              </a:rPr>
              <a:t>PERCENTAGE</a:t>
            </a:r>
            <a:r>
              <a:rPr lang="en-US" sz="1860" b="1" baseline="0" dirty="0" smtClean="0">
                <a:solidFill>
                  <a:schemeClr val="tx1"/>
                </a:solidFill>
              </a:rPr>
              <a:t> OF PRIMARY CARE ADULT WEST PATIENTS CHECKED OUT BY MONTH ENROLLED IN MYWELLNESS PORTAL</a:t>
            </a:r>
          </a:p>
          <a:p>
            <a:pPr>
              <a:defRPr/>
            </a:pPr>
            <a:endParaRPr lang="en-US" sz="1860" b="1" dirty="0">
              <a:solidFill>
                <a:schemeClr val="tx1"/>
              </a:solidFill>
            </a:endParaRPr>
          </a:p>
        </c:rich>
      </c:tx>
      <c:layout>
        <c:manualLayout>
          <c:xMode val="edge"/>
          <c:yMode val="edge"/>
          <c:x val="0.154061617278898"/>
          <c:y val="0.0"/>
        </c:manualLayout>
      </c:layout>
      <c:overlay val="0"/>
    </c:title>
    <c:autoTitleDeleted val="0"/>
    <c:plotArea>
      <c:layout>
        <c:manualLayout>
          <c:layoutTarget val="inner"/>
          <c:xMode val="edge"/>
          <c:yMode val="edge"/>
          <c:x val="0.0828341086561613"/>
          <c:y val="0.0257349122704548"/>
          <c:w val="0.901016272279947"/>
          <c:h val="0.688758459732313"/>
        </c:manualLayout>
      </c:layout>
      <c:barChart>
        <c:barDir val="col"/>
        <c:grouping val="clustered"/>
        <c:varyColors val="0"/>
        <c:ser>
          <c:idx val="0"/>
          <c:order val="0"/>
          <c:tx>
            <c:strRef>
              <c:f>Sheet1!$B$1</c:f>
              <c:strCache>
                <c:ptCount val="1"/>
                <c:pt idx="0">
                  <c:v>Total Enrollment Rate</c:v>
                </c:pt>
              </c:strCache>
            </c:strRef>
          </c:tx>
          <c:spPr>
            <a:solidFill>
              <a:schemeClr val="accent5">
                <a:lumMod val="75000"/>
              </a:schemeClr>
            </a:solidFill>
            <a:ln>
              <a:solidFill>
                <a:schemeClr val="accent5"/>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0.00%</c:formatCode>
                <c:ptCount val="12"/>
                <c:pt idx="0">
                  <c:v>0.0288</c:v>
                </c:pt>
                <c:pt idx="1">
                  <c:v>0.0316</c:v>
                </c:pt>
                <c:pt idx="2">
                  <c:v>0.0343</c:v>
                </c:pt>
                <c:pt idx="3">
                  <c:v>0.038</c:v>
                </c:pt>
                <c:pt idx="4">
                  <c:v>0.0518</c:v>
                </c:pt>
                <c:pt idx="5">
                  <c:v>0.0606</c:v>
                </c:pt>
                <c:pt idx="6">
                  <c:v>0.0632</c:v>
                </c:pt>
                <c:pt idx="7">
                  <c:v>0.0576</c:v>
                </c:pt>
                <c:pt idx="8">
                  <c:v>0.0366</c:v>
                </c:pt>
                <c:pt idx="9">
                  <c:v>0.0585</c:v>
                </c:pt>
              </c:numCache>
            </c:numRef>
          </c:val>
        </c:ser>
        <c:dLbls>
          <c:showLegendKey val="0"/>
          <c:showVal val="0"/>
          <c:showCatName val="0"/>
          <c:showSerName val="0"/>
          <c:showPercent val="0"/>
          <c:showBubbleSize val="0"/>
        </c:dLbls>
        <c:gapWidth val="150"/>
        <c:axId val="-2116452472"/>
        <c:axId val="-2116446824"/>
      </c:barChart>
      <c:catAx>
        <c:axId val="-2116452472"/>
        <c:scaling>
          <c:orientation val="minMax"/>
        </c:scaling>
        <c:delete val="0"/>
        <c:axPos val="b"/>
        <c:title>
          <c:tx>
            <c:rich>
              <a:bodyPr/>
              <a:lstStyle/>
              <a:p>
                <a:pPr>
                  <a:defRPr/>
                </a:pPr>
                <a:r>
                  <a:rPr lang="en-US" dirty="0" smtClean="0">
                    <a:solidFill>
                      <a:schemeClr val="tx1">
                        <a:lumMod val="50000"/>
                        <a:lumOff val="50000"/>
                      </a:schemeClr>
                    </a:solidFill>
                  </a:rPr>
                  <a:t>2018</a:t>
                </a:r>
                <a:endParaRPr lang="en-US" dirty="0">
                  <a:solidFill>
                    <a:schemeClr val="tx1">
                      <a:lumMod val="50000"/>
                      <a:lumOff val="50000"/>
                    </a:schemeClr>
                  </a:solidFill>
                </a:endParaRPr>
              </a:p>
            </c:rich>
          </c:tx>
          <c:layout>
            <c:manualLayout>
              <c:xMode val="edge"/>
              <c:yMode val="edge"/>
              <c:x val="0.453051541354546"/>
              <c:y val="0.796927358429617"/>
            </c:manualLayout>
          </c:layout>
          <c:overlay val="0"/>
        </c:title>
        <c:numFmt formatCode="General" sourceLinked="0"/>
        <c:majorTickMark val="none"/>
        <c:minorTickMark val="none"/>
        <c:tickLblPos val="nextTo"/>
        <c:txPr>
          <a:bodyPr/>
          <a:lstStyle/>
          <a:p>
            <a:pPr>
              <a:defRPr sz="1200"/>
            </a:pPr>
            <a:endParaRPr lang="en-US"/>
          </a:p>
        </c:txPr>
        <c:crossAx val="-2116446824"/>
        <c:crosses val="autoZero"/>
        <c:auto val="1"/>
        <c:lblAlgn val="ctr"/>
        <c:lblOffset val="100"/>
        <c:noMultiLvlLbl val="0"/>
      </c:catAx>
      <c:valAx>
        <c:axId val="-2116446824"/>
        <c:scaling>
          <c:orientation val="minMax"/>
          <c:max val="0.1"/>
        </c:scaling>
        <c:delete val="0"/>
        <c:axPos val="l"/>
        <c:majorGridlines/>
        <c:title>
          <c:tx>
            <c:rich>
              <a:bodyPr rot="-5400000" vert="horz"/>
              <a:lstStyle/>
              <a:p>
                <a:pPr>
                  <a:defRPr/>
                </a:pPr>
                <a:r>
                  <a:rPr lang="en-US" sz="1400" baseline="0" dirty="0" smtClean="0">
                    <a:solidFill>
                      <a:schemeClr val="tx1">
                        <a:lumMod val="50000"/>
                        <a:lumOff val="50000"/>
                      </a:schemeClr>
                    </a:solidFill>
                  </a:rPr>
                  <a:t>% PATIENTS CHECKED OUT</a:t>
                </a:r>
                <a:endParaRPr lang="en-US" sz="1400" dirty="0">
                  <a:solidFill>
                    <a:schemeClr val="tx1">
                      <a:lumMod val="50000"/>
                      <a:lumOff val="50000"/>
                    </a:schemeClr>
                  </a:solidFill>
                </a:endParaRPr>
              </a:p>
            </c:rich>
          </c:tx>
          <c:layout>
            <c:manualLayout>
              <c:xMode val="edge"/>
              <c:yMode val="edge"/>
              <c:x val="0.0"/>
              <c:y val="0.143437075375771"/>
            </c:manualLayout>
          </c:layout>
          <c:overlay val="0"/>
        </c:title>
        <c:numFmt formatCode="0.00%" sourceLinked="0"/>
        <c:majorTickMark val="none"/>
        <c:minorTickMark val="none"/>
        <c:tickLblPos val="nextTo"/>
        <c:spPr>
          <a:ln w="3175" cmpd="sng">
            <a:solidFill>
              <a:schemeClr val="tx1">
                <a:tint val="75000"/>
                <a:shade val="95000"/>
                <a:satMod val="105000"/>
                <a:alpha val="0"/>
              </a:schemeClr>
            </a:solidFill>
          </a:ln>
        </c:spPr>
        <c:txPr>
          <a:bodyPr/>
          <a:lstStyle/>
          <a:p>
            <a:pPr>
              <a:defRPr sz="1200"/>
            </a:pPr>
            <a:endParaRPr lang="en-US"/>
          </a:p>
        </c:txPr>
        <c:crossAx val="-21164524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a:pPr>
            <a:r>
              <a:rPr lang="en-US" sz="1860" b="1" dirty="0" smtClean="0">
                <a:solidFill>
                  <a:schemeClr val="tx1"/>
                </a:solidFill>
              </a:rPr>
              <a:t>PERCENTAGE OF ALL PRIMARY CARE ADULT</a:t>
            </a:r>
            <a:r>
              <a:rPr lang="en-US" sz="1860" b="1" baseline="0" dirty="0" smtClean="0">
                <a:solidFill>
                  <a:schemeClr val="tx1"/>
                </a:solidFill>
              </a:rPr>
              <a:t> WEST EMPANELED PATIENTS ENROLLED IN MYWELLNESS PATIENT PORTAL</a:t>
            </a:r>
            <a:endParaRPr lang="en-US" sz="1860" b="1" dirty="0">
              <a:solidFill>
                <a:schemeClr val="tx1"/>
              </a:solidFill>
            </a:endParaRPr>
          </a:p>
        </c:rich>
      </c:tx>
      <c:layout>
        <c:manualLayout>
          <c:xMode val="edge"/>
          <c:yMode val="edge"/>
          <c:x val="0.0861532586398281"/>
          <c:y val="0.00697749875720745"/>
        </c:manualLayout>
      </c:layout>
      <c:overlay val="0"/>
    </c:title>
    <c:autoTitleDeleted val="0"/>
    <c:plotArea>
      <c:layout>
        <c:manualLayout>
          <c:layoutTarget val="inner"/>
          <c:xMode val="edge"/>
          <c:yMode val="edge"/>
          <c:x val="0.0828341086561613"/>
          <c:y val="0.0257349122704548"/>
          <c:w val="0.901016272279947"/>
          <c:h val="0.688758459732313"/>
        </c:manualLayout>
      </c:layout>
      <c:barChart>
        <c:barDir val="col"/>
        <c:grouping val="clustered"/>
        <c:varyColors val="0"/>
        <c:ser>
          <c:idx val="0"/>
          <c:order val="0"/>
          <c:tx>
            <c:strRef>
              <c:f>Sheet1!$B$1</c:f>
              <c:strCache>
                <c:ptCount val="1"/>
                <c:pt idx="0">
                  <c:v>Total Enrollment Rate</c:v>
                </c:pt>
              </c:strCache>
            </c:strRef>
          </c:tx>
          <c:spPr>
            <a:solidFill>
              <a:schemeClr val="accent5">
                <a:lumMod val="75000"/>
              </a:schemeClr>
            </a:solidFill>
            <a:ln>
              <a:solidFill>
                <a:schemeClr val="accent5"/>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0.00%</c:formatCode>
                <c:ptCount val="12"/>
                <c:pt idx="0">
                  <c:v>0.04</c:v>
                </c:pt>
                <c:pt idx="1">
                  <c:v>0.04</c:v>
                </c:pt>
                <c:pt idx="2">
                  <c:v>0.05</c:v>
                </c:pt>
                <c:pt idx="3">
                  <c:v>0.06</c:v>
                </c:pt>
                <c:pt idx="4">
                  <c:v>0.06</c:v>
                </c:pt>
                <c:pt idx="5">
                  <c:v>0.07</c:v>
                </c:pt>
                <c:pt idx="6">
                  <c:v>0.07</c:v>
                </c:pt>
                <c:pt idx="7">
                  <c:v>0.08</c:v>
                </c:pt>
                <c:pt idx="8">
                  <c:v>0.08</c:v>
                </c:pt>
                <c:pt idx="9">
                  <c:v>0.08</c:v>
                </c:pt>
              </c:numCache>
            </c:numRef>
          </c:val>
        </c:ser>
        <c:dLbls>
          <c:showLegendKey val="0"/>
          <c:showVal val="0"/>
          <c:showCatName val="0"/>
          <c:showSerName val="0"/>
          <c:showPercent val="0"/>
          <c:showBubbleSize val="0"/>
        </c:dLbls>
        <c:gapWidth val="150"/>
        <c:axId val="-2116525928"/>
        <c:axId val="-2116555976"/>
      </c:barChart>
      <c:catAx>
        <c:axId val="-2116525928"/>
        <c:scaling>
          <c:orientation val="minMax"/>
        </c:scaling>
        <c:delete val="0"/>
        <c:axPos val="b"/>
        <c:title>
          <c:tx>
            <c:rich>
              <a:bodyPr/>
              <a:lstStyle/>
              <a:p>
                <a:pPr>
                  <a:defRPr/>
                </a:pPr>
                <a:r>
                  <a:rPr lang="en-US" dirty="0" smtClean="0">
                    <a:solidFill>
                      <a:schemeClr val="tx1">
                        <a:lumMod val="50000"/>
                        <a:lumOff val="50000"/>
                      </a:schemeClr>
                    </a:solidFill>
                  </a:rPr>
                  <a:t>2018</a:t>
                </a:r>
                <a:endParaRPr lang="en-US" dirty="0">
                  <a:solidFill>
                    <a:schemeClr val="tx1">
                      <a:lumMod val="50000"/>
                      <a:lumOff val="50000"/>
                    </a:schemeClr>
                  </a:solidFill>
                </a:endParaRPr>
              </a:p>
            </c:rich>
          </c:tx>
          <c:layout/>
          <c:overlay val="0"/>
        </c:title>
        <c:numFmt formatCode="General" sourceLinked="0"/>
        <c:majorTickMark val="none"/>
        <c:minorTickMark val="none"/>
        <c:tickLblPos val="nextTo"/>
        <c:txPr>
          <a:bodyPr/>
          <a:lstStyle/>
          <a:p>
            <a:pPr>
              <a:defRPr sz="1200"/>
            </a:pPr>
            <a:endParaRPr lang="en-US"/>
          </a:p>
        </c:txPr>
        <c:crossAx val="-2116555976"/>
        <c:crosses val="autoZero"/>
        <c:auto val="1"/>
        <c:lblAlgn val="ctr"/>
        <c:lblOffset val="100"/>
        <c:noMultiLvlLbl val="0"/>
      </c:catAx>
      <c:valAx>
        <c:axId val="-2116555976"/>
        <c:scaling>
          <c:orientation val="minMax"/>
          <c:max val="0.1"/>
        </c:scaling>
        <c:delete val="0"/>
        <c:axPos val="l"/>
        <c:majorGridlines/>
        <c:title>
          <c:tx>
            <c:rich>
              <a:bodyPr/>
              <a:lstStyle/>
              <a:p>
                <a:pPr>
                  <a:defRPr/>
                </a:pPr>
                <a:r>
                  <a:rPr lang="en-US" dirty="0" smtClean="0">
                    <a:solidFill>
                      <a:schemeClr val="tx1">
                        <a:lumMod val="50000"/>
                        <a:lumOff val="50000"/>
                      </a:schemeClr>
                    </a:solidFill>
                  </a:rPr>
                  <a:t>% EMPANELED PATIENTS</a:t>
                </a:r>
                <a:endParaRPr lang="en-US" dirty="0">
                  <a:solidFill>
                    <a:schemeClr val="tx1">
                      <a:lumMod val="50000"/>
                      <a:lumOff val="50000"/>
                    </a:schemeClr>
                  </a:solidFill>
                </a:endParaRPr>
              </a:p>
            </c:rich>
          </c:tx>
          <c:layout/>
          <c:overlay val="0"/>
        </c:title>
        <c:numFmt formatCode="0.00%" sourceLinked="0"/>
        <c:majorTickMark val="none"/>
        <c:minorTickMark val="none"/>
        <c:tickLblPos val="nextTo"/>
        <c:spPr>
          <a:ln w="3175" cmpd="sng">
            <a:solidFill>
              <a:schemeClr val="tx1">
                <a:tint val="75000"/>
                <a:shade val="95000"/>
                <a:satMod val="105000"/>
                <a:alpha val="0"/>
              </a:schemeClr>
            </a:solidFill>
          </a:ln>
        </c:spPr>
        <c:txPr>
          <a:bodyPr/>
          <a:lstStyle/>
          <a:p>
            <a:pPr>
              <a:defRPr sz="1200"/>
            </a:pPr>
            <a:endParaRPr lang="en-US"/>
          </a:p>
        </c:txPr>
        <c:crossAx val="-211652592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a:pPr>
            <a:r>
              <a:rPr lang="en-US" sz="1860" b="0" dirty="0" smtClean="0">
                <a:solidFill>
                  <a:schemeClr val="bg1">
                    <a:lumMod val="50000"/>
                  </a:schemeClr>
                </a:solidFill>
              </a:rPr>
              <a:t>MyWellness Portal Enrollment Rate-Empaneled Patients</a:t>
            </a:r>
            <a:endParaRPr lang="en-US" sz="1860" b="0" dirty="0">
              <a:solidFill>
                <a:schemeClr val="bg1">
                  <a:lumMod val="50000"/>
                </a:schemeClr>
              </a:solidFill>
            </a:endParaRPr>
          </a:p>
        </c:rich>
      </c:tx>
      <c:layout>
        <c:manualLayout>
          <c:xMode val="edge"/>
          <c:yMode val="edge"/>
          <c:x val="0.213906356197879"/>
          <c:y val="0.0098854661075108"/>
        </c:manualLayout>
      </c:layout>
      <c:overlay val="0"/>
    </c:title>
    <c:autoTitleDeleted val="0"/>
    <c:plotArea>
      <c:layout>
        <c:manualLayout>
          <c:layoutTarget val="inner"/>
          <c:xMode val="edge"/>
          <c:yMode val="edge"/>
          <c:x val="0.0828341086561613"/>
          <c:y val="0.0257349122704548"/>
          <c:w val="0.901016272279947"/>
          <c:h val="0.688758459732313"/>
        </c:manualLayout>
      </c:layout>
      <c:barChart>
        <c:barDir val="col"/>
        <c:grouping val="clustered"/>
        <c:varyColors val="0"/>
        <c:ser>
          <c:idx val="0"/>
          <c:order val="0"/>
          <c:tx>
            <c:strRef>
              <c:f>Sheet1!$B$1</c:f>
              <c:strCache>
                <c:ptCount val="1"/>
                <c:pt idx="0">
                  <c:v>Total Enrollment Rate</c:v>
                </c:pt>
              </c:strCache>
            </c:strRef>
          </c:tx>
          <c:spPr>
            <a:solidFill>
              <a:schemeClr val="accent5">
                <a:lumMod val="75000"/>
              </a:schemeClr>
            </a:solidFill>
            <a:ln>
              <a:solidFill>
                <a:schemeClr val="accent5"/>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0.00%</c:formatCode>
                <c:ptCount val="12"/>
                <c:pt idx="0">
                  <c:v>0.04</c:v>
                </c:pt>
                <c:pt idx="1">
                  <c:v>0.04</c:v>
                </c:pt>
                <c:pt idx="2">
                  <c:v>0.05</c:v>
                </c:pt>
                <c:pt idx="3">
                  <c:v>0.06</c:v>
                </c:pt>
                <c:pt idx="4">
                  <c:v>0.06</c:v>
                </c:pt>
                <c:pt idx="5">
                  <c:v>0.07</c:v>
                </c:pt>
                <c:pt idx="6">
                  <c:v>0.07</c:v>
                </c:pt>
                <c:pt idx="7">
                  <c:v>0.08</c:v>
                </c:pt>
                <c:pt idx="8">
                  <c:v>0.08</c:v>
                </c:pt>
                <c:pt idx="9">
                  <c:v>0.09</c:v>
                </c:pt>
              </c:numCache>
            </c:numRef>
          </c:val>
        </c:ser>
        <c:dLbls>
          <c:showLegendKey val="0"/>
          <c:showVal val="0"/>
          <c:showCatName val="0"/>
          <c:showSerName val="0"/>
          <c:showPercent val="0"/>
          <c:showBubbleSize val="0"/>
        </c:dLbls>
        <c:gapWidth val="150"/>
        <c:axId val="-2121819784"/>
        <c:axId val="-2134217864"/>
      </c:barChart>
      <c:catAx>
        <c:axId val="-2121819784"/>
        <c:scaling>
          <c:orientation val="minMax"/>
        </c:scaling>
        <c:delete val="0"/>
        <c:axPos val="b"/>
        <c:numFmt formatCode="General" sourceLinked="0"/>
        <c:majorTickMark val="none"/>
        <c:minorTickMark val="none"/>
        <c:tickLblPos val="nextTo"/>
        <c:txPr>
          <a:bodyPr/>
          <a:lstStyle/>
          <a:p>
            <a:pPr>
              <a:defRPr sz="1200"/>
            </a:pPr>
            <a:endParaRPr lang="en-US"/>
          </a:p>
        </c:txPr>
        <c:crossAx val="-2134217864"/>
        <c:crosses val="autoZero"/>
        <c:auto val="1"/>
        <c:lblAlgn val="ctr"/>
        <c:lblOffset val="100"/>
        <c:noMultiLvlLbl val="0"/>
      </c:catAx>
      <c:valAx>
        <c:axId val="-2134217864"/>
        <c:scaling>
          <c:orientation val="minMax"/>
          <c:max val="0.1"/>
        </c:scaling>
        <c:delete val="0"/>
        <c:axPos val="l"/>
        <c:majorGridlines/>
        <c:numFmt formatCode="0.00%" sourceLinked="0"/>
        <c:majorTickMark val="none"/>
        <c:minorTickMark val="none"/>
        <c:tickLblPos val="nextTo"/>
        <c:spPr>
          <a:ln w="3175" cmpd="sng">
            <a:solidFill>
              <a:schemeClr val="tx1">
                <a:tint val="75000"/>
                <a:shade val="95000"/>
                <a:satMod val="105000"/>
                <a:alpha val="0"/>
              </a:schemeClr>
            </a:solidFill>
          </a:ln>
        </c:spPr>
        <c:txPr>
          <a:bodyPr/>
          <a:lstStyle/>
          <a:p>
            <a:pPr>
              <a:defRPr sz="1200"/>
            </a:pPr>
            <a:endParaRPr lang="en-US"/>
          </a:p>
        </c:txPr>
        <c:crossAx val="-212181978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1"/>
          </a:xfrm>
          <a:prstGeom prst="rect">
            <a:avLst/>
          </a:prstGeom>
        </p:spPr>
        <p:txBody>
          <a:bodyPr vert="horz" lIns="93311" tIns="46656" rIns="93311" bIns="46656" rtlCol="0"/>
          <a:lstStyle>
            <a:lvl1pPr algn="l">
              <a:defRPr sz="1200"/>
            </a:lvl1pPr>
          </a:lstStyle>
          <a:p>
            <a:endParaRPr lang="en-US"/>
          </a:p>
        </p:txBody>
      </p:sp>
      <p:sp>
        <p:nvSpPr>
          <p:cNvPr id="3" name="Date Placeholder 2"/>
          <p:cNvSpPr>
            <a:spLocks noGrp="1"/>
          </p:cNvSpPr>
          <p:nvPr>
            <p:ph type="dt" sz="quarter" idx="1"/>
          </p:nvPr>
        </p:nvSpPr>
        <p:spPr>
          <a:xfrm>
            <a:off x="3978131" y="0"/>
            <a:ext cx="3043344" cy="467071"/>
          </a:xfrm>
          <a:prstGeom prst="rect">
            <a:avLst/>
          </a:prstGeom>
        </p:spPr>
        <p:txBody>
          <a:bodyPr vert="horz" lIns="93311" tIns="46656" rIns="93311" bIns="46656" rtlCol="0"/>
          <a:lstStyle>
            <a:lvl1pPr algn="r">
              <a:defRPr sz="1200"/>
            </a:lvl1pPr>
          </a:lstStyle>
          <a:p>
            <a:fld id="{24BFC838-E4EA-460B-A5F4-ACCF09003CC7}" type="datetimeFigureOut">
              <a:rPr lang="en-US" smtClean="0"/>
              <a:t>11/16/18</a:t>
            </a:fld>
            <a:endParaRPr lang="en-US"/>
          </a:p>
        </p:txBody>
      </p:sp>
      <p:sp>
        <p:nvSpPr>
          <p:cNvPr id="4" name="Footer Placeholder 3"/>
          <p:cNvSpPr>
            <a:spLocks noGrp="1"/>
          </p:cNvSpPr>
          <p:nvPr>
            <p:ph type="ftr" sz="quarter" idx="2"/>
          </p:nvPr>
        </p:nvSpPr>
        <p:spPr>
          <a:xfrm>
            <a:off x="0" y="8842030"/>
            <a:ext cx="3043344" cy="467070"/>
          </a:xfrm>
          <a:prstGeom prst="rect">
            <a:avLst/>
          </a:prstGeom>
        </p:spPr>
        <p:txBody>
          <a:bodyPr vert="horz" lIns="93311" tIns="46656" rIns="93311"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1" y="8842030"/>
            <a:ext cx="3043344" cy="467070"/>
          </a:xfrm>
          <a:prstGeom prst="rect">
            <a:avLst/>
          </a:prstGeom>
        </p:spPr>
        <p:txBody>
          <a:bodyPr vert="horz" lIns="93311" tIns="46656" rIns="93311" bIns="46656" rtlCol="0" anchor="b"/>
          <a:lstStyle>
            <a:lvl1pPr algn="r">
              <a:defRPr sz="1200"/>
            </a:lvl1pPr>
          </a:lstStyle>
          <a:p>
            <a:fld id="{B8F59FF4-541B-4B87-B8C5-9C05BB8366F4}" type="slidenum">
              <a:rPr lang="en-US" smtClean="0"/>
              <a:t>‹#›</a:t>
            </a:fld>
            <a:endParaRPr lang="en-US"/>
          </a:p>
        </p:txBody>
      </p:sp>
    </p:spTree>
    <p:extLst>
      <p:ext uri="{BB962C8B-B14F-4D97-AF65-F5344CB8AC3E}">
        <p14:creationId xmlns:p14="http://schemas.microsoft.com/office/powerpoint/2010/main" val="3963842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1"/>
          </a:xfrm>
          <a:prstGeom prst="rect">
            <a:avLst/>
          </a:prstGeom>
        </p:spPr>
        <p:txBody>
          <a:bodyPr vert="horz" lIns="93311" tIns="46656" rIns="93311" bIns="46656" rtlCol="0"/>
          <a:lstStyle>
            <a:lvl1pPr algn="l">
              <a:defRPr sz="1200"/>
            </a:lvl1pPr>
          </a:lstStyle>
          <a:p>
            <a:endParaRPr lang="en-US"/>
          </a:p>
        </p:txBody>
      </p:sp>
      <p:sp>
        <p:nvSpPr>
          <p:cNvPr id="3" name="Date Placeholder 2"/>
          <p:cNvSpPr>
            <a:spLocks noGrp="1"/>
          </p:cNvSpPr>
          <p:nvPr>
            <p:ph type="dt" idx="1"/>
          </p:nvPr>
        </p:nvSpPr>
        <p:spPr>
          <a:xfrm>
            <a:off x="3978131" y="0"/>
            <a:ext cx="3043344" cy="467071"/>
          </a:xfrm>
          <a:prstGeom prst="rect">
            <a:avLst/>
          </a:prstGeom>
        </p:spPr>
        <p:txBody>
          <a:bodyPr vert="horz" lIns="93311" tIns="46656" rIns="93311" bIns="46656" rtlCol="0"/>
          <a:lstStyle>
            <a:lvl1pPr algn="r">
              <a:defRPr sz="1200"/>
            </a:lvl1pPr>
          </a:lstStyle>
          <a:p>
            <a:fld id="{205161F2-5AFC-4866-A21A-7E66E56E983D}" type="datetimeFigureOut">
              <a:rPr lang="en-US" smtClean="0"/>
              <a:t>11/16/18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1" tIns="46656" rIns="93311" bIns="46656" rtlCol="0" anchor="ctr"/>
          <a:lstStyle/>
          <a:p>
            <a:endParaRPr lang="en-US"/>
          </a:p>
        </p:txBody>
      </p:sp>
      <p:sp>
        <p:nvSpPr>
          <p:cNvPr id="5" name="Notes Placeholder 4"/>
          <p:cNvSpPr>
            <a:spLocks noGrp="1"/>
          </p:cNvSpPr>
          <p:nvPr>
            <p:ph type="body" sz="quarter" idx="3"/>
          </p:nvPr>
        </p:nvSpPr>
        <p:spPr>
          <a:xfrm>
            <a:off x="702311" y="4480005"/>
            <a:ext cx="5618480" cy="3665458"/>
          </a:xfrm>
          <a:prstGeom prst="rect">
            <a:avLst/>
          </a:prstGeom>
        </p:spPr>
        <p:txBody>
          <a:bodyPr vert="horz" lIns="93311" tIns="46656" rIns="93311"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4" cy="467070"/>
          </a:xfrm>
          <a:prstGeom prst="rect">
            <a:avLst/>
          </a:prstGeom>
        </p:spPr>
        <p:txBody>
          <a:bodyPr vert="horz" lIns="93311" tIns="46656" rIns="93311"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4" cy="467070"/>
          </a:xfrm>
          <a:prstGeom prst="rect">
            <a:avLst/>
          </a:prstGeom>
        </p:spPr>
        <p:txBody>
          <a:bodyPr vert="horz" lIns="93311" tIns="46656" rIns="93311" bIns="46656" rtlCol="0" anchor="b"/>
          <a:lstStyle>
            <a:lvl1pPr algn="r">
              <a:defRPr sz="1200"/>
            </a:lvl1pPr>
          </a:lstStyle>
          <a:p>
            <a:fld id="{E301BD0E-1F9E-4F46-A04C-C57C343B5BE6}" type="slidenum">
              <a:rPr lang="en-US" smtClean="0"/>
              <a:t>‹#›</a:t>
            </a:fld>
            <a:endParaRPr lang="en-US"/>
          </a:p>
        </p:txBody>
      </p:sp>
    </p:spTree>
    <p:extLst>
      <p:ext uri="{BB962C8B-B14F-4D97-AF65-F5344CB8AC3E}">
        <p14:creationId xmlns:p14="http://schemas.microsoft.com/office/powerpoint/2010/main" val="190581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311900" cy="3551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1</a:t>
            </a:fld>
            <a:endParaRPr lang="en-US" dirty="0"/>
          </a:p>
        </p:txBody>
      </p:sp>
    </p:spTree>
    <p:extLst>
      <p:ext uri="{BB962C8B-B14F-4D97-AF65-F5344CB8AC3E}">
        <p14:creationId xmlns:p14="http://schemas.microsoft.com/office/powerpoint/2010/main" val="1023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01BD0E-1F9E-4F46-A04C-C57C343B5BE6}" type="slidenum">
              <a:rPr lang="en-US" smtClean="0"/>
              <a:t>10</a:t>
            </a:fld>
            <a:endParaRPr lang="en-US"/>
          </a:p>
        </p:txBody>
      </p:sp>
    </p:spTree>
    <p:extLst>
      <p:ext uri="{BB962C8B-B14F-4D97-AF65-F5344CB8AC3E}">
        <p14:creationId xmlns:p14="http://schemas.microsoft.com/office/powerpoint/2010/main" val="10923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 xmlns:a16="http://schemas.microsoft.com/office/drawing/2014/main" id="{C1322ECE-9B02-C141-9EB6-C4BD6CAAC0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 xmlns:a16="http://schemas.microsoft.com/office/drawing/2014/main" id="{17EEEFF1-D870-D243-9DB0-AEB6DBE210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Ivania</a:t>
            </a:r>
          </a:p>
          <a:p>
            <a:endParaRPr lang="en-US" dirty="0"/>
          </a:p>
          <a:p>
            <a:r>
              <a:rPr lang="en-US" dirty="0" smtClean="0"/>
              <a:t>We</a:t>
            </a:r>
            <a:r>
              <a:rPr lang="en-US" baseline="0" dirty="0" smtClean="0"/>
              <a:t> are now beginning to see a decline in enrollment within our clinic. 3.66% of all patients that checked out enrolled into the </a:t>
            </a:r>
            <a:r>
              <a:rPr lang="en-US" baseline="0" dirty="0" err="1" smtClean="0"/>
              <a:t>MyWellness</a:t>
            </a:r>
            <a:r>
              <a:rPr lang="en-US" baseline="0" dirty="0" smtClean="0"/>
              <a:t> Portal in September. So we have some work to do…</a:t>
            </a:r>
            <a:endParaRPr lang="en-US" dirty="0" smtClean="0"/>
          </a:p>
        </p:txBody>
      </p:sp>
      <p:sp>
        <p:nvSpPr>
          <p:cNvPr id="43011" name="Slide Number Placeholder 3">
            <a:extLst>
              <a:ext uri="{FF2B5EF4-FFF2-40B4-BE49-F238E27FC236}">
                <a16:creationId xmlns="" xmlns:a16="http://schemas.microsoft.com/office/drawing/2014/main" id="{026558FA-D379-294B-972A-DB4607723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958" indent="-291522">
              <a:defRPr sz="2400">
                <a:solidFill>
                  <a:schemeClr val="tx1"/>
                </a:solidFill>
                <a:latin typeface="Calibri" panose="020F0502020204030204" pitchFamily="34" charset="0"/>
                <a:ea typeface="MS PGothic" panose="020B0600070205080204" pitchFamily="34" charset="-128"/>
              </a:defRPr>
            </a:lvl2pPr>
            <a:lvl3pPr marL="1166089" indent="-233218">
              <a:defRPr sz="2400">
                <a:solidFill>
                  <a:schemeClr val="tx1"/>
                </a:solidFill>
                <a:latin typeface="Calibri" panose="020F0502020204030204" pitchFamily="34" charset="0"/>
                <a:ea typeface="MS PGothic" panose="020B0600070205080204" pitchFamily="34" charset="-128"/>
              </a:defRPr>
            </a:lvl3pPr>
            <a:lvl4pPr marL="1632524" indent="-233218">
              <a:defRPr sz="2400">
                <a:solidFill>
                  <a:schemeClr val="tx1"/>
                </a:solidFill>
                <a:latin typeface="Calibri" panose="020F0502020204030204" pitchFamily="34" charset="0"/>
                <a:ea typeface="MS PGothic" panose="020B0600070205080204" pitchFamily="34" charset="-128"/>
              </a:defRPr>
            </a:lvl4pPr>
            <a:lvl5pPr marL="2098959" indent="-233218">
              <a:defRPr sz="2400">
                <a:solidFill>
                  <a:schemeClr val="tx1"/>
                </a:solidFill>
                <a:latin typeface="Calibri" panose="020F0502020204030204" pitchFamily="34" charset="0"/>
                <a:ea typeface="MS PGothic" panose="020B0600070205080204" pitchFamily="34" charset="-128"/>
              </a:defRPr>
            </a:lvl5pPr>
            <a:lvl6pPr marL="2565395" indent="-23321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31830" indent="-23321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8266" indent="-23321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4701" indent="-23321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72787EE-9A76-2A44-BE17-C0815F7218CD}" type="slidenum">
              <a:rPr lang="en-US" altLang="en-US" sz="1200">
                <a:solidFill>
                  <a:srgbClr val="000000"/>
                </a:solidFill>
              </a:rPr>
              <a:pPr/>
              <a:t>11</a:t>
            </a:fld>
            <a:endParaRPr lang="en-US" altLang="en-US" sz="1200" dirty="0">
              <a:solidFill>
                <a:srgbClr val="000000"/>
              </a:solidFill>
            </a:endParaRPr>
          </a:p>
        </p:txBody>
      </p:sp>
    </p:spTree>
    <p:extLst>
      <p:ext uri="{BB962C8B-B14F-4D97-AF65-F5344CB8AC3E}">
        <p14:creationId xmlns:p14="http://schemas.microsoft.com/office/powerpoint/2010/main" val="180866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p>
          <a:p>
            <a:endParaRPr lang="en-US" dirty="0" smtClean="0"/>
          </a:p>
          <a:p>
            <a:r>
              <a:rPr lang="en-US" dirty="0" err="1" smtClean="0"/>
              <a:t>Oppt</a:t>
            </a:r>
            <a:r>
              <a:rPr lang="en-US" dirty="0" smtClean="0"/>
              <a:t> out strategy- not</a:t>
            </a:r>
            <a:r>
              <a:rPr lang="en-US" baseline="0" dirty="0" smtClean="0"/>
              <a:t> giving patients a choice</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12</a:t>
            </a:fld>
            <a:endParaRPr lang="en-US"/>
          </a:p>
        </p:txBody>
      </p:sp>
    </p:spTree>
    <p:extLst>
      <p:ext uri="{BB962C8B-B14F-4D97-AF65-F5344CB8AC3E}">
        <p14:creationId xmlns:p14="http://schemas.microsoft.com/office/powerpoint/2010/main" val="334049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311900" cy="3551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13</a:t>
            </a:fld>
            <a:endParaRPr lang="en-US" dirty="0"/>
          </a:p>
        </p:txBody>
      </p:sp>
    </p:spTree>
    <p:extLst>
      <p:ext uri="{BB962C8B-B14F-4D97-AF65-F5344CB8AC3E}">
        <p14:creationId xmlns:p14="http://schemas.microsoft.com/office/powerpoint/2010/main" val="37051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14</a:t>
            </a:fld>
            <a:endParaRPr lang="en-US"/>
          </a:p>
        </p:txBody>
      </p:sp>
    </p:spTree>
    <p:extLst>
      <p:ext uri="{BB962C8B-B14F-4D97-AF65-F5344CB8AC3E}">
        <p14:creationId xmlns:p14="http://schemas.microsoft.com/office/powerpoint/2010/main" val="124773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 xmlns:a16="http://schemas.microsoft.com/office/drawing/2014/main" id="{DF86FFC7-FC7C-4B44-8D4E-D21D5D06E8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 xmlns:a16="http://schemas.microsoft.com/office/drawing/2014/main" id="{1DBDB45C-87E2-9848-B5C1-AC54877D81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IVANIA</a:t>
            </a:r>
          </a:p>
          <a:p>
            <a:r>
              <a:rPr lang="en-US" altLang="en-US" b="1" dirty="0" smtClean="0"/>
              <a:t>Now </a:t>
            </a:r>
            <a:r>
              <a:rPr lang="en-US" altLang="en-US" b="1" dirty="0"/>
              <a:t>describe 3 or 4 parts of the solution and feedback from testing it</a:t>
            </a:r>
          </a:p>
          <a:p>
            <a:pPr marL="342900" indent="-342900">
              <a:buAutoNum type="arabicPeriod"/>
            </a:pPr>
            <a:r>
              <a:rPr lang="en-US" altLang="en-US" sz="1400" u="sng" dirty="0" smtClean="0"/>
              <a:t>Opt </a:t>
            </a:r>
            <a:r>
              <a:rPr lang="en-US" altLang="en-US" sz="1400" u="sng" dirty="0"/>
              <a:t>Out Strategy</a:t>
            </a:r>
          </a:p>
          <a:p>
            <a:pPr marL="457200" lvl="1" indent="0">
              <a:buNone/>
            </a:pPr>
            <a:r>
              <a:rPr lang="en-US" altLang="en-US" sz="1200" baseline="0" dirty="0" smtClean="0"/>
              <a:t> Here is how we use the opt out strategy in clinic.</a:t>
            </a:r>
            <a:r>
              <a:rPr lang="en-US" altLang="en-US" sz="1200" b="1" baseline="0" dirty="0" smtClean="0"/>
              <a:t> Please pay close attention, because all staff working at the front desk will be asked to implement the opt out strategy.</a:t>
            </a:r>
            <a:endParaRPr lang="en-US" altLang="en-US" sz="1400" b="1" dirty="0"/>
          </a:p>
          <a:p>
            <a:pPr eaLnBrk="1" hangingPunct="1">
              <a:spcBef>
                <a:spcPct val="0"/>
              </a:spcBef>
            </a:pPr>
            <a:endParaRPr lang="en-US" altLang="en-US" dirty="0"/>
          </a:p>
          <a:p>
            <a:pPr eaLnBrk="1" hangingPunct="1">
              <a:spcBef>
                <a:spcPct val="0"/>
              </a:spcBef>
            </a:pPr>
            <a:endParaRPr lang="en-US" altLang="en-US" dirty="0"/>
          </a:p>
        </p:txBody>
      </p:sp>
      <p:sp>
        <p:nvSpPr>
          <p:cNvPr id="36867" name="Slide Number Placeholder 3">
            <a:extLst>
              <a:ext uri="{FF2B5EF4-FFF2-40B4-BE49-F238E27FC236}">
                <a16:creationId xmlns="" xmlns:a16="http://schemas.microsoft.com/office/drawing/2014/main" id="{B220E292-5678-8E4C-94A0-112158FD1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947DF10-C0B4-2F45-943B-8E9F68BFBB08}" type="slidenum">
              <a:rPr lang="en-US" altLang="en-US" sz="1200">
                <a:solidFill>
                  <a:srgbClr val="000000"/>
                </a:solidFill>
              </a:rPr>
              <a:pPr/>
              <a:t>15</a:t>
            </a:fld>
            <a:endParaRPr lang="en-US" altLang="en-US" sz="1200" dirty="0">
              <a:solidFill>
                <a:srgbClr val="000000"/>
              </a:solidFill>
            </a:endParaRPr>
          </a:p>
        </p:txBody>
      </p:sp>
    </p:spTree>
    <p:extLst>
      <p:ext uri="{BB962C8B-B14F-4D97-AF65-F5344CB8AC3E}">
        <p14:creationId xmlns:p14="http://schemas.microsoft.com/office/powerpoint/2010/main" val="261822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16</a:t>
            </a:fld>
            <a:endParaRPr lang="en-US"/>
          </a:p>
        </p:txBody>
      </p:sp>
    </p:spTree>
    <p:extLst>
      <p:ext uri="{BB962C8B-B14F-4D97-AF65-F5344CB8AC3E}">
        <p14:creationId xmlns:p14="http://schemas.microsoft.com/office/powerpoint/2010/main" val="124773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17</a:t>
            </a:fld>
            <a:endParaRPr lang="en-US"/>
          </a:p>
        </p:txBody>
      </p:sp>
    </p:spTree>
    <p:extLst>
      <p:ext uri="{BB962C8B-B14F-4D97-AF65-F5344CB8AC3E}">
        <p14:creationId xmlns:p14="http://schemas.microsoft.com/office/powerpoint/2010/main" val="3067894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18</a:t>
            </a:fld>
            <a:endParaRPr lang="en-US"/>
          </a:p>
        </p:txBody>
      </p:sp>
    </p:spTree>
    <p:extLst>
      <p:ext uri="{BB962C8B-B14F-4D97-AF65-F5344CB8AC3E}">
        <p14:creationId xmlns:p14="http://schemas.microsoft.com/office/powerpoint/2010/main" val="269410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19</a:t>
            </a:fld>
            <a:endParaRPr lang="en-US"/>
          </a:p>
        </p:txBody>
      </p:sp>
    </p:spTree>
    <p:extLst>
      <p:ext uri="{BB962C8B-B14F-4D97-AF65-F5344CB8AC3E}">
        <p14:creationId xmlns:p14="http://schemas.microsoft.com/office/powerpoint/2010/main" val="396299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Ivania</a:t>
            </a:r>
            <a:endParaRPr lang="en-US" dirty="0" smtClean="0"/>
          </a:p>
          <a:p>
            <a:endParaRPr lang="en-US" dirty="0" smtClean="0"/>
          </a:p>
          <a:p>
            <a:pPr lvl="1"/>
            <a:r>
              <a:rPr lang="en-US" sz="1600" dirty="0">
                <a:latin typeface="Gill Sans MT" panose="020B0502020104020203" pitchFamily="34" charset="0"/>
              </a:rPr>
              <a:t>Low income pt., lives several hours away, 3 children</a:t>
            </a:r>
          </a:p>
          <a:p>
            <a:pPr lvl="1"/>
            <a:r>
              <a:rPr lang="en-US" sz="1600" dirty="0">
                <a:latin typeface="Gill Sans MT" panose="020B0502020104020203" pitchFamily="34" charset="0"/>
              </a:rPr>
              <a:t>Wants view lab results, ease anxiety about state of her health</a:t>
            </a:r>
          </a:p>
          <a:p>
            <a:pPr lvl="1"/>
            <a:r>
              <a:rPr lang="en-US" sz="1600" dirty="0">
                <a:latin typeface="Gill Sans MT" panose="020B0502020104020203" pitchFamily="34" charset="0"/>
              </a:rPr>
              <a:t>Takes day off work, travels several hrs. brought children to clinic only to be told she has to drag her children to a different building to go to medical records, pay fee…when she could have just been offered PP enrollment over the phone/in clinic and viewed lab results at home</a:t>
            </a:r>
          </a:p>
          <a:p>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a:t>
            </a:fld>
            <a:endParaRPr lang="en-US"/>
          </a:p>
        </p:txBody>
      </p:sp>
    </p:spTree>
    <p:extLst>
      <p:ext uri="{BB962C8B-B14F-4D97-AF65-F5344CB8AC3E}">
        <p14:creationId xmlns:p14="http://schemas.microsoft.com/office/powerpoint/2010/main" val="100649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20</a:t>
            </a:fld>
            <a:endParaRPr lang="en-US"/>
          </a:p>
        </p:txBody>
      </p:sp>
    </p:spTree>
    <p:extLst>
      <p:ext uri="{BB962C8B-B14F-4D97-AF65-F5344CB8AC3E}">
        <p14:creationId xmlns:p14="http://schemas.microsoft.com/office/powerpoint/2010/main" val="3642903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21</a:t>
            </a:fld>
            <a:endParaRPr lang="en-US"/>
          </a:p>
        </p:txBody>
      </p:sp>
    </p:spTree>
    <p:extLst>
      <p:ext uri="{BB962C8B-B14F-4D97-AF65-F5344CB8AC3E}">
        <p14:creationId xmlns:p14="http://schemas.microsoft.com/office/powerpoint/2010/main" val="760615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22</a:t>
            </a:fld>
            <a:endParaRPr lang="en-US"/>
          </a:p>
        </p:txBody>
      </p:sp>
    </p:spTree>
    <p:extLst>
      <p:ext uri="{BB962C8B-B14F-4D97-AF65-F5344CB8AC3E}">
        <p14:creationId xmlns:p14="http://schemas.microsoft.com/office/powerpoint/2010/main" val="3174378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311900" cy="3551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23</a:t>
            </a:fld>
            <a:endParaRPr lang="en-US" dirty="0"/>
          </a:p>
        </p:txBody>
      </p:sp>
    </p:spTree>
    <p:extLst>
      <p:ext uri="{BB962C8B-B14F-4D97-AF65-F5344CB8AC3E}">
        <p14:creationId xmlns:p14="http://schemas.microsoft.com/office/powerpoint/2010/main" val="370514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24</a:t>
            </a:fld>
            <a:endParaRPr lang="en-US"/>
          </a:p>
        </p:txBody>
      </p:sp>
    </p:spTree>
    <p:extLst>
      <p:ext uri="{BB962C8B-B14F-4D97-AF65-F5344CB8AC3E}">
        <p14:creationId xmlns:p14="http://schemas.microsoft.com/office/powerpoint/2010/main" val="2034574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25</a:t>
            </a:fld>
            <a:endParaRPr lang="en-US"/>
          </a:p>
        </p:txBody>
      </p:sp>
    </p:spTree>
    <p:extLst>
      <p:ext uri="{BB962C8B-B14F-4D97-AF65-F5344CB8AC3E}">
        <p14:creationId xmlns:p14="http://schemas.microsoft.com/office/powerpoint/2010/main" val="2577244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26</a:t>
            </a:fld>
            <a:endParaRPr lang="en-US"/>
          </a:p>
        </p:txBody>
      </p:sp>
    </p:spTree>
    <p:extLst>
      <p:ext uri="{BB962C8B-B14F-4D97-AF65-F5344CB8AC3E}">
        <p14:creationId xmlns:p14="http://schemas.microsoft.com/office/powerpoint/2010/main" val="1162654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p>
          <a:p>
            <a:endParaRPr lang="en-US" dirty="0" smtClean="0"/>
          </a:p>
          <a:p>
            <a:r>
              <a:rPr lang="en-US" dirty="0" err="1" smtClean="0"/>
              <a:t>Oppt</a:t>
            </a:r>
            <a:r>
              <a:rPr lang="en-US" dirty="0" smtClean="0"/>
              <a:t> out strategy- not</a:t>
            </a:r>
            <a:r>
              <a:rPr lang="en-US" baseline="0" dirty="0" smtClean="0"/>
              <a:t> giving patients a choice</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27</a:t>
            </a:fld>
            <a:endParaRPr lang="en-US"/>
          </a:p>
        </p:txBody>
      </p:sp>
    </p:spTree>
    <p:extLst>
      <p:ext uri="{BB962C8B-B14F-4D97-AF65-F5344CB8AC3E}">
        <p14:creationId xmlns:p14="http://schemas.microsoft.com/office/powerpoint/2010/main" val="3340499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Ivania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28</a:t>
            </a:fld>
            <a:endParaRPr lang="en-US"/>
          </a:p>
        </p:txBody>
      </p:sp>
    </p:spTree>
    <p:extLst>
      <p:ext uri="{BB962C8B-B14F-4D97-AF65-F5344CB8AC3E}">
        <p14:creationId xmlns:p14="http://schemas.microsoft.com/office/powerpoint/2010/main" val="1028749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311900" cy="3551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29</a:t>
            </a:fld>
            <a:endParaRPr lang="en-US" dirty="0"/>
          </a:p>
        </p:txBody>
      </p:sp>
    </p:spTree>
    <p:extLst>
      <p:ext uri="{BB962C8B-B14F-4D97-AF65-F5344CB8AC3E}">
        <p14:creationId xmlns:p14="http://schemas.microsoft.com/office/powerpoint/2010/main" val="37051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Ivania</a:t>
            </a:r>
            <a:endParaRPr lang="en-US" dirty="0" smtClean="0"/>
          </a:p>
          <a:p>
            <a:endParaRPr lang="en-US" dirty="0" smtClean="0"/>
          </a:p>
          <a:p>
            <a:pPr lvl="1"/>
            <a:r>
              <a:rPr lang="en-US" sz="1600" dirty="0">
                <a:latin typeface="Gill Sans MT" panose="020B0502020104020203" pitchFamily="34" charset="0"/>
              </a:rPr>
              <a:t>Low income pt., lives several hours away, 3 children</a:t>
            </a:r>
          </a:p>
          <a:p>
            <a:pPr lvl="1"/>
            <a:r>
              <a:rPr lang="en-US" sz="1600" dirty="0">
                <a:latin typeface="Gill Sans MT" panose="020B0502020104020203" pitchFamily="34" charset="0"/>
              </a:rPr>
              <a:t>Wants view lab results, ease anxiety about state of her health</a:t>
            </a:r>
          </a:p>
          <a:p>
            <a:pPr lvl="1"/>
            <a:r>
              <a:rPr lang="en-US" sz="1600" dirty="0">
                <a:latin typeface="Gill Sans MT" panose="020B0502020104020203" pitchFamily="34" charset="0"/>
              </a:rPr>
              <a:t>Takes day off work, travels several hrs. brought children to clinic only to be told she has to drag her children to a different building to go to medical records, pay fee…when she could have just been offered PP enrollment over the phone/in clinic and viewed lab results at home</a:t>
            </a:r>
          </a:p>
          <a:p>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3</a:t>
            </a:fld>
            <a:endParaRPr lang="en-US"/>
          </a:p>
        </p:txBody>
      </p:sp>
    </p:spTree>
    <p:extLst>
      <p:ext uri="{BB962C8B-B14F-4D97-AF65-F5344CB8AC3E}">
        <p14:creationId xmlns:p14="http://schemas.microsoft.com/office/powerpoint/2010/main" val="3931026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Ivania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30</a:t>
            </a:fld>
            <a:endParaRPr lang="en-US"/>
          </a:p>
        </p:txBody>
      </p:sp>
    </p:spTree>
    <p:extLst>
      <p:ext uri="{BB962C8B-B14F-4D97-AF65-F5344CB8AC3E}">
        <p14:creationId xmlns:p14="http://schemas.microsoft.com/office/powerpoint/2010/main" val="1430937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Ivania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31</a:t>
            </a:fld>
            <a:endParaRPr lang="en-US"/>
          </a:p>
        </p:txBody>
      </p:sp>
    </p:spTree>
    <p:extLst>
      <p:ext uri="{BB962C8B-B14F-4D97-AF65-F5344CB8AC3E}">
        <p14:creationId xmlns:p14="http://schemas.microsoft.com/office/powerpoint/2010/main" val="1430937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32</a:t>
            </a:fld>
            <a:endParaRPr lang="en-US"/>
          </a:p>
        </p:txBody>
      </p:sp>
    </p:spTree>
    <p:extLst>
      <p:ext uri="{BB962C8B-B14F-4D97-AF65-F5344CB8AC3E}">
        <p14:creationId xmlns:p14="http://schemas.microsoft.com/office/powerpoint/2010/main" val="3794196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33</a:t>
            </a:fld>
            <a:endParaRPr lang="en-US"/>
          </a:p>
        </p:txBody>
      </p:sp>
    </p:spTree>
    <p:extLst>
      <p:ext uri="{BB962C8B-B14F-4D97-AF65-F5344CB8AC3E}">
        <p14:creationId xmlns:p14="http://schemas.microsoft.com/office/powerpoint/2010/main" val="1180898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Ivania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34</a:t>
            </a:fld>
            <a:endParaRPr lang="en-US"/>
          </a:p>
        </p:txBody>
      </p:sp>
    </p:spTree>
    <p:extLst>
      <p:ext uri="{BB962C8B-B14F-4D97-AF65-F5344CB8AC3E}">
        <p14:creationId xmlns:p14="http://schemas.microsoft.com/office/powerpoint/2010/main" val="196957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xmlns="" id="{C1322ECE-9B02-C141-9EB6-C4BD6CAAC0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xmlns="" id="{17EEEFF1-D870-D243-9DB0-AEB6DBE210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 So we have some work to do…</a:t>
            </a:r>
            <a:endParaRPr lang="en-US" dirty="0" smtClean="0"/>
          </a:p>
        </p:txBody>
      </p:sp>
      <p:sp>
        <p:nvSpPr>
          <p:cNvPr id="43011" name="Slide Number Placeholder 3">
            <a:extLst>
              <a:ext uri="{FF2B5EF4-FFF2-40B4-BE49-F238E27FC236}">
                <a16:creationId xmlns:a16="http://schemas.microsoft.com/office/drawing/2014/main" xmlns="" id="{026558FA-D379-294B-972A-DB4607723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8185" indent="-291609">
              <a:defRPr sz="2400">
                <a:solidFill>
                  <a:schemeClr val="tx1"/>
                </a:solidFill>
                <a:latin typeface="Calibri" panose="020F0502020204030204" pitchFamily="34" charset="0"/>
                <a:ea typeface="MS PGothic" panose="020B0600070205080204" pitchFamily="34" charset="-128"/>
              </a:defRPr>
            </a:lvl2pPr>
            <a:lvl3pPr marL="1166439" indent="-233288">
              <a:defRPr sz="2400">
                <a:solidFill>
                  <a:schemeClr val="tx1"/>
                </a:solidFill>
                <a:latin typeface="Calibri" panose="020F0502020204030204" pitchFamily="34" charset="0"/>
                <a:ea typeface="MS PGothic" panose="020B0600070205080204" pitchFamily="34" charset="-128"/>
              </a:defRPr>
            </a:lvl3pPr>
            <a:lvl4pPr marL="1633014" indent="-233288">
              <a:defRPr sz="2400">
                <a:solidFill>
                  <a:schemeClr val="tx1"/>
                </a:solidFill>
                <a:latin typeface="Calibri" panose="020F0502020204030204" pitchFamily="34" charset="0"/>
                <a:ea typeface="MS PGothic" panose="020B0600070205080204" pitchFamily="34" charset="-128"/>
              </a:defRPr>
            </a:lvl4pPr>
            <a:lvl5pPr marL="2099589" indent="-233288">
              <a:defRPr sz="2400">
                <a:solidFill>
                  <a:schemeClr val="tx1"/>
                </a:solidFill>
                <a:latin typeface="Calibri" panose="020F0502020204030204" pitchFamily="34" charset="0"/>
                <a:ea typeface="MS PGothic" panose="020B0600070205080204" pitchFamily="34" charset="-128"/>
              </a:defRPr>
            </a:lvl5pPr>
            <a:lvl6pPr marL="2566165" indent="-23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32740" indent="-23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9315" indent="-23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5890" indent="-23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72787EE-9A76-2A44-BE17-C0815F7218CD}" type="slidenum">
              <a:rPr lang="en-US" altLang="en-US" sz="1200">
                <a:solidFill>
                  <a:srgbClr val="000000"/>
                </a:solidFill>
              </a:rPr>
              <a:pPr/>
              <a:t>4</a:t>
            </a:fld>
            <a:endParaRPr lang="en-US" altLang="en-US" sz="1200" dirty="0">
              <a:solidFill>
                <a:srgbClr val="000000"/>
              </a:solidFill>
            </a:endParaRPr>
          </a:p>
        </p:txBody>
      </p:sp>
    </p:spTree>
    <p:extLst>
      <p:ext uri="{BB962C8B-B14F-4D97-AF65-F5344CB8AC3E}">
        <p14:creationId xmlns:p14="http://schemas.microsoft.com/office/powerpoint/2010/main" val="297799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xmlns="" id="{C1322ECE-9B02-C141-9EB6-C4BD6CAAC0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xmlns="" id="{17EEEFF1-D870-D243-9DB0-AEB6DBE210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3011" name="Slide Number Placeholder 3">
            <a:extLst>
              <a:ext uri="{FF2B5EF4-FFF2-40B4-BE49-F238E27FC236}">
                <a16:creationId xmlns:a16="http://schemas.microsoft.com/office/drawing/2014/main" xmlns="" id="{026558FA-D379-294B-972A-DB4607723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8185" indent="-291609">
              <a:defRPr sz="2400">
                <a:solidFill>
                  <a:schemeClr val="tx1"/>
                </a:solidFill>
                <a:latin typeface="Calibri" panose="020F0502020204030204" pitchFamily="34" charset="0"/>
                <a:ea typeface="MS PGothic" panose="020B0600070205080204" pitchFamily="34" charset="-128"/>
              </a:defRPr>
            </a:lvl2pPr>
            <a:lvl3pPr marL="1166439" indent="-233288">
              <a:defRPr sz="2400">
                <a:solidFill>
                  <a:schemeClr val="tx1"/>
                </a:solidFill>
                <a:latin typeface="Calibri" panose="020F0502020204030204" pitchFamily="34" charset="0"/>
                <a:ea typeface="MS PGothic" panose="020B0600070205080204" pitchFamily="34" charset="-128"/>
              </a:defRPr>
            </a:lvl3pPr>
            <a:lvl4pPr marL="1633014" indent="-233288">
              <a:defRPr sz="2400">
                <a:solidFill>
                  <a:schemeClr val="tx1"/>
                </a:solidFill>
                <a:latin typeface="Calibri" panose="020F0502020204030204" pitchFamily="34" charset="0"/>
                <a:ea typeface="MS PGothic" panose="020B0600070205080204" pitchFamily="34" charset="-128"/>
              </a:defRPr>
            </a:lvl4pPr>
            <a:lvl5pPr marL="2099589" indent="-233288">
              <a:defRPr sz="2400">
                <a:solidFill>
                  <a:schemeClr val="tx1"/>
                </a:solidFill>
                <a:latin typeface="Calibri" panose="020F0502020204030204" pitchFamily="34" charset="0"/>
                <a:ea typeface="MS PGothic" panose="020B0600070205080204" pitchFamily="34" charset="-128"/>
              </a:defRPr>
            </a:lvl5pPr>
            <a:lvl6pPr marL="2566165" indent="-23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32740" indent="-23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9315" indent="-23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5890" indent="-23328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72787EE-9A76-2A44-BE17-C0815F7218CD}" type="slidenum">
              <a:rPr lang="en-US" altLang="en-US" sz="1200">
                <a:solidFill>
                  <a:srgbClr val="000000"/>
                </a:solidFill>
              </a:rPr>
              <a:pPr/>
              <a:t>5</a:t>
            </a:fld>
            <a:endParaRPr lang="en-US" altLang="en-US" sz="1200" dirty="0">
              <a:solidFill>
                <a:srgbClr val="000000"/>
              </a:solidFill>
            </a:endParaRPr>
          </a:p>
        </p:txBody>
      </p:sp>
    </p:spTree>
    <p:extLst>
      <p:ext uri="{BB962C8B-B14F-4D97-AF65-F5344CB8AC3E}">
        <p14:creationId xmlns:p14="http://schemas.microsoft.com/office/powerpoint/2010/main" val="297799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Ivania</a:t>
            </a:r>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6</a:t>
            </a:fld>
            <a:endParaRPr lang="en-US"/>
          </a:p>
        </p:txBody>
      </p:sp>
    </p:spTree>
    <p:extLst>
      <p:ext uri="{BB962C8B-B14F-4D97-AF65-F5344CB8AC3E}">
        <p14:creationId xmlns:p14="http://schemas.microsoft.com/office/powerpoint/2010/main" val="48929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p>
          <a:p>
            <a:endParaRPr lang="en-US" dirty="0" smtClean="0"/>
          </a:p>
          <a:p>
            <a:r>
              <a:rPr lang="en-US" dirty="0" smtClean="0"/>
              <a:t>Pt no longer has to drive all the way</a:t>
            </a:r>
            <a:r>
              <a:rPr lang="en-US" baseline="0" dirty="0" smtClean="0"/>
              <a:t> here, wait on </a:t>
            </a:r>
            <a:r>
              <a:rPr lang="en-US" baseline="0" dirty="0" err="1" smtClean="0"/>
              <a:t>phpone</a:t>
            </a:r>
            <a:r>
              <a:rPr lang="en-US" baseline="0" dirty="0" smtClean="0"/>
              <a:t>, ask for refill then have to </a:t>
            </a:r>
            <a:r>
              <a:rPr lang="en-US" baseline="0" dirty="0" err="1" smtClean="0"/>
              <a:t>wiat</a:t>
            </a:r>
            <a:r>
              <a:rPr lang="en-US" baseline="0" dirty="0" smtClean="0"/>
              <a:t> several days to have requests processed</a:t>
            </a:r>
            <a:endParaRPr lang="en-US" dirty="0" smtClean="0"/>
          </a:p>
          <a:p>
            <a:endParaRPr lang="en-US" dirty="0" smtClean="0"/>
          </a:p>
          <a:p>
            <a:pPr lvl="1"/>
            <a:r>
              <a:rPr lang="en-US" sz="1600" dirty="0">
                <a:latin typeface="Gill Sans MT" panose="020B0502020104020203" pitchFamily="34" charset="0"/>
              </a:rPr>
              <a:t>Improve meaningful patient access to primary care services</a:t>
            </a:r>
          </a:p>
          <a:p>
            <a:pPr lvl="1"/>
            <a:r>
              <a:rPr lang="en-US" sz="1600" dirty="0">
                <a:latin typeface="Gill Sans MT" panose="020B0502020104020203" pitchFamily="34" charset="0"/>
              </a:rPr>
              <a:t>Increase care teams’ ability to communicate and engage with defined populations</a:t>
            </a:r>
          </a:p>
          <a:p>
            <a:pPr lvl="1"/>
            <a:r>
              <a:rPr lang="en-US" sz="1600" dirty="0">
                <a:latin typeface="Gill Sans MT" panose="020B0502020104020203" pitchFamily="34" charset="0"/>
              </a:rPr>
              <a:t>Start (Jan.): 1.53% total enrollment rate (26/1700)</a:t>
            </a:r>
          </a:p>
          <a:p>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7</a:t>
            </a:fld>
            <a:endParaRPr lang="en-US"/>
          </a:p>
        </p:txBody>
      </p:sp>
    </p:spTree>
    <p:extLst>
      <p:ext uri="{BB962C8B-B14F-4D97-AF65-F5344CB8AC3E}">
        <p14:creationId xmlns:p14="http://schemas.microsoft.com/office/powerpoint/2010/main" val="173171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p>
          <a:p>
            <a:endParaRPr lang="en-US" dirty="0" smtClean="0"/>
          </a:p>
          <a:p>
            <a:r>
              <a:rPr lang="en-US" dirty="0" smtClean="0"/>
              <a:t>Pt no longer has to drive all the way</a:t>
            </a:r>
            <a:r>
              <a:rPr lang="en-US" baseline="0" dirty="0" smtClean="0"/>
              <a:t> here, wait on </a:t>
            </a:r>
            <a:r>
              <a:rPr lang="en-US" baseline="0" dirty="0" err="1" smtClean="0"/>
              <a:t>phpone</a:t>
            </a:r>
            <a:r>
              <a:rPr lang="en-US" baseline="0" dirty="0" smtClean="0"/>
              <a:t>, ask for refill then have to </a:t>
            </a:r>
            <a:r>
              <a:rPr lang="en-US" baseline="0" dirty="0" err="1" smtClean="0"/>
              <a:t>wiat</a:t>
            </a:r>
            <a:r>
              <a:rPr lang="en-US" baseline="0" dirty="0" smtClean="0"/>
              <a:t> several days to have requests processed</a:t>
            </a:r>
            <a:endParaRPr lang="en-US" dirty="0" smtClean="0"/>
          </a:p>
          <a:p>
            <a:endParaRPr lang="en-US" dirty="0" smtClean="0"/>
          </a:p>
          <a:p>
            <a:pPr lvl="1"/>
            <a:r>
              <a:rPr lang="en-US" sz="1600" dirty="0">
                <a:latin typeface="Gill Sans MT" panose="020B0502020104020203" pitchFamily="34" charset="0"/>
              </a:rPr>
              <a:t>Improve meaningful patient access to primary care services</a:t>
            </a:r>
          </a:p>
          <a:p>
            <a:pPr lvl="1"/>
            <a:r>
              <a:rPr lang="en-US" sz="1600" dirty="0">
                <a:latin typeface="Gill Sans MT" panose="020B0502020104020203" pitchFamily="34" charset="0"/>
              </a:rPr>
              <a:t>Increase care teams’ ability to communicate and engage with defined populations</a:t>
            </a:r>
          </a:p>
          <a:p>
            <a:pPr lvl="1"/>
            <a:r>
              <a:rPr lang="en-US" sz="1600" dirty="0">
                <a:latin typeface="Gill Sans MT" panose="020B0502020104020203" pitchFamily="34" charset="0"/>
              </a:rPr>
              <a:t>Start (Jan.): 1.53% total enrollment rate (26/1700)</a:t>
            </a:r>
          </a:p>
          <a:p>
            <a:endParaRPr lang="en-US" dirty="0"/>
          </a:p>
        </p:txBody>
      </p:sp>
      <p:sp>
        <p:nvSpPr>
          <p:cNvPr id="4" name="Slide Number Placeholder 3"/>
          <p:cNvSpPr>
            <a:spLocks noGrp="1"/>
          </p:cNvSpPr>
          <p:nvPr>
            <p:ph type="sldNum" sz="quarter" idx="10"/>
          </p:nvPr>
        </p:nvSpPr>
        <p:spPr/>
        <p:txBody>
          <a:bodyPr/>
          <a:lstStyle/>
          <a:p>
            <a:fld id="{1FF452F4-6318-A145-A06A-D18806542E61}" type="slidenum">
              <a:rPr lang="en-US" smtClean="0"/>
              <a:pPr/>
              <a:t>8</a:t>
            </a:fld>
            <a:endParaRPr lang="en-US"/>
          </a:p>
        </p:txBody>
      </p:sp>
    </p:spTree>
    <p:extLst>
      <p:ext uri="{BB962C8B-B14F-4D97-AF65-F5344CB8AC3E}">
        <p14:creationId xmlns:p14="http://schemas.microsoft.com/office/powerpoint/2010/main" val="1731711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01BD0E-1F9E-4F46-A04C-C57C343B5BE6}" type="slidenum">
              <a:rPr lang="en-US" smtClean="0"/>
              <a:t>9</a:t>
            </a:fld>
            <a:endParaRPr lang="en-US"/>
          </a:p>
        </p:txBody>
      </p:sp>
    </p:spTree>
    <p:extLst>
      <p:ext uri="{BB962C8B-B14F-4D97-AF65-F5344CB8AC3E}">
        <p14:creationId xmlns:p14="http://schemas.microsoft.com/office/powerpoint/2010/main" val="10923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595E2-881D-495D-B356-64BDB8E822B2}" type="datetimeFigureOut">
              <a:rPr lang="en-US" smtClean="0"/>
              <a:t>11/16/18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315353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595E2-881D-495D-B356-64BDB8E822B2}" type="datetimeFigureOut">
              <a:rPr lang="en-US" smtClean="0"/>
              <a:t>11/16/18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396955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595E2-881D-495D-B356-64BDB8E822B2}" type="datetimeFigureOut">
              <a:rPr lang="en-US" smtClean="0"/>
              <a:t>11/16/18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425435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One-line Title &amp; Content">
    <p:bg>
      <p:bgRef idx="1001">
        <a:schemeClr val="bg1"/>
      </p:bgRef>
    </p:bg>
    <p:spTree>
      <p:nvGrpSpPr>
        <p:cNvPr id="1" name=""/>
        <p:cNvGrpSpPr/>
        <p:nvPr/>
      </p:nvGrpSpPr>
      <p:grpSpPr>
        <a:xfrm>
          <a:off x="0" y="0"/>
          <a:ext cx="0" cy="0"/>
          <a:chOff x="0" y="0"/>
          <a:chExt cx="0" cy="0"/>
        </a:xfrm>
      </p:grpSpPr>
      <p:sp>
        <p:nvSpPr>
          <p:cNvPr id="20" name="Slide Number Placeholder 12"/>
          <p:cNvSpPr txBox="1">
            <a:spLocks/>
          </p:cNvSpPr>
          <p:nvPr userDrawn="1"/>
        </p:nvSpPr>
        <p:spPr>
          <a:xfrm>
            <a:off x="11582397" y="6558198"/>
            <a:ext cx="632179" cy="297689"/>
          </a:xfrm>
          <a:prstGeom prst="rect">
            <a:avLst/>
          </a:prstGeom>
        </p:spPr>
        <p:txBody>
          <a:bodyPr vert="horz" lIns="121917" tIns="0" rIns="121917" bIns="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C11250-DC59-974D-AF6D-E15FCF49EBD8}" type="slidenum">
              <a:rPr lang="en-US" sz="1067" smtClean="0">
                <a:solidFill>
                  <a:prstClr val="white">
                    <a:lumMod val="50000"/>
                  </a:prstClr>
                </a:solidFill>
                <a:cs typeface="Arial"/>
              </a:rPr>
              <a:pPr algn="ctr"/>
              <a:t>‹#›</a:t>
            </a:fld>
            <a:endParaRPr lang="en-US" sz="1067" dirty="0">
              <a:solidFill>
                <a:prstClr val="white">
                  <a:lumMod val="50000"/>
                </a:prstClr>
              </a:solidFill>
              <a:cs typeface="Arial"/>
            </a:endParaRPr>
          </a:p>
        </p:txBody>
      </p:sp>
      <p:sp>
        <p:nvSpPr>
          <p:cNvPr id="3" name="Text Placeholder 2"/>
          <p:cNvSpPr>
            <a:spLocks noGrp="1"/>
          </p:cNvSpPr>
          <p:nvPr>
            <p:ph type="body" sz="quarter" idx="14"/>
          </p:nvPr>
        </p:nvSpPr>
        <p:spPr>
          <a:xfrm>
            <a:off x="359834" y="1572769"/>
            <a:ext cx="11645900" cy="503767"/>
          </a:xfrm>
          <a:prstGeom prst="rect">
            <a:avLst/>
          </a:prstGeom>
        </p:spPr>
        <p:txBody>
          <a:bodyPr/>
          <a:lstStyle>
            <a:lvl1pPr marL="0" indent="0">
              <a:buClr>
                <a:srgbClr val="0073AE"/>
              </a:buClr>
              <a:buFontTx/>
              <a:buNone/>
              <a:defRPr sz="2667" b="1">
                <a:solidFill>
                  <a:schemeClr val="tx1"/>
                </a:solidFill>
                <a:latin typeface="Gill Sans MT" panose="020B0502020104020203" pitchFamily="34" charset="0"/>
              </a:defRPr>
            </a:lvl1pPr>
            <a:lvl2pPr marL="609570" indent="-237055">
              <a:spcBef>
                <a:spcPts val="800"/>
              </a:spcBef>
              <a:buClr>
                <a:srgbClr val="001E69"/>
              </a:buClr>
              <a:buFont typeface="Arial" panose="020B0604020202020204" pitchFamily="34" charset="0"/>
              <a:buChar char="•"/>
              <a:defRPr sz="2400">
                <a:solidFill>
                  <a:schemeClr val="tx1"/>
                </a:solidFill>
                <a:latin typeface="Gill Sans MT" panose="020B0502020104020203" pitchFamily="34" charset="0"/>
              </a:defRPr>
            </a:lvl2pPr>
            <a:lvl3pPr marL="1073097" indent="-220122">
              <a:spcBef>
                <a:spcPts val="800"/>
              </a:spcBef>
              <a:buClr>
                <a:srgbClr val="001E69"/>
              </a:buClr>
              <a:buFont typeface="Tahoma" panose="020B0604030504040204" pitchFamily="34" charset="0"/>
              <a:buChar char="̶"/>
              <a:defRPr sz="2133">
                <a:solidFill>
                  <a:schemeClr val="tx1"/>
                </a:solidFill>
                <a:latin typeface="Gill Sans MT" panose="020B0502020104020203" pitchFamily="34" charset="0"/>
              </a:defRPr>
            </a:lvl3pPr>
            <a:lvl4pPr marL="1377882" indent="-220122">
              <a:buClr>
                <a:srgbClr val="001E69"/>
              </a:buClr>
              <a:buFont typeface="Arial" panose="020B0604020202020204" pitchFamily="34" charset="0"/>
              <a:buChar char="•"/>
              <a:defRPr sz="1867">
                <a:latin typeface="Gill Sans MT" panose="020B0502020104020203" pitchFamily="34" charset="0"/>
              </a:defRPr>
            </a:lvl4pPr>
            <a:lvl5pPr marL="1682667" indent="-304784">
              <a:buClr>
                <a:srgbClr val="001E69"/>
              </a:buClr>
              <a:defRPr sz="1600">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p:cNvSpPr>
            <a:spLocks noGrp="1"/>
          </p:cNvSpPr>
          <p:nvPr>
            <p:ph type="body" sz="quarter" idx="12" hasCustomPrompt="1"/>
          </p:nvPr>
        </p:nvSpPr>
        <p:spPr>
          <a:xfrm>
            <a:off x="359832" y="223720"/>
            <a:ext cx="9570720" cy="679873"/>
          </a:xfrm>
          <a:prstGeom prst="rect">
            <a:avLst/>
          </a:prstGeom>
        </p:spPr>
        <p:txBody>
          <a:bodyPr vert="horz" lIns="91440" tIns="0" rIns="91440" bIns="0">
            <a:normAutofit/>
          </a:bodyPr>
          <a:lstStyle>
            <a:lvl1pPr marL="0" indent="0">
              <a:buNone/>
              <a:defRPr sz="2933" b="1" i="0" cap="all" baseline="0">
                <a:solidFill>
                  <a:srgbClr val="30C8FE"/>
                </a:solidFill>
                <a:latin typeface="Gill Sans MT" panose="020B0502020104020203" pitchFamily="34" charset="0"/>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a:t>CLICK TO ADD PAGE SUB TITLE</a:t>
            </a:r>
          </a:p>
        </p:txBody>
      </p:sp>
      <p:sp>
        <p:nvSpPr>
          <p:cNvPr id="7" name="Title 7"/>
          <p:cNvSpPr>
            <a:spLocks noGrp="1"/>
          </p:cNvSpPr>
          <p:nvPr>
            <p:ph type="title"/>
          </p:nvPr>
        </p:nvSpPr>
        <p:spPr>
          <a:xfrm>
            <a:off x="359833" y="986970"/>
            <a:ext cx="9570720" cy="503164"/>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4445635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line Title &amp; Content">
    <p:bg>
      <p:bgRef idx="1001">
        <a:schemeClr val="bg1"/>
      </p:bgRef>
    </p:bg>
    <p:spTree>
      <p:nvGrpSpPr>
        <p:cNvPr id="1" name=""/>
        <p:cNvGrpSpPr/>
        <p:nvPr/>
      </p:nvGrpSpPr>
      <p:grpSpPr>
        <a:xfrm>
          <a:off x="0" y="0"/>
          <a:ext cx="0" cy="0"/>
          <a:chOff x="0" y="0"/>
          <a:chExt cx="0" cy="0"/>
        </a:xfrm>
      </p:grpSpPr>
      <p:sp>
        <p:nvSpPr>
          <p:cNvPr id="20" name="Slide Number Placeholder 12"/>
          <p:cNvSpPr txBox="1">
            <a:spLocks/>
          </p:cNvSpPr>
          <p:nvPr userDrawn="1"/>
        </p:nvSpPr>
        <p:spPr>
          <a:xfrm>
            <a:off x="11582397" y="6558207"/>
            <a:ext cx="632179" cy="297689"/>
          </a:xfrm>
          <a:prstGeom prst="rect">
            <a:avLst/>
          </a:prstGeom>
        </p:spPr>
        <p:txBody>
          <a:bodyPr vert="horz" lIns="120182" tIns="0" rIns="120182" bIns="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C11250-DC59-974D-AF6D-E15FCF49EBD8}" type="slidenum">
              <a:rPr lang="en-US" sz="1044" smtClean="0">
                <a:solidFill>
                  <a:schemeClr val="bg1">
                    <a:lumMod val="50000"/>
                  </a:schemeClr>
                </a:solidFill>
                <a:latin typeface="Gill Sans MT" panose="020B0502020104020203" pitchFamily="34" charset="0"/>
                <a:cs typeface="Arial"/>
              </a:rPr>
              <a:pPr algn="ctr"/>
              <a:t>‹#›</a:t>
            </a:fld>
            <a:endParaRPr lang="en-US" sz="1044">
              <a:solidFill>
                <a:schemeClr val="bg1">
                  <a:lumMod val="50000"/>
                </a:schemeClr>
              </a:solidFill>
              <a:latin typeface="Gill Sans MT" panose="020B0502020104020203" pitchFamily="34" charset="0"/>
              <a:cs typeface="Arial"/>
            </a:endParaRPr>
          </a:p>
        </p:txBody>
      </p:sp>
      <p:pic>
        <p:nvPicPr>
          <p:cNvPr id="2" name="Picture 1"/>
          <p:cNvPicPr>
            <a:picLocks/>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844370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595E2-881D-495D-B356-64BDB8E822B2}" type="datetimeFigureOut">
              <a:rPr lang="en-US" smtClean="0"/>
              <a:t>11/16/18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186538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595E2-881D-495D-B356-64BDB8E822B2}" type="datetimeFigureOut">
              <a:rPr lang="en-US" smtClean="0"/>
              <a:t>11/16/18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4032554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595E2-881D-495D-B356-64BDB8E822B2}" type="datetimeFigureOut">
              <a:rPr lang="en-US" smtClean="0"/>
              <a:t>11/16/18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142013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595E2-881D-495D-B356-64BDB8E822B2}" type="datetimeFigureOut">
              <a:rPr lang="en-US" smtClean="0"/>
              <a:t>11/16/18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74958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595E2-881D-495D-B356-64BDB8E822B2}" type="datetimeFigureOut">
              <a:rPr lang="en-US" smtClean="0"/>
              <a:t>11/16/18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60781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595E2-881D-495D-B356-64BDB8E822B2}" type="datetimeFigureOut">
              <a:rPr lang="en-US" smtClean="0"/>
              <a:t>11/16/18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155124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595E2-881D-495D-B356-64BDB8E822B2}" type="datetimeFigureOut">
              <a:rPr lang="en-US" smtClean="0"/>
              <a:t>11/16/18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392621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595E2-881D-495D-B356-64BDB8E822B2}" type="datetimeFigureOut">
              <a:rPr lang="en-US" smtClean="0"/>
              <a:t>11/16/18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9BB2E-1972-4ED5-8243-42A70E1699D7}" type="slidenum">
              <a:rPr lang="en-US" smtClean="0"/>
              <a:t>‹#›</a:t>
            </a:fld>
            <a:endParaRPr lang="en-US"/>
          </a:p>
        </p:txBody>
      </p:sp>
    </p:spTree>
    <p:extLst>
      <p:ext uri="{BB962C8B-B14F-4D97-AF65-F5344CB8AC3E}">
        <p14:creationId xmlns:p14="http://schemas.microsoft.com/office/powerpoint/2010/main" val="2649580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595E2-881D-495D-B356-64BDB8E822B2}" type="datetimeFigureOut">
              <a:rPr lang="en-US" smtClean="0"/>
              <a:t>11/16/18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9BB2E-1972-4ED5-8243-42A70E1699D7}" type="slidenum">
              <a:rPr lang="en-US" smtClean="0"/>
              <a:t>‹#›</a:t>
            </a:fld>
            <a:endParaRPr lang="en-US"/>
          </a:p>
        </p:txBody>
      </p:sp>
    </p:spTree>
    <p:extLst>
      <p:ext uri="{BB962C8B-B14F-4D97-AF65-F5344CB8AC3E}">
        <p14:creationId xmlns:p14="http://schemas.microsoft.com/office/powerpoint/2010/main" val="442234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NxMPa6cVisc" TargetMode="External"/><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dhs.lacounty.gov/wps/portal/dhs/mywellness/" TargetMode="External"/><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kIWZFRMtPD8" TargetMode="External"/><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dhs.lacounty.gov/wps/portal/dhs/mywellness/" TargetMode="External"/><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LWBqMnZ5Mmc" TargetMode="External"/><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5F71F43-239A-0747-A613-85A6F01C52F2}"/>
              </a:ext>
            </a:extLst>
          </p:cNvPr>
          <p:cNvPicPr>
            <a:picLocks noChangeAspect="1"/>
          </p:cNvPicPr>
          <p:nvPr/>
        </p:nvPicPr>
        <p:blipFill rotWithShape="1">
          <a:blip r:embed="rId3"/>
          <a:srcRect r="30495"/>
          <a:stretch/>
        </p:blipFill>
        <p:spPr>
          <a:xfrm>
            <a:off x="934962" y="0"/>
            <a:ext cx="11257037" cy="6858000"/>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00000"/>
                    </a14:imgEffect>
                  </a14:imgLayer>
                </a14:imgProps>
              </a:ext>
              <a:ext uri="{28A0092B-C50C-407E-A947-70E740481C1C}">
                <a14:useLocalDpi xmlns:a14="http://schemas.microsoft.com/office/drawing/2010/main"/>
              </a:ext>
            </a:extLst>
          </a:blip>
          <a:stretch>
            <a:fillRect/>
          </a:stretch>
        </p:blipFill>
        <p:spPr>
          <a:xfrm>
            <a:off x="0" y="0"/>
            <a:ext cx="6324600" cy="6858000"/>
          </a:xfrm>
          <a:prstGeom prst="rect">
            <a:avLst/>
          </a:prstGeom>
        </p:spPr>
      </p:pic>
      <p:sp>
        <p:nvSpPr>
          <p:cNvPr id="14" name="Content Placeholder 6"/>
          <p:cNvSpPr txBox="1">
            <a:spLocks/>
          </p:cNvSpPr>
          <p:nvPr/>
        </p:nvSpPr>
        <p:spPr>
          <a:xfrm>
            <a:off x="934964" y="1010908"/>
            <a:ext cx="1918840" cy="353551"/>
          </a:xfrm>
          <a:prstGeom prst="rect">
            <a:avLst/>
          </a:prstGeom>
        </p:spPr>
        <p:txBody>
          <a:bodyPr vert="horz" lIns="0" tIns="0" rIns="120198" bIns="60098" rtlCol="0">
            <a:noAutofit/>
          </a:bodyPr>
          <a:lstStyle>
            <a:lvl1pPr marL="0" indent="0" algn="l" defTabSz="921693" rtl="0" eaLnBrk="1" latinLnBrk="0" hangingPunct="1">
              <a:lnSpc>
                <a:spcPct val="85000"/>
              </a:lnSpc>
              <a:spcBef>
                <a:spcPts val="2419"/>
              </a:spcBef>
              <a:buClr>
                <a:srgbClr val="0073AE"/>
              </a:buClr>
              <a:buFont typeface="Arial" panose="020B0604020202020204" pitchFamily="34" charset="0"/>
              <a:buNone/>
              <a:defRPr lang="en-US" sz="2400" b="1" kern="800" cap="all" spc="0" baseline="0">
                <a:solidFill>
                  <a:srgbClr val="002060"/>
                </a:solidFill>
                <a:latin typeface="Gill Sans MT" panose="020B0502020104020203" pitchFamily="34" charset="0"/>
                <a:ea typeface="+mn-ea"/>
                <a:cs typeface="Arial"/>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endParaRPr lang="en-US" sz="1826" dirty="0">
              <a:solidFill>
                <a:srgbClr val="FFFFFF"/>
              </a:solidFill>
              <a:latin typeface="Century Gothic"/>
              <a:cs typeface="Century Gothic"/>
            </a:endParaRPr>
          </a:p>
        </p:txBody>
      </p:sp>
      <p:cxnSp>
        <p:nvCxnSpPr>
          <p:cNvPr id="10" name="Straight Connector 9"/>
          <p:cNvCxnSpPr/>
          <p:nvPr/>
        </p:nvCxnSpPr>
        <p:spPr>
          <a:xfrm>
            <a:off x="934962" y="2943218"/>
            <a:ext cx="382050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txBox="1">
            <a:spLocks/>
          </p:cNvSpPr>
          <p:nvPr/>
        </p:nvSpPr>
        <p:spPr>
          <a:xfrm>
            <a:off x="934962" y="785720"/>
            <a:ext cx="4712872" cy="609600"/>
          </a:xfrm>
          <a:prstGeom prst="rect">
            <a:avLst/>
          </a:prstGeom>
        </p:spPr>
        <p:txBody>
          <a:bodyPr vert="horz" lIns="0" tIns="0" rIns="120198" bIns="60098" rtlCol="0" anchor="t">
            <a:noAutofit/>
          </a:bodyPr>
          <a:lstStyle>
            <a:lvl1pPr marL="0" indent="0" algn="l" defTabSz="921693" rtl="0" eaLnBrk="1" latinLnBrk="0" hangingPunct="1">
              <a:lnSpc>
                <a:spcPct val="85000"/>
              </a:lnSpc>
              <a:spcBef>
                <a:spcPts val="2419"/>
              </a:spcBef>
              <a:buClr>
                <a:srgbClr val="0073AE"/>
              </a:buClr>
              <a:buFontTx/>
              <a:buNone/>
              <a:defRPr lang="en-US" sz="5600" b="1" kern="1200" cap="all" spc="0" baseline="0" dirty="0">
                <a:solidFill>
                  <a:srgbClr val="002060"/>
                </a:solidFill>
                <a:latin typeface="Gill Sans MT" panose="020B0502020104020203" pitchFamily="34" charset="0"/>
                <a:ea typeface="+mn-ea"/>
                <a:cs typeface="Gill Sans MT" panose="020B0502020104020203" pitchFamily="34" charset="0"/>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r>
              <a:rPr lang="en-US" sz="4200" b="0" dirty="0" smtClean="0">
                <a:solidFill>
                  <a:srgbClr val="FFFFFF"/>
                </a:solidFill>
                <a:latin typeface="Calibri" panose="020F0502020204030204" pitchFamily="34" charset="0"/>
                <a:cs typeface="Calibri" panose="020F0502020204030204" pitchFamily="34" charset="0"/>
              </a:rPr>
              <a:t>All hands on deck</a:t>
            </a:r>
          </a:p>
          <a:p>
            <a:r>
              <a:rPr lang="en-US" sz="4200" b="0" dirty="0" smtClean="0">
                <a:solidFill>
                  <a:srgbClr val="FFFFFF"/>
                </a:solidFill>
                <a:latin typeface="Calibri" panose="020F0502020204030204" pitchFamily="34" charset="0"/>
                <a:cs typeface="Calibri" panose="020F0502020204030204" pitchFamily="34" charset="0"/>
              </a:rPr>
              <a:t>For </a:t>
            </a:r>
            <a:r>
              <a:rPr lang="en-US" sz="4200" b="0" dirty="0" err="1" smtClean="0">
                <a:solidFill>
                  <a:srgbClr val="FFFFFF"/>
                </a:solidFill>
                <a:latin typeface="Calibri" panose="020F0502020204030204" pitchFamily="34" charset="0"/>
                <a:cs typeface="Calibri" panose="020F0502020204030204" pitchFamily="34" charset="0"/>
              </a:rPr>
              <a:t>mywellness</a:t>
            </a:r>
            <a:endParaRPr lang="en-US" sz="4200" b="0" dirty="0">
              <a:solidFill>
                <a:srgbClr val="FFFFFF"/>
              </a:solidFill>
              <a:latin typeface="Calibri" panose="020F0502020204030204" pitchFamily="34" charset="0"/>
              <a:cs typeface="Calibri" panose="020F0502020204030204" pitchFamily="34" charset="0"/>
            </a:endParaRPr>
          </a:p>
        </p:txBody>
      </p:sp>
      <p:sp>
        <p:nvSpPr>
          <p:cNvPr id="16" name="Content Placeholder 2"/>
          <p:cNvSpPr txBox="1">
            <a:spLocks/>
          </p:cNvSpPr>
          <p:nvPr/>
        </p:nvSpPr>
        <p:spPr>
          <a:xfrm>
            <a:off x="934962" y="3054197"/>
            <a:ext cx="4712872" cy="178435"/>
          </a:xfrm>
          <a:prstGeom prst="rect">
            <a:avLst/>
          </a:prstGeom>
        </p:spPr>
        <p:txBody>
          <a:bodyPr vert="horz" lIns="0" tIns="0" rIns="120198" bIns="60098" rtlCol="0" anchor="t">
            <a:noAutofit/>
          </a:bodyPr>
          <a:lstStyle>
            <a:lvl1pPr marL="0" indent="0" algn="l" defTabSz="921693" rtl="0" eaLnBrk="1" latinLnBrk="0" hangingPunct="1">
              <a:lnSpc>
                <a:spcPct val="85000"/>
              </a:lnSpc>
              <a:spcBef>
                <a:spcPts val="2419"/>
              </a:spcBef>
              <a:buClr>
                <a:srgbClr val="0073AE"/>
              </a:buClr>
              <a:buFontTx/>
              <a:buNone/>
              <a:defRPr lang="en-US" sz="5600" b="1" kern="1200" cap="all" spc="0" baseline="0" dirty="0">
                <a:solidFill>
                  <a:srgbClr val="002060"/>
                </a:solidFill>
                <a:latin typeface="Gill Sans MT" panose="020B0502020104020203" pitchFamily="34" charset="0"/>
                <a:ea typeface="+mn-ea"/>
                <a:cs typeface="Gill Sans MT" panose="020B0502020104020203" pitchFamily="34" charset="0"/>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pPr>
              <a:lnSpc>
                <a:spcPct val="100000"/>
              </a:lnSpc>
              <a:spcBef>
                <a:spcPts val="0"/>
              </a:spcBef>
            </a:pPr>
            <a:endParaRPr lang="en-US" sz="913" b="0" dirty="0">
              <a:solidFill>
                <a:srgbClr val="FFFFFF"/>
              </a:solidFill>
              <a:latin typeface="Century Gothic"/>
              <a:cs typeface="Century Gothic"/>
            </a:endParaRPr>
          </a:p>
        </p:txBody>
      </p:sp>
      <p:pic>
        <p:nvPicPr>
          <p:cNvPr id="3" name="Picture 2">
            <a:extLst>
              <a:ext uri="{FF2B5EF4-FFF2-40B4-BE49-F238E27FC236}">
                <a16:creationId xmlns:a16="http://schemas.microsoft.com/office/drawing/2014/main" xmlns="" id="{74F5EAD1-89A6-5842-9F71-25F27837AAD8}"/>
              </a:ext>
            </a:extLst>
          </p:cNvPr>
          <p:cNvPicPr>
            <a:picLocks noChangeAspect="1"/>
          </p:cNvPicPr>
          <p:nvPr/>
        </p:nvPicPr>
        <p:blipFill>
          <a:blip r:embed="rId6"/>
          <a:stretch>
            <a:fillRect/>
          </a:stretch>
        </p:blipFill>
        <p:spPr>
          <a:xfrm>
            <a:off x="934962" y="5432611"/>
            <a:ext cx="1261135" cy="1238205"/>
          </a:xfrm>
          <a:prstGeom prst="rect">
            <a:avLst/>
          </a:prstGeom>
        </p:spPr>
      </p:pic>
      <p:sp>
        <p:nvSpPr>
          <p:cNvPr id="2" name="Rectangle 1"/>
          <p:cNvSpPr/>
          <p:nvPr/>
        </p:nvSpPr>
        <p:spPr>
          <a:xfrm>
            <a:off x="648379" y="3148852"/>
            <a:ext cx="3901657" cy="1477328"/>
          </a:xfrm>
          <a:prstGeom prst="rect">
            <a:avLst/>
          </a:prstGeom>
        </p:spPr>
        <p:txBody>
          <a:bodyPr wrap="square">
            <a:spAutoFit/>
          </a:bodyPr>
          <a:lstStyle/>
          <a:p>
            <a:r>
              <a:rPr lang="en-US" sz="3000" dirty="0" smtClean="0">
                <a:solidFill>
                  <a:srgbClr val="FFFFFF"/>
                </a:solidFill>
                <a:latin typeface="Calibri" panose="020F0502020204030204" pitchFamily="34" charset="0"/>
                <a:cs typeface="Calibri" panose="020F0502020204030204" pitchFamily="34" charset="0"/>
              </a:rPr>
              <a:t>Increasing Patient Portal Enrollment &amp; Engagement</a:t>
            </a:r>
            <a:endParaRPr lang="en-US" sz="30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970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25000" lnSpcReduction="20000"/>
          </a:bodyPr>
          <a:lstStyle/>
          <a:p>
            <a:endParaRPr lang="en-US" b="0" dirty="0" smtClean="0"/>
          </a:p>
          <a:p>
            <a:pPr marL="457200" indent="-457200">
              <a:buFont typeface="Arial"/>
              <a:buChar char="•"/>
            </a:pPr>
            <a:r>
              <a:rPr lang="en-US" sz="10800" b="0" dirty="0" smtClean="0"/>
              <a:t>Increase patient portal enrollment from 2.88% to 5%  by June 30, 2018</a:t>
            </a:r>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rmAutofit fontScale="90000"/>
          </a:bodyPr>
          <a:lstStyle/>
          <a:p>
            <a:r>
              <a:rPr lang="en-US" dirty="0" smtClean="0"/>
              <a:t>Goal</a:t>
            </a:r>
            <a:endParaRPr lang="en-US" dirty="0"/>
          </a:p>
        </p:txBody>
      </p:sp>
      <p:pic>
        <p:nvPicPr>
          <p:cNvPr id="5" name="Picture 4" descr="Screen Shot 2018-03-03 at 4.14.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863" y="4271618"/>
            <a:ext cx="2222447" cy="2169069"/>
          </a:xfrm>
          <a:prstGeom prst="rect">
            <a:avLst/>
          </a:prstGeom>
        </p:spPr>
      </p:pic>
    </p:spTree>
    <p:extLst>
      <p:ext uri="{BB962C8B-B14F-4D97-AF65-F5344CB8AC3E}">
        <p14:creationId xmlns:p14="http://schemas.microsoft.com/office/powerpoint/2010/main" val="22487408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ECD2896-4D48-C146-88B9-7AEB4EA951A5}"/>
              </a:ext>
            </a:extLst>
          </p:cNvPr>
          <p:cNvSpPr>
            <a:spLocks noGrp="1"/>
          </p:cNvSpPr>
          <p:nvPr>
            <p:ph type="title"/>
          </p:nvPr>
        </p:nvSpPr>
        <p:spPr>
          <a:xfrm>
            <a:off x="360363" y="987425"/>
            <a:ext cx="9569450" cy="503238"/>
          </a:xfrm>
        </p:spPr>
        <p:txBody>
          <a:bodyPr/>
          <a:lstStyle/>
          <a:p>
            <a:pPr defTabSz="600938" eaLnBrk="1" fontAlgn="auto" hangingPunct="1">
              <a:spcBef>
                <a:spcPts val="0"/>
              </a:spcBef>
              <a:spcAft>
                <a:spcPts val="0"/>
              </a:spcAft>
              <a:buFont typeface="Arial"/>
              <a:buNone/>
              <a:defRPr/>
            </a:pPr>
            <a:r>
              <a:rPr lang="en-US" sz="3000" dirty="0"/>
              <a:t>Mywellness portal enrollment rate</a:t>
            </a:r>
            <a:endParaRPr sz="5000" dirty="0">
              <a:solidFill>
                <a:srgbClr val="008000"/>
              </a:solidFill>
              <a:ea typeface="+mn-ea"/>
            </a:endParaRPr>
          </a:p>
        </p:txBody>
      </p:sp>
      <p:graphicFrame>
        <p:nvGraphicFramePr>
          <p:cNvPr id="7" name="Chart 6"/>
          <p:cNvGraphicFramePr/>
          <p:nvPr>
            <p:extLst/>
          </p:nvPr>
        </p:nvGraphicFramePr>
        <p:xfrm>
          <a:off x="941556" y="2720532"/>
          <a:ext cx="10441887" cy="385414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0" y="1495006"/>
            <a:ext cx="9751128" cy="7970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t> EMPANELED PATIENTS</a:t>
            </a:r>
            <a:endParaRPr lang="en-US" sz="2400" b="1" dirty="0"/>
          </a:p>
        </p:txBody>
      </p:sp>
      <p:sp>
        <p:nvSpPr>
          <p:cNvPr id="8" name="Text Placeholder 2">
            <a:extLst>
              <a:ext uri="{FF2B5EF4-FFF2-40B4-BE49-F238E27FC236}">
                <a16:creationId xmlns:a16="http://schemas.microsoft.com/office/drawing/2014/main" xmlns="" id="{9EBDFCAE-F33F-BF43-BB3E-ABA10886703C}"/>
              </a:ext>
            </a:extLst>
          </p:cNvPr>
          <p:cNvSpPr>
            <a:spLocks noGrp="1"/>
          </p:cNvSpPr>
          <p:nvPr>
            <p:ph type="body" sz="quarter" idx="12"/>
          </p:nvPr>
        </p:nvSpPr>
        <p:spPr bwMode="auto">
          <a:xfrm>
            <a:off x="360363" y="223838"/>
            <a:ext cx="9569450" cy="679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Arial" charset="0"/>
              <a:buNone/>
              <a:defRPr/>
            </a:pPr>
            <a:r>
              <a:rPr lang="en-US" sz="3200" dirty="0" smtClean="0">
                <a:ea typeface="ＭＳ Ｐゴシック" charset="0"/>
              </a:rPr>
              <a:t>All hands on deck for mywellness</a:t>
            </a:r>
            <a:endParaRPr sz="3200" dirty="0">
              <a:ea typeface="ＭＳ Ｐゴシック" charset="0"/>
            </a:endParaRPr>
          </a:p>
          <a:p>
            <a:pPr eaLnBrk="1" hangingPunct="1">
              <a:buFont typeface="Arial" charset="0"/>
              <a:buNone/>
              <a:defRPr/>
            </a:pPr>
            <a:endParaRPr sz="2900" cap="none" dirty="0">
              <a:latin typeface="Gill Sans MT" charset="0"/>
              <a:ea typeface="MS PGothic" charset="0"/>
              <a:cs typeface="Arial" charset="0"/>
            </a:endParaRPr>
          </a:p>
        </p:txBody>
      </p:sp>
    </p:spTree>
    <p:extLst>
      <p:ext uri="{BB962C8B-B14F-4D97-AF65-F5344CB8AC3E}">
        <p14:creationId xmlns:p14="http://schemas.microsoft.com/office/powerpoint/2010/main" val="39468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25000" lnSpcReduction="20000"/>
          </a:bodyPr>
          <a:lstStyle/>
          <a:p>
            <a:endParaRPr lang="en-US" sz="10700" dirty="0"/>
          </a:p>
          <a:p>
            <a:endParaRPr lang="en-US" sz="10700" dirty="0"/>
          </a:p>
          <a:p>
            <a:pPr marL="457200" indent="-457200">
              <a:buFont typeface="Courier New"/>
              <a:buChar char="o"/>
            </a:pPr>
            <a:r>
              <a:rPr lang="en-US" sz="10700" b="0" dirty="0" smtClean="0"/>
              <a:t>Opt Out Strategy</a:t>
            </a:r>
          </a:p>
          <a:p>
            <a:pPr marL="1066770" lvl="1" indent="-457200">
              <a:buFont typeface="Courier New"/>
              <a:buChar char="o"/>
            </a:pPr>
            <a:r>
              <a:rPr lang="en-US" sz="10700" b="0" dirty="0" smtClean="0">
                <a:solidFill>
                  <a:srgbClr val="FF0000"/>
                </a:solidFill>
              </a:rPr>
              <a:t>Generate email invitation for all patients at registration</a:t>
            </a:r>
            <a:r>
              <a:rPr lang="en-US" sz="10700" b="0" dirty="0" smtClean="0"/>
              <a:t>!</a:t>
            </a:r>
          </a:p>
          <a:p>
            <a:pPr marL="457200" indent="-457200">
              <a:buFont typeface="Courier New"/>
              <a:buChar char="o"/>
            </a:pPr>
            <a:r>
              <a:rPr lang="en-US" sz="11000" b="0" dirty="0" smtClean="0"/>
              <a:t>Integrate </a:t>
            </a:r>
            <a:r>
              <a:rPr lang="en-US" sz="11000" b="0" dirty="0"/>
              <a:t>enrollment into provider and nursing </a:t>
            </a:r>
            <a:r>
              <a:rPr lang="en-US" sz="11000" b="0" dirty="0" smtClean="0"/>
              <a:t>workflow</a:t>
            </a:r>
          </a:p>
          <a:p>
            <a:pPr marL="1066770" lvl="1" indent="-457200">
              <a:buFont typeface="Courier New"/>
              <a:buChar char="o"/>
            </a:pPr>
            <a:r>
              <a:rPr lang="en-US" sz="10433" dirty="0" smtClean="0"/>
              <a:t>CMAs</a:t>
            </a:r>
          </a:p>
          <a:p>
            <a:pPr marL="1066770" lvl="1" indent="-457200">
              <a:buFont typeface="Courier New"/>
              <a:buChar char="o"/>
            </a:pPr>
            <a:r>
              <a:rPr lang="en-US" sz="10433" b="0" dirty="0" smtClean="0"/>
              <a:t>PCPs</a:t>
            </a:r>
          </a:p>
          <a:p>
            <a:pPr marL="1066770" lvl="1" indent="-457200">
              <a:buFont typeface="Courier New"/>
              <a:buChar char="o"/>
            </a:pPr>
            <a:r>
              <a:rPr lang="en-US" sz="10433" dirty="0" smtClean="0"/>
              <a:t>RNs</a:t>
            </a:r>
          </a:p>
          <a:p>
            <a:pPr marL="1066770" lvl="1" indent="-457200">
              <a:buFont typeface="Courier New"/>
              <a:buChar char="o"/>
            </a:pPr>
            <a:r>
              <a:rPr lang="en-US" sz="10433" b="0" dirty="0" smtClean="0"/>
              <a:t>Everyone- customer service recovery tool</a:t>
            </a:r>
          </a:p>
          <a:p>
            <a:pPr marL="457200" indent="-457200">
              <a:buFont typeface="Courier New"/>
              <a:buChar char="o"/>
            </a:pPr>
            <a:r>
              <a:rPr lang="en-US" sz="10700" b="0" dirty="0" err="1" smtClean="0"/>
              <a:t>MyWellness</a:t>
            </a:r>
            <a:r>
              <a:rPr lang="en-US" sz="10700" b="0" dirty="0" smtClean="0"/>
              <a:t> </a:t>
            </a:r>
            <a:r>
              <a:rPr lang="en-US" sz="10700" b="0" dirty="0"/>
              <a:t>p</a:t>
            </a:r>
            <a:r>
              <a:rPr lang="en-US" sz="10700" b="0" dirty="0" smtClean="0"/>
              <a:t>ortal enrollment station</a:t>
            </a:r>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3600" b="1" dirty="0" smtClean="0">
                <a:latin typeface="Gill Sans MT" panose="020B0502020104020203" pitchFamily="34" charset="0"/>
              </a:rPr>
              <a:t>Initiatives to Increase Enrollment Rate</a:t>
            </a:r>
            <a:endParaRPr lang="en-US" sz="3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Tree>
    <p:extLst>
      <p:ext uri="{BB962C8B-B14F-4D97-AF65-F5344CB8AC3E}">
        <p14:creationId xmlns:p14="http://schemas.microsoft.com/office/powerpoint/2010/main" val="32092383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5F71F43-239A-0747-A613-85A6F01C52F2}"/>
              </a:ext>
            </a:extLst>
          </p:cNvPr>
          <p:cNvPicPr>
            <a:picLocks noChangeAspect="1"/>
          </p:cNvPicPr>
          <p:nvPr/>
        </p:nvPicPr>
        <p:blipFill rotWithShape="1">
          <a:blip r:embed="rId3"/>
          <a:srcRect r="30495"/>
          <a:stretch/>
        </p:blipFill>
        <p:spPr>
          <a:xfrm>
            <a:off x="934962" y="0"/>
            <a:ext cx="11257037" cy="6858000"/>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00000"/>
                    </a14:imgEffect>
                  </a14:imgLayer>
                </a14:imgProps>
              </a:ext>
              <a:ext uri="{28A0092B-C50C-407E-A947-70E740481C1C}">
                <a14:useLocalDpi xmlns:a14="http://schemas.microsoft.com/office/drawing/2010/main"/>
              </a:ext>
            </a:extLst>
          </a:blip>
          <a:stretch>
            <a:fillRect/>
          </a:stretch>
        </p:blipFill>
        <p:spPr>
          <a:xfrm>
            <a:off x="0" y="0"/>
            <a:ext cx="6324600" cy="6858000"/>
          </a:xfrm>
          <a:prstGeom prst="rect">
            <a:avLst/>
          </a:prstGeom>
        </p:spPr>
      </p:pic>
      <p:sp>
        <p:nvSpPr>
          <p:cNvPr id="14" name="Content Placeholder 6"/>
          <p:cNvSpPr txBox="1">
            <a:spLocks/>
          </p:cNvSpPr>
          <p:nvPr/>
        </p:nvSpPr>
        <p:spPr>
          <a:xfrm>
            <a:off x="934964" y="1010908"/>
            <a:ext cx="1918840" cy="353551"/>
          </a:xfrm>
          <a:prstGeom prst="rect">
            <a:avLst/>
          </a:prstGeom>
        </p:spPr>
        <p:txBody>
          <a:bodyPr vert="horz" lIns="0" tIns="0" rIns="120198" bIns="60098" rtlCol="0">
            <a:noAutofit/>
          </a:bodyPr>
          <a:lstStyle>
            <a:lvl1pPr marL="0" indent="0" algn="l" defTabSz="921693" rtl="0" eaLnBrk="1" latinLnBrk="0" hangingPunct="1">
              <a:lnSpc>
                <a:spcPct val="85000"/>
              </a:lnSpc>
              <a:spcBef>
                <a:spcPts val="2419"/>
              </a:spcBef>
              <a:buClr>
                <a:srgbClr val="0073AE"/>
              </a:buClr>
              <a:buFont typeface="Arial" panose="020B0604020202020204" pitchFamily="34" charset="0"/>
              <a:buNone/>
              <a:defRPr lang="en-US" sz="2400" b="1" kern="800" cap="all" spc="0" baseline="0">
                <a:solidFill>
                  <a:srgbClr val="002060"/>
                </a:solidFill>
                <a:latin typeface="Gill Sans MT" panose="020B0502020104020203" pitchFamily="34" charset="0"/>
                <a:ea typeface="+mn-ea"/>
                <a:cs typeface="Arial"/>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endParaRPr lang="en-US" sz="1826" dirty="0">
              <a:solidFill>
                <a:srgbClr val="FFFFFF"/>
              </a:solidFill>
              <a:latin typeface="Century Gothic"/>
              <a:cs typeface="Century Gothic"/>
            </a:endParaRPr>
          </a:p>
        </p:txBody>
      </p:sp>
      <p:cxnSp>
        <p:nvCxnSpPr>
          <p:cNvPr id="10" name="Straight Connector 9"/>
          <p:cNvCxnSpPr/>
          <p:nvPr/>
        </p:nvCxnSpPr>
        <p:spPr>
          <a:xfrm>
            <a:off x="934962" y="2943218"/>
            <a:ext cx="382050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txBox="1">
            <a:spLocks/>
          </p:cNvSpPr>
          <p:nvPr/>
        </p:nvSpPr>
        <p:spPr>
          <a:xfrm>
            <a:off x="934962" y="785720"/>
            <a:ext cx="4712872" cy="609600"/>
          </a:xfrm>
          <a:prstGeom prst="rect">
            <a:avLst/>
          </a:prstGeom>
        </p:spPr>
        <p:txBody>
          <a:bodyPr vert="horz" lIns="0" tIns="0" rIns="120198" bIns="60098" rtlCol="0" anchor="t">
            <a:noAutofit/>
          </a:bodyPr>
          <a:lstStyle>
            <a:lvl1pPr marL="0" indent="0" algn="l" defTabSz="921693" rtl="0" eaLnBrk="1" latinLnBrk="0" hangingPunct="1">
              <a:lnSpc>
                <a:spcPct val="85000"/>
              </a:lnSpc>
              <a:spcBef>
                <a:spcPts val="2419"/>
              </a:spcBef>
              <a:buClr>
                <a:srgbClr val="0073AE"/>
              </a:buClr>
              <a:buFontTx/>
              <a:buNone/>
              <a:defRPr lang="en-US" sz="5600" b="1" kern="1200" cap="all" spc="0" baseline="0" dirty="0">
                <a:solidFill>
                  <a:srgbClr val="002060"/>
                </a:solidFill>
                <a:latin typeface="Gill Sans MT" panose="020B0502020104020203" pitchFamily="34" charset="0"/>
                <a:ea typeface="+mn-ea"/>
                <a:cs typeface="Gill Sans MT" panose="020B0502020104020203" pitchFamily="34" charset="0"/>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r>
              <a:rPr lang="en-US" sz="4200" b="0" dirty="0" smtClean="0">
                <a:solidFill>
                  <a:srgbClr val="FFFFFF"/>
                </a:solidFill>
                <a:latin typeface="Calibri" panose="020F0502020204030204" pitchFamily="34" charset="0"/>
                <a:cs typeface="Calibri" panose="020F0502020204030204" pitchFamily="34" charset="0"/>
              </a:rPr>
              <a:t>All hands on deck for </a:t>
            </a:r>
            <a:r>
              <a:rPr lang="en-US" sz="4200" b="0" dirty="0" err="1" smtClean="0">
                <a:solidFill>
                  <a:srgbClr val="FFFFFF"/>
                </a:solidFill>
                <a:latin typeface="Calibri" panose="020F0502020204030204" pitchFamily="34" charset="0"/>
                <a:cs typeface="Calibri" panose="020F0502020204030204" pitchFamily="34" charset="0"/>
              </a:rPr>
              <a:t>mywellness</a:t>
            </a:r>
            <a:endParaRPr lang="en-US" sz="4200" b="0" dirty="0">
              <a:solidFill>
                <a:srgbClr val="FFFFFF"/>
              </a:solidFill>
              <a:latin typeface="Calibri" panose="020F0502020204030204" pitchFamily="34" charset="0"/>
              <a:cs typeface="Calibri" panose="020F0502020204030204" pitchFamily="34" charset="0"/>
            </a:endParaRPr>
          </a:p>
        </p:txBody>
      </p:sp>
      <p:sp>
        <p:nvSpPr>
          <p:cNvPr id="16" name="Content Placeholder 2"/>
          <p:cNvSpPr txBox="1">
            <a:spLocks/>
          </p:cNvSpPr>
          <p:nvPr/>
        </p:nvSpPr>
        <p:spPr>
          <a:xfrm>
            <a:off x="934962" y="3054197"/>
            <a:ext cx="4712872" cy="178435"/>
          </a:xfrm>
          <a:prstGeom prst="rect">
            <a:avLst/>
          </a:prstGeom>
        </p:spPr>
        <p:txBody>
          <a:bodyPr vert="horz" lIns="0" tIns="0" rIns="120198" bIns="60098" rtlCol="0" anchor="t">
            <a:noAutofit/>
          </a:bodyPr>
          <a:lstStyle>
            <a:lvl1pPr marL="0" indent="0" algn="l" defTabSz="921693" rtl="0" eaLnBrk="1" latinLnBrk="0" hangingPunct="1">
              <a:lnSpc>
                <a:spcPct val="85000"/>
              </a:lnSpc>
              <a:spcBef>
                <a:spcPts val="2419"/>
              </a:spcBef>
              <a:buClr>
                <a:srgbClr val="0073AE"/>
              </a:buClr>
              <a:buFontTx/>
              <a:buNone/>
              <a:defRPr lang="en-US" sz="5600" b="1" kern="1200" cap="all" spc="0" baseline="0" dirty="0">
                <a:solidFill>
                  <a:srgbClr val="002060"/>
                </a:solidFill>
                <a:latin typeface="Gill Sans MT" panose="020B0502020104020203" pitchFamily="34" charset="0"/>
                <a:ea typeface="+mn-ea"/>
                <a:cs typeface="Gill Sans MT" panose="020B0502020104020203" pitchFamily="34" charset="0"/>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pPr>
              <a:lnSpc>
                <a:spcPct val="100000"/>
              </a:lnSpc>
              <a:spcBef>
                <a:spcPts val="0"/>
              </a:spcBef>
            </a:pPr>
            <a:endParaRPr lang="en-US" sz="913" b="0" dirty="0">
              <a:solidFill>
                <a:srgbClr val="FFFFFF"/>
              </a:solidFill>
              <a:latin typeface="Century Gothic"/>
              <a:cs typeface="Century Gothic"/>
            </a:endParaRPr>
          </a:p>
        </p:txBody>
      </p:sp>
      <p:pic>
        <p:nvPicPr>
          <p:cNvPr id="3" name="Picture 2">
            <a:extLst>
              <a:ext uri="{FF2B5EF4-FFF2-40B4-BE49-F238E27FC236}">
                <a16:creationId xmlns:a16="http://schemas.microsoft.com/office/drawing/2014/main" xmlns="" id="{74F5EAD1-89A6-5842-9F71-25F27837AAD8}"/>
              </a:ext>
            </a:extLst>
          </p:cNvPr>
          <p:cNvPicPr>
            <a:picLocks noChangeAspect="1"/>
          </p:cNvPicPr>
          <p:nvPr/>
        </p:nvPicPr>
        <p:blipFill>
          <a:blip r:embed="rId6"/>
          <a:stretch>
            <a:fillRect/>
          </a:stretch>
        </p:blipFill>
        <p:spPr>
          <a:xfrm>
            <a:off x="934962" y="5432611"/>
            <a:ext cx="1261135" cy="1238205"/>
          </a:xfrm>
          <a:prstGeom prst="rect">
            <a:avLst/>
          </a:prstGeom>
        </p:spPr>
      </p:pic>
      <p:sp>
        <p:nvSpPr>
          <p:cNvPr id="2" name="Rectangle 1"/>
          <p:cNvSpPr/>
          <p:nvPr/>
        </p:nvSpPr>
        <p:spPr>
          <a:xfrm>
            <a:off x="648379" y="3148852"/>
            <a:ext cx="3901657" cy="553998"/>
          </a:xfrm>
          <a:prstGeom prst="rect">
            <a:avLst/>
          </a:prstGeom>
        </p:spPr>
        <p:txBody>
          <a:bodyPr wrap="square">
            <a:spAutoFit/>
          </a:bodyPr>
          <a:lstStyle/>
          <a:p>
            <a:r>
              <a:rPr lang="en-US" sz="3000" dirty="0" smtClean="0">
                <a:solidFill>
                  <a:srgbClr val="FFFFFF"/>
                </a:solidFill>
                <a:latin typeface="Calibri" panose="020F0502020204030204" pitchFamily="34" charset="0"/>
                <a:cs typeface="Calibri" panose="020F0502020204030204" pitchFamily="34" charset="0"/>
              </a:rPr>
              <a:t>Opt Out Strategy</a:t>
            </a:r>
            <a:endParaRPr lang="en-US" sz="30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43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a:xfrm>
            <a:off x="359833" y="986970"/>
            <a:ext cx="9570720" cy="593901"/>
          </a:xfrm>
        </p:spPr>
        <p:txBody>
          <a:bodyPr>
            <a:noAutofit/>
          </a:bodyPr>
          <a:lstStyle/>
          <a:p>
            <a:r>
              <a:rPr lang="en-US" sz="2600" b="1" dirty="0" smtClean="0">
                <a:latin typeface="Gill Sans MT" panose="020B0502020104020203" pitchFamily="34" charset="0"/>
              </a:rPr>
              <a:t>OPT OUT STRATEGY</a:t>
            </a:r>
            <a:br>
              <a:rPr lang="en-US" sz="2600" b="1" dirty="0" smtClean="0">
                <a:latin typeface="Gill Sans MT" panose="020B0502020104020203" pitchFamily="34" charset="0"/>
              </a:rPr>
            </a:br>
            <a:endParaRPr lang="en-US" sz="2200"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88887" y="1730049"/>
            <a:ext cx="10483913" cy="2908489"/>
          </a:xfrm>
          <a:prstGeom prst="rect">
            <a:avLst/>
          </a:prstGeom>
          <a:noFill/>
        </p:spPr>
        <p:txBody>
          <a:bodyPr wrap="square" rtlCol="0">
            <a:spAutoFit/>
          </a:bodyPr>
          <a:lstStyle/>
          <a:p>
            <a:r>
              <a:rPr lang="en-US" sz="2500" dirty="0" smtClean="0"/>
              <a:t>Generate email </a:t>
            </a:r>
            <a:r>
              <a:rPr lang="en-US" sz="2500" dirty="0"/>
              <a:t>i</a:t>
            </a:r>
            <a:r>
              <a:rPr lang="en-US" sz="2500" dirty="0" smtClean="0"/>
              <a:t>nvitation for </a:t>
            </a:r>
            <a:r>
              <a:rPr lang="en-US" sz="2500" u="sng" dirty="0" smtClean="0">
                <a:solidFill>
                  <a:srgbClr val="FF0000"/>
                </a:solidFill>
              </a:rPr>
              <a:t>all patients </a:t>
            </a:r>
            <a:r>
              <a:rPr lang="en-US" sz="2500" dirty="0" smtClean="0">
                <a:solidFill>
                  <a:srgbClr val="FF0000"/>
                </a:solidFill>
              </a:rPr>
              <a:t>at registration</a:t>
            </a:r>
          </a:p>
          <a:p>
            <a:endParaRPr lang="en-US" sz="2500" dirty="0" smtClean="0"/>
          </a:p>
          <a:p>
            <a:endParaRPr lang="en-US" sz="2500" dirty="0" smtClean="0"/>
          </a:p>
          <a:p>
            <a:pPr marL="342900" indent="-342900">
              <a:buFont typeface="+mj-lt"/>
              <a:buAutoNum type="arabicPeriod"/>
            </a:pPr>
            <a:r>
              <a:rPr lang="en-US" dirty="0" smtClean="0"/>
              <a:t>If patient interested </a:t>
            </a:r>
            <a:r>
              <a:rPr lang="en-US" b="1" dirty="0" smtClean="0"/>
              <a:t>and</a:t>
            </a:r>
            <a:r>
              <a:rPr lang="en-US" dirty="0" smtClean="0"/>
              <a:t> has email address or  desires to use a proxy email address:</a:t>
            </a:r>
          </a:p>
          <a:p>
            <a:pPr marL="800100" lvl="1" indent="-342900">
              <a:buFont typeface="+mj-lt"/>
              <a:buAutoNum type="alphaLcParenR"/>
            </a:pPr>
            <a:r>
              <a:rPr lang="en-US" dirty="0" smtClean="0"/>
              <a:t>Flip </a:t>
            </a:r>
            <a:r>
              <a:rPr lang="en-US" b="1" dirty="0" err="1" smtClean="0"/>
              <a:t>MyWellness</a:t>
            </a:r>
            <a:r>
              <a:rPr lang="en-US" b="1" dirty="0" smtClean="0"/>
              <a:t> Invitation </a:t>
            </a:r>
            <a:r>
              <a:rPr lang="en-US" dirty="0" smtClean="0"/>
              <a:t>indicator to </a:t>
            </a:r>
            <a:r>
              <a:rPr lang="en-US" b="1" dirty="0" smtClean="0"/>
              <a:t>“Yes, Generate Invitation</a:t>
            </a:r>
            <a:r>
              <a:rPr lang="en-US" dirty="0" smtClean="0"/>
              <a:t>”</a:t>
            </a:r>
          </a:p>
          <a:p>
            <a:pPr marL="800100" lvl="1" indent="-342900">
              <a:buFont typeface="+mj-lt"/>
              <a:buAutoNum type="alphaLcParenR"/>
            </a:pPr>
            <a:r>
              <a:rPr lang="en-US" dirty="0" smtClean="0"/>
              <a:t>Read 4 challenge questions and have patient choose one (recommend using last 4 digits of SSN)</a:t>
            </a:r>
          </a:p>
          <a:p>
            <a:pPr marL="800100" lvl="1" indent="-342900">
              <a:buFont typeface="+mj-lt"/>
              <a:buAutoNum type="alphaLcParenR"/>
            </a:pPr>
            <a:r>
              <a:rPr lang="en-US" dirty="0" smtClean="0"/>
              <a:t>Type in 4-digit answer</a:t>
            </a:r>
          </a:p>
          <a:p>
            <a:pPr marL="800100" lvl="1" indent="-342900">
              <a:buFont typeface="+mj-lt"/>
              <a:buAutoNum type="alphaLcParenR"/>
            </a:pPr>
            <a:r>
              <a:rPr lang="en-US" dirty="0" smtClean="0"/>
              <a:t>Enter patient’s </a:t>
            </a:r>
            <a:r>
              <a:rPr lang="en-US" b="1" dirty="0" smtClean="0"/>
              <a:t>E-mail Address- confirm, by reading the email address back to patient!</a:t>
            </a:r>
          </a:p>
          <a:p>
            <a:pPr marL="800100" lvl="1" indent="-342900">
              <a:buFont typeface="+mj-lt"/>
              <a:buAutoNum type="alphaLcParenR"/>
            </a:pPr>
            <a:r>
              <a:rPr lang="en-US" dirty="0" smtClean="0"/>
              <a:t>Press </a:t>
            </a:r>
            <a:r>
              <a:rPr lang="en-US" b="1" dirty="0" smtClean="0"/>
              <a:t>“Complete”</a:t>
            </a:r>
            <a:endParaRPr lang="en-US" b="1" dirty="0"/>
          </a:p>
        </p:txBody>
      </p:sp>
      <p:pic>
        <p:nvPicPr>
          <p:cNvPr id="7" name="Picture 6"/>
          <p:cNvPicPr>
            <a:picLocks noChangeAspect="1"/>
          </p:cNvPicPr>
          <p:nvPr/>
        </p:nvPicPr>
        <p:blipFill>
          <a:blip r:embed="rId3"/>
          <a:stretch>
            <a:fillRect/>
          </a:stretch>
        </p:blipFill>
        <p:spPr>
          <a:xfrm>
            <a:off x="1919763" y="4834464"/>
            <a:ext cx="7545584" cy="1393837"/>
          </a:xfrm>
          <a:prstGeom prst="rect">
            <a:avLst/>
          </a:prstGeom>
        </p:spPr>
      </p:pic>
    </p:spTree>
    <p:extLst>
      <p:ext uri="{BB962C8B-B14F-4D97-AF65-F5344CB8AC3E}">
        <p14:creationId xmlns:p14="http://schemas.microsoft.com/office/powerpoint/2010/main" val="9768732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a:extLst>
              <a:ext uri="{FF2B5EF4-FFF2-40B4-BE49-F238E27FC236}">
                <a16:creationId xmlns="" xmlns:a16="http://schemas.microsoft.com/office/drawing/2014/main" id="{95E69C17-B174-E94D-9ADC-BEA33A1DC328}"/>
              </a:ext>
            </a:extLst>
          </p:cNvPr>
          <p:cNvSpPr>
            <a:spLocks noGrp="1"/>
          </p:cNvSpPr>
          <p:nvPr>
            <p:ph type="body" sz="quarter" idx="12"/>
          </p:nvPr>
        </p:nvSpPr>
        <p:spPr bwMode="auto">
          <a:xfrm>
            <a:off x="163819" y="76750"/>
            <a:ext cx="956945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altLang="en-US" sz="2900" cap="none" dirty="0">
              <a:latin typeface="Gill Sans MT" panose="020B0502020104020203" pitchFamily="34" charset="77"/>
              <a:cs typeface="Arial" panose="020B0604020202020204" pitchFamily="34" charset="0"/>
            </a:endParaRPr>
          </a:p>
          <a:p>
            <a:pPr eaLnBrk="1" hangingPunct="1"/>
            <a:endParaRPr altLang="en-US" sz="2900" cap="none" dirty="0">
              <a:latin typeface="Gill Sans MT" panose="020B0502020104020203" pitchFamily="34" charset="77"/>
              <a:cs typeface="Arial" panose="020B0604020202020204" pitchFamily="34" charset="0"/>
            </a:endParaRPr>
          </a:p>
        </p:txBody>
      </p:sp>
      <p:sp>
        <p:nvSpPr>
          <p:cNvPr id="4" name="Title 3">
            <a:extLst>
              <a:ext uri="{FF2B5EF4-FFF2-40B4-BE49-F238E27FC236}">
                <a16:creationId xmlns="" xmlns:a16="http://schemas.microsoft.com/office/drawing/2014/main" id="{BF1D0BEC-0372-C942-869A-1DB6AFC37AEE}"/>
              </a:ext>
            </a:extLst>
          </p:cNvPr>
          <p:cNvSpPr>
            <a:spLocks noGrp="1"/>
          </p:cNvSpPr>
          <p:nvPr>
            <p:ph type="title"/>
          </p:nvPr>
        </p:nvSpPr>
        <p:spPr>
          <a:xfrm>
            <a:off x="360363" y="987425"/>
            <a:ext cx="9569450" cy="503238"/>
          </a:xfrm>
        </p:spPr>
        <p:txBody>
          <a:bodyPr>
            <a:normAutofit fontScale="90000"/>
          </a:bodyPr>
          <a:lstStyle/>
          <a:p>
            <a:pPr defTabSz="600938" eaLnBrk="1" fontAlgn="auto" hangingPunct="1">
              <a:spcBef>
                <a:spcPts val="0"/>
              </a:spcBef>
              <a:spcAft>
                <a:spcPts val="0"/>
              </a:spcAft>
              <a:buFont typeface="Arial"/>
              <a:buNone/>
              <a:defRPr/>
            </a:pPr>
            <a:r>
              <a:rPr sz="3131" dirty="0">
                <a:ea typeface="+mn-ea"/>
              </a:rPr>
              <a:t>OPT OUT STRATEGY</a:t>
            </a:r>
          </a:p>
        </p:txBody>
      </p:sp>
      <p:sp>
        <p:nvSpPr>
          <p:cNvPr id="3" name="TextBox 2"/>
          <p:cNvSpPr txBox="1"/>
          <p:nvPr/>
        </p:nvSpPr>
        <p:spPr>
          <a:xfrm>
            <a:off x="8740589" y="1136161"/>
            <a:ext cx="3451411" cy="369332"/>
          </a:xfrm>
          <a:prstGeom prst="rect">
            <a:avLst/>
          </a:prstGeom>
          <a:noFill/>
        </p:spPr>
        <p:txBody>
          <a:bodyPr wrap="square" rtlCol="0">
            <a:spAutoFit/>
          </a:bodyPr>
          <a:lstStyle/>
          <a:p>
            <a:r>
              <a:rPr lang="en-US" dirty="0">
                <a:latin typeface="Gill Sans MT"/>
                <a:cs typeface="Gill Sans MT"/>
                <a:hlinkClick r:id="rId3"/>
              </a:rPr>
              <a:t>https://youtu.be/NxMPa6cVisc</a:t>
            </a:r>
            <a:endParaRPr lang="en-US" dirty="0">
              <a:latin typeface="Gill Sans MT"/>
              <a:cs typeface="Gill Sans MT"/>
            </a:endParaRPr>
          </a:p>
        </p:txBody>
      </p:sp>
      <p:pic>
        <p:nvPicPr>
          <p:cNvPr id="7" name="Picture 6" descr="Screen Shot 2018-07-18 at 5.46.29 A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769" y="1731186"/>
            <a:ext cx="8064500" cy="4445000"/>
          </a:xfrm>
          <a:prstGeom prst="rect">
            <a:avLst/>
          </a:prstGeom>
        </p:spPr>
      </p:pic>
      <p:sp>
        <p:nvSpPr>
          <p:cNvPr id="9" name="Text Placeholder 2">
            <a:extLst>
              <a:ext uri="{FF2B5EF4-FFF2-40B4-BE49-F238E27FC236}">
                <a16:creationId xmlns:a16="http://schemas.microsoft.com/office/drawing/2014/main" xmlns="" id="{9EBDFCAE-F33F-BF43-BB3E-ABA10886703C}"/>
              </a:ext>
            </a:extLst>
          </p:cNvPr>
          <p:cNvSpPr>
            <a:spLocks noGrp="1"/>
          </p:cNvSpPr>
          <p:nvPr>
            <p:ph type="body" sz="quarter" idx="12"/>
          </p:nvPr>
        </p:nvSpPr>
        <p:spPr bwMode="auto">
          <a:xfrm>
            <a:off x="360363" y="223838"/>
            <a:ext cx="9569450" cy="679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Arial" charset="0"/>
              <a:buNone/>
              <a:defRPr/>
            </a:pPr>
            <a:r>
              <a:rPr lang="en-US" sz="3200" dirty="0" smtClean="0">
                <a:ea typeface="ＭＳ Ｐゴシック" charset="0"/>
              </a:rPr>
              <a:t>All hands on deck for mywellness</a:t>
            </a:r>
            <a:endParaRPr sz="3200" dirty="0">
              <a:ea typeface="ＭＳ Ｐゴシック" charset="0"/>
            </a:endParaRPr>
          </a:p>
          <a:p>
            <a:pPr eaLnBrk="1" hangingPunct="1">
              <a:buFont typeface="Arial" charset="0"/>
              <a:buNone/>
              <a:defRPr/>
            </a:pPr>
            <a:endParaRPr sz="2900" cap="none" dirty="0">
              <a:latin typeface="Gill Sans MT" charset="0"/>
              <a:ea typeface="MS PGothic" charset="0"/>
              <a:cs typeface="Arial" charset="0"/>
            </a:endParaRPr>
          </a:p>
        </p:txBody>
      </p:sp>
    </p:spTree>
    <p:extLst>
      <p:ext uri="{BB962C8B-B14F-4D97-AF65-F5344CB8AC3E}">
        <p14:creationId xmlns:p14="http://schemas.microsoft.com/office/powerpoint/2010/main" val="58614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400" b="1" dirty="0">
                <a:latin typeface="Gill Sans MT" panose="020B0502020104020203" pitchFamily="34" charset="0"/>
              </a:rPr>
              <a:t>OPT OUT </a:t>
            </a:r>
            <a:r>
              <a:rPr lang="en-US" sz="2400" b="1" dirty="0" smtClean="0">
                <a:latin typeface="Gill Sans MT" panose="020B0502020104020203" pitchFamily="34" charset="0"/>
              </a:rPr>
              <a:t>STRATEGY</a:t>
            </a:r>
            <a:br>
              <a:rPr lang="en-US" sz="2400" b="1" dirty="0" smtClean="0">
                <a:latin typeface="Gill Sans MT" panose="020B0502020104020203" pitchFamily="34" charset="0"/>
              </a:rPr>
            </a:br>
            <a:r>
              <a:rPr lang="en-US" sz="2200" dirty="0" smtClean="0">
                <a:latin typeface="Gill Sans MT" panose="020B0502020104020203" pitchFamily="34" charset="0"/>
              </a:rPr>
              <a:t>Generate Email Invitation at Registration</a:t>
            </a:r>
            <a:endParaRPr lang="en-US" sz="2200"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pic>
        <p:nvPicPr>
          <p:cNvPr id="7" name="Picture 6"/>
          <p:cNvPicPr>
            <a:picLocks noChangeAspect="1"/>
          </p:cNvPicPr>
          <p:nvPr/>
        </p:nvPicPr>
        <p:blipFill>
          <a:blip r:embed="rId3"/>
          <a:stretch>
            <a:fillRect/>
          </a:stretch>
        </p:blipFill>
        <p:spPr>
          <a:xfrm>
            <a:off x="1466169" y="3227677"/>
            <a:ext cx="7545584" cy="1393837"/>
          </a:xfrm>
          <a:prstGeom prst="rect">
            <a:avLst/>
          </a:prstGeom>
        </p:spPr>
      </p:pic>
      <p:sp>
        <p:nvSpPr>
          <p:cNvPr id="9" name="Title 3"/>
          <p:cNvSpPr txBox="1">
            <a:spLocks/>
          </p:cNvSpPr>
          <p:nvPr/>
        </p:nvSpPr>
        <p:spPr>
          <a:xfrm>
            <a:off x="3765161" y="2461083"/>
            <a:ext cx="9570720" cy="5031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smtClean="0">
                <a:solidFill>
                  <a:srgbClr val="FF0000"/>
                </a:solidFill>
                <a:latin typeface="Gill Sans MT" panose="020B0502020104020203" pitchFamily="34" charset="0"/>
              </a:rPr>
              <a:t>DEMO</a:t>
            </a:r>
            <a:endParaRPr lang="en-US" sz="2200" b="1"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33784255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a:xfrm>
            <a:off x="644950" y="1272046"/>
            <a:ext cx="9570720" cy="503164"/>
          </a:xfrm>
        </p:spPr>
        <p:txBody>
          <a:bodyPr>
            <a:noAutofit/>
          </a:bodyPr>
          <a:lstStyle/>
          <a:p>
            <a:r>
              <a:rPr lang="en-US" sz="2800" b="1" dirty="0" smtClean="0">
                <a:latin typeface="Gill Sans MT" panose="020B0502020104020203" pitchFamily="34" charset="0"/>
              </a:rPr>
              <a:t>Q2 : What is the Opt Out Strategy?</a:t>
            </a:r>
            <a:r>
              <a:rPr lang="en-US" sz="2800" b="1" dirty="0">
                <a:latin typeface="Gill Sans MT" panose="020B0502020104020203" pitchFamily="34" charset="0"/>
              </a:rPr>
              <a:t/>
            </a:r>
            <a:br>
              <a:rPr lang="en-US" sz="2800" b="1" dirty="0">
                <a:latin typeface="Gill Sans MT" panose="020B0502020104020203" pitchFamily="34" charset="0"/>
              </a:rPr>
            </a:br>
            <a:r>
              <a:rPr lang="en-US" sz="2800" b="1" dirty="0" smtClean="0">
                <a:latin typeface="Gill Sans MT" panose="020B0502020104020203" pitchFamily="34" charset="0"/>
              </a:rPr>
              <a:t> </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79834" y="1711105"/>
            <a:ext cx="10483913" cy="646331"/>
          </a:xfrm>
          <a:prstGeom prst="rect">
            <a:avLst/>
          </a:prstGeom>
          <a:noFill/>
        </p:spPr>
        <p:txBody>
          <a:bodyPr wrap="square" rtlCol="0">
            <a:spAutoFit/>
          </a:bodyPr>
          <a:lstStyle/>
          <a:p>
            <a:endParaRPr lang="en-US" dirty="0" smtClean="0"/>
          </a:p>
          <a:p>
            <a:pPr marL="342900" indent="-342900">
              <a:buFont typeface="+mj-lt"/>
              <a:buAutoNum type="arabicPeriod"/>
            </a:pPr>
            <a:endParaRPr lang="en-US" dirty="0"/>
          </a:p>
        </p:txBody>
      </p:sp>
      <p:sp>
        <p:nvSpPr>
          <p:cNvPr id="5" name="TextBox 4"/>
          <p:cNvSpPr txBox="1"/>
          <p:nvPr/>
        </p:nvSpPr>
        <p:spPr>
          <a:xfrm>
            <a:off x="660952" y="2592025"/>
            <a:ext cx="11531047" cy="553998"/>
          </a:xfrm>
          <a:prstGeom prst="rect">
            <a:avLst/>
          </a:prstGeom>
          <a:noFill/>
        </p:spPr>
        <p:txBody>
          <a:bodyPr wrap="square" rtlCol="0">
            <a:spAutoFit/>
          </a:bodyPr>
          <a:lstStyle/>
          <a:p>
            <a:pPr marL="571500" indent="-571500">
              <a:buFont typeface="Arial"/>
              <a:buChar char="•"/>
            </a:pPr>
            <a:r>
              <a:rPr lang="en-US" sz="3000" dirty="0" smtClean="0">
                <a:solidFill>
                  <a:srgbClr val="000000"/>
                </a:solidFill>
              </a:rPr>
              <a:t>Generating email invitation for </a:t>
            </a:r>
            <a:r>
              <a:rPr lang="en-US" sz="3000" b="1" u="sng" dirty="0" smtClean="0">
                <a:solidFill>
                  <a:srgbClr val="FF0000"/>
                </a:solidFill>
              </a:rPr>
              <a:t>all patients </a:t>
            </a:r>
            <a:r>
              <a:rPr lang="en-US" sz="3000" dirty="0" smtClean="0"/>
              <a:t>at registration!</a:t>
            </a:r>
          </a:p>
        </p:txBody>
      </p:sp>
    </p:spTree>
    <p:extLst>
      <p:ext uri="{BB962C8B-B14F-4D97-AF65-F5344CB8AC3E}">
        <p14:creationId xmlns:p14="http://schemas.microsoft.com/office/powerpoint/2010/main" val="3725801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3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Sample Script</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97941" y="1738265"/>
            <a:ext cx="10483913" cy="4924425"/>
          </a:xfrm>
          <a:prstGeom prst="rect">
            <a:avLst/>
          </a:prstGeom>
          <a:noFill/>
        </p:spPr>
        <p:txBody>
          <a:bodyPr wrap="square" rtlCol="0">
            <a:spAutoFit/>
          </a:bodyPr>
          <a:lstStyle/>
          <a:p>
            <a:pPr marL="342900" indent="-342900">
              <a:buFont typeface="+mj-lt"/>
              <a:buAutoNum type="arabicPeriod"/>
            </a:pPr>
            <a:r>
              <a:rPr lang="en-US" sz="2000" b="1" dirty="0" smtClean="0"/>
              <a:t>After verifying demographics during registration/scheduling ask patients</a:t>
            </a:r>
          </a:p>
          <a:p>
            <a:pPr marL="800100" lvl="1" indent="-342900">
              <a:buFont typeface="Arial" panose="020B0604020202020204" pitchFamily="34" charset="0"/>
              <a:buChar char="•"/>
            </a:pPr>
            <a:r>
              <a:rPr lang="en-US" sz="2000" i="1" dirty="0" smtClean="0"/>
              <a:t>“May I have your email address? If it is easier for you, you can write it down.”</a:t>
            </a:r>
          </a:p>
          <a:p>
            <a:pPr lvl="1"/>
            <a:endParaRPr lang="en-US" sz="2000" i="1" dirty="0" smtClean="0"/>
          </a:p>
          <a:p>
            <a:r>
              <a:rPr lang="en-US" sz="2000" dirty="0" smtClean="0"/>
              <a:t>2. </a:t>
            </a:r>
            <a:r>
              <a:rPr lang="en-US" sz="2000" b="1" dirty="0" smtClean="0"/>
              <a:t>If no, patient states no email address</a:t>
            </a:r>
          </a:p>
          <a:p>
            <a:pPr marL="742950" lvl="1" indent="-285750">
              <a:buFont typeface="Arial" panose="020B0604020202020204" pitchFamily="34" charset="0"/>
              <a:buChar char="•"/>
            </a:pPr>
            <a:r>
              <a:rPr lang="en-US" sz="2000" i="1" dirty="0"/>
              <a:t>	</a:t>
            </a:r>
            <a:r>
              <a:rPr lang="en-US" sz="2000" i="1" dirty="0" smtClean="0"/>
              <a:t>“Do you have a family member or friend who helps you manage your healthcare information? I can set them up as a “proxy” for your </a:t>
            </a:r>
            <a:r>
              <a:rPr lang="en-US" sz="2000" i="1" dirty="0" err="1" smtClean="0"/>
              <a:t>MyWellness</a:t>
            </a:r>
            <a:r>
              <a:rPr lang="en-US" sz="2000" i="1" dirty="0" smtClean="0"/>
              <a:t> account. A proxy is an authorized user that has permission to access your account. They will have full access to help you manage your health information and your medical record.”</a:t>
            </a:r>
          </a:p>
          <a:p>
            <a:pPr lvl="1"/>
            <a:endParaRPr lang="en-US" sz="2000" b="1" dirty="0" smtClean="0"/>
          </a:p>
          <a:p>
            <a:r>
              <a:rPr lang="en-US" sz="2000" dirty="0" smtClean="0"/>
              <a:t>3. </a:t>
            </a:r>
            <a:r>
              <a:rPr lang="en-US" sz="2000" b="1" dirty="0" smtClean="0"/>
              <a:t>If No, states no email address and declines proxy:</a:t>
            </a:r>
          </a:p>
          <a:p>
            <a:pPr marL="742950" lvl="1" indent="-285750">
              <a:buFont typeface="Arial" panose="020B0604020202020204" pitchFamily="34" charset="0"/>
              <a:buChar char="•"/>
            </a:pPr>
            <a:r>
              <a:rPr lang="en-US" sz="2000" dirty="0" smtClean="0"/>
              <a:t>“You can create an email account for yourself and go to this website: </a:t>
            </a:r>
            <a:r>
              <a:rPr lang="en-US" sz="2000" i="1" u="sng" dirty="0">
                <a:hlinkClick r:id="rId3"/>
              </a:rPr>
              <a:t>http://dhs.lacounty.gov/wps/portal/dhs/mywellness</a:t>
            </a:r>
            <a:r>
              <a:rPr lang="en-US" sz="2000" i="1" u="sng" dirty="0" smtClean="0">
                <a:hlinkClick r:id="rId3"/>
              </a:rPr>
              <a:t>/</a:t>
            </a:r>
            <a:r>
              <a:rPr lang="en-US" sz="2000" i="1" dirty="0"/>
              <a:t> </a:t>
            </a:r>
            <a:r>
              <a:rPr lang="en-US" sz="2000" i="1" dirty="0" smtClean="0"/>
              <a:t>enroll using</a:t>
            </a:r>
          </a:p>
          <a:p>
            <a:pPr marL="742950" lvl="1" indent="-285750">
              <a:buFont typeface="Arial" panose="020B0604020202020204" pitchFamily="34" charset="0"/>
              <a:buChar char="•"/>
            </a:pPr>
            <a:r>
              <a:rPr lang="en-US" sz="2000" i="1" dirty="0" smtClean="0"/>
              <a:t> medical record number and social security number”</a:t>
            </a:r>
          </a:p>
          <a:p>
            <a:pPr marL="742950" lvl="1" indent="-285750">
              <a:buFont typeface="Arial" panose="020B0604020202020204" pitchFamily="34" charset="0"/>
              <a:buChar char="•"/>
            </a:pPr>
            <a:endParaRPr lang="en-US" i="1" dirty="0"/>
          </a:p>
          <a:p>
            <a:pPr lvl="1"/>
            <a:endParaRPr lang="en-US" dirty="0" smtClean="0"/>
          </a:p>
          <a:p>
            <a:pPr marL="342900" indent="-342900">
              <a:buFont typeface="+mj-lt"/>
              <a:buAutoNum type="arabicPeriod"/>
            </a:pPr>
            <a:endParaRPr lang="en-US" dirty="0"/>
          </a:p>
        </p:txBody>
      </p:sp>
      <p:pic>
        <p:nvPicPr>
          <p:cNvPr id="5" name="Picture 4"/>
          <p:cNvPicPr>
            <a:picLocks noChangeAspect="1"/>
          </p:cNvPicPr>
          <p:nvPr/>
        </p:nvPicPr>
        <p:blipFill>
          <a:blip r:embed="rId4"/>
          <a:stretch>
            <a:fillRect/>
          </a:stretch>
        </p:blipFill>
        <p:spPr>
          <a:xfrm>
            <a:off x="9193387" y="4180911"/>
            <a:ext cx="2249372" cy="2481779"/>
          </a:xfrm>
          <a:prstGeom prst="rect">
            <a:avLst/>
          </a:prstGeom>
        </p:spPr>
      </p:pic>
      <p:cxnSp>
        <p:nvCxnSpPr>
          <p:cNvPr id="10" name="Straight Arrow Connector 9"/>
          <p:cNvCxnSpPr/>
          <p:nvPr/>
        </p:nvCxnSpPr>
        <p:spPr>
          <a:xfrm>
            <a:off x="8877238" y="6206071"/>
            <a:ext cx="457200" cy="914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4387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Sample Script</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79834" y="1711105"/>
            <a:ext cx="10483913" cy="4924425"/>
          </a:xfrm>
          <a:prstGeom prst="rect">
            <a:avLst/>
          </a:prstGeom>
          <a:noFill/>
        </p:spPr>
        <p:txBody>
          <a:bodyPr wrap="square" rtlCol="0">
            <a:spAutoFit/>
          </a:bodyPr>
          <a:lstStyle/>
          <a:p>
            <a:r>
              <a:rPr lang="en-US" dirty="0" smtClean="0"/>
              <a:t>4. </a:t>
            </a:r>
            <a:r>
              <a:rPr lang="en-US" b="1" dirty="0" smtClean="0"/>
              <a:t>If Yes: </a:t>
            </a:r>
          </a:p>
          <a:p>
            <a:pPr marL="742950" lvl="1" indent="-285750">
              <a:buFont typeface="Arial" panose="020B0604020202020204" pitchFamily="34" charset="0"/>
              <a:buChar char="•"/>
            </a:pPr>
            <a:r>
              <a:rPr lang="en-US" sz="2200" i="1" dirty="0" smtClean="0"/>
              <a:t>“I’m sending you an invitation to sign up online in order to access your medical record, including your provider’s notes and all of your results. You can find the invitation in your email folder. </a:t>
            </a:r>
            <a:r>
              <a:rPr lang="en-US" sz="2200" i="1" dirty="0" smtClean="0">
                <a:solidFill>
                  <a:srgbClr val="0070C0"/>
                </a:solidFill>
              </a:rPr>
              <a:t>Make sure you check your Spam folder </a:t>
            </a:r>
            <a:r>
              <a:rPr lang="en-US" sz="2200" i="1" dirty="0" smtClean="0"/>
              <a:t>in case you don’t see it.”</a:t>
            </a:r>
          </a:p>
          <a:p>
            <a:pPr lvl="1"/>
            <a:endParaRPr lang="en-US" sz="2200" i="1" dirty="0" smtClean="0"/>
          </a:p>
          <a:p>
            <a:pPr marL="742950" lvl="1" indent="-285750">
              <a:buFont typeface="Arial" panose="020B0604020202020204" pitchFamily="34" charset="0"/>
              <a:buChar char="•"/>
            </a:pPr>
            <a:r>
              <a:rPr lang="en-US" sz="2200" i="1" dirty="0" smtClean="0"/>
              <a:t>“When you access your email invitation, click on the link provided. You’ll me asked for the answer to a challenge question. This will be the last four digits of your social security number.”</a:t>
            </a:r>
          </a:p>
          <a:p>
            <a:pPr marL="742950" lvl="1" indent="-285750">
              <a:buFont typeface="Arial" panose="020B0604020202020204" pitchFamily="34" charset="0"/>
              <a:buChar char="•"/>
            </a:pPr>
            <a:endParaRPr lang="en-US" sz="2200" b="1" i="1" dirty="0"/>
          </a:p>
          <a:p>
            <a:pPr marL="742950" lvl="1" indent="-285750">
              <a:buFont typeface="Arial" panose="020B0604020202020204" pitchFamily="34" charset="0"/>
              <a:buChar char="•"/>
            </a:pPr>
            <a:endParaRPr lang="en-US" sz="2200" i="1" dirty="0" smtClean="0"/>
          </a:p>
          <a:p>
            <a:pPr lvl="1" algn="ctr"/>
            <a:r>
              <a:rPr lang="en-US" sz="2200" i="1" dirty="0"/>
              <a:t> </a:t>
            </a:r>
            <a:r>
              <a:rPr lang="en-US" sz="2200" i="1" dirty="0" smtClean="0">
                <a:solidFill>
                  <a:srgbClr val="FF0000"/>
                </a:solidFill>
              </a:rPr>
              <a:t>Use standardized challenge answer, </a:t>
            </a:r>
            <a:r>
              <a:rPr lang="en-US" sz="2200" b="1" i="1" u="sng" dirty="0" smtClean="0">
                <a:solidFill>
                  <a:srgbClr val="FF0000"/>
                </a:solidFill>
              </a:rPr>
              <a:t>last 4 digits of SSN</a:t>
            </a:r>
            <a:r>
              <a:rPr lang="en-US" sz="2200" i="1" dirty="0" smtClean="0">
                <a:solidFill>
                  <a:srgbClr val="FF0000"/>
                </a:solidFill>
              </a:rPr>
              <a:t>, to generate invitation. </a:t>
            </a:r>
            <a:endParaRPr lang="en-US" sz="2200" i="1" dirty="0" smtClean="0"/>
          </a:p>
          <a:p>
            <a:endParaRPr lang="en-US" i="1" dirty="0"/>
          </a:p>
          <a:p>
            <a:pPr lvl="1"/>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36970668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880911" y="2195446"/>
            <a:ext cx="11645900" cy="3814043"/>
          </a:xfrm>
        </p:spPr>
        <p:txBody>
          <a:bodyPr>
            <a:normAutofit/>
          </a:bodyPr>
          <a:lstStyle/>
          <a:p>
            <a:pPr marL="514350" indent="-514350">
              <a:buFont typeface="Arial" panose="020B0604020202020204" pitchFamily="34" charset="0"/>
              <a:buChar char="•"/>
            </a:pPr>
            <a:r>
              <a:rPr lang="en-US" dirty="0" smtClean="0"/>
              <a:t>Verbalize Purpose of Patient Portal Initiative</a:t>
            </a:r>
          </a:p>
          <a:p>
            <a:pPr marL="514350" indent="-514350">
              <a:buFont typeface="Arial" panose="020B0604020202020204" pitchFamily="34" charset="0"/>
              <a:buChar char="•"/>
            </a:pPr>
            <a:r>
              <a:rPr lang="en-US" dirty="0" smtClean="0"/>
              <a:t>Understand Opt Out Strategy</a:t>
            </a:r>
          </a:p>
          <a:p>
            <a:pPr marL="1123920" lvl="1" indent="-514350"/>
            <a:r>
              <a:rPr lang="en-US" dirty="0" smtClean="0"/>
              <a:t>Invite all new and return patients at registration!</a:t>
            </a:r>
          </a:p>
          <a:p>
            <a:pPr marL="514350" indent="-514350">
              <a:buFont typeface="Arial"/>
              <a:buChar char="•"/>
            </a:pPr>
            <a:r>
              <a:rPr lang="en-US" dirty="0" smtClean="0"/>
              <a:t>Demonstrate</a:t>
            </a:r>
          </a:p>
          <a:p>
            <a:pPr marL="1123920" lvl="1" indent="-514350">
              <a:buFont typeface="Arial"/>
              <a:buChar char="•"/>
            </a:pPr>
            <a:r>
              <a:rPr lang="en-US" dirty="0" smtClean="0"/>
              <a:t>How to generate email invitation at registration</a:t>
            </a:r>
          </a:p>
          <a:p>
            <a:pPr marL="1123920" lvl="1" indent="-514350">
              <a:buFont typeface="Arial"/>
              <a:buChar char="•"/>
            </a:pPr>
            <a:r>
              <a:rPr lang="en-US" dirty="0" smtClean="0"/>
              <a:t>How to generate email invitation using nursing workflow</a:t>
            </a:r>
          </a:p>
          <a:p>
            <a:pPr marL="514350" indent="-514350">
              <a:buFont typeface="Arial"/>
              <a:buChar char="•"/>
            </a:pPr>
            <a:r>
              <a:rPr lang="en-US" dirty="0"/>
              <a:t>View patient portal from patient’s </a:t>
            </a:r>
            <a:r>
              <a:rPr lang="en-US" dirty="0" smtClean="0"/>
              <a:t>perspective</a:t>
            </a:r>
          </a:p>
          <a:p>
            <a:pPr marL="514350" indent="-514350">
              <a:buFont typeface="Arial" panose="020B0604020202020204" pitchFamily="34" charset="0"/>
              <a:buChar char="•"/>
            </a:pPr>
            <a:r>
              <a:rPr lang="en-US" dirty="0" smtClean="0"/>
              <a:t>Introduce Patient Portal Enrollment Station</a:t>
            </a:r>
          </a:p>
          <a:p>
            <a:pPr marL="514350" indent="-514350">
              <a:buFont typeface="+mj-lt"/>
              <a:buAutoNum type="arabicPeriod"/>
            </a:pPr>
            <a:endParaRPr lang="en-US" dirty="0"/>
          </a:p>
        </p:txBody>
      </p:sp>
      <p:sp>
        <p:nvSpPr>
          <p:cNvPr id="3" name="Text Placeholder 2"/>
          <p:cNvSpPr>
            <a:spLocks noGrp="1"/>
          </p:cNvSpPr>
          <p:nvPr>
            <p:ph type="body" sz="quarter" idx="12"/>
          </p:nvPr>
        </p:nvSpPr>
        <p:spPr/>
        <p:txBody>
          <a:bodyPr>
            <a:normAutofit/>
          </a:bodyPr>
          <a:lstStyle/>
          <a:p>
            <a:r>
              <a:rPr lang="en-US" sz="2800" dirty="0" smtClean="0"/>
              <a:t>All hands on deck for </a:t>
            </a:r>
            <a:r>
              <a:rPr lang="en-US" sz="2800" dirty="0" err="1" smtClean="0"/>
              <a:t>mywellness</a:t>
            </a:r>
            <a:endParaRPr lang="en-US" dirty="0"/>
          </a:p>
        </p:txBody>
      </p:sp>
      <p:sp>
        <p:nvSpPr>
          <p:cNvPr id="4" name="Title 3"/>
          <p:cNvSpPr>
            <a:spLocks noGrp="1"/>
          </p:cNvSpPr>
          <p:nvPr>
            <p:ph type="title"/>
          </p:nvPr>
        </p:nvSpPr>
        <p:spPr/>
        <p:txBody>
          <a:bodyPr>
            <a:normAutofit fontScale="90000"/>
          </a:bodyPr>
          <a:lstStyle/>
          <a:p>
            <a:r>
              <a:rPr lang="en-US" dirty="0" smtClean="0"/>
              <a:t>Objectives</a:t>
            </a:r>
            <a:endParaRPr lang="en-US" dirty="0"/>
          </a:p>
        </p:txBody>
      </p:sp>
    </p:spTree>
    <p:extLst>
      <p:ext uri="{BB962C8B-B14F-4D97-AF65-F5344CB8AC3E}">
        <p14:creationId xmlns:p14="http://schemas.microsoft.com/office/powerpoint/2010/main" val="35235541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What do patients see at home?</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79834" y="1711105"/>
            <a:ext cx="10483913" cy="1477328"/>
          </a:xfrm>
          <a:prstGeom prst="rect">
            <a:avLst/>
          </a:prstGeom>
          <a:noFill/>
        </p:spPr>
        <p:txBody>
          <a:bodyPr wrap="square" rtlCol="0">
            <a:spAutoFit/>
          </a:bodyPr>
          <a:lstStyle/>
          <a:p>
            <a:pPr marL="342900" indent="-342900">
              <a:buAutoNum type="arabicPeriod"/>
            </a:pPr>
            <a:r>
              <a:rPr lang="en-US" dirty="0" smtClean="0"/>
              <a:t>Patient will receive an email invitation</a:t>
            </a:r>
          </a:p>
          <a:p>
            <a:pPr marL="342900" indent="-342900">
              <a:buAutoNum type="arabicPeriod"/>
            </a:pPr>
            <a:r>
              <a:rPr lang="en-US" dirty="0"/>
              <a:t>C</a:t>
            </a:r>
            <a:r>
              <a:rPr lang="en-US" dirty="0" smtClean="0"/>
              <a:t>lick on link to accept invitation</a:t>
            </a:r>
          </a:p>
          <a:p>
            <a:pPr marL="342900" indent="-342900">
              <a:buAutoNum type="arabicPeriod"/>
            </a:pPr>
            <a:endParaRPr lang="en-US" dirty="0"/>
          </a:p>
          <a:p>
            <a:endParaRPr lang="en-US" dirty="0" smtClean="0"/>
          </a:p>
          <a:p>
            <a:pPr marL="342900" indent="-342900">
              <a:buFont typeface="+mj-lt"/>
              <a:buAutoNum type="arabicPeriod"/>
            </a:pPr>
            <a:endParaRPr lang="en-US" dirty="0"/>
          </a:p>
        </p:txBody>
      </p:sp>
      <p:pic>
        <p:nvPicPr>
          <p:cNvPr id="5" name="Picture 4"/>
          <p:cNvPicPr>
            <a:picLocks noChangeAspect="1"/>
          </p:cNvPicPr>
          <p:nvPr/>
        </p:nvPicPr>
        <p:blipFill>
          <a:blip r:embed="rId3"/>
          <a:stretch>
            <a:fillRect/>
          </a:stretch>
        </p:blipFill>
        <p:spPr>
          <a:xfrm>
            <a:off x="2388412" y="2374693"/>
            <a:ext cx="5513560" cy="4165545"/>
          </a:xfrm>
          <a:prstGeom prst="rect">
            <a:avLst/>
          </a:prstGeom>
        </p:spPr>
      </p:pic>
    </p:spTree>
    <p:extLst>
      <p:ext uri="{BB962C8B-B14F-4D97-AF65-F5344CB8AC3E}">
        <p14:creationId xmlns:p14="http://schemas.microsoft.com/office/powerpoint/2010/main" val="41320231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What do patients see at home?</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79834" y="1711105"/>
            <a:ext cx="10483913" cy="923330"/>
          </a:xfrm>
          <a:prstGeom prst="rect">
            <a:avLst/>
          </a:prstGeom>
          <a:noFill/>
        </p:spPr>
        <p:txBody>
          <a:bodyPr wrap="square" rtlCol="0">
            <a:spAutoFit/>
          </a:bodyPr>
          <a:lstStyle/>
          <a:p>
            <a:r>
              <a:rPr lang="en-US" dirty="0" smtClean="0"/>
              <a:t>3. Create Account</a:t>
            </a:r>
            <a:endParaRPr lang="en-US" dirty="0"/>
          </a:p>
          <a:p>
            <a:endParaRPr lang="en-US" dirty="0" smtClean="0"/>
          </a:p>
          <a:p>
            <a:pPr marL="342900" indent="-342900">
              <a:buFont typeface="+mj-lt"/>
              <a:buAutoNum type="arabicPeriod"/>
            </a:pPr>
            <a:endParaRPr lang="en-US" dirty="0"/>
          </a:p>
        </p:txBody>
      </p:sp>
      <p:pic>
        <p:nvPicPr>
          <p:cNvPr id="7" name="Picture 6"/>
          <p:cNvPicPr>
            <a:picLocks noChangeAspect="1"/>
          </p:cNvPicPr>
          <p:nvPr/>
        </p:nvPicPr>
        <p:blipFill>
          <a:blip r:embed="rId3"/>
          <a:stretch>
            <a:fillRect/>
          </a:stretch>
        </p:blipFill>
        <p:spPr>
          <a:xfrm>
            <a:off x="409605" y="2159171"/>
            <a:ext cx="5234923" cy="4015291"/>
          </a:xfrm>
          <a:prstGeom prst="rect">
            <a:avLst/>
          </a:prstGeom>
        </p:spPr>
      </p:pic>
      <p:pic>
        <p:nvPicPr>
          <p:cNvPr id="9" name="Picture 8"/>
          <p:cNvPicPr>
            <a:picLocks noChangeAspect="1"/>
          </p:cNvPicPr>
          <p:nvPr/>
        </p:nvPicPr>
        <p:blipFill>
          <a:blip r:embed="rId4"/>
          <a:stretch>
            <a:fillRect/>
          </a:stretch>
        </p:blipFill>
        <p:spPr>
          <a:xfrm>
            <a:off x="6102037" y="2159171"/>
            <a:ext cx="5365442" cy="4015291"/>
          </a:xfrm>
          <a:prstGeom prst="rect">
            <a:avLst/>
          </a:prstGeom>
        </p:spPr>
      </p:pic>
    </p:spTree>
    <p:extLst>
      <p:ext uri="{BB962C8B-B14F-4D97-AF65-F5344CB8AC3E}">
        <p14:creationId xmlns:p14="http://schemas.microsoft.com/office/powerpoint/2010/main" val="3176356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What do patients see at home?</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79834" y="1711105"/>
            <a:ext cx="10483913" cy="923330"/>
          </a:xfrm>
          <a:prstGeom prst="rect">
            <a:avLst/>
          </a:prstGeom>
          <a:noFill/>
        </p:spPr>
        <p:txBody>
          <a:bodyPr wrap="square" rtlCol="0">
            <a:spAutoFit/>
          </a:bodyPr>
          <a:lstStyle/>
          <a:p>
            <a:endParaRPr lang="en-US" dirty="0"/>
          </a:p>
          <a:p>
            <a:endParaRPr lang="en-US" dirty="0" smtClean="0"/>
          </a:p>
          <a:p>
            <a:pPr marL="342900" indent="-342900">
              <a:buFont typeface="+mj-lt"/>
              <a:buAutoNum type="arabicPeriod"/>
            </a:pPr>
            <a:endParaRPr lang="en-US" dirty="0"/>
          </a:p>
        </p:txBody>
      </p:sp>
      <p:pic>
        <p:nvPicPr>
          <p:cNvPr id="9" name="Picture 8"/>
          <p:cNvPicPr>
            <a:picLocks noChangeAspect="1"/>
          </p:cNvPicPr>
          <p:nvPr/>
        </p:nvPicPr>
        <p:blipFill>
          <a:blip r:embed="rId3"/>
          <a:stretch>
            <a:fillRect/>
          </a:stretch>
        </p:blipFill>
        <p:spPr>
          <a:xfrm>
            <a:off x="2236205" y="1490134"/>
            <a:ext cx="5762313" cy="5283625"/>
          </a:xfrm>
          <a:prstGeom prst="rect">
            <a:avLst/>
          </a:prstGeom>
        </p:spPr>
      </p:pic>
    </p:spTree>
    <p:extLst>
      <p:ext uri="{BB962C8B-B14F-4D97-AF65-F5344CB8AC3E}">
        <p14:creationId xmlns:p14="http://schemas.microsoft.com/office/powerpoint/2010/main" val="35157085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5F71F43-239A-0747-A613-85A6F01C52F2}"/>
              </a:ext>
            </a:extLst>
          </p:cNvPr>
          <p:cNvPicPr>
            <a:picLocks noChangeAspect="1"/>
          </p:cNvPicPr>
          <p:nvPr/>
        </p:nvPicPr>
        <p:blipFill rotWithShape="1">
          <a:blip r:embed="rId3"/>
          <a:srcRect r="30495"/>
          <a:stretch/>
        </p:blipFill>
        <p:spPr>
          <a:xfrm>
            <a:off x="934962" y="0"/>
            <a:ext cx="11257037" cy="6858000"/>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00000"/>
                    </a14:imgEffect>
                  </a14:imgLayer>
                </a14:imgProps>
              </a:ext>
              <a:ext uri="{28A0092B-C50C-407E-A947-70E740481C1C}">
                <a14:useLocalDpi xmlns:a14="http://schemas.microsoft.com/office/drawing/2010/main"/>
              </a:ext>
            </a:extLst>
          </a:blip>
          <a:stretch>
            <a:fillRect/>
          </a:stretch>
        </p:blipFill>
        <p:spPr>
          <a:xfrm>
            <a:off x="0" y="0"/>
            <a:ext cx="6324600" cy="6858000"/>
          </a:xfrm>
          <a:prstGeom prst="rect">
            <a:avLst/>
          </a:prstGeom>
        </p:spPr>
      </p:pic>
      <p:sp>
        <p:nvSpPr>
          <p:cNvPr id="14" name="Content Placeholder 6"/>
          <p:cNvSpPr txBox="1">
            <a:spLocks/>
          </p:cNvSpPr>
          <p:nvPr/>
        </p:nvSpPr>
        <p:spPr>
          <a:xfrm>
            <a:off x="934964" y="1010908"/>
            <a:ext cx="1918840" cy="353551"/>
          </a:xfrm>
          <a:prstGeom prst="rect">
            <a:avLst/>
          </a:prstGeom>
        </p:spPr>
        <p:txBody>
          <a:bodyPr vert="horz" lIns="0" tIns="0" rIns="120198" bIns="60098" rtlCol="0">
            <a:noAutofit/>
          </a:bodyPr>
          <a:lstStyle>
            <a:lvl1pPr marL="0" indent="0" algn="l" defTabSz="921693" rtl="0" eaLnBrk="1" latinLnBrk="0" hangingPunct="1">
              <a:lnSpc>
                <a:spcPct val="85000"/>
              </a:lnSpc>
              <a:spcBef>
                <a:spcPts val="2419"/>
              </a:spcBef>
              <a:buClr>
                <a:srgbClr val="0073AE"/>
              </a:buClr>
              <a:buFont typeface="Arial" panose="020B0604020202020204" pitchFamily="34" charset="0"/>
              <a:buNone/>
              <a:defRPr lang="en-US" sz="2400" b="1" kern="800" cap="all" spc="0" baseline="0">
                <a:solidFill>
                  <a:srgbClr val="002060"/>
                </a:solidFill>
                <a:latin typeface="Gill Sans MT" panose="020B0502020104020203" pitchFamily="34" charset="0"/>
                <a:ea typeface="+mn-ea"/>
                <a:cs typeface="Arial"/>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endParaRPr lang="en-US" sz="1826" dirty="0">
              <a:solidFill>
                <a:srgbClr val="FFFFFF"/>
              </a:solidFill>
              <a:latin typeface="Century Gothic"/>
              <a:cs typeface="Century Gothic"/>
            </a:endParaRPr>
          </a:p>
        </p:txBody>
      </p:sp>
      <p:cxnSp>
        <p:nvCxnSpPr>
          <p:cNvPr id="10" name="Straight Connector 9"/>
          <p:cNvCxnSpPr/>
          <p:nvPr/>
        </p:nvCxnSpPr>
        <p:spPr>
          <a:xfrm>
            <a:off x="934962" y="2943218"/>
            <a:ext cx="382050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txBox="1">
            <a:spLocks/>
          </p:cNvSpPr>
          <p:nvPr/>
        </p:nvSpPr>
        <p:spPr>
          <a:xfrm>
            <a:off x="934962" y="785720"/>
            <a:ext cx="4712872" cy="609600"/>
          </a:xfrm>
          <a:prstGeom prst="rect">
            <a:avLst/>
          </a:prstGeom>
        </p:spPr>
        <p:txBody>
          <a:bodyPr vert="horz" lIns="0" tIns="0" rIns="120198" bIns="60098" rtlCol="0" anchor="t">
            <a:noAutofit/>
          </a:bodyPr>
          <a:lstStyle>
            <a:lvl1pPr marL="0" indent="0" algn="l" defTabSz="921693" rtl="0" eaLnBrk="1" latinLnBrk="0" hangingPunct="1">
              <a:lnSpc>
                <a:spcPct val="85000"/>
              </a:lnSpc>
              <a:spcBef>
                <a:spcPts val="2419"/>
              </a:spcBef>
              <a:buClr>
                <a:srgbClr val="0073AE"/>
              </a:buClr>
              <a:buFontTx/>
              <a:buNone/>
              <a:defRPr lang="en-US" sz="5600" b="1" kern="1200" cap="all" spc="0" baseline="0" dirty="0">
                <a:solidFill>
                  <a:srgbClr val="002060"/>
                </a:solidFill>
                <a:latin typeface="Gill Sans MT" panose="020B0502020104020203" pitchFamily="34" charset="0"/>
                <a:ea typeface="+mn-ea"/>
                <a:cs typeface="Gill Sans MT" panose="020B0502020104020203" pitchFamily="34" charset="0"/>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r>
              <a:rPr lang="en-US" sz="4200" b="0" dirty="0" smtClean="0">
                <a:solidFill>
                  <a:srgbClr val="FFFFFF"/>
                </a:solidFill>
                <a:latin typeface="Calibri" panose="020F0502020204030204" pitchFamily="34" charset="0"/>
                <a:cs typeface="Calibri" panose="020F0502020204030204" pitchFamily="34" charset="0"/>
              </a:rPr>
              <a:t>All hands on deck</a:t>
            </a:r>
          </a:p>
          <a:p>
            <a:r>
              <a:rPr lang="en-US" sz="4200" b="0" dirty="0" smtClean="0">
                <a:solidFill>
                  <a:srgbClr val="FFFFFF"/>
                </a:solidFill>
                <a:latin typeface="Calibri" panose="020F0502020204030204" pitchFamily="34" charset="0"/>
                <a:cs typeface="Calibri" panose="020F0502020204030204" pitchFamily="34" charset="0"/>
              </a:rPr>
              <a:t>For </a:t>
            </a:r>
            <a:r>
              <a:rPr lang="en-US" sz="4200" b="0" dirty="0" err="1" smtClean="0">
                <a:solidFill>
                  <a:srgbClr val="FFFFFF"/>
                </a:solidFill>
                <a:latin typeface="Calibri" panose="020F0502020204030204" pitchFamily="34" charset="0"/>
                <a:cs typeface="Calibri" panose="020F0502020204030204" pitchFamily="34" charset="0"/>
              </a:rPr>
              <a:t>mywellness</a:t>
            </a:r>
            <a:endParaRPr lang="en-US" sz="4200" b="0" dirty="0">
              <a:solidFill>
                <a:srgbClr val="FFFFFF"/>
              </a:solidFill>
              <a:latin typeface="Calibri" panose="020F0502020204030204" pitchFamily="34" charset="0"/>
              <a:cs typeface="Calibri" panose="020F0502020204030204" pitchFamily="34" charset="0"/>
            </a:endParaRPr>
          </a:p>
        </p:txBody>
      </p:sp>
      <p:sp>
        <p:nvSpPr>
          <p:cNvPr id="16" name="Content Placeholder 2"/>
          <p:cNvSpPr txBox="1">
            <a:spLocks/>
          </p:cNvSpPr>
          <p:nvPr/>
        </p:nvSpPr>
        <p:spPr>
          <a:xfrm>
            <a:off x="934962" y="3054197"/>
            <a:ext cx="4712872" cy="178435"/>
          </a:xfrm>
          <a:prstGeom prst="rect">
            <a:avLst/>
          </a:prstGeom>
        </p:spPr>
        <p:txBody>
          <a:bodyPr vert="horz" lIns="0" tIns="0" rIns="120198" bIns="60098" rtlCol="0" anchor="t">
            <a:noAutofit/>
          </a:bodyPr>
          <a:lstStyle>
            <a:lvl1pPr marL="0" indent="0" algn="l" defTabSz="921693" rtl="0" eaLnBrk="1" latinLnBrk="0" hangingPunct="1">
              <a:lnSpc>
                <a:spcPct val="85000"/>
              </a:lnSpc>
              <a:spcBef>
                <a:spcPts val="2419"/>
              </a:spcBef>
              <a:buClr>
                <a:srgbClr val="0073AE"/>
              </a:buClr>
              <a:buFontTx/>
              <a:buNone/>
              <a:defRPr lang="en-US" sz="5600" b="1" kern="1200" cap="all" spc="0" baseline="0" dirty="0">
                <a:solidFill>
                  <a:srgbClr val="002060"/>
                </a:solidFill>
                <a:latin typeface="Gill Sans MT" panose="020B0502020104020203" pitchFamily="34" charset="0"/>
                <a:ea typeface="+mn-ea"/>
                <a:cs typeface="Gill Sans MT" panose="020B0502020104020203" pitchFamily="34" charset="0"/>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pPr>
              <a:lnSpc>
                <a:spcPct val="100000"/>
              </a:lnSpc>
              <a:spcBef>
                <a:spcPts val="0"/>
              </a:spcBef>
            </a:pPr>
            <a:endParaRPr lang="en-US" sz="913" b="0" dirty="0">
              <a:solidFill>
                <a:srgbClr val="FFFFFF"/>
              </a:solidFill>
              <a:latin typeface="Century Gothic"/>
              <a:cs typeface="Century Gothic"/>
            </a:endParaRPr>
          </a:p>
        </p:txBody>
      </p:sp>
      <p:pic>
        <p:nvPicPr>
          <p:cNvPr id="3" name="Picture 2">
            <a:extLst>
              <a:ext uri="{FF2B5EF4-FFF2-40B4-BE49-F238E27FC236}">
                <a16:creationId xmlns:a16="http://schemas.microsoft.com/office/drawing/2014/main" xmlns="" id="{74F5EAD1-89A6-5842-9F71-25F27837AAD8}"/>
              </a:ext>
            </a:extLst>
          </p:cNvPr>
          <p:cNvPicPr>
            <a:picLocks noChangeAspect="1"/>
          </p:cNvPicPr>
          <p:nvPr/>
        </p:nvPicPr>
        <p:blipFill>
          <a:blip r:embed="rId6"/>
          <a:stretch>
            <a:fillRect/>
          </a:stretch>
        </p:blipFill>
        <p:spPr>
          <a:xfrm>
            <a:off x="934962" y="5432611"/>
            <a:ext cx="1261135" cy="1238205"/>
          </a:xfrm>
          <a:prstGeom prst="rect">
            <a:avLst/>
          </a:prstGeom>
        </p:spPr>
      </p:pic>
      <p:sp>
        <p:nvSpPr>
          <p:cNvPr id="2" name="Rectangle 1"/>
          <p:cNvSpPr/>
          <p:nvPr/>
        </p:nvSpPr>
        <p:spPr>
          <a:xfrm>
            <a:off x="648379" y="3148852"/>
            <a:ext cx="3901657" cy="1015663"/>
          </a:xfrm>
          <a:prstGeom prst="rect">
            <a:avLst/>
          </a:prstGeom>
        </p:spPr>
        <p:txBody>
          <a:bodyPr wrap="square">
            <a:spAutoFit/>
          </a:bodyPr>
          <a:lstStyle/>
          <a:p>
            <a:r>
              <a:rPr lang="en-US" sz="3000" dirty="0" smtClean="0">
                <a:solidFill>
                  <a:srgbClr val="FFFFFF"/>
                </a:solidFill>
                <a:latin typeface="Calibri" panose="020F0502020204030204" pitchFamily="34" charset="0"/>
                <a:cs typeface="Calibri" panose="020F0502020204030204" pitchFamily="34" charset="0"/>
              </a:rPr>
              <a:t>Nursing Workflow Demo </a:t>
            </a:r>
            <a:endParaRPr lang="en-US" sz="30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76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Nursing Workflow</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79834" y="1711105"/>
            <a:ext cx="10483913" cy="923330"/>
          </a:xfrm>
          <a:prstGeom prst="rect">
            <a:avLst/>
          </a:prstGeom>
          <a:noFill/>
        </p:spPr>
        <p:txBody>
          <a:bodyPr wrap="square" rtlCol="0">
            <a:spAutoFit/>
          </a:bodyPr>
          <a:lstStyle/>
          <a:p>
            <a:endParaRPr lang="en-US" dirty="0"/>
          </a:p>
          <a:p>
            <a:endParaRPr lang="en-US" dirty="0" smtClean="0"/>
          </a:p>
          <a:p>
            <a:pPr marL="342900" indent="-342900">
              <a:buFont typeface="+mj-lt"/>
              <a:buAutoNum type="arabicPeriod"/>
            </a:pPr>
            <a:endParaRPr lang="en-US" dirty="0"/>
          </a:p>
        </p:txBody>
      </p:sp>
      <p:pic>
        <p:nvPicPr>
          <p:cNvPr id="5" name="Picture 4"/>
          <p:cNvPicPr>
            <a:picLocks noChangeAspect="1"/>
          </p:cNvPicPr>
          <p:nvPr/>
        </p:nvPicPr>
        <p:blipFill>
          <a:blip r:embed="rId3"/>
          <a:stretch>
            <a:fillRect/>
          </a:stretch>
        </p:blipFill>
        <p:spPr>
          <a:xfrm>
            <a:off x="3759640" y="1780162"/>
            <a:ext cx="3924300" cy="4854000"/>
          </a:xfrm>
          <a:prstGeom prst="rect">
            <a:avLst/>
          </a:prstGeom>
        </p:spPr>
      </p:pic>
    </p:spTree>
    <p:extLst>
      <p:ext uri="{BB962C8B-B14F-4D97-AF65-F5344CB8AC3E}">
        <p14:creationId xmlns:p14="http://schemas.microsoft.com/office/powerpoint/2010/main" val="1719739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Nursing Workflow</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79834" y="1711105"/>
            <a:ext cx="10483913" cy="923330"/>
          </a:xfrm>
          <a:prstGeom prst="rect">
            <a:avLst/>
          </a:prstGeom>
          <a:noFill/>
        </p:spPr>
        <p:txBody>
          <a:bodyPr wrap="square" rtlCol="0">
            <a:spAutoFit/>
          </a:bodyPr>
          <a:lstStyle/>
          <a:p>
            <a:endParaRPr lang="en-US" dirty="0"/>
          </a:p>
          <a:p>
            <a:endParaRPr lang="en-US" dirty="0" smtClean="0"/>
          </a:p>
          <a:p>
            <a:pPr marL="342900" indent="-342900">
              <a:buFont typeface="+mj-lt"/>
              <a:buAutoNum type="arabicPeriod"/>
            </a:pPr>
            <a:endParaRPr lang="en-US" dirty="0"/>
          </a:p>
        </p:txBody>
      </p:sp>
      <p:pic>
        <p:nvPicPr>
          <p:cNvPr id="7" name="Picture 6"/>
          <p:cNvPicPr>
            <a:picLocks noChangeAspect="1"/>
          </p:cNvPicPr>
          <p:nvPr/>
        </p:nvPicPr>
        <p:blipFill>
          <a:blip r:embed="rId3"/>
          <a:stretch>
            <a:fillRect/>
          </a:stretch>
        </p:blipFill>
        <p:spPr>
          <a:xfrm>
            <a:off x="2707127" y="1994676"/>
            <a:ext cx="6029325" cy="3705225"/>
          </a:xfrm>
          <a:prstGeom prst="rect">
            <a:avLst/>
          </a:prstGeom>
        </p:spPr>
      </p:pic>
    </p:spTree>
    <p:extLst>
      <p:ext uri="{BB962C8B-B14F-4D97-AF65-F5344CB8AC3E}">
        <p14:creationId xmlns:p14="http://schemas.microsoft.com/office/powerpoint/2010/main" val="11744113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What do patients see at home?</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79834" y="1711105"/>
            <a:ext cx="10483913" cy="923330"/>
          </a:xfrm>
          <a:prstGeom prst="rect">
            <a:avLst/>
          </a:prstGeom>
          <a:noFill/>
        </p:spPr>
        <p:txBody>
          <a:bodyPr wrap="square" rtlCol="0">
            <a:spAutoFit/>
          </a:bodyPr>
          <a:lstStyle/>
          <a:p>
            <a:endParaRPr lang="en-US" dirty="0"/>
          </a:p>
          <a:p>
            <a:endParaRPr lang="en-US" dirty="0" smtClean="0"/>
          </a:p>
          <a:p>
            <a:pPr marL="342900" indent="-342900">
              <a:buFont typeface="+mj-lt"/>
              <a:buAutoNum type="arabicPeriod"/>
            </a:pPr>
            <a:endParaRPr lang="en-US" dirty="0"/>
          </a:p>
        </p:txBody>
      </p:sp>
      <p:pic>
        <p:nvPicPr>
          <p:cNvPr id="9" name="Picture 8"/>
          <p:cNvPicPr>
            <a:picLocks noChangeAspect="1"/>
          </p:cNvPicPr>
          <p:nvPr/>
        </p:nvPicPr>
        <p:blipFill>
          <a:blip r:embed="rId3"/>
          <a:stretch>
            <a:fillRect/>
          </a:stretch>
        </p:blipFill>
        <p:spPr>
          <a:xfrm>
            <a:off x="2236205" y="1490134"/>
            <a:ext cx="5762313" cy="5283625"/>
          </a:xfrm>
          <a:prstGeom prst="rect">
            <a:avLst/>
          </a:prstGeom>
        </p:spPr>
      </p:pic>
    </p:spTree>
    <p:extLst>
      <p:ext uri="{BB962C8B-B14F-4D97-AF65-F5344CB8AC3E}">
        <p14:creationId xmlns:p14="http://schemas.microsoft.com/office/powerpoint/2010/main" val="17978035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25000" lnSpcReduction="20000"/>
          </a:bodyPr>
          <a:lstStyle/>
          <a:p>
            <a:endParaRPr lang="en-US" sz="10700" dirty="0"/>
          </a:p>
          <a:p>
            <a:endParaRPr lang="en-US" sz="10700" dirty="0"/>
          </a:p>
          <a:p>
            <a:pPr marL="457200" indent="-457200">
              <a:buFont typeface="Courier New"/>
              <a:buChar char="o"/>
            </a:pPr>
            <a:r>
              <a:rPr lang="en-US" sz="10700" b="0" dirty="0" smtClean="0"/>
              <a:t>Everyone can invite patients as </a:t>
            </a:r>
            <a:r>
              <a:rPr lang="en-US" sz="10700" b="0" dirty="0" smtClean="0">
                <a:solidFill>
                  <a:srgbClr val="0000FF"/>
                </a:solidFill>
              </a:rPr>
              <a:t>customer service recovery tool</a:t>
            </a:r>
          </a:p>
          <a:p>
            <a:pPr marL="1066770" lvl="1" indent="-457200">
              <a:buFont typeface="Courier New"/>
              <a:buChar char="o"/>
            </a:pPr>
            <a:r>
              <a:rPr lang="en-US" sz="10166" dirty="0" smtClean="0"/>
              <a:t>Missed appointments</a:t>
            </a:r>
          </a:p>
          <a:p>
            <a:pPr marL="1066770" lvl="1" indent="-457200">
              <a:buFont typeface="Courier New"/>
              <a:buChar char="o"/>
            </a:pPr>
            <a:r>
              <a:rPr lang="en-US" sz="10166" dirty="0" smtClean="0"/>
              <a:t>View lab results</a:t>
            </a:r>
          </a:p>
          <a:p>
            <a:pPr marL="1066770" lvl="1" indent="-457200">
              <a:buFont typeface="Courier New"/>
              <a:buChar char="o"/>
            </a:pPr>
            <a:r>
              <a:rPr lang="en-US" sz="10166" dirty="0" smtClean="0"/>
              <a:t>Medication refill requests</a:t>
            </a:r>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3600" b="1" dirty="0" smtClean="0">
                <a:latin typeface="Gill Sans MT" panose="020B0502020104020203" pitchFamily="34" charset="0"/>
              </a:rPr>
              <a:t>Initiatives to Increase Enrollment Rate</a:t>
            </a:r>
            <a:endParaRPr lang="en-US" sz="3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Tree>
    <p:extLst>
      <p:ext uri="{BB962C8B-B14F-4D97-AF65-F5344CB8AC3E}">
        <p14:creationId xmlns:p14="http://schemas.microsoft.com/office/powerpoint/2010/main" val="19679487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p:txBody>
      </p:sp>
      <p:sp>
        <p:nvSpPr>
          <p:cNvPr id="4" name="Title 3"/>
          <p:cNvSpPr>
            <a:spLocks noGrp="1"/>
          </p:cNvSpPr>
          <p:nvPr>
            <p:ph type="title"/>
          </p:nvPr>
        </p:nvSpPr>
        <p:spPr/>
        <p:txBody>
          <a:bodyPr>
            <a:noAutofit/>
          </a:bodyPr>
          <a:lstStyle/>
          <a:p>
            <a:r>
              <a:rPr lang="en-US" sz="3000" b="1" dirty="0" smtClean="0">
                <a:latin typeface="Gill Sans MT" panose="020B0502020104020203" pitchFamily="34" charset="0"/>
              </a:rPr>
              <a:t>Nursing Workflow</a:t>
            </a:r>
            <a:endParaRPr lang="en-US" sz="3000" b="1" dirty="0">
              <a:latin typeface="Gill Sans MT" panose="020B0502020104020203" pitchFamily="34" charset="0"/>
            </a:endParaRPr>
          </a:p>
        </p:txBody>
      </p:sp>
      <p:sp>
        <p:nvSpPr>
          <p:cNvPr id="5" name="Rectangle 4"/>
          <p:cNvSpPr/>
          <p:nvPr/>
        </p:nvSpPr>
        <p:spPr>
          <a:xfrm>
            <a:off x="596154" y="2056241"/>
            <a:ext cx="9136710" cy="1138773"/>
          </a:xfrm>
          <a:prstGeom prst="rect">
            <a:avLst/>
          </a:prstGeom>
        </p:spPr>
        <p:txBody>
          <a:bodyPr wrap="square">
            <a:spAutoFit/>
          </a:bodyPr>
          <a:lstStyle/>
          <a:p>
            <a:r>
              <a:rPr lang="en-US" sz="2500" b="1" dirty="0">
                <a:latin typeface="Gill Sans MT" panose="020B0502020104020203" pitchFamily="34" charset="0"/>
              </a:rPr>
              <a:t>Q2 : </a:t>
            </a:r>
            <a:r>
              <a:rPr lang="en-US" sz="2500" dirty="0" smtClean="0">
                <a:latin typeface="Gill Sans MT" panose="020B0502020104020203" pitchFamily="34" charset="0"/>
              </a:rPr>
              <a:t>How does an RN/CMA generate email invitation for patients? Demonstrate. </a:t>
            </a:r>
            <a:r>
              <a:rPr lang="en-US" dirty="0">
                <a:latin typeface="Gill Sans MT" panose="020B0502020104020203" pitchFamily="34" charset="0"/>
              </a:rPr>
              <a:t/>
            </a:r>
            <a:br>
              <a:rPr lang="en-US" dirty="0">
                <a:latin typeface="Gill Sans MT" panose="020B0502020104020203" pitchFamily="34" charset="0"/>
              </a:rPr>
            </a:br>
            <a:r>
              <a:rPr lang="en-US" b="1" dirty="0">
                <a:latin typeface="Gill Sans MT" panose="020B0502020104020203" pitchFamily="34" charset="0"/>
              </a:rPr>
              <a:t> </a:t>
            </a:r>
            <a:endParaRPr lang="en-US" dirty="0"/>
          </a:p>
        </p:txBody>
      </p:sp>
    </p:spTree>
    <p:extLst>
      <p:ext uri="{BB962C8B-B14F-4D97-AF65-F5344CB8AC3E}">
        <p14:creationId xmlns:p14="http://schemas.microsoft.com/office/powerpoint/2010/main" val="39537050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5F71F43-239A-0747-A613-85A6F01C52F2}"/>
              </a:ext>
            </a:extLst>
          </p:cNvPr>
          <p:cNvPicPr>
            <a:picLocks noChangeAspect="1"/>
          </p:cNvPicPr>
          <p:nvPr/>
        </p:nvPicPr>
        <p:blipFill rotWithShape="1">
          <a:blip r:embed="rId3"/>
          <a:srcRect r="30495"/>
          <a:stretch/>
        </p:blipFill>
        <p:spPr>
          <a:xfrm>
            <a:off x="934962" y="0"/>
            <a:ext cx="11257037" cy="6858000"/>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300000"/>
                    </a14:imgEffect>
                  </a14:imgLayer>
                </a14:imgProps>
              </a:ext>
              <a:ext uri="{28A0092B-C50C-407E-A947-70E740481C1C}">
                <a14:useLocalDpi xmlns:a14="http://schemas.microsoft.com/office/drawing/2010/main"/>
              </a:ext>
            </a:extLst>
          </a:blip>
          <a:stretch>
            <a:fillRect/>
          </a:stretch>
        </p:blipFill>
        <p:spPr>
          <a:xfrm>
            <a:off x="0" y="-38874"/>
            <a:ext cx="6324600" cy="6858000"/>
          </a:xfrm>
          <a:prstGeom prst="rect">
            <a:avLst/>
          </a:prstGeom>
        </p:spPr>
      </p:pic>
      <p:sp>
        <p:nvSpPr>
          <p:cNvPr id="14" name="Content Placeholder 6"/>
          <p:cNvSpPr txBox="1">
            <a:spLocks/>
          </p:cNvSpPr>
          <p:nvPr/>
        </p:nvSpPr>
        <p:spPr>
          <a:xfrm>
            <a:off x="934964" y="1010908"/>
            <a:ext cx="1918840" cy="353551"/>
          </a:xfrm>
          <a:prstGeom prst="rect">
            <a:avLst/>
          </a:prstGeom>
        </p:spPr>
        <p:txBody>
          <a:bodyPr vert="horz" lIns="0" tIns="0" rIns="120198" bIns="60098" rtlCol="0">
            <a:noAutofit/>
          </a:bodyPr>
          <a:lstStyle>
            <a:lvl1pPr marL="0" indent="0" algn="l" defTabSz="921693" rtl="0" eaLnBrk="1" latinLnBrk="0" hangingPunct="1">
              <a:lnSpc>
                <a:spcPct val="85000"/>
              </a:lnSpc>
              <a:spcBef>
                <a:spcPts val="2419"/>
              </a:spcBef>
              <a:buClr>
                <a:srgbClr val="0073AE"/>
              </a:buClr>
              <a:buFont typeface="Arial" panose="020B0604020202020204" pitchFamily="34" charset="0"/>
              <a:buNone/>
              <a:defRPr lang="en-US" sz="2400" b="1" kern="800" cap="all" spc="0" baseline="0">
                <a:solidFill>
                  <a:srgbClr val="002060"/>
                </a:solidFill>
                <a:latin typeface="Gill Sans MT" panose="020B0502020104020203" pitchFamily="34" charset="0"/>
                <a:ea typeface="+mn-ea"/>
                <a:cs typeface="Arial"/>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endParaRPr lang="en-US" sz="1826" dirty="0">
              <a:solidFill>
                <a:srgbClr val="FFFFFF"/>
              </a:solidFill>
              <a:latin typeface="Century Gothic"/>
              <a:cs typeface="Century Gothic"/>
            </a:endParaRPr>
          </a:p>
        </p:txBody>
      </p:sp>
      <p:cxnSp>
        <p:nvCxnSpPr>
          <p:cNvPr id="10" name="Straight Connector 9"/>
          <p:cNvCxnSpPr/>
          <p:nvPr/>
        </p:nvCxnSpPr>
        <p:spPr>
          <a:xfrm>
            <a:off x="934962" y="2943218"/>
            <a:ext cx="382050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txBox="1">
            <a:spLocks/>
          </p:cNvSpPr>
          <p:nvPr/>
        </p:nvSpPr>
        <p:spPr>
          <a:xfrm>
            <a:off x="934962" y="785720"/>
            <a:ext cx="4712872" cy="609600"/>
          </a:xfrm>
          <a:prstGeom prst="rect">
            <a:avLst/>
          </a:prstGeom>
        </p:spPr>
        <p:txBody>
          <a:bodyPr vert="horz" lIns="0" tIns="0" rIns="120198" bIns="60098" rtlCol="0" anchor="t">
            <a:noAutofit/>
          </a:bodyPr>
          <a:lstStyle>
            <a:lvl1pPr marL="0" indent="0" algn="l" defTabSz="921693" rtl="0" eaLnBrk="1" latinLnBrk="0" hangingPunct="1">
              <a:lnSpc>
                <a:spcPct val="85000"/>
              </a:lnSpc>
              <a:spcBef>
                <a:spcPts val="2419"/>
              </a:spcBef>
              <a:buClr>
                <a:srgbClr val="0073AE"/>
              </a:buClr>
              <a:buFontTx/>
              <a:buNone/>
              <a:defRPr lang="en-US" sz="5600" b="1" kern="1200" cap="all" spc="0" baseline="0" dirty="0">
                <a:solidFill>
                  <a:srgbClr val="002060"/>
                </a:solidFill>
                <a:latin typeface="Gill Sans MT" panose="020B0502020104020203" pitchFamily="34" charset="0"/>
                <a:ea typeface="+mn-ea"/>
                <a:cs typeface="Gill Sans MT" panose="020B0502020104020203" pitchFamily="34" charset="0"/>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r>
              <a:rPr lang="en-US" sz="4200" b="0" dirty="0" smtClean="0">
                <a:solidFill>
                  <a:srgbClr val="FFFFFF"/>
                </a:solidFill>
                <a:latin typeface="Calibri" panose="020F0502020204030204" pitchFamily="34" charset="0"/>
                <a:cs typeface="Calibri" panose="020F0502020204030204" pitchFamily="34" charset="0"/>
              </a:rPr>
              <a:t>All hands on deck</a:t>
            </a:r>
          </a:p>
          <a:p>
            <a:r>
              <a:rPr lang="en-US" sz="4200" b="0" dirty="0" smtClean="0">
                <a:solidFill>
                  <a:srgbClr val="FFFFFF"/>
                </a:solidFill>
                <a:latin typeface="Calibri" panose="020F0502020204030204" pitchFamily="34" charset="0"/>
                <a:cs typeface="Calibri" panose="020F0502020204030204" pitchFamily="34" charset="0"/>
              </a:rPr>
              <a:t>For </a:t>
            </a:r>
            <a:r>
              <a:rPr lang="en-US" sz="4200" b="0" dirty="0" err="1" smtClean="0">
                <a:solidFill>
                  <a:srgbClr val="FFFFFF"/>
                </a:solidFill>
                <a:latin typeface="Calibri" panose="020F0502020204030204" pitchFamily="34" charset="0"/>
                <a:cs typeface="Calibri" panose="020F0502020204030204" pitchFamily="34" charset="0"/>
              </a:rPr>
              <a:t>mywellness</a:t>
            </a:r>
            <a:endParaRPr lang="en-US" sz="4200" b="0" dirty="0">
              <a:solidFill>
                <a:srgbClr val="FFFFFF"/>
              </a:solidFill>
              <a:latin typeface="Calibri" panose="020F0502020204030204" pitchFamily="34" charset="0"/>
              <a:cs typeface="Calibri" panose="020F0502020204030204" pitchFamily="34" charset="0"/>
            </a:endParaRPr>
          </a:p>
        </p:txBody>
      </p:sp>
      <p:sp>
        <p:nvSpPr>
          <p:cNvPr id="16" name="Content Placeholder 2"/>
          <p:cNvSpPr txBox="1">
            <a:spLocks/>
          </p:cNvSpPr>
          <p:nvPr/>
        </p:nvSpPr>
        <p:spPr>
          <a:xfrm>
            <a:off x="934962" y="3054197"/>
            <a:ext cx="4712872" cy="178435"/>
          </a:xfrm>
          <a:prstGeom prst="rect">
            <a:avLst/>
          </a:prstGeom>
        </p:spPr>
        <p:txBody>
          <a:bodyPr vert="horz" lIns="0" tIns="0" rIns="120198" bIns="60098" rtlCol="0" anchor="t">
            <a:noAutofit/>
          </a:bodyPr>
          <a:lstStyle>
            <a:lvl1pPr marL="0" indent="0" algn="l" defTabSz="921693" rtl="0" eaLnBrk="1" latinLnBrk="0" hangingPunct="1">
              <a:lnSpc>
                <a:spcPct val="85000"/>
              </a:lnSpc>
              <a:spcBef>
                <a:spcPts val="2419"/>
              </a:spcBef>
              <a:buClr>
                <a:srgbClr val="0073AE"/>
              </a:buClr>
              <a:buFontTx/>
              <a:buNone/>
              <a:defRPr lang="en-US" sz="5600" b="1" kern="1200" cap="all" spc="0" baseline="0" dirty="0">
                <a:solidFill>
                  <a:srgbClr val="002060"/>
                </a:solidFill>
                <a:latin typeface="Gill Sans MT" panose="020B0502020104020203" pitchFamily="34" charset="0"/>
                <a:ea typeface="+mn-ea"/>
                <a:cs typeface="Gill Sans MT" panose="020B0502020104020203" pitchFamily="34" charset="0"/>
              </a:defRPr>
            </a:lvl1pPr>
            <a:lvl2pPr marL="921693" indent="-348837" algn="l" defTabSz="921693" rtl="0" eaLnBrk="1" latinLnBrk="0" hangingPunct="1">
              <a:lnSpc>
                <a:spcPct val="85000"/>
              </a:lnSpc>
              <a:spcBef>
                <a:spcPts val="2419"/>
              </a:spcBef>
              <a:buClr>
                <a:srgbClr val="001E69"/>
              </a:buClr>
              <a:buFont typeface="Arial" panose="020B0604020202020204" pitchFamily="34" charset="0"/>
              <a:buChar char="•"/>
              <a:defRPr lang="en-US" sz="3600" kern="1200" dirty="0" smtClean="0">
                <a:solidFill>
                  <a:schemeClr val="tx1"/>
                </a:solidFill>
                <a:latin typeface="Gill Sans MT" panose="020B0502020104020203" pitchFamily="34" charset="0"/>
                <a:ea typeface="+mn-ea"/>
                <a:cs typeface="+mn-cs"/>
              </a:defRPr>
            </a:lvl2pPr>
            <a:lvl3pPr marL="2192221" indent="-348837" algn="l" defTabSz="921693" rtl="0" eaLnBrk="1" latinLnBrk="0" hangingPunct="1">
              <a:lnSpc>
                <a:spcPct val="85000"/>
              </a:lnSpc>
              <a:spcBef>
                <a:spcPts val="2419"/>
              </a:spcBef>
              <a:buClr>
                <a:srgbClr val="001E69"/>
              </a:buClr>
              <a:buFont typeface="Tahoma" panose="020B0604030504040204" pitchFamily="34" charset="0"/>
              <a:buChar char="̶"/>
              <a:defRPr lang="en-US" sz="3200" kern="1200" dirty="0" smtClean="0">
                <a:solidFill>
                  <a:schemeClr val="tx1"/>
                </a:solidFill>
                <a:latin typeface="Gill Sans MT" panose="020B0502020104020203" pitchFamily="34" charset="0"/>
                <a:ea typeface="+mn-ea"/>
                <a:cs typeface="+mn-cs"/>
              </a:defRPr>
            </a:lvl3pPr>
            <a:lvl4pPr marL="3225923" indent="-460846" algn="l" defTabSz="921693" rtl="0" eaLnBrk="1" latinLnBrk="0" hangingPunct="1">
              <a:spcBef>
                <a:spcPct val="20000"/>
              </a:spcBef>
              <a:buFont typeface="Arial"/>
              <a:buChar char="–"/>
              <a:defRPr sz="4000" kern="1200">
                <a:solidFill>
                  <a:schemeClr val="tx1"/>
                </a:solidFill>
                <a:latin typeface="+mn-lt"/>
                <a:ea typeface="+mn-ea"/>
                <a:cs typeface="+mn-cs"/>
              </a:defRPr>
            </a:lvl4pPr>
            <a:lvl5pPr marL="4147614" indent="-460846" algn="l" defTabSz="921693" rtl="0" eaLnBrk="1" latinLnBrk="0" hangingPunct="1">
              <a:spcBef>
                <a:spcPct val="20000"/>
              </a:spcBef>
              <a:buFont typeface="Arial"/>
              <a:buChar char="»"/>
              <a:defRPr sz="4000" kern="1200">
                <a:solidFill>
                  <a:schemeClr val="tx1"/>
                </a:solidFill>
                <a:latin typeface="+mn-lt"/>
                <a:ea typeface="+mn-ea"/>
                <a:cs typeface="+mn-cs"/>
              </a:defRPr>
            </a:lvl5pPr>
            <a:lvl6pPr marL="5069307" indent="-460846" algn="l" defTabSz="921693" rtl="0" eaLnBrk="1" latinLnBrk="0" hangingPunct="1">
              <a:spcBef>
                <a:spcPct val="20000"/>
              </a:spcBef>
              <a:buFont typeface="Arial"/>
              <a:buChar char="•"/>
              <a:defRPr sz="4000" kern="1200">
                <a:solidFill>
                  <a:schemeClr val="tx1"/>
                </a:solidFill>
                <a:latin typeface="+mn-lt"/>
                <a:ea typeface="+mn-ea"/>
                <a:cs typeface="+mn-cs"/>
              </a:defRPr>
            </a:lvl6pPr>
            <a:lvl7pPr marL="5991000" indent="-460846" algn="l" defTabSz="921693" rtl="0" eaLnBrk="1" latinLnBrk="0" hangingPunct="1">
              <a:spcBef>
                <a:spcPct val="20000"/>
              </a:spcBef>
              <a:buFont typeface="Arial"/>
              <a:buChar char="•"/>
              <a:defRPr sz="4000" kern="1200">
                <a:solidFill>
                  <a:schemeClr val="tx1"/>
                </a:solidFill>
                <a:latin typeface="+mn-lt"/>
                <a:ea typeface="+mn-ea"/>
                <a:cs typeface="+mn-cs"/>
              </a:defRPr>
            </a:lvl7pPr>
            <a:lvl8pPr marL="6912693" indent="-460846" algn="l" defTabSz="921693" rtl="0" eaLnBrk="1" latinLnBrk="0" hangingPunct="1">
              <a:spcBef>
                <a:spcPct val="20000"/>
              </a:spcBef>
              <a:buFont typeface="Arial"/>
              <a:buChar char="•"/>
              <a:defRPr sz="4000" kern="1200">
                <a:solidFill>
                  <a:schemeClr val="tx1"/>
                </a:solidFill>
                <a:latin typeface="+mn-lt"/>
                <a:ea typeface="+mn-ea"/>
                <a:cs typeface="+mn-cs"/>
              </a:defRPr>
            </a:lvl8pPr>
            <a:lvl9pPr marL="7834384" indent="-460846" algn="l" defTabSz="921693" rtl="0" eaLnBrk="1" latinLnBrk="0" hangingPunct="1">
              <a:spcBef>
                <a:spcPct val="20000"/>
              </a:spcBef>
              <a:buFont typeface="Arial"/>
              <a:buChar char="•"/>
              <a:defRPr sz="4000" kern="1200">
                <a:solidFill>
                  <a:schemeClr val="tx1"/>
                </a:solidFill>
                <a:latin typeface="+mn-lt"/>
                <a:ea typeface="+mn-ea"/>
                <a:cs typeface="+mn-cs"/>
              </a:defRPr>
            </a:lvl9pPr>
          </a:lstStyle>
          <a:p>
            <a:pPr>
              <a:lnSpc>
                <a:spcPct val="100000"/>
              </a:lnSpc>
              <a:spcBef>
                <a:spcPts val="0"/>
              </a:spcBef>
            </a:pPr>
            <a:endParaRPr lang="en-US" sz="913" b="0" dirty="0">
              <a:solidFill>
                <a:srgbClr val="FFFFFF"/>
              </a:solidFill>
              <a:latin typeface="Century Gothic"/>
              <a:cs typeface="Century Gothic"/>
            </a:endParaRPr>
          </a:p>
        </p:txBody>
      </p:sp>
      <p:pic>
        <p:nvPicPr>
          <p:cNvPr id="3" name="Picture 2">
            <a:extLst>
              <a:ext uri="{FF2B5EF4-FFF2-40B4-BE49-F238E27FC236}">
                <a16:creationId xmlns:a16="http://schemas.microsoft.com/office/drawing/2014/main" xmlns="" id="{74F5EAD1-89A6-5842-9F71-25F27837AAD8}"/>
              </a:ext>
            </a:extLst>
          </p:cNvPr>
          <p:cNvPicPr>
            <a:picLocks noChangeAspect="1"/>
          </p:cNvPicPr>
          <p:nvPr/>
        </p:nvPicPr>
        <p:blipFill>
          <a:blip r:embed="rId6"/>
          <a:stretch>
            <a:fillRect/>
          </a:stretch>
        </p:blipFill>
        <p:spPr>
          <a:xfrm>
            <a:off x="934962" y="5432611"/>
            <a:ext cx="1261135" cy="1238205"/>
          </a:xfrm>
          <a:prstGeom prst="rect">
            <a:avLst/>
          </a:prstGeom>
        </p:spPr>
      </p:pic>
      <p:sp>
        <p:nvSpPr>
          <p:cNvPr id="2" name="Rectangle 1"/>
          <p:cNvSpPr/>
          <p:nvPr/>
        </p:nvSpPr>
        <p:spPr>
          <a:xfrm>
            <a:off x="648379" y="3148852"/>
            <a:ext cx="3901657" cy="1015663"/>
          </a:xfrm>
          <a:prstGeom prst="rect">
            <a:avLst/>
          </a:prstGeom>
        </p:spPr>
        <p:txBody>
          <a:bodyPr wrap="square">
            <a:spAutoFit/>
          </a:bodyPr>
          <a:lstStyle/>
          <a:p>
            <a:r>
              <a:rPr lang="en-US" sz="3000" dirty="0" smtClean="0">
                <a:solidFill>
                  <a:srgbClr val="FFFFFF"/>
                </a:solidFill>
                <a:latin typeface="Calibri" panose="020F0502020204030204" pitchFamily="34" charset="0"/>
                <a:cs typeface="Calibri" panose="020F0502020204030204" pitchFamily="34" charset="0"/>
              </a:rPr>
              <a:t>Patient Portal Demo-</a:t>
            </a:r>
          </a:p>
          <a:p>
            <a:r>
              <a:rPr lang="en-US" sz="3000" dirty="0" smtClean="0">
                <a:solidFill>
                  <a:srgbClr val="FFFFFF"/>
                </a:solidFill>
                <a:latin typeface="Calibri" panose="020F0502020204030204" pitchFamily="34" charset="0"/>
                <a:cs typeface="Calibri" panose="020F0502020204030204" pitchFamily="34" charset="0"/>
              </a:rPr>
              <a:t>Patient’s Perspective</a:t>
            </a:r>
            <a:endParaRPr lang="en-US" sz="30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45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77500" lnSpcReduction="20000"/>
          </a:bodyPr>
          <a:lstStyle/>
          <a:p>
            <a:r>
              <a:rPr lang="en-US" dirty="0" smtClean="0"/>
              <a:t>Mrs. Garcia                                                                              </a:t>
            </a:r>
            <a:r>
              <a:rPr lang="en-US" u="sng" dirty="0">
                <a:hlinkClick r:id="rId3"/>
              </a:rPr>
              <a:t>https://youtu.be/kIWZFRMtPD8</a:t>
            </a:r>
            <a:endParaRPr lang="en-US" dirty="0"/>
          </a:p>
          <a:p>
            <a:endParaRPr lang="en-US" dirty="0"/>
          </a:p>
        </p:txBody>
      </p:sp>
      <p:sp>
        <p:nvSpPr>
          <p:cNvPr id="3" name="Text Placeholder 2"/>
          <p:cNvSpPr>
            <a:spLocks noGrp="1"/>
          </p:cNvSpPr>
          <p:nvPr>
            <p:ph type="body" sz="quarter" idx="12"/>
          </p:nvPr>
        </p:nvSpPr>
        <p:spPr/>
        <p:txBody>
          <a:bodyPr>
            <a:normAutofit/>
          </a:bodyPr>
          <a:lstStyle/>
          <a:p>
            <a:r>
              <a:rPr lang="en-US" sz="2800" dirty="0"/>
              <a:t>All hands on deck for </a:t>
            </a:r>
            <a:r>
              <a:rPr lang="en-US" sz="2800" dirty="0" err="1"/>
              <a:t>mywellness</a:t>
            </a:r>
            <a:endParaRPr lang="en-US" sz="2800" dirty="0"/>
          </a:p>
        </p:txBody>
      </p:sp>
      <p:sp>
        <p:nvSpPr>
          <p:cNvPr id="4" name="Title 3"/>
          <p:cNvSpPr>
            <a:spLocks noGrp="1"/>
          </p:cNvSpPr>
          <p:nvPr>
            <p:ph type="title"/>
          </p:nvPr>
        </p:nvSpPr>
        <p:spPr/>
        <p:txBody>
          <a:bodyPr>
            <a:normAutofit fontScale="90000"/>
          </a:bodyPr>
          <a:lstStyle/>
          <a:p>
            <a:r>
              <a:rPr lang="en-US" dirty="0" smtClean="0"/>
              <a:t>Introduction</a:t>
            </a:r>
            <a:endParaRPr lang="en-US" dirty="0"/>
          </a:p>
        </p:txBody>
      </p:sp>
      <p:pic>
        <p:nvPicPr>
          <p:cNvPr id="6" name="Picture 5" descr="Screen Shot 2018-07-10 at 7.41.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051" y="2395601"/>
            <a:ext cx="9919144" cy="3726260"/>
          </a:xfrm>
          <a:prstGeom prst="rect">
            <a:avLst/>
          </a:prstGeom>
        </p:spPr>
      </p:pic>
    </p:spTree>
    <p:extLst>
      <p:ext uri="{BB962C8B-B14F-4D97-AF65-F5344CB8AC3E}">
        <p14:creationId xmlns:p14="http://schemas.microsoft.com/office/powerpoint/2010/main" val="25892431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p:txBody>
      </p:sp>
      <p:sp>
        <p:nvSpPr>
          <p:cNvPr id="4" name="Title 3"/>
          <p:cNvSpPr>
            <a:spLocks noGrp="1"/>
          </p:cNvSpPr>
          <p:nvPr>
            <p:ph type="title"/>
          </p:nvPr>
        </p:nvSpPr>
        <p:spPr>
          <a:xfrm>
            <a:off x="359832" y="903593"/>
            <a:ext cx="9570720" cy="503164"/>
          </a:xfrm>
        </p:spPr>
        <p:txBody>
          <a:bodyPr>
            <a:noAutofit/>
          </a:bodyPr>
          <a:lstStyle/>
          <a:p>
            <a:r>
              <a:rPr lang="en-US" sz="3600" dirty="0" err="1" smtClean="0">
                <a:latin typeface="Gill Sans MT" panose="020B0502020104020203" pitchFamily="34" charset="0"/>
              </a:rPr>
              <a:t>MyWellness</a:t>
            </a:r>
            <a:r>
              <a:rPr lang="en-US" sz="3600" dirty="0" smtClean="0">
                <a:latin typeface="Gill Sans MT" panose="020B0502020104020203" pitchFamily="34" charset="0"/>
              </a:rPr>
              <a:t> Portal</a:t>
            </a:r>
            <a:r>
              <a:rPr lang="en-US" sz="3600" b="1" dirty="0" smtClean="0">
                <a:latin typeface="Gill Sans MT" panose="020B0502020104020203" pitchFamily="34" charset="0"/>
              </a:rPr>
              <a:t/>
            </a:r>
            <a:br>
              <a:rPr lang="en-US" sz="3600" b="1" dirty="0" smtClean="0">
                <a:latin typeface="Gill Sans MT" panose="020B0502020104020203" pitchFamily="34" charset="0"/>
              </a:rPr>
            </a:br>
            <a:endParaRPr lang="en-US" sz="3600" b="1" dirty="0">
              <a:latin typeface="Gill Sans MT" panose="020B0502020104020203" pitchFamily="34" charset="0"/>
            </a:endParaRPr>
          </a:p>
        </p:txBody>
      </p:sp>
      <p:pic>
        <p:nvPicPr>
          <p:cNvPr id="5" name="Picture 4"/>
          <p:cNvPicPr>
            <a:picLocks noChangeAspect="1"/>
          </p:cNvPicPr>
          <p:nvPr/>
        </p:nvPicPr>
        <p:blipFill>
          <a:blip r:embed="rId3"/>
          <a:stretch>
            <a:fillRect/>
          </a:stretch>
        </p:blipFill>
        <p:spPr>
          <a:xfrm>
            <a:off x="914400" y="2324835"/>
            <a:ext cx="9163051" cy="4085157"/>
          </a:xfrm>
          <a:prstGeom prst="rect">
            <a:avLst/>
          </a:prstGeom>
        </p:spPr>
      </p:pic>
      <p:sp>
        <p:nvSpPr>
          <p:cNvPr id="6" name="TextBox 5"/>
          <p:cNvSpPr txBox="1"/>
          <p:nvPr/>
        </p:nvSpPr>
        <p:spPr>
          <a:xfrm>
            <a:off x="534154" y="1312752"/>
            <a:ext cx="6111090" cy="584775"/>
          </a:xfrm>
          <a:prstGeom prst="rect">
            <a:avLst/>
          </a:prstGeom>
          <a:noFill/>
        </p:spPr>
        <p:txBody>
          <a:bodyPr wrap="square" rtlCol="0">
            <a:spAutoFit/>
          </a:bodyPr>
          <a:lstStyle/>
          <a:p>
            <a:pPr marL="495270" indent="-342900"/>
            <a:r>
              <a:rPr lang="en-US" sz="1200" b="1" dirty="0" smtClean="0">
                <a:hlinkClick r:id="rId4"/>
              </a:rPr>
              <a:t>Test Patient</a:t>
            </a:r>
            <a:endParaRPr lang="en-US" sz="1200" b="1" dirty="0" smtClean="0"/>
          </a:p>
          <a:p>
            <a:pPr marL="495270" indent="-342900">
              <a:buFont typeface="Arial" panose="020B0604020202020204" pitchFamily="34" charset="0"/>
              <a:buChar char="•"/>
            </a:pPr>
            <a:r>
              <a:rPr lang="en-US" sz="1000" b="1" dirty="0" smtClean="0"/>
              <a:t>Username</a:t>
            </a:r>
            <a:r>
              <a:rPr lang="en-US" sz="1000" dirty="0" smtClean="0"/>
              <a:t>: </a:t>
            </a:r>
            <a:r>
              <a:rPr lang="en-US" sz="1000" dirty="0" err="1" smtClean="0"/>
              <a:t>testjana</a:t>
            </a:r>
            <a:endParaRPr lang="en-US" sz="1000" dirty="0" smtClean="0"/>
          </a:p>
          <a:p>
            <a:pPr marL="495270" indent="-342900">
              <a:buFont typeface="Arial" panose="020B0604020202020204" pitchFamily="34" charset="0"/>
              <a:buChar char="•"/>
            </a:pPr>
            <a:r>
              <a:rPr lang="en-US" sz="1000" b="1" dirty="0" smtClean="0"/>
              <a:t>Password</a:t>
            </a:r>
            <a:r>
              <a:rPr lang="en-US" sz="1000" dirty="0" smtClean="0"/>
              <a:t>: cerner2016                             </a:t>
            </a:r>
            <a:endParaRPr lang="en-US" sz="1000" dirty="0"/>
          </a:p>
        </p:txBody>
      </p:sp>
    </p:spTree>
    <p:extLst>
      <p:ext uri="{BB962C8B-B14F-4D97-AF65-F5344CB8AC3E}">
        <p14:creationId xmlns:p14="http://schemas.microsoft.com/office/powerpoint/2010/main" val="27755508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p:txBody>
      </p:sp>
      <p:sp>
        <p:nvSpPr>
          <p:cNvPr id="4" name="Title 3"/>
          <p:cNvSpPr>
            <a:spLocks noGrp="1"/>
          </p:cNvSpPr>
          <p:nvPr>
            <p:ph type="title"/>
          </p:nvPr>
        </p:nvSpPr>
        <p:spPr>
          <a:xfrm>
            <a:off x="359832" y="971687"/>
            <a:ext cx="9570720" cy="503164"/>
          </a:xfrm>
        </p:spPr>
        <p:txBody>
          <a:bodyPr>
            <a:noAutofit/>
          </a:bodyPr>
          <a:lstStyle/>
          <a:p>
            <a:r>
              <a:rPr lang="en-US" sz="2800" dirty="0" err="1" smtClean="0">
                <a:latin typeface="Gill Sans MT" panose="020B0502020104020203" pitchFamily="34" charset="0"/>
              </a:rPr>
              <a:t>MyWellness</a:t>
            </a:r>
            <a:r>
              <a:rPr lang="en-US" sz="2800" dirty="0" smtClean="0">
                <a:latin typeface="Gill Sans MT" panose="020B0502020104020203" pitchFamily="34" charset="0"/>
              </a:rPr>
              <a:t> Portal Application-</a:t>
            </a:r>
            <a:r>
              <a:rPr lang="en-US" sz="2800" b="1" dirty="0" err="1" smtClean="0">
                <a:solidFill>
                  <a:srgbClr val="3366FF"/>
                </a:solidFill>
                <a:latin typeface="Gill Sans MT" panose="020B0502020104020203" pitchFamily="34" charset="0"/>
              </a:rPr>
              <a:t>HealtheLife</a:t>
            </a:r>
            <a:r>
              <a:rPr lang="en-US" sz="3600" b="1" dirty="0" smtClean="0">
                <a:latin typeface="Gill Sans MT" panose="020B0502020104020203" pitchFamily="34" charset="0"/>
              </a:rPr>
              <a:t/>
            </a:r>
            <a:br>
              <a:rPr lang="en-US" sz="3600" b="1" dirty="0" smtClean="0">
                <a:latin typeface="Gill Sans MT" panose="020B0502020104020203" pitchFamily="34" charset="0"/>
              </a:rPr>
            </a:br>
            <a:endParaRPr lang="en-US" sz="3600" b="1" dirty="0">
              <a:latin typeface="Gill Sans MT" panose="020B0502020104020203" pitchFamily="34" charset="0"/>
            </a:endParaRPr>
          </a:p>
        </p:txBody>
      </p:sp>
      <p:pic>
        <p:nvPicPr>
          <p:cNvPr id="2" name="Picture 1" descr="PP Ap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296" y="1542945"/>
            <a:ext cx="3279912" cy="5055896"/>
          </a:xfrm>
          <a:prstGeom prst="rect">
            <a:avLst/>
          </a:prstGeom>
        </p:spPr>
      </p:pic>
      <p:pic>
        <p:nvPicPr>
          <p:cNvPr id="7" name="Picture 6" descr="PP App HomePa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1915" y="1474850"/>
            <a:ext cx="3318250" cy="5046241"/>
          </a:xfrm>
          <a:prstGeom prst="rect">
            <a:avLst/>
          </a:prstGeom>
        </p:spPr>
      </p:pic>
    </p:spTree>
    <p:extLst>
      <p:ext uri="{BB962C8B-B14F-4D97-AF65-F5344CB8AC3E}">
        <p14:creationId xmlns:p14="http://schemas.microsoft.com/office/powerpoint/2010/main" val="26842609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Patient Portal Enrollment Station</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2430979" y="1196516"/>
            <a:ext cx="10483913"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Increasing Patient Portal Enrollment and Engagement</a:t>
            </a:r>
            <a:endParaRPr lang="en-US" dirty="0"/>
          </a:p>
        </p:txBody>
      </p:sp>
      <p:pic>
        <p:nvPicPr>
          <p:cNvPr id="10" name="Picture 9" descr="IMG_13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939" y="2658874"/>
            <a:ext cx="3560463" cy="3550701"/>
          </a:xfrm>
          <a:prstGeom prst="rect">
            <a:avLst/>
          </a:prstGeom>
          <a:ln>
            <a:noFill/>
          </a:ln>
          <a:effectLst>
            <a:outerShdw blurRad="292100" dist="139700" dir="2700000" algn="tl" rotWithShape="0">
              <a:srgbClr val="333333">
                <a:alpha val="65000"/>
              </a:srgbClr>
            </a:outerShdw>
          </a:effectLst>
        </p:spPr>
      </p:pic>
      <p:pic>
        <p:nvPicPr>
          <p:cNvPr id="11" name="Picture 10" descr="IMG_130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2784" y="2660890"/>
            <a:ext cx="4005150" cy="3593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8425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32500" lnSpcReduction="20000"/>
          </a:bodyPr>
          <a:lstStyle/>
          <a:p>
            <a:endParaRPr lang="en-US" sz="10700" dirty="0"/>
          </a:p>
          <a:p>
            <a:endParaRPr lang="en-US" sz="10700" dirty="0"/>
          </a:p>
          <a:p>
            <a:endParaRPr lang="en-US" b="0" dirty="0" smtClean="0"/>
          </a:p>
          <a:p>
            <a:endParaRPr lang="en-US" dirty="0"/>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sp>
        <p:nvSpPr>
          <p:cNvPr id="4" name="Title 3"/>
          <p:cNvSpPr>
            <a:spLocks noGrp="1"/>
          </p:cNvSpPr>
          <p:nvPr>
            <p:ph type="title"/>
          </p:nvPr>
        </p:nvSpPr>
        <p:spPr/>
        <p:txBody>
          <a:bodyPr>
            <a:noAutofit/>
          </a:bodyPr>
          <a:lstStyle/>
          <a:p>
            <a:r>
              <a:rPr lang="en-US" sz="2600" b="1" dirty="0" smtClean="0">
                <a:latin typeface="Gill Sans MT" panose="020B0502020104020203" pitchFamily="34" charset="0"/>
              </a:rPr>
              <a:t>Q&amp;As</a:t>
            </a:r>
            <a:endParaRPr lang="en-US" sz="2600" b="1" dirty="0">
              <a:latin typeface="Gill Sans MT" panose="020B0502020104020203" pitchFamily="34" charset="0"/>
            </a:endParaRPr>
          </a:p>
        </p:txBody>
      </p:sp>
      <p:sp>
        <p:nvSpPr>
          <p:cNvPr id="8" name="Text Placeholder 1"/>
          <p:cNvSpPr txBox="1">
            <a:spLocks/>
          </p:cNvSpPr>
          <p:nvPr/>
        </p:nvSpPr>
        <p:spPr>
          <a:xfrm>
            <a:off x="409605" y="4457466"/>
            <a:ext cx="11645900" cy="503767"/>
          </a:xfrm>
          <a:prstGeom prst="rect">
            <a:avLst/>
          </a:prstGeom>
        </p:spPr>
        <p:txBody>
          <a:bodyPr/>
          <a:lstStyle>
            <a:lvl1pPr marL="0" indent="0" algn="l" defTabSz="600938" rtl="0" eaLnBrk="1" latinLnBrk="0" hangingPunct="1">
              <a:lnSpc>
                <a:spcPct val="85000"/>
              </a:lnSpc>
              <a:spcBef>
                <a:spcPts val="1578"/>
              </a:spcBef>
              <a:buClr>
                <a:srgbClr val="0073AE"/>
              </a:buClr>
              <a:buFontTx/>
              <a:buNone/>
              <a:defRPr lang="en-US" sz="2667" b="1" kern="1200">
                <a:solidFill>
                  <a:schemeClr val="tx1"/>
                </a:solidFill>
                <a:latin typeface="Gill Sans MT" panose="020B0502020104020203" pitchFamily="34" charset="0"/>
                <a:ea typeface="+mn-ea"/>
                <a:cs typeface="+mn-cs"/>
              </a:defRPr>
            </a:lvl1pPr>
            <a:lvl2pPr marL="609570" indent="-237055" algn="l" defTabSz="600938" rtl="0" eaLnBrk="1" latinLnBrk="0" hangingPunct="1">
              <a:lnSpc>
                <a:spcPct val="85000"/>
              </a:lnSpc>
              <a:spcBef>
                <a:spcPts val="800"/>
              </a:spcBef>
              <a:buClr>
                <a:srgbClr val="001E69"/>
              </a:buClr>
              <a:buFont typeface="Arial" panose="020B0604020202020204" pitchFamily="34" charset="0"/>
              <a:buChar char="•"/>
              <a:defRPr lang="en-US" sz="2400" kern="1200">
                <a:solidFill>
                  <a:schemeClr val="tx1"/>
                </a:solidFill>
                <a:latin typeface="Gill Sans MT" panose="020B0502020104020203" pitchFamily="34" charset="0"/>
                <a:ea typeface="+mn-ea"/>
                <a:cs typeface="+mn-cs"/>
              </a:defRPr>
            </a:lvl2pPr>
            <a:lvl3pPr marL="1073097" indent="-220122" algn="l" defTabSz="600938" rtl="0" eaLnBrk="1" latinLnBrk="0" hangingPunct="1">
              <a:lnSpc>
                <a:spcPct val="85000"/>
              </a:lnSpc>
              <a:spcBef>
                <a:spcPts val="800"/>
              </a:spcBef>
              <a:buClr>
                <a:srgbClr val="001E69"/>
              </a:buClr>
              <a:buFont typeface="Tahoma" panose="020B0604030504040204" pitchFamily="34" charset="0"/>
              <a:buChar char="̶"/>
              <a:defRPr lang="en-US" sz="2133" kern="1200">
                <a:solidFill>
                  <a:schemeClr val="tx1"/>
                </a:solidFill>
                <a:latin typeface="Gill Sans MT" panose="020B0502020104020203" pitchFamily="34" charset="0"/>
                <a:ea typeface="+mn-ea"/>
                <a:cs typeface="+mn-cs"/>
              </a:defRPr>
            </a:lvl3pPr>
            <a:lvl4pPr marL="1377882" indent="-220122" algn="l" defTabSz="600938" rtl="0" eaLnBrk="1" latinLnBrk="0" hangingPunct="1">
              <a:spcBef>
                <a:spcPct val="20000"/>
              </a:spcBef>
              <a:buClr>
                <a:srgbClr val="001E69"/>
              </a:buClr>
              <a:buFont typeface="Arial" panose="020B0604020202020204" pitchFamily="34" charset="0"/>
              <a:buChar char="•"/>
              <a:defRPr sz="1867" kern="1200">
                <a:solidFill>
                  <a:schemeClr val="tx1"/>
                </a:solidFill>
                <a:latin typeface="Gill Sans MT" panose="020B0502020104020203" pitchFamily="34" charset="0"/>
                <a:ea typeface="+mn-ea"/>
                <a:cs typeface="+mn-cs"/>
              </a:defRPr>
            </a:lvl4pPr>
            <a:lvl5pPr marL="1682667" indent="-304784" algn="l" defTabSz="600938" rtl="0" eaLnBrk="1" latinLnBrk="0" hangingPunct="1">
              <a:spcBef>
                <a:spcPct val="20000"/>
              </a:spcBef>
              <a:buClr>
                <a:srgbClr val="001E69"/>
              </a:buClr>
              <a:buFont typeface="Arial"/>
              <a:buChar char="»"/>
              <a:defRPr sz="1600" kern="1200">
                <a:solidFill>
                  <a:schemeClr val="tx1"/>
                </a:solidFill>
                <a:latin typeface="Gill Sans MT" panose="020B0502020104020203" pitchFamily="34" charset="0"/>
                <a:ea typeface="+mn-ea"/>
                <a:cs typeface="+mn-cs"/>
              </a:defRPr>
            </a:lvl5pPr>
            <a:lvl6pPr marL="3305144" indent="-300467" algn="l" defTabSz="600938" rtl="0" eaLnBrk="1" latinLnBrk="0" hangingPunct="1">
              <a:spcBef>
                <a:spcPct val="20000"/>
              </a:spcBef>
              <a:buFont typeface="Arial"/>
              <a:buChar char="•"/>
              <a:defRPr sz="2609" kern="1200">
                <a:solidFill>
                  <a:schemeClr val="tx1"/>
                </a:solidFill>
                <a:latin typeface="+mn-lt"/>
                <a:ea typeface="+mn-ea"/>
                <a:cs typeface="+mn-cs"/>
              </a:defRPr>
            </a:lvl6pPr>
            <a:lvl7pPr marL="3906081" indent="-300467" algn="l" defTabSz="600938" rtl="0" eaLnBrk="1" latinLnBrk="0" hangingPunct="1">
              <a:spcBef>
                <a:spcPct val="20000"/>
              </a:spcBef>
              <a:buFont typeface="Arial"/>
              <a:buChar char="•"/>
              <a:defRPr sz="2609" kern="1200">
                <a:solidFill>
                  <a:schemeClr val="tx1"/>
                </a:solidFill>
                <a:latin typeface="+mn-lt"/>
                <a:ea typeface="+mn-ea"/>
                <a:cs typeface="+mn-cs"/>
              </a:defRPr>
            </a:lvl7pPr>
            <a:lvl8pPr marL="4507017" indent="-300467" algn="l" defTabSz="600938" rtl="0" eaLnBrk="1" latinLnBrk="0" hangingPunct="1">
              <a:spcBef>
                <a:spcPct val="20000"/>
              </a:spcBef>
              <a:buFont typeface="Arial"/>
              <a:buChar char="•"/>
              <a:defRPr sz="2609" kern="1200">
                <a:solidFill>
                  <a:schemeClr val="tx1"/>
                </a:solidFill>
                <a:latin typeface="+mn-lt"/>
                <a:ea typeface="+mn-ea"/>
                <a:cs typeface="+mn-cs"/>
              </a:defRPr>
            </a:lvl8pPr>
            <a:lvl9pPr marL="5107948" indent="-300467" algn="l" defTabSz="600938" rtl="0" eaLnBrk="1" latinLnBrk="0" hangingPunct="1">
              <a:spcBef>
                <a:spcPct val="20000"/>
              </a:spcBef>
              <a:buFont typeface="Arial"/>
              <a:buChar char="•"/>
              <a:defRPr sz="2609" kern="1200">
                <a:solidFill>
                  <a:schemeClr val="tx1"/>
                </a:solidFill>
                <a:latin typeface="+mn-lt"/>
                <a:ea typeface="+mn-ea"/>
                <a:cs typeface="+mn-cs"/>
              </a:defRPr>
            </a:lvl9pPr>
          </a:lstStyle>
          <a:p>
            <a:endParaRPr lang="en-US" b="0" dirty="0" smtClean="0"/>
          </a:p>
          <a:p>
            <a:endParaRPr lang="en-US" dirty="0"/>
          </a:p>
        </p:txBody>
      </p:sp>
      <p:sp>
        <p:nvSpPr>
          <p:cNvPr id="6" name="TextBox 5"/>
          <p:cNvSpPr txBox="1"/>
          <p:nvPr/>
        </p:nvSpPr>
        <p:spPr>
          <a:xfrm>
            <a:off x="479834" y="1711105"/>
            <a:ext cx="10483913" cy="923330"/>
          </a:xfrm>
          <a:prstGeom prst="rect">
            <a:avLst/>
          </a:prstGeom>
          <a:noFill/>
        </p:spPr>
        <p:txBody>
          <a:bodyPr wrap="square" rtlCol="0">
            <a:spAutoFit/>
          </a:bodyPr>
          <a:lstStyle/>
          <a:p>
            <a:endParaRPr lang="en-US" dirty="0"/>
          </a:p>
          <a:p>
            <a:endParaRPr lang="en-US" dirty="0" smtClean="0"/>
          </a:p>
          <a:p>
            <a:pPr marL="342900" indent="-342900">
              <a:buFont typeface="+mj-lt"/>
              <a:buAutoNum type="arabicPeriod"/>
            </a:pPr>
            <a:endParaRPr lang="en-US" dirty="0"/>
          </a:p>
        </p:txBody>
      </p:sp>
      <p:sp>
        <p:nvSpPr>
          <p:cNvPr id="5" name="TextBox 4"/>
          <p:cNvSpPr txBox="1"/>
          <p:nvPr/>
        </p:nvSpPr>
        <p:spPr>
          <a:xfrm>
            <a:off x="715224" y="1792586"/>
            <a:ext cx="10185148" cy="3416320"/>
          </a:xfrm>
          <a:prstGeom prst="rect">
            <a:avLst/>
          </a:prstGeom>
          <a:noFill/>
        </p:spPr>
        <p:txBody>
          <a:bodyPr wrap="square" rtlCol="0">
            <a:spAutoFit/>
          </a:bodyPr>
          <a:lstStyle/>
          <a:p>
            <a:pPr marL="342900" indent="-342900">
              <a:buFont typeface="+mj-lt"/>
              <a:buAutoNum type="arabicPeriod"/>
            </a:pPr>
            <a:r>
              <a:rPr lang="en-US" dirty="0" smtClean="0"/>
              <a:t>Q: Can adult use a “proxy” ( designate another adult to be able to login to their </a:t>
            </a:r>
            <a:r>
              <a:rPr lang="en-US" dirty="0" err="1" smtClean="0"/>
              <a:t>MyWellness</a:t>
            </a:r>
            <a:r>
              <a:rPr lang="en-US" dirty="0" smtClean="0"/>
              <a:t> account for them?</a:t>
            </a:r>
          </a:p>
          <a:p>
            <a:pPr marL="800100" lvl="1" indent="-342900">
              <a:buFont typeface="Wingdings" panose="05000000000000000000" pitchFamily="2" charset="2"/>
              <a:buChar char="§"/>
            </a:pPr>
            <a:r>
              <a:rPr lang="en-US" dirty="0" smtClean="0"/>
              <a:t>A: Yes. </a:t>
            </a:r>
          </a:p>
          <a:p>
            <a:r>
              <a:rPr lang="en-US" dirty="0" smtClean="0"/>
              <a:t>2. Q: Can providers and their nurses invite patients to join </a:t>
            </a:r>
            <a:r>
              <a:rPr lang="en-US" dirty="0" err="1" smtClean="0"/>
              <a:t>MyWellness</a:t>
            </a:r>
            <a:r>
              <a:rPr lang="en-US" dirty="0" smtClean="0"/>
              <a:t> portal as part of their workflow?</a:t>
            </a:r>
          </a:p>
          <a:p>
            <a:pPr marL="742950" lvl="1" indent="-285750">
              <a:buFont typeface="Wingdings" panose="05000000000000000000" pitchFamily="2" charset="2"/>
              <a:buChar char="§"/>
            </a:pPr>
            <a:r>
              <a:rPr lang="en-US" dirty="0" smtClean="0"/>
              <a:t>A: Yes!</a:t>
            </a:r>
          </a:p>
          <a:p>
            <a:r>
              <a:rPr lang="en-US" dirty="0" smtClean="0"/>
              <a:t>3. Q: Which labs are not viewable?</a:t>
            </a:r>
          </a:p>
          <a:p>
            <a:pPr marL="742950" lvl="1" indent="-285750">
              <a:buFont typeface="Wingdings" panose="05000000000000000000" pitchFamily="2" charset="2"/>
              <a:buChar char="§"/>
            </a:pPr>
            <a:r>
              <a:rPr lang="en-US" dirty="0" smtClean="0"/>
              <a:t>HIV, STD, Hepatitis, pathology</a:t>
            </a:r>
          </a:p>
          <a:p>
            <a:r>
              <a:rPr lang="en-US" dirty="0" smtClean="0"/>
              <a:t>4. Q: Which Imaging Results are Viewable?</a:t>
            </a:r>
          </a:p>
          <a:p>
            <a:pPr marL="742950" lvl="1" indent="-285750">
              <a:buFont typeface="Arial" panose="020B0604020202020204" pitchFamily="34" charset="0"/>
              <a:buChar char="•"/>
            </a:pPr>
            <a:r>
              <a:rPr lang="en-US" dirty="0" smtClean="0"/>
              <a:t>All radiology results</a:t>
            </a:r>
          </a:p>
          <a:p>
            <a:r>
              <a:rPr lang="en-US" dirty="0" smtClean="0"/>
              <a:t>5. How long will it take for radiology results to be viewable?</a:t>
            </a:r>
          </a:p>
          <a:p>
            <a:pPr marL="742950" lvl="1" indent="-285750">
              <a:buFont typeface="Wingdings" panose="05000000000000000000" pitchFamily="2" charset="2"/>
              <a:buChar char="§"/>
            </a:pPr>
            <a:r>
              <a:rPr lang="en-US" dirty="0" smtClean="0"/>
              <a:t>A: 72 hours</a:t>
            </a:r>
            <a:endParaRPr lang="en-US" dirty="0"/>
          </a:p>
          <a:p>
            <a:pPr lvl="1"/>
            <a:endParaRPr lang="en-US" dirty="0" smtClean="0"/>
          </a:p>
        </p:txBody>
      </p:sp>
    </p:spTree>
    <p:extLst>
      <p:ext uri="{BB962C8B-B14F-4D97-AF65-F5344CB8AC3E}">
        <p14:creationId xmlns:p14="http://schemas.microsoft.com/office/powerpoint/2010/main" val="42196069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3200" dirty="0" smtClean="0"/>
              <a:t>All hands on deck for </a:t>
            </a:r>
            <a:r>
              <a:rPr lang="en-US" sz="3200" dirty="0" err="1" smtClean="0"/>
              <a:t>mywellness</a:t>
            </a:r>
            <a:endParaRPr lang="en-US" dirty="0"/>
          </a:p>
          <a:p>
            <a:endParaRPr lang="en-US" dirty="0"/>
          </a:p>
        </p:txBody>
      </p:sp>
      <p:sp>
        <p:nvSpPr>
          <p:cNvPr id="4" name="Title 3"/>
          <p:cNvSpPr>
            <a:spLocks noGrp="1"/>
          </p:cNvSpPr>
          <p:nvPr>
            <p:ph type="title"/>
          </p:nvPr>
        </p:nvSpPr>
        <p:spPr>
          <a:xfrm>
            <a:off x="158624" y="119607"/>
            <a:ext cx="11374012" cy="3157601"/>
          </a:xfrm>
        </p:spPr>
        <p:txBody>
          <a:bodyPr>
            <a:noAutofit/>
          </a:bodyPr>
          <a:lstStyle/>
          <a:p>
            <a:pPr algn="ctr"/>
            <a:r>
              <a:rPr lang="en-US" sz="3000" dirty="0" smtClean="0">
                <a:latin typeface="Gill Sans MT" panose="020B0502020104020203" pitchFamily="34" charset="0"/>
              </a:rPr>
              <a:t>Let’s work together to enroll patients in MyWellness Portal!</a:t>
            </a:r>
            <a:br>
              <a:rPr lang="en-US" sz="3000" dirty="0" smtClean="0">
                <a:latin typeface="Gill Sans MT" panose="020B0502020104020203" pitchFamily="34" charset="0"/>
              </a:rPr>
            </a:br>
            <a:r>
              <a:rPr lang="en-US" sz="2000" u="sng" dirty="0">
                <a:latin typeface="Gilll Sans MT"/>
                <a:cs typeface="Gilll Sans MT"/>
                <a:hlinkClick r:id="rId3"/>
              </a:rPr>
              <a:t>https://youtu.be/LWBqMnZ5Mmc</a:t>
            </a:r>
            <a:r>
              <a:rPr lang="en-US" sz="3200" u="sng" dirty="0">
                <a:latin typeface="Gilll Sans MT"/>
                <a:cs typeface="Gilll Sans MT"/>
              </a:rPr>
              <a:t/>
            </a:r>
            <a:br>
              <a:rPr lang="en-US" sz="3200" u="sng" dirty="0">
                <a:latin typeface="Gilll Sans MT"/>
                <a:cs typeface="Gilll Sans MT"/>
              </a:rPr>
            </a:br>
            <a:endParaRPr lang="en-US" sz="3000" i="1" dirty="0">
              <a:latin typeface="Gill Sans MT" panose="020B0502020104020203" pitchFamily="34" charset="0"/>
            </a:endParaRPr>
          </a:p>
        </p:txBody>
      </p:sp>
      <p:pic>
        <p:nvPicPr>
          <p:cNvPr id="6" name="Picture 5" descr="Screen Shot 2018-07-10 at 7.41.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705" y="2108718"/>
            <a:ext cx="10051267" cy="4115942"/>
          </a:xfrm>
          <a:prstGeom prst="rect">
            <a:avLst/>
          </a:prstGeom>
        </p:spPr>
      </p:pic>
    </p:spTree>
    <p:extLst>
      <p:ext uri="{BB962C8B-B14F-4D97-AF65-F5344CB8AC3E}">
        <p14:creationId xmlns:p14="http://schemas.microsoft.com/office/powerpoint/2010/main" val="16739214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442C03E-26D4-1042-9FA2-CE2F1D2E4526}"/>
              </a:ext>
            </a:extLst>
          </p:cNvPr>
          <p:cNvSpPr>
            <a:spLocks noGrp="1"/>
          </p:cNvSpPr>
          <p:nvPr>
            <p:ph type="body" sz="quarter" idx="12"/>
          </p:nvPr>
        </p:nvSpPr>
        <p:spPr>
          <a:xfrm>
            <a:off x="360363" y="223838"/>
            <a:ext cx="9569450" cy="679450"/>
          </a:xfrm>
        </p:spPr>
        <p:txBody>
          <a:bodyPr/>
          <a:lstStyle/>
          <a:p>
            <a:pPr defTabSz="600938" eaLnBrk="1" fontAlgn="auto" hangingPunct="1">
              <a:spcBef>
                <a:spcPts val="1578"/>
              </a:spcBef>
              <a:spcAft>
                <a:spcPts val="0"/>
              </a:spcAft>
              <a:defRPr/>
            </a:pPr>
            <a:r>
              <a:rPr lang="en-US" sz="2800" dirty="0" smtClean="0">
                <a:ea typeface="+mn-ea"/>
              </a:rPr>
              <a:t>All hands on deck for </a:t>
            </a:r>
            <a:r>
              <a:rPr lang="en-US" sz="2800" dirty="0" err="1" smtClean="0">
                <a:ea typeface="+mn-ea"/>
              </a:rPr>
              <a:t>mywellNess</a:t>
            </a:r>
            <a:endParaRPr dirty="0">
              <a:ea typeface="+mn-ea"/>
            </a:endParaRPr>
          </a:p>
          <a:p>
            <a:pPr defTabSz="600938" eaLnBrk="1" fontAlgn="auto" hangingPunct="1">
              <a:spcBef>
                <a:spcPts val="1578"/>
              </a:spcBef>
              <a:spcAft>
                <a:spcPts val="0"/>
              </a:spcAft>
              <a:defRPr/>
            </a:pPr>
            <a:endParaRPr dirty="0">
              <a:ea typeface="+mn-ea"/>
            </a:endParaRPr>
          </a:p>
        </p:txBody>
      </p:sp>
      <p:graphicFrame>
        <p:nvGraphicFramePr>
          <p:cNvPr id="7" name="Chart 6"/>
          <p:cNvGraphicFramePr/>
          <p:nvPr>
            <p:extLst>
              <p:ext uri="{D42A27DB-BD31-4B8C-83A1-F6EECF244321}">
                <p14:modId xmlns:p14="http://schemas.microsoft.com/office/powerpoint/2010/main" val="1093838962"/>
              </p:ext>
            </p:extLst>
          </p:nvPr>
        </p:nvGraphicFramePr>
        <p:xfrm>
          <a:off x="544251" y="2287061"/>
          <a:ext cx="11020610" cy="385414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xmlns="" id="{FECD2896-4D48-C146-88B9-7AEB4EA951A5}"/>
              </a:ext>
            </a:extLst>
          </p:cNvPr>
          <p:cNvSpPr txBox="1">
            <a:spLocks/>
          </p:cNvSpPr>
          <p:nvPr/>
        </p:nvSpPr>
        <p:spPr>
          <a:xfrm>
            <a:off x="0" y="1298326"/>
            <a:ext cx="11695575" cy="503238"/>
          </a:xfrm>
          <a:prstGeom prst="rect">
            <a:avLst/>
          </a:prstGeom>
        </p:spPr>
        <p:txBody>
          <a:bodyPr vert="horz" lIns="184279" tIns="92139" rIns="184279" bIns="92139" rtlCol="0" anchor="b" anchorCtr="0">
            <a:noAutofit/>
          </a:bodyPr>
          <a:lstStyle>
            <a:lvl1pPr algn="l" defTabSz="600075" rtl="0" eaLnBrk="0" fontAlgn="base" hangingPunct="0">
              <a:lnSpc>
                <a:spcPct val="70000"/>
              </a:lnSpc>
              <a:spcBef>
                <a:spcPct val="0"/>
              </a:spcBef>
              <a:spcAft>
                <a:spcPct val="0"/>
              </a:spcAft>
              <a:buFont typeface="Arial" panose="020B0604020202020204" pitchFamily="34" charset="0"/>
              <a:defRPr lang="en-US" sz="3100" b="1" kern="1200" cap="all" dirty="0">
                <a:solidFill>
                  <a:schemeClr val="bg1"/>
                </a:solidFill>
                <a:latin typeface="Gill Sans MT" panose="020B0502020104020203" pitchFamily="34" charset="0"/>
                <a:ea typeface="MS PGothic" panose="020B0600070205080204" pitchFamily="34" charset="-128"/>
                <a:cs typeface="Arial"/>
              </a:defRPr>
            </a:lvl1pPr>
            <a:lvl2pPr algn="l" defTabSz="600075" rtl="0" eaLnBrk="0" fontAlgn="base" hangingPunct="0">
              <a:lnSpc>
                <a:spcPct val="70000"/>
              </a:lnSpc>
              <a:spcBef>
                <a:spcPct val="0"/>
              </a:spcBef>
              <a:spcAft>
                <a:spcPct val="0"/>
              </a:spcAft>
              <a:buFont typeface="Arial" panose="020B0604020202020204" pitchFamily="34" charset="0"/>
              <a:defRPr sz="3100" b="1">
                <a:solidFill>
                  <a:schemeClr val="bg1"/>
                </a:solidFill>
                <a:latin typeface="Gill Sans MT" charset="0"/>
                <a:ea typeface="MS PGothic" panose="020B0600070205080204" pitchFamily="34" charset="-128"/>
                <a:cs typeface="Arial" charset="0"/>
              </a:defRPr>
            </a:lvl2pPr>
            <a:lvl3pPr algn="l" defTabSz="600075" rtl="0" eaLnBrk="0" fontAlgn="base" hangingPunct="0">
              <a:lnSpc>
                <a:spcPct val="70000"/>
              </a:lnSpc>
              <a:spcBef>
                <a:spcPct val="0"/>
              </a:spcBef>
              <a:spcAft>
                <a:spcPct val="0"/>
              </a:spcAft>
              <a:buFont typeface="Arial" panose="020B0604020202020204" pitchFamily="34" charset="0"/>
              <a:defRPr sz="3100" b="1">
                <a:solidFill>
                  <a:schemeClr val="bg1"/>
                </a:solidFill>
                <a:latin typeface="Gill Sans MT" charset="0"/>
                <a:ea typeface="MS PGothic" panose="020B0600070205080204" pitchFamily="34" charset="-128"/>
                <a:cs typeface="Arial" charset="0"/>
              </a:defRPr>
            </a:lvl3pPr>
            <a:lvl4pPr algn="l" defTabSz="600075" rtl="0" eaLnBrk="0" fontAlgn="base" hangingPunct="0">
              <a:lnSpc>
                <a:spcPct val="70000"/>
              </a:lnSpc>
              <a:spcBef>
                <a:spcPct val="0"/>
              </a:spcBef>
              <a:spcAft>
                <a:spcPct val="0"/>
              </a:spcAft>
              <a:buFont typeface="Arial" panose="020B0604020202020204" pitchFamily="34" charset="0"/>
              <a:defRPr sz="3100" b="1">
                <a:solidFill>
                  <a:schemeClr val="bg1"/>
                </a:solidFill>
                <a:latin typeface="Gill Sans MT" charset="0"/>
                <a:ea typeface="MS PGothic" panose="020B0600070205080204" pitchFamily="34" charset="-128"/>
                <a:cs typeface="Arial" charset="0"/>
              </a:defRPr>
            </a:lvl4pPr>
            <a:lvl5pPr algn="l" defTabSz="600075" rtl="0" eaLnBrk="0" fontAlgn="base" hangingPunct="0">
              <a:lnSpc>
                <a:spcPct val="70000"/>
              </a:lnSpc>
              <a:spcBef>
                <a:spcPct val="0"/>
              </a:spcBef>
              <a:spcAft>
                <a:spcPct val="0"/>
              </a:spcAft>
              <a:buFont typeface="Arial" panose="020B0604020202020204" pitchFamily="34" charset="0"/>
              <a:defRPr sz="3100" b="1">
                <a:solidFill>
                  <a:schemeClr val="bg1"/>
                </a:solidFill>
                <a:latin typeface="Gill Sans MT" charset="0"/>
                <a:ea typeface="MS PGothic" panose="020B0600070205080204" pitchFamily="34" charset="-128"/>
                <a:cs typeface="Arial" charset="0"/>
              </a:defRPr>
            </a:lvl5pPr>
            <a:lvl6pPr marL="457200" algn="l" defTabSz="600075" rtl="0" fontAlgn="base">
              <a:lnSpc>
                <a:spcPct val="70000"/>
              </a:lnSpc>
              <a:spcBef>
                <a:spcPct val="0"/>
              </a:spcBef>
              <a:spcAft>
                <a:spcPct val="0"/>
              </a:spcAft>
              <a:buFont typeface="Arial" charset="0"/>
              <a:defRPr sz="3100" b="1">
                <a:solidFill>
                  <a:schemeClr val="bg1"/>
                </a:solidFill>
                <a:latin typeface="Gill Sans MT" charset="0"/>
                <a:ea typeface="ＭＳ Ｐゴシック" charset="0"/>
                <a:cs typeface="Arial" charset="0"/>
              </a:defRPr>
            </a:lvl6pPr>
            <a:lvl7pPr marL="914400" algn="l" defTabSz="600075" rtl="0" fontAlgn="base">
              <a:lnSpc>
                <a:spcPct val="70000"/>
              </a:lnSpc>
              <a:spcBef>
                <a:spcPct val="0"/>
              </a:spcBef>
              <a:spcAft>
                <a:spcPct val="0"/>
              </a:spcAft>
              <a:buFont typeface="Arial" charset="0"/>
              <a:defRPr sz="3100" b="1">
                <a:solidFill>
                  <a:schemeClr val="bg1"/>
                </a:solidFill>
                <a:latin typeface="Gill Sans MT" charset="0"/>
                <a:ea typeface="ＭＳ Ｐゴシック" charset="0"/>
                <a:cs typeface="Arial" charset="0"/>
              </a:defRPr>
            </a:lvl7pPr>
            <a:lvl8pPr marL="1371600" algn="l" defTabSz="600075" rtl="0" fontAlgn="base">
              <a:lnSpc>
                <a:spcPct val="70000"/>
              </a:lnSpc>
              <a:spcBef>
                <a:spcPct val="0"/>
              </a:spcBef>
              <a:spcAft>
                <a:spcPct val="0"/>
              </a:spcAft>
              <a:buFont typeface="Arial" charset="0"/>
              <a:defRPr sz="3100" b="1">
                <a:solidFill>
                  <a:schemeClr val="bg1"/>
                </a:solidFill>
                <a:latin typeface="Gill Sans MT" charset="0"/>
                <a:ea typeface="ＭＳ Ｐゴシック" charset="0"/>
                <a:cs typeface="Arial" charset="0"/>
              </a:defRPr>
            </a:lvl8pPr>
            <a:lvl9pPr marL="1828800" algn="l" defTabSz="600075" rtl="0" fontAlgn="base">
              <a:lnSpc>
                <a:spcPct val="70000"/>
              </a:lnSpc>
              <a:spcBef>
                <a:spcPct val="0"/>
              </a:spcBef>
              <a:spcAft>
                <a:spcPct val="0"/>
              </a:spcAft>
              <a:buFont typeface="Arial" charset="0"/>
              <a:defRPr sz="3100" b="1">
                <a:solidFill>
                  <a:schemeClr val="bg1"/>
                </a:solidFill>
                <a:latin typeface="Gill Sans MT" charset="0"/>
                <a:ea typeface="ＭＳ Ｐゴシック" charset="0"/>
                <a:cs typeface="Arial" charset="0"/>
              </a:defRPr>
            </a:lvl9pPr>
          </a:lstStyle>
          <a:p>
            <a:pPr defTabSz="600938" eaLnBrk="1" fontAlgn="auto" hangingPunct="1">
              <a:spcBef>
                <a:spcPts val="0"/>
              </a:spcBef>
              <a:spcAft>
                <a:spcPts val="0"/>
              </a:spcAft>
              <a:buFont typeface="Arial"/>
              <a:buNone/>
              <a:defRPr/>
            </a:pPr>
            <a:r>
              <a:rPr lang="en-US" sz="2500" dirty="0"/>
              <a:t>LAC+USC PRIMARY CARE ADULT </a:t>
            </a:r>
            <a:r>
              <a:rPr lang="en-US" sz="2500" dirty="0" smtClean="0"/>
              <a:t> WEST </a:t>
            </a:r>
            <a:r>
              <a:rPr lang="en-US" sz="2500" dirty="0"/>
              <a:t>MYWELLNESS PORTAL </a:t>
            </a:r>
            <a:r>
              <a:rPr lang="en-US" sz="2500" dirty="0" smtClean="0"/>
              <a:t>ENROLLMENT PATIENTS CHECKED OUT BY MONTH</a:t>
            </a:r>
          </a:p>
          <a:p>
            <a:pPr defTabSz="600938" eaLnBrk="1" fontAlgn="auto" hangingPunct="1">
              <a:spcBef>
                <a:spcPts val="0"/>
              </a:spcBef>
              <a:spcAft>
                <a:spcPts val="0"/>
              </a:spcAft>
              <a:buFont typeface="Arial"/>
              <a:buNone/>
              <a:defRPr/>
            </a:pPr>
            <a:endParaRPr lang="en-US" sz="2500" dirty="0">
              <a:solidFill>
                <a:srgbClr val="008000"/>
              </a:solidFill>
              <a:ea typeface="+mn-ea"/>
            </a:endParaRPr>
          </a:p>
        </p:txBody>
      </p:sp>
    </p:spTree>
    <p:extLst>
      <p:ext uri="{BB962C8B-B14F-4D97-AF65-F5344CB8AC3E}">
        <p14:creationId xmlns:p14="http://schemas.microsoft.com/office/powerpoint/2010/main" val="56264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442C03E-26D4-1042-9FA2-CE2F1D2E4526}"/>
              </a:ext>
            </a:extLst>
          </p:cNvPr>
          <p:cNvSpPr>
            <a:spLocks noGrp="1"/>
          </p:cNvSpPr>
          <p:nvPr>
            <p:ph type="body" sz="quarter" idx="12"/>
          </p:nvPr>
        </p:nvSpPr>
        <p:spPr>
          <a:xfrm>
            <a:off x="360363" y="223838"/>
            <a:ext cx="9569450" cy="679450"/>
          </a:xfrm>
        </p:spPr>
        <p:txBody>
          <a:bodyPr/>
          <a:lstStyle/>
          <a:p>
            <a:pPr defTabSz="600938" eaLnBrk="1" fontAlgn="auto" hangingPunct="1">
              <a:spcBef>
                <a:spcPts val="1578"/>
              </a:spcBef>
              <a:spcAft>
                <a:spcPts val="0"/>
              </a:spcAft>
              <a:defRPr/>
            </a:pPr>
            <a:r>
              <a:rPr lang="en-US" sz="2800" dirty="0" smtClean="0">
                <a:ea typeface="+mn-ea"/>
              </a:rPr>
              <a:t>All hands on deck for mywellness</a:t>
            </a:r>
          </a:p>
          <a:p>
            <a:pPr defTabSz="600938" eaLnBrk="1" fontAlgn="auto" hangingPunct="1">
              <a:spcBef>
                <a:spcPts val="1578"/>
              </a:spcBef>
              <a:spcAft>
                <a:spcPts val="0"/>
              </a:spcAft>
              <a:defRPr/>
            </a:pPr>
            <a:endParaRPr lang="en-US" sz="2800" dirty="0">
              <a:ea typeface="+mn-ea"/>
            </a:endParaRPr>
          </a:p>
          <a:p>
            <a:pPr defTabSz="600938" eaLnBrk="1" fontAlgn="auto" hangingPunct="1">
              <a:spcBef>
                <a:spcPts val="1578"/>
              </a:spcBef>
              <a:spcAft>
                <a:spcPts val="0"/>
              </a:spcAft>
              <a:defRPr/>
            </a:pPr>
            <a:endParaRPr lang="en-US" sz="2800" dirty="0" smtClean="0">
              <a:ea typeface="+mn-ea"/>
            </a:endParaRPr>
          </a:p>
          <a:p>
            <a:pPr defTabSz="600938" eaLnBrk="1" fontAlgn="auto" hangingPunct="1">
              <a:spcBef>
                <a:spcPts val="1578"/>
              </a:spcBef>
              <a:spcAft>
                <a:spcPts val="0"/>
              </a:spcAft>
              <a:defRPr/>
            </a:pPr>
            <a:endParaRPr dirty="0">
              <a:ea typeface="+mn-ea"/>
            </a:endParaRPr>
          </a:p>
          <a:p>
            <a:pPr defTabSz="600938" eaLnBrk="1" fontAlgn="auto" hangingPunct="1">
              <a:spcBef>
                <a:spcPts val="1578"/>
              </a:spcBef>
              <a:spcAft>
                <a:spcPts val="0"/>
              </a:spcAft>
              <a:defRPr/>
            </a:pPr>
            <a:endParaRPr dirty="0">
              <a:ea typeface="+mn-ea"/>
            </a:endParaRPr>
          </a:p>
        </p:txBody>
      </p:sp>
      <p:sp>
        <p:nvSpPr>
          <p:cNvPr id="4" name="Title 3">
            <a:extLst>
              <a:ext uri="{FF2B5EF4-FFF2-40B4-BE49-F238E27FC236}">
                <a16:creationId xmlns:a16="http://schemas.microsoft.com/office/drawing/2014/main" xmlns="" id="{FECD2896-4D48-C146-88B9-7AEB4EA951A5}"/>
              </a:ext>
            </a:extLst>
          </p:cNvPr>
          <p:cNvSpPr>
            <a:spLocks noGrp="1"/>
          </p:cNvSpPr>
          <p:nvPr>
            <p:ph type="title"/>
          </p:nvPr>
        </p:nvSpPr>
        <p:spPr>
          <a:xfrm>
            <a:off x="0" y="1511952"/>
            <a:ext cx="11695575" cy="503238"/>
          </a:xfrm>
        </p:spPr>
        <p:txBody>
          <a:bodyPr>
            <a:normAutofit fontScale="90000"/>
          </a:bodyPr>
          <a:lstStyle/>
          <a:p>
            <a:pPr defTabSz="600938" eaLnBrk="1" fontAlgn="auto" hangingPunct="1">
              <a:spcBef>
                <a:spcPts val="0"/>
              </a:spcBef>
              <a:spcAft>
                <a:spcPts val="0"/>
              </a:spcAft>
              <a:defRPr/>
            </a:pPr>
            <a:r>
              <a:rPr lang="en-US" sz="2500" dirty="0"/>
              <a:t>LAC+USC PRIMARY CARE ADULT WEST MYWELLNESS PORTAL ENROLLMENT OVER TIME</a:t>
            </a:r>
            <a:br>
              <a:rPr lang="en-US" sz="2500" dirty="0"/>
            </a:br>
            <a:r>
              <a:rPr lang="en-US" sz="2500" dirty="0"/>
              <a:t/>
            </a:r>
            <a:br>
              <a:rPr lang="en-US" sz="2500" dirty="0"/>
            </a:br>
            <a:endParaRPr sz="2500" dirty="0">
              <a:solidFill>
                <a:srgbClr val="008000"/>
              </a:solidFill>
              <a:ea typeface="+mn-ea"/>
            </a:endParaRPr>
          </a:p>
        </p:txBody>
      </p:sp>
      <p:graphicFrame>
        <p:nvGraphicFramePr>
          <p:cNvPr id="7" name="Chart 6"/>
          <p:cNvGraphicFramePr/>
          <p:nvPr>
            <p:extLst>
              <p:ext uri="{D42A27DB-BD31-4B8C-83A1-F6EECF244321}">
                <p14:modId xmlns:p14="http://schemas.microsoft.com/office/powerpoint/2010/main" val="1121071560"/>
              </p:ext>
            </p:extLst>
          </p:nvPr>
        </p:nvGraphicFramePr>
        <p:xfrm>
          <a:off x="494773" y="2490819"/>
          <a:ext cx="10835748" cy="4367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4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9832" y="1792021"/>
            <a:ext cx="11645900" cy="503767"/>
          </a:xfrm>
        </p:spPr>
        <p:txBody>
          <a:bodyPr>
            <a:noAutofit/>
          </a:bodyPr>
          <a:lstStyle/>
          <a:p>
            <a:pPr marL="1066770" lvl="1" indent="-457200">
              <a:buFont typeface="Arial"/>
              <a:buChar char="•"/>
            </a:pPr>
            <a:r>
              <a:rPr lang="en-US" sz="2500" dirty="0" smtClean="0"/>
              <a:t>Patient Portal- Helps Patients Manage Care Remotely from Home</a:t>
            </a:r>
          </a:p>
        </p:txBody>
      </p:sp>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p:txBody>
      </p:sp>
      <p:sp>
        <p:nvSpPr>
          <p:cNvPr id="4" name="Title 3"/>
          <p:cNvSpPr>
            <a:spLocks noGrp="1"/>
          </p:cNvSpPr>
          <p:nvPr>
            <p:ph type="title"/>
          </p:nvPr>
        </p:nvSpPr>
        <p:spPr/>
        <p:txBody>
          <a:bodyPr>
            <a:normAutofit fontScale="90000"/>
          </a:bodyPr>
          <a:lstStyle/>
          <a:p>
            <a:r>
              <a:rPr lang="en-US" dirty="0"/>
              <a:t>Introduction</a:t>
            </a:r>
          </a:p>
        </p:txBody>
      </p:sp>
      <p:pic>
        <p:nvPicPr>
          <p:cNvPr id="5" name="Picture 4" descr="Screen Shot 2018-03-03 at 4.00.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57" y="2882329"/>
            <a:ext cx="11264900" cy="3530600"/>
          </a:xfrm>
          <a:prstGeom prst="rect">
            <a:avLst/>
          </a:prstGeom>
        </p:spPr>
      </p:pic>
    </p:spTree>
    <p:extLst>
      <p:ext uri="{BB962C8B-B14F-4D97-AF65-F5344CB8AC3E}">
        <p14:creationId xmlns:p14="http://schemas.microsoft.com/office/powerpoint/2010/main" val="1381228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2800" dirty="0"/>
              <a:t>All hands on deck for </a:t>
            </a:r>
            <a:r>
              <a:rPr lang="en-US" sz="2800" dirty="0" err="1"/>
              <a:t>mywellness</a:t>
            </a:r>
            <a:endParaRPr lang="en-US" sz="2800" dirty="0"/>
          </a:p>
          <a:p>
            <a:endParaRPr lang="en-US" dirty="0"/>
          </a:p>
        </p:txBody>
      </p:sp>
      <p:sp>
        <p:nvSpPr>
          <p:cNvPr id="4" name="Title 3"/>
          <p:cNvSpPr>
            <a:spLocks noGrp="1"/>
          </p:cNvSpPr>
          <p:nvPr>
            <p:ph type="title"/>
          </p:nvPr>
        </p:nvSpPr>
        <p:spPr/>
        <p:txBody>
          <a:bodyPr>
            <a:normAutofit fontScale="90000"/>
          </a:bodyPr>
          <a:lstStyle/>
          <a:p>
            <a:r>
              <a:rPr lang="en-US" sz="3300" b="1" dirty="0" smtClean="0">
                <a:latin typeface="Gill Sans MT" panose="020B0502020104020203" pitchFamily="34" charset="0"/>
              </a:rPr>
              <a:t>Purpose of Initiative</a:t>
            </a:r>
            <a:endParaRPr lang="en-US" dirty="0"/>
          </a:p>
        </p:txBody>
      </p:sp>
      <p:sp>
        <p:nvSpPr>
          <p:cNvPr id="5" name="Text Placeholder 4"/>
          <p:cNvSpPr>
            <a:spLocks noGrp="1"/>
          </p:cNvSpPr>
          <p:nvPr>
            <p:ph type="body" sz="quarter" idx="14"/>
          </p:nvPr>
        </p:nvSpPr>
        <p:spPr>
          <a:xfrm>
            <a:off x="546100" y="2114636"/>
            <a:ext cx="11645900" cy="2745231"/>
          </a:xfrm>
        </p:spPr>
        <p:txBody>
          <a:bodyPr>
            <a:normAutofit/>
          </a:bodyPr>
          <a:lstStyle/>
          <a:p>
            <a:pPr marL="514350" indent="-514350">
              <a:buAutoNum type="arabicPeriod"/>
            </a:pPr>
            <a:r>
              <a:rPr lang="en-US" b="0" dirty="0" smtClean="0"/>
              <a:t>Increase Patient Portal Enrollment Rate</a:t>
            </a:r>
          </a:p>
          <a:p>
            <a:pPr marL="514350" indent="-514350">
              <a:buAutoNum type="arabicPeriod"/>
            </a:pPr>
            <a:r>
              <a:rPr lang="en-US" b="0" dirty="0" smtClean="0"/>
              <a:t>Increase Patient Engagement </a:t>
            </a:r>
            <a:endParaRPr lang="en-US" b="0" dirty="0"/>
          </a:p>
        </p:txBody>
      </p:sp>
    </p:spTree>
    <p:extLst>
      <p:ext uri="{BB962C8B-B14F-4D97-AF65-F5344CB8AC3E}">
        <p14:creationId xmlns:p14="http://schemas.microsoft.com/office/powerpoint/2010/main" val="39782294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25000" lnSpcReduction="20000"/>
          </a:bodyPr>
          <a:lstStyle/>
          <a:p>
            <a:endParaRPr lang="en-US" sz="10700" dirty="0"/>
          </a:p>
          <a:p>
            <a:pPr marL="457200" indent="-457200">
              <a:buFont typeface="Wingdings" charset="2"/>
              <a:buChar char="ü"/>
            </a:pPr>
            <a:r>
              <a:rPr lang="en-US" sz="10700" b="0" dirty="0" smtClean="0"/>
              <a:t>Improves pt. access to care team</a:t>
            </a:r>
          </a:p>
          <a:p>
            <a:pPr marL="457200" indent="-457200">
              <a:buFont typeface="Wingdings" charset="2"/>
              <a:buChar char="ü"/>
            </a:pPr>
            <a:r>
              <a:rPr lang="en-US" sz="10700" b="0" dirty="0" smtClean="0"/>
              <a:t>Improves care team access to patients</a:t>
            </a:r>
          </a:p>
          <a:p>
            <a:pPr marL="457200" indent="-457200">
              <a:buFont typeface="Wingdings" charset="2"/>
              <a:buChar char="ü"/>
            </a:pPr>
            <a:r>
              <a:rPr lang="en-US" sz="10700" b="0" dirty="0" smtClean="0"/>
              <a:t>Improve patient engagement, awareness and management of health conditions</a:t>
            </a:r>
          </a:p>
          <a:p>
            <a:pPr marL="457200" indent="-457200">
              <a:buFont typeface="Wingdings" charset="2"/>
              <a:buChar char="ü"/>
            </a:pPr>
            <a:r>
              <a:rPr lang="en-US" sz="10700" b="0" dirty="0" smtClean="0"/>
              <a:t>Help </a:t>
            </a:r>
            <a:r>
              <a:rPr lang="en-US" sz="10700" b="0" dirty="0"/>
              <a:t>with outreach initiatives</a:t>
            </a:r>
            <a:r>
              <a:rPr lang="en-US" sz="10700" b="0" dirty="0" smtClean="0"/>
              <a:t>!</a:t>
            </a:r>
          </a:p>
          <a:p>
            <a:pPr marL="457200" indent="-457200">
              <a:buFont typeface="Wingdings" charset="2"/>
              <a:buChar char="ü"/>
            </a:pPr>
            <a:r>
              <a:rPr lang="en-US" sz="10700" b="0" dirty="0" smtClean="0"/>
              <a:t>Improve efficiency around phone calls, refills, questions about results</a:t>
            </a:r>
          </a:p>
          <a:p>
            <a:pPr marL="457200" indent="-457200">
              <a:buFont typeface="Wingdings" charset="2"/>
              <a:buChar char="ü"/>
            </a:pPr>
            <a:r>
              <a:rPr lang="en-US" sz="10700" b="0" dirty="0" smtClean="0">
                <a:solidFill>
                  <a:srgbClr val="FF0000"/>
                </a:solidFill>
              </a:rPr>
              <a:t>Reduce incoming calls and walk-in requests</a:t>
            </a:r>
            <a:r>
              <a:rPr lang="en-US" sz="10700" b="0" dirty="0" smtClean="0"/>
              <a:t>!</a:t>
            </a:r>
          </a:p>
          <a:p>
            <a:endParaRPr lang="en-US" dirty="0" smtClean="0"/>
          </a:p>
          <a:p>
            <a:endParaRPr lang="en-US" dirty="0" smtClean="0"/>
          </a:p>
          <a:p>
            <a:pPr marL="457200" indent="-457200">
              <a:buFont typeface="Wingdings" charset="2"/>
              <a:buChar char="ü"/>
            </a:pPr>
            <a:endParaRPr lang="en-US" dirty="0"/>
          </a:p>
          <a:p>
            <a:endParaRPr lang="en-US" dirty="0"/>
          </a:p>
        </p:txBody>
      </p:sp>
      <p:sp>
        <p:nvSpPr>
          <p:cNvPr id="3" name="Text Placeholder 2"/>
          <p:cNvSpPr>
            <a:spLocks noGrp="1"/>
          </p:cNvSpPr>
          <p:nvPr>
            <p:ph type="body" sz="quarter" idx="12"/>
          </p:nvPr>
        </p:nvSpPr>
        <p:spPr/>
        <p:txBody>
          <a:bodyPr/>
          <a:lstStyle/>
          <a:p>
            <a:r>
              <a:rPr lang="en-US" sz="2800" dirty="0"/>
              <a:t>All hands on deck for </a:t>
            </a:r>
            <a:r>
              <a:rPr lang="en-US" sz="2800" dirty="0" err="1"/>
              <a:t>mywellness</a:t>
            </a:r>
            <a:endParaRPr lang="en-US" sz="2800" dirty="0"/>
          </a:p>
          <a:p>
            <a:endParaRPr lang="en-US" dirty="0"/>
          </a:p>
        </p:txBody>
      </p:sp>
      <p:sp>
        <p:nvSpPr>
          <p:cNvPr id="4" name="Title 3"/>
          <p:cNvSpPr>
            <a:spLocks noGrp="1"/>
          </p:cNvSpPr>
          <p:nvPr>
            <p:ph type="title"/>
          </p:nvPr>
        </p:nvSpPr>
        <p:spPr/>
        <p:txBody>
          <a:bodyPr>
            <a:normAutofit fontScale="90000"/>
          </a:bodyPr>
          <a:lstStyle/>
          <a:p>
            <a:r>
              <a:rPr lang="en-US" sz="3300" b="1" dirty="0" smtClean="0">
                <a:latin typeface="Gill Sans MT" panose="020B0502020104020203" pitchFamily="34" charset="0"/>
              </a:rPr>
              <a:t>Why Should I Care?</a:t>
            </a:r>
            <a:r>
              <a:rPr lang="en-US" sz="9600" dirty="0" smtClean="0"/>
              <a:t/>
            </a:r>
            <a:br>
              <a:rPr lang="en-US" sz="9600" dirty="0" smtClean="0"/>
            </a:br>
            <a:endParaRPr lang="en-US" dirty="0"/>
          </a:p>
        </p:txBody>
      </p:sp>
    </p:spTree>
    <p:extLst>
      <p:ext uri="{BB962C8B-B14F-4D97-AF65-F5344CB8AC3E}">
        <p14:creationId xmlns:p14="http://schemas.microsoft.com/office/powerpoint/2010/main" val="40319837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3200" dirty="0"/>
              <a:t>All hands on deck for </a:t>
            </a:r>
            <a:r>
              <a:rPr lang="en-US" sz="3200" dirty="0" err="1"/>
              <a:t>mywellness</a:t>
            </a:r>
            <a:endParaRPr lang="en-US" sz="3200" dirty="0"/>
          </a:p>
          <a:p>
            <a:endParaRPr lang="en-US" dirty="0"/>
          </a:p>
          <a:p>
            <a:endParaRPr lang="en-US" dirty="0"/>
          </a:p>
        </p:txBody>
      </p:sp>
      <p:pic>
        <p:nvPicPr>
          <p:cNvPr id="5" name="Picture 4" descr="Screen Shot 2018-03-03 at 4.14.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863" y="4271618"/>
            <a:ext cx="2222447" cy="2169069"/>
          </a:xfrm>
          <a:prstGeom prst="rect">
            <a:avLst/>
          </a:prstGeom>
        </p:spPr>
      </p:pic>
      <p:sp>
        <p:nvSpPr>
          <p:cNvPr id="11" name="TextBox 10"/>
          <p:cNvSpPr txBox="1"/>
          <p:nvPr/>
        </p:nvSpPr>
        <p:spPr>
          <a:xfrm>
            <a:off x="304535" y="1171740"/>
            <a:ext cx="8678913" cy="3139321"/>
          </a:xfrm>
          <a:prstGeom prst="rect">
            <a:avLst/>
          </a:prstGeom>
          <a:noFill/>
        </p:spPr>
        <p:txBody>
          <a:bodyPr wrap="square" rtlCol="0">
            <a:spAutoFit/>
          </a:bodyPr>
          <a:lstStyle/>
          <a:p>
            <a:r>
              <a:rPr lang="en-US" sz="3000" b="1" dirty="0" smtClean="0">
                <a:latin typeface="Gill Sans"/>
                <a:cs typeface="Gill Sans"/>
              </a:rPr>
              <a:t>Q1: </a:t>
            </a:r>
            <a:r>
              <a:rPr lang="en-US" sz="3000" b="1" dirty="0">
                <a:latin typeface="Gill Sans"/>
                <a:cs typeface="Gill Sans"/>
              </a:rPr>
              <a:t>What is the purpose of the patient portal initiative</a:t>
            </a:r>
            <a:r>
              <a:rPr lang="en-US" sz="3000" b="1" dirty="0" smtClean="0">
                <a:latin typeface="Gill Sans"/>
                <a:cs typeface="Gill Sans"/>
              </a:rPr>
              <a:t>?</a:t>
            </a:r>
          </a:p>
          <a:p>
            <a:endParaRPr lang="en-US" sz="3000" b="1" dirty="0">
              <a:latin typeface="Gill Sans"/>
              <a:cs typeface="Gill Sans"/>
            </a:endParaRPr>
          </a:p>
          <a:p>
            <a:endParaRPr lang="en-US" sz="3000" dirty="0">
              <a:latin typeface="Gill Sans"/>
              <a:cs typeface="Gill Sans"/>
            </a:endParaRPr>
          </a:p>
          <a:p>
            <a:pPr marL="1257300" lvl="2" indent="-342900">
              <a:buAutoNum type="arabicPeriod"/>
            </a:pPr>
            <a:r>
              <a:rPr lang="en-US" sz="3000" dirty="0">
                <a:latin typeface="Gill Sans"/>
                <a:cs typeface="Gill Sans"/>
              </a:rPr>
              <a:t>Increase Patient Portal Enrollment Rate</a:t>
            </a:r>
          </a:p>
          <a:p>
            <a:pPr marL="1257300" lvl="2" indent="-342900">
              <a:buAutoNum type="arabicPeriod"/>
            </a:pPr>
            <a:r>
              <a:rPr lang="en-US" sz="3000" dirty="0">
                <a:latin typeface="Gill Sans"/>
                <a:cs typeface="Gill Sans"/>
              </a:rPr>
              <a:t>Increase Patient Engagement</a:t>
            </a:r>
          </a:p>
          <a:p>
            <a:endParaRPr lang="en-US" dirty="0"/>
          </a:p>
        </p:txBody>
      </p:sp>
    </p:spTree>
    <p:extLst>
      <p:ext uri="{BB962C8B-B14F-4D97-AF65-F5344CB8AC3E}">
        <p14:creationId xmlns:p14="http://schemas.microsoft.com/office/powerpoint/2010/main" val="527675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7" dur="500"/>
                                        <p:tgtEl>
                                          <p:spTgt spid="11">
                                            <p:txEl>
                                              <p:pRg st="3" end="3"/>
                                            </p:txEl>
                                          </p:spTgt>
                                        </p:tgtEl>
                                      </p:cBhvr>
                                    </p:animEffect>
                                  </p:childTnLst>
                                </p:cTn>
                              </p:par>
                              <p:par>
                                <p:cTn id="8" presetID="5" presetClass="entr" presetSubtype="10" fill="hold" nodeType="withEffect">
                                  <p:stCondLst>
                                    <p:cond delay="200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checkerboard(across)">
                                      <p:cBhvr>
                                        <p:cTn id="10"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811</TotalTime>
  <Words>1477</Words>
  <Application>Microsoft Macintosh PowerPoint</Application>
  <PresentationFormat>Custom</PresentationFormat>
  <Paragraphs>297</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Objectives</vt:lpstr>
      <vt:lpstr>Introduction</vt:lpstr>
      <vt:lpstr>PowerPoint Presentation</vt:lpstr>
      <vt:lpstr>LAC+USC PRIMARY CARE ADULT WEST MYWELLNESS PORTAL ENROLLMENT OVER TIME  </vt:lpstr>
      <vt:lpstr>Introduction</vt:lpstr>
      <vt:lpstr>Purpose of Initiative</vt:lpstr>
      <vt:lpstr>Why Should I Care? </vt:lpstr>
      <vt:lpstr>PowerPoint Presentation</vt:lpstr>
      <vt:lpstr>Goal</vt:lpstr>
      <vt:lpstr>Mywellness portal enrollment rate</vt:lpstr>
      <vt:lpstr>Initiatives to Increase Enrollment Rate</vt:lpstr>
      <vt:lpstr>PowerPoint Presentation</vt:lpstr>
      <vt:lpstr>OPT OUT STRATEGY </vt:lpstr>
      <vt:lpstr>OPT OUT STRATEGY</vt:lpstr>
      <vt:lpstr>OPT OUT STRATEGY Generate Email Invitation at Registration</vt:lpstr>
      <vt:lpstr>Q2 : What is the Opt Out Strategy?  </vt:lpstr>
      <vt:lpstr>Sample Script</vt:lpstr>
      <vt:lpstr>Sample Script</vt:lpstr>
      <vt:lpstr>What do patients see at home?</vt:lpstr>
      <vt:lpstr>What do patients see at home?</vt:lpstr>
      <vt:lpstr>What do patients see at home?</vt:lpstr>
      <vt:lpstr>PowerPoint Presentation</vt:lpstr>
      <vt:lpstr>Nursing Workflow</vt:lpstr>
      <vt:lpstr>Nursing Workflow</vt:lpstr>
      <vt:lpstr>What do patients see at home?</vt:lpstr>
      <vt:lpstr>Initiatives to Increase Enrollment Rate</vt:lpstr>
      <vt:lpstr>Nursing Workflow</vt:lpstr>
      <vt:lpstr>PowerPoint Presentation</vt:lpstr>
      <vt:lpstr>MyWellness Portal </vt:lpstr>
      <vt:lpstr>MyWellness Portal Application-HealtheLife </vt:lpstr>
      <vt:lpstr>Patient Portal Enrollment Station</vt:lpstr>
      <vt:lpstr>Q&amp;As</vt:lpstr>
      <vt:lpstr>Let’s work together to enroll patients in MyWellness Portal! https://youtu.be/LWBqMnZ5Mmc </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Quach</dc:creator>
  <cp:lastModifiedBy>Toni Quach</cp:lastModifiedBy>
  <cp:revision>49</cp:revision>
  <cp:lastPrinted>2018-06-11T19:19:41Z</cp:lastPrinted>
  <dcterms:created xsi:type="dcterms:W3CDTF">2018-05-23T02:15:13Z</dcterms:created>
  <dcterms:modified xsi:type="dcterms:W3CDTF">2018-11-17T02:07:12Z</dcterms:modified>
</cp:coreProperties>
</file>