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2]" lastIdx="1" clrIdx="0"/>
  <p:cmAuthor id="2" name="Laura Blumenthal" initials="L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6E4"/>
    <a:srgbClr val="0084A9"/>
    <a:srgbClr val="38B7E4"/>
    <a:srgbClr val="47BBC4"/>
    <a:srgbClr val="120AB8"/>
    <a:srgbClr val="FFFFFF"/>
    <a:srgbClr val="F3C657"/>
    <a:srgbClr val="FF9B2C"/>
    <a:srgbClr val="5F6062"/>
    <a:srgbClr val="F37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 autoAdjust="0"/>
    <p:restoredTop sz="96370" autoAdjust="0"/>
  </p:normalViewPr>
  <p:slideViewPr>
    <p:cSldViewPr snapToGrid="0" snapToObjects="1">
      <p:cViewPr>
        <p:scale>
          <a:sx n="86" d="100"/>
          <a:sy n="86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38"/>
    </p:cViewPr>
  </p:sorterViewPr>
  <p:notesViewPr>
    <p:cSldViewPr snapToGrid="0" snapToObjects="1">
      <p:cViewPr varScale="1">
        <p:scale>
          <a:sx n="83" d="100"/>
          <a:sy n="83" d="100"/>
        </p:scale>
        <p:origin x="3810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64891AE-6CDA-41D9-8A07-E758C2A2634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69655D0-8AD3-4E82-B08F-586A29D2D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FFE06BA-EDA5-9D41-BF0F-28189234C438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B05B4A3-6782-9947-A817-6753AD1C6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9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6.tif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8EFD664-75D1-4A7F-8AD4-74EE528E1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344"/>
          <a:stretch/>
        </p:blipFill>
        <p:spPr>
          <a:xfrm>
            <a:off x="0" y="1"/>
            <a:ext cx="9144001" cy="587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198EED4A-F7AE-479C-ABB9-729771E0E30A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9144000" cy="5874326"/>
          </a:xfrm>
          <a:prstGeom prst="rect">
            <a:avLst/>
          </a:prstGeom>
          <a:solidFill>
            <a:schemeClr val="accent3"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Helvetica"/>
              </a:defRPr>
            </a:lvl1pPr>
            <a:lvl2pPr marL="415623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+mn-cs"/>
              </a:defRPr>
            </a:lvl2pPr>
            <a:lvl3pPr marL="831246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6869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2491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1549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7171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2794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11717">
              <a:buFont typeface="Wingdings" panose="05000000000000000000" pitchFamily="2" charset="2"/>
              <a:buChar char="ü"/>
            </a:pPr>
            <a:endParaRPr lang="en-US" sz="225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1" y="6031665"/>
            <a:ext cx="1645148" cy="805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2949" y="6106398"/>
            <a:ext cx="848603" cy="58337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294457"/>
            <a:ext cx="5896155" cy="1616075"/>
          </a:xfrm>
        </p:spPr>
        <p:txBody>
          <a:bodyPr lIns="0" bIns="0" anchor="ctr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Museo Sans Cond 700" panose="02000000000000000000" pitchFamily="50" charset="0"/>
                <a:cs typeface="Museo Sans Cond 7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986729"/>
            <a:ext cx="64008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2400" i="0">
                <a:solidFill>
                  <a:schemeClr val="bg1"/>
                </a:solidFill>
                <a:latin typeface="Museo Slab 700" panose="02000000000000000000" pitchFamily="2" charset="0"/>
                <a:cs typeface="Museo Slab 700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4DB132-C21F-4268-86D0-BCF793EB17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2260" y="6103176"/>
            <a:ext cx="2394758" cy="6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8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FC44B4-A2F7-4B65-9980-4EFE87DD0DFC}"/>
              </a:ext>
            </a:extLst>
          </p:cNvPr>
          <p:cNvSpPr/>
          <p:nvPr userDrawn="1"/>
        </p:nvSpPr>
        <p:spPr>
          <a:xfrm>
            <a:off x="0" y="5932449"/>
            <a:ext cx="1025912" cy="92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989" y="4790175"/>
            <a:ext cx="4473731" cy="186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70B52-F17A-43B9-BF9C-62384F79E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1119" y="1862826"/>
            <a:ext cx="3941762" cy="2830513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Museo Slab 700" panose="02000000000000000000" pitchFamily="2" charset="0"/>
              </a:defRPr>
            </a:lvl1pPr>
            <a:lvl2pPr marL="654617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66335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78052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89768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75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64402" y="3085721"/>
            <a:ext cx="4584118" cy="1926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F30844-6ECD-4EEE-8799-173231765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063" y="2027238"/>
            <a:ext cx="4805362" cy="3916362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useo Slab 700" panose="02000000000000000000" pitchFamily="2" charset="0"/>
              </a:defRPr>
            </a:lvl1pPr>
            <a:lvl2pPr marL="597467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09185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20902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32618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01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0805" y="1600204"/>
            <a:ext cx="2725995" cy="4525963"/>
          </a:xfrm>
        </p:spPr>
        <p:txBody>
          <a:bodyPr>
            <a:normAutofit/>
          </a:bodyPr>
          <a:lstStyle>
            <a:lvl1pPr>
              <a:defRPr sz="2000" kern="0" spc="15" baseline="0">
                <a:solidFill>
                  <a:schemeClr val="tx1">
                    <a:lumMod val="75000"/>
                    <a:lumOff val="25000"/>
                  </a:schemeClr>
                </a:solidFill>
                <a:latin typeface="Museo Sans 700" panose="02000000000000000000" pitchFamily="2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00204"/>
            <a:ext cx="522732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Museo Slab 700" panose="020000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9976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" y="6031665"/>
            <a:ext cx="1645148" cy="805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2949" y="6106398"/>
            <a:ext cx="848603" cy="583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C862F7-6A23-4808-93F0-80CF5B212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2461" r="14690" b="35"/>
          <a:stretch/>
        </p:blipFill>
        <p:spPr>
          <a:xfrm>
            <a:off x="5822831" y="0"/>
            <a:ext cx="3321170" cy="374573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4786"/>
            <a:ext cx="5226269" cy="1616075"/>
          </a:xfrm>
        </p:spPr>
        <p:txBody>
          <a:bodyPr lIns="0" bIns="0" anchor="ctr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 700" panose="02000000000000000000" pitchFamily="50" charset="0"/>
                <a:cs typeface="Museo Sans Cond 700" panose="02000000000000000000" pitchFamily="50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87058"/>
            <a:ext cx="64008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  <a:latin typeface="Museo Slab 700" panose="02000000000000000000" pitchFamily="2" charset="0"/>
                <a:cs typeface="Museo Slab 700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Program Event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FC3CD-8CA3-4DC3-B843-7F4C3B613F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2260" y="6103176"/>
            <a:ext cx="2394758" cy="6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" y="6031665"/>
            <a:ext cx="1645148" cy="805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2949" y="6106398"/>
            <a:ext cx="848603" cy="58337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08852"/>
            <a:ext cx="5226269" cy="1616075"/>
          </a:xfrm>
        </p:spPr>
        <p:txBody>
          <a:bodyPr lIns="0" bIns="0" anchor="ctr">
            <a:norm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 700" panose="02000000000000000000" pitchFamily="50" charset="0"/>
                <a:cs typeface="Museo Sans Cond 700" panose="02000000000000000000" pitchFamily="50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01124"/>
            <a:ext cx="64008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  <a:latin typeface="Museo Slab 700" panose="02000000000000000000" pitchFamily="2" charset="0"/>
                <a:cs typeface="Museo Slab 700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Program Event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51DAA-A1F6-4D7C-A908-E5819BE88E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5245" y="55084"/>
            <a:ext cx="3847017" cy="2929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0311D-5F88-4030-B97E-52F56F6C7B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42260" y="6103176"/>
            <a:ext cx="2394758" cy="6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8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88492"/>
            <a:ext cx="1102659" cy="86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breaker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2E1F-F601-4869-9FAE-5DDE7F1B1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5502" y="2123209"/>
            <a:ext cx="5978106" cy="2840038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ans Cond 700" panose="02000000000000000000" pitchFamily="50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92890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E2EE-FDF6-4DDF-A96D-6439C3C87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BC653-ADC7-403D-9187-62B1CA23D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F23D0-2249-4A3D-8DC1-0AACAAD4F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50000"/>
          </a:blip>
          <a:srcRect t="-1" b="37779"/>
          <a:stretch/>
        </p:blipFill>
        <p:spPr>
          <a:xfrm>
            <a:off x="0" y="1419474"/>
            <a:ext cx="9144000" cy="47099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7C67B-E6E1-4080-81C0-D5CB18202E25}"/>
              </a:ext>
            </a:extLst>
          </p:cNvPr>
          <p:cNvSpPr txBox="1">
            <a:spLocks/>
          </p:cNvSpPr>
          <p:nvPr userDrawn="1"/>
        </p:nvSpPr>
        <p:spPr>
          <a:xfrm>
            <a:off x="0" y="1419474"/>
            <a:ext cx="9144000" cy="4711740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>
            <a:noAutofit/>
          </a:bodyPr>
          <a:lstStyle>
            <a:lvl1pPr marL="0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Helvetica"/>
              </a:defRPr>
            </a:lvl1pPr>
            <a:lvl2pPr marL="415623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+mn-cs"/>
              </a:defRPr>
            </a:lvl2pPr>
            <a:lvl3pPr marL="831246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6869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2491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1549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7171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2794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11717">
              <a:buFont typeface="Wingdings" panose="05000000000000000000" pitchFamily="2" charset="2"/>
              <a:buChar char="ü"/>
            </a:pP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0C0A87-EBD1-4088-B646-8819179ED5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9121" y="2027238"/>
            <a:ext cx="7608498" cy="34940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54617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4885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106602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418318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97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E2EE-FDF6-4DDF-A96D-6439C3C87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BC653-ADC7-403D-9187-62B1CA23D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F23D0-2249-4A3D-8DC1-0AACAAD4F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50000"/>
          </a:blip>
          <a:srcRect t="-1" b="37779"/>
          <a:stretch/>
        </p:blipFill>
        <p:spPr>
          <a:xfrm>
            <a:off x="0" y="1419474"/>
            <a:ext cx="9144000" cy="47099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7C67B-E6E1-4080-81C0-D5CB18202E25}"/>
              </a:ext>
            </a:extLst>
          </p:cNvPr>
          <p:cNvSpPr txBox="1">
            <a:spLocks/>
          </p:cNvSpPr>
          <p:nvPr userDrawn="1"/>
        </p:nvSpPr>
        <p:spPr>
          <a:xfrm>
            <a:off x="0" y="1419474"/>
            <a:ext cx="9144000" cy="471174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>
            <a:noAutofit/>
          </a:bodyPr>
          <a:lstStyle>
            <a:lvl1pPr marL="0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Helvetica"/>
              </a:defRPr>
            </a:lvl1pPr>
            <a:lvl2pPr marL="415623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+mn-cs"/>
              </a:defRPr>
            </a:lvl2pPr>
            <a:lvl3pPr marL="831246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6869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2491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1549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7171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2794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11717">
              <a:buFont typeface="Wingdings" panose="05000000000000000000" pitchFamily="2" charset="2"/>
              <a:buChar char="ü"/>
            </a:pP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0C0A87-EBD1-4088-B646-8819179ED5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9121" y="2027238"/>
            <a:ext cx="7608498" cy="34940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54617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4885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106602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418318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3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E2EE-FDF6-4DDF-A96D-6439C3C87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BC653-ADC7-403D-9187-62B1CA23D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F23D0-2249-4A3D-8DC1-0AACAAD4F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50000"/>
          </a:blip>
          <a:srcRect t="-1" b="37779"/>
          <a:stretch/>
        </p:blipFill>
        <p:spPr>
          <a:xfrm>
            <a:off x="0" y="1419474"/>
            <a:ext cx="9144000" cy="470990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7C67B-E6E1-4080-81C0-D5CB18202E25}"/>
              </a:ext>
            </a:extLst>
          </p:cNvPr>
          <p:cNvSpPr txBox="1">
            <a:spLocks/>
          </p:cNvSpPr>
          <p:nvPr userDrawn="1"/>
        </p:nvSpPr>
        <p:spPr>
          <a:xfrm>
            <a:off x="0" y="1419474"/>
            <a:ext cx="9144000" cy="471174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>
            <a:noAutofit/>
          </a:bodyPr>
          <a:lstStyle>
            <a:lvl1pPr marL="0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Helvetica"/>
              </a:defRPr>
            </a:lvl1pPr>
            <a:lvl2pPr marL="415623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636" kern="1200">
                <a:solidFill>
                  <a:schemeClr val="tx1">
                    <a:lumMod val="75000"/>
                    <a:lumOff val="25000"/>
                  </a:schemeClr>
                </a:solidFill>
                <a:latin typeface="Sentinel Medium" pitchFamily="50" charset="0"/>
                <a:ea typeface="+mn-ea"/>
                <a:cs typeface="+mn-cs"/>
              </a:defRPr>
            </a:lvl2pPr>
            <a:lvl3pPr marL="831246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6869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2491" indent="0" algn="l" defTabSz="415623" rtl="0" eaLnBrk="1" latinLnBrk="0" hangingPunct="1">
              <a:spcBef>
                <a:spcPct val="20000"/>
              </a:spcBef>
              <a:buFont typeface="Arial"/>
              <a:buNone/>
              <a:defRPr sz="1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1549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7171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32794" indent="-207811" algn="l" defTabSz="415623" rtl="0" eaLnBrk="1" latinLnBrk="0" hangingPunct="1">
              <a:spcBef>
                <a:spcPct val="20000"/>
              </a:spcBef>
              <a:buFont typeface="Arial"/>
              <a:buChar char="•"/>
              <a:defRPr sz="18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11717">
              <a:buFont typeface="Wingdings" panose="05000000000000000000" pitchFamily="2" charset="2"/>
              <a:buChar char="ü"/>
            </a:pP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0C0A87-EBD1-4088-B646-8819179ED5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9121" y="2027238"/>
            <a:ext cx="7608498" cy="34940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654617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794885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106602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418318" indent="-17145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387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4617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94885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106602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1418318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Text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36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6"/>
            <a:ext cx="3890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4617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94885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106602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1418318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Text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00B036-6A25-4855-B692-F91A5FAB72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796287" y="1593023"/>
            <a:ext cx="38905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4617" indent="-3429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94885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106602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1418318" indent="-1714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Text 1</a:t>
            </a:r>
          </a:p>
          <a:p>
            <a:pPr lvl="1"/>
            <a:r>
              <a:rPr lang="en-US" dirty="0"/>
              <a:t>Text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95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88791" y="6421787"/>
            <a:ext cx="2841626" cy="365125"/>
          </a:xfrm>
          <a:prstGeom prst="rect">
            <a:avLst/>
          </a:prstGeom>
        </p:spPr>
        <p:txBody>
          <a:bodyPr/>
          <a:lstStyle>
            <a:lvl1pPr marL="0" marR="0" indent="0" algn="r" defTabSz="3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Museo Sans Cond 700" panose="02000000000000000000" pitchFamily="50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Center for Care Innovations 2017 /  </a:t>
            </a:r>
            <a:fld id="{72153C54-CEA3-1546-861D-840D309A2A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B379C-D519-4E46-9ECD-A14B16B43ED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821" y="6203535"/>
            <a:ext cx="848603" cy="5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7" r:id="rId2"/>
    <p:sldLayoutId id="2147483976" r:id="rId3"/>
    <p:sldLayoutId id="2147483970" r:id="rId4"/>
    <p:sldLayoutId id="2147483977" r:id="rId5"/>
    <p:sldLayoutId id="2147483980" r:id="rId6"/>
    <p:sldLayoutId id="2147483981" r:id="rId7"/>
    <p:sldLayoutId id="2147483968" r:id="rId8"/>
    <p:sldLayoutId id="2147483978" r:id="rId9"/>
    <p:sldLayoutId id="2147483969" r:id="rId10"/>
    <p:sldLayoutId id="2147483982" r:id="rId11"/>
    <p:sldLayoutId id="2147483983" r:id="rId12"/>
    <p:sldLayoutId id="2147483971" r:id="rId13"/>
    <p:sldLayoutId id="2147483972" r:id="rId14"/>
    <p:sldLayoutId id="2147483973" r:id="rId15"/>
  </p:sldLayoutIdLst>
  <p:hf hdr="0" dt="0"/>
  <p:txStyles>
    <p:titleStyle>
      <a:lvl1pPr algn="l" defTabSz="311717" rtl="0" eaLnBrk="1" latinLnBrk="0" hangingPunct="1">
        <a:spcBef>
          <a:spcPct val="0"/>
        </a:spcBef>
        <a:buNone/>
        <a:defRPr sz="3000" b="0" i="0" kern="1200">
          <a:solidFill>
            <a:schemeClr val="tx1">
              <a:lumMod val="75000"/>
              <a:lumOff val="25000"/>
            </a:schemeClr>
          </a:solidFill>
          <a:latin typeface="Museo Sans Cond 700" panose="02000000000000000000" pitchFamily="50" charset="0"/>
          <a:ea typeface="+mj-ea"/>
          <a:cs typeface="Helvetica" panose="020B0604020202020204" pitchFamily="34" charset="0"/>
        </a:defRPr>
      </a:lvl1pPr>
    </p:titleStyle>
    <p:bodyStyle>
      <a:lvl1pPr marL="0" indent="0" algn="l" defTabSz="31171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Museo Slab 700" panose="02000000000000000000" pitchFamily="2" charset="0"/>
          <a:ea typeface="+mn-ea"/>
          <a:cs typeface="Helvetica"/>
        </a:defRPr>
      </a:lvl1pPr>
      <a:lvl2pPr marL="311717" indent="0" algn="l" defTabSz="31171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Museo Slab 300" panose="02000000000000000000" pitchFamily="2" charset="0"/>
          <a:ea typeface="+mn-ea"/>
          <a:cs typeface="+mn-cs"/>
        </a:defRPr>
      </a:lvl2pPr>
      <a:lvl3pPr marL="623435" indent="0" algn="l" defTabSz="311717" rtl="0" eaLnBrk="1" latinLnBrk="0" hangingPunct="1">
        <a:spcBef>
          <a:spcPct val="20000"/>
        </a:spcBef>
        <a:buFont typeface="Arial"/>
        <a:buNone/>
        <a:defRPr sz="1091" kern="1200">
          <a:solidFill>
            <a:schemeClr val="tx1"/>
          </a:solidFill>
          <a:latin typeface="+mn-lt"/>
          <a:ea typeface="+mn-ea"/>
          <a:cs typeface="+mn-cs"/>
        </a:defRPr>
      </a:lvl3pPr>
      <a:lvl4pPr marL="935152" indent="0" algn="l" defTabSz="311717" rtl="0" eaLnBrk="1" latinLnBrk="0" hangingPunct="1">
        <a:spcBef>
          <a:spcPct val="20000"/>
        </a:spcBef>
        <a:buFont typeface="Arial"/>
        <a:buNone/>
        <a:defRPr sz="1091" kern="1200">
          <a:solidFill>
            <a:schemeClr val="tx1"/>
          </a:solidFill>
          <a:latin typeface="+mn-lt"/>
          <a:ea typeface="+mn-ea"/>
          <a:cs typeface="+mn-cs"/>
        </a:defRPr>
      </a:lvl4pPr>
      <a:lvl5pPr marL="1246868" indent="0" algn="l" defTabSz="311717" rtl="0" eaLnBrk="1" latinLnBrk="0" hangingPunct="1">
        <a:spcBef>
          <a:spcPct val="20000"/>
        </a:spcBef>
        <a:buFont typeface="Arial"/>
        <a:buNone/>
        <a:defRPr sz="109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5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6pPr>
      <a:lvl7pPr marL="2026162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7pPr>
      <a:lvl8pPr marL="2337878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8pPr>
      <a:lvl9pPr marL="2649596" indent="-155858" algn="l" defTabSz="311717" rtl="0" eaLnBrk="1" latinLnBrk="0" hangingPunct="1">
        <a:spcBef>
          <a:spcPct val="20000"/>
        </a:spcBef>
        <a:buFont typeface="Arial"/>
        <a:buChar char="•"/>
        <a:defRPr sz="13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1pPr>
      <a:lvl2pPr marL="311717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2pPr>
      <a:lvl3pPr marL="623435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3pPr>
      <a:lvl4pPr marL="935152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4pPr>
      <a:lvl5pPr marL="1246868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5pPr>
      <a:lvl6pPr marL="1558586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6pPr>
      <a:lvl7pPr marL="1870303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7pPr>
      <a:lvl8pPr marL="2182020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8pPr>
      <a:lvl9pPr marL="2493737" algn="l" defTabSz="311717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0.png"/><Relationship Id="rId21" Type="http://schemas.openxmlformats.org/officeDocument/2006/relationships/hyperlink" Target="https://thenounproject.com/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2.png"/><Relationship Id="rId2" Type="http://schemas.openxmlformats.org/officeDocument/2006/relationships/image" Target="../media/image13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14.png"/><Relationship Id="rId10" Type="http://schemas.openxmlformats.org/officeDocument/2006/relationships/image" Target="../media/image23.png"/><Relationship Id="rId19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6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CDD07819-72EA-4BDF-AF47-334C53419943}"/>
              </a:ext>
            </a:extLst>
          </p:cNvPr>
          <p:cNvSpPr/>
          <p:nvPr/>
        </p:nvSpPr>
        <p:spPr>
          <a:xfrm>
            <a:off x="-8405" y="401581"/>
            <a:ext cx="9143999" cy="8819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E0B03F6-61EC-4E9D-9C71-83A7C279DF55}"/>
              </a:ext>
            </a:extLst>
          </p:cNvPr>
          <p:cNvSpPr/>
          <p:nvPr/>
        </p:nvSpPr>
        <p:spPr>
          <a:xfrm>
            <a:off x="-3957" y="6092454"/>
            <a:ext cx="9143999" cy="77984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3B14F5-096D-4639-9D53-4B8D79147064}"/>
              </a:ext>
            </a:extLst>
          </p:cNvPr>
          <p:cNvGrpSpPr/>
          <p:nvPr/>
        </p:nvGrpSpPr>
        <p:grpSpPr>
          <a:xfrm>
            <a:off x="83281" y="1332380"/>
            <a:ext cx="9034460" cy="317580"/>
            <a:chOff x="132742" y="1294973"/>
            <a:chExt cx="9034460" cy="3175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4FED87-E917-4638-882D-3F59DFB70E30}"/>
                </a:ext>
              </a:extLst>
            </p:cNvPr>
            <p:cNvGrpSpPr/>
            <p:nvPr/>
          </p:nvGrpSpPr>
          <p:grpSpPr>
            <a:xfrm>
              <a:off x="1157912" y="1294973"/>
              <a:ext cx="8009290" cy="317580"/>
              <a:chOff x="1444998" y="1294973"/>
              <a:chExt cx="8009290" cy="317580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BA4A504E-37C9-416D-81AB-F21FACCB65D5}"/>
                  </a:ext>
                </a:extLst>
              </p:cNvPr>
              <p:cNvSpPr/>
              <p:nvPr/>
            </p:nvSpPr>
            <p:spPr>
              <a:xfrm>
                <a:off x="1444998" y="1296850"/>
                <a:ext cx="1658672" cy="315703"/>
              </a:xfrm>
              <a:prstGeom prst="homePlat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[STAGE NAME] </a:t>
                </a: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4725500D-ECE6-4431-9F9A-97B8427A23E2}"/>
                  </a:ext>
                </a:extLst>
              </p:cNvPr>
              <p:cNvSpPr/>
              <p:nvPr/>
            </p:nvSpPr>
            <p:spPr>
              <a:xfrm>
                <a:off x="2998498" y="1294973"/>
                <a:ext cx="1769826" cy="315703"/>
              </a:xfrm>
              <a:prstGeom prst="chevron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[STAGE NAME] </a:t>
                </a:r>
                <a:r>
                  <a:rPr lang="en-US" sz="1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BE9749F6-AA98-4A71-A8C4-ECCFCAEE24B9}"/>
                  </a:ext>
                </a:extLst>
              </p:cNvPr>
              <p:cNvSpPr/>
              <p:nvPr/>
            </p:nvSpPr>
            <p:spPr>
              <a:xfrm>
                <a:off x="4658605" y="1296850"/>
                <a:ext cx="1611350" cy="315703"/>
              </a:xfrm>
              <a:prstGeom prst="chevron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[STAGE NAME]</a:t>
                </a:r>
                <a:endPara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4D5D280F-6A2C-45BD-9732-B9C40EF2F5A3}"/>
                  </a:ext>
                </a:extLst>
              </p:cNvPr>
              <p:cNvSpPr/>
              <p:nvPr/>
            </p:nvSpPr>
            <p:spPr>
              <a:xfrm>
                <a:off x="6170161" y="1294973"/>
                <a:ext cx="1732125" cy="315703"/>
              </a:xfrm>
              <a:prstGeom prst="chevron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[STAGE NAME]</a:t>
                </a:r>
                <a:endPara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FEC859-A877-4630-A732-EEA5A7FCCDDC}"/>
                  </a:ext>
                </a:extLst>
              </p:cNvPr>
              <p:cNvSpPr/>
              <p:nvPr/>
            </p:nvSpPr>
            <p:spPr>
              <a:xfrm>
                <a:off x="7791438" y="1294973"/>
                <a:ext cx="1662850" cy="315703"/>
              </a:xfrm>
              <a:prstGeom prst="chevron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[STAGE NAME]</a:t>
                </a:r>
                <a:endPara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7825FC-471C-4472-8AFC-A370AB3648B1}"/>
                </a:ext>
              </a:extLst>
            </p:cNvPr>
            <p:cNvSpPr/>
            <p:nvPr/>
          </p:nvSpPr>
          <p:spPr>
            <a:xfrm>
              <a:off x="132742" y="1295400"/>
              <a:ext cx="942957" cy="31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Stages In Journey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64643AD-3972-4EB0-AFB2-4892F821FEE8}"/>
              </a:ext>
            </a:extLst>
          </p:cNvPr>
          <p:cNvSpPr/>
          <p:nvPr/>
        </p:nvSpPr>
        <p:spPr>
          <a:xfrm>
            <a:off x="1113259" y="6178031"/>
            <a:ext cx="2987163" cy="6123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Overarching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opportunity areas for better design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184DE91-8097-4608-9043-75E38AB5D2C3}"/>
              </a:ext>
            </a:extLst>
          </p:cNvPr>
          <p:cNvSpPr/>
          <p:nvPr/>
        </p:nvSpPr>
        <p:spPr>
          <a:xfrm>
            <a:off x="4232872" y="6178756"/>
            <a:ext cx="2340726" cy="6123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point in journey opportune for better design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71DF6D-6374-4919-B3FE-31AFB097F032}"/>
              </a:ext>
            </a:extLst>
          </p:cNvPr>
          <p:cNvSpPr/>
          <p:nvPr/>
        </p:nvSpPr>
        <p:spPr>
          <a:xfrm>
            <a:off x="6692200" y="6177349"/>
            <a:ext cx="2340727" cy="6123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point in journey opportune for better design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72589E-EC3C-44C3-8CB5-C7E8EF0A0CFB}"/>
              </a:ext>
            </a:extLst>
          </p:cNvPr>
          <p:cNvGrpSpPr/>
          <p:nvPr/>
        </p:nvGrpSpPr>
        <p:grpSpPr>
          <a:xfrm>
            <a:off x="83281" y="1685823"/>
            <a:ext cx="8959213" cy="2729055"/>
            <a:chOff x="105583" y="1920119"/>
            <a:chExt cx="8959213" cy="249475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882EB7-BB6E-46F6-8E24-BC59A1102B4F}"/>
                </a:ext>
              </a:extLst>
            </p:cNvPr>
            <p:cNvSpPr/>
            <p:nvPr/>
          </p:nvSpPr>
          <p:spPr>
            <a:xfrm>
              <a:off x="1131221" y="1920119"/>
              <a:ext cx="7933575" cy="2494759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14B4FA-CC69-4ED1-B18D-E04DDCA1DBF4}"/>
                </a:ext>
              </a:extLst>
            </p:cNvPr>
            <p:cNvSpPr/>
            <p:nvPr/>
          </p:nvSpPr>
          <p:spPr>
            <a:xfrm>
              <a:off x="105583" y="1920119"/>
              <a:ext cx="940727" cy="2494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End User Activities </a:t>
              </a:r>
            </a:p>
            <a:p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(What Happens, In What Sequence, From Their Perspective)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FA54038-EFCC-41DC-BD83-AAA7EC0793B4}"/>
              </a:ext>
            </a:extLst>
          </p:cNvPr>
          <p:cNvGrpSpPr/>
          <p:nvPr/>
        </p:nvGrpSpPr>
        <p:grpSpPr>
          <a:xfrm>
            <a:off x="1" y="0"/>
            <a:ext cx="9143999" cy="352655"/>
            <a:chOff x="1" y="0"/>
            <a:chExt cx="9143999" cy="3526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416550-F090-44BF-B94F-909F0F34575C}"/>
                </a:ext>
              </a:extLst>
            </p:cNvPr>
            <p:cNvSpPr/>
            <p:nvPr/>
          </p:nvSpPr>
          <p:spPr>
            <a:xfrm>
              <a:off x="1" y="0"/>
              <a:ext cx="9143999" cy="352655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95A6F2-0827-460A-A53F-0B8407BECF4D}"/>
                </a:ext>
              </a:extLst>
            </p:cNvPr>
            <p:cNvSpPr txBox="1"/>
            <p:nvPr/>
          </p:nvSpPr>
          <p:spPr>
            <a:xfrm>
              <a:off x="14015" y="37070"/>
              <a:ext cx="5175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Journey Map: [Experience Name] from [Specific User’s] Perspective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36EA6C-A706-4E0B-8A0A-9B637D4CC8AB}"/>
                </a:ext>
              </a:extLst>
            </p:cNvPr>
            <p:cNvSpPr txBox="1"/>
            <p:nvPr/>
          </p:nvSpPr>
          <p:spPr>
            <a:xfrm>
              <a:off x="7072149" y="51346"/>
              <a:ext cx="19399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 for Care Innovations 2018</a:t>
              </a:r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2908886-4CB8-4AE3-8DA6-8647553D1893}"/>
              </a:ext>
            </a:extLst>
          </p:cNvPr>
          <p:cNvCxnSpPr>
            <a:cxnSpLocks/>
          </p:cNvCxnSpPr>
          <p:nvPr/>
        </p:nvCxnSpPr>
        <p:spPr>
          <a:xfrm>
            <a:off x="1620896" y="2343521"/>
            <a:ext cx="1734913" cy="7048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6096B76D-332F-446B-B1FB-BBEFF2B34983}"/>
              </a:ext>
            </a:extLst>
          </p:cNvPr>
          <p:cNvSpPr/>
          <p:nvPr/>
        </p:nvSpPr>
        <p:spPr>
          <a:xfrm>
            <a:off x="1228891" y="2173737"/>
            <a:ext cx="345547" cy="30295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7F05134-638E-4A61-B61F-FD31671FA07B}"/>
              </a:ext>
            </a:extLst>
          </p:cNvPr>
          <p:cNvSpPr/>
          <p:nvPr/>
        </p:nvSpPr>
        <p:spPr>
          <a:xfrm>
            <a:off x="1332983" y="2988689"/>
            <a:ext cx="345547" cy="302955"/>
          </a:xfrm>
          <a:prstGeom prst="ellipse">
            <a:avLst/>
          </a:prstGeom>
          <a:solidFill>
            <a:srgbClr val="F26944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65FDE64-94B0-4B3E-9DAE-133A5FF3FE20}"/>
              </a:ext>
            </a:extLst>
          </p:cNvPr>
          <p:cNvSpPr/>
          <p:nvPr/>
        </p:nvSpPr>
        <p:spPr>
          <a:xfrm>
            <a:off x="1934602" y="3409853"/>
            <a:ext cx="345547" cy="30295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55E8D61-BAE5-42AD-86B6-D9F42C5671C7}"/>
              </a:ext>
            </a:extLst>
          </p:cNvPr>
          <p:cNvSpPr/>
          <p:nvPr/>
        </p:nvSpPr>
        <p:spPr>
          <a:xfrm>
            <a:off x="3405039" y="3274758"/>
            <a:ext cx="345547" cy="302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94087C2-26B1-4DB8-9550-342D0C919A2E}"/>
              </a:ext>
            </a:extLst>
          </p:cNvPr>
          <p:cNvSpPr/>
          <p:nvPr/>
        </p:nvSpPr>
        <p:spPr>
          <a:xfrm>
            <a:off x="2707961" y="3872079"/>
            <a:ext cx="345547" cy="302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E2AE07A-0591-4D71-8D58-51E612282F8B}"/>
              </a:ext>
            </a:extLst>
          </p:cNvPr>
          <p:cNvCxnSpPr>
            <a:endCxn id="63" idx="0"/>
          </p:cNvCxnSpPr>
          <p:nvPr/>
        </p:nvCxnSpPr>
        <p:spPr>
          <a:xfrm flipH="1">
            <a:off x="3577813" y="2471082"/>
            <a:ext cx="19330" cy="80367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745C710-FE2B-4A27-862E-C7370A86BD20}"/>
              </a:ext>
            </a:extLst>
          </p:cNvPr>
          <p:cNvSpPr txBox="1"/>
          <p:nvPr/>
        </p:nvSpPr>
        <p:spPr>
          <a:xfrm>
            <a:off x="4918038" y="2969511"/>
            <a:ext cx="774938" cy="33855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Intake process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C8D3C0-B897-4BC0-9653-173825CAF28E}"/>
              </a:ext>
            </a:extLst>
          </p:cNvPr>
          <p:cNvCxnSpPr>
            <a:stCxn id="84" idx="2"/>
            <a:endCxn id="61" idx="6"/>
          </p:cNvCxnSpPr>
          <p:nvPr/>
        </p:nvCxnSpPr>
        <p:spPr>
          <a:xfrm flipH="1">
            <a:off x="1678530" y="2873872"/>
            <a:ext cx="684392" cy="2662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7992403-E93E-4A16-A98E-810ABD162FD4}"/>
              </a:ext>
            </a:extLst>
          </p:cNvPr>
          <p:cNvCxnSpPr>
            <a:stCxn id="61" idx="5"/>
            <a:endCxn id="62" idx="1"/>
          </p:cNvCxnSpPr>
          <p:nvPr/>
        </p:nvCxnSpPr>
        <p:spPr>
          <a:xfrm>
            <a:off x="1627926" y="3247277"/>
            <a:ext cx="357280" cy="20694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E166FE1-A8BF-4C21-8EB0-A5A3E3859B20}"/>
              </a:ext>
            </a:extLst>
          </p:cNvPr>
          <p:cNvCxnSpPr>
            <a:stCxn id="62" idx="5"/>
          </p:cNvCxnSpPr>
          <p:nvPr/>
        </p:nvCxnSpPr>
        <p:spPr>
          <a:xfrm>
            <a:off x="2229545" y="3668441"/>
            <a:ext cx="486820" cy="33817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55E8BA6D-2475-45A3-A4FC-589C02CBA9CA}"/>
              </a:ext>
            </a:extLst>
          </p:cNvPr>
          <p:cNvSpPr/>
          <p:nvPr/>
        </p:nvSpPr>
        <p:spPr>
          <a:xfrm>
            <a:off x="3357653" y="2253527"/>
            <a:ext cx="345547" cy="302955"/>
          </a:xfrm>
          <a:prstGeom prst="ellipse">
            <a:avLst/>
          </a:prstGeom>
          <a:solidFill>
            <a:srgbClr val="F26944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C12D3D3-D374-4F32-A6BE-28C5F3B1480E}"/>
              </a:ext>
            </a:extLst>
          </p:cNvPr>
          <p:cNvCxnSpPr>
            <a:stCxn id="63" idx="2"/>
          </p:cNvCxnSpPr>
          <p:nvPr/>
        </p:nvCxnSpPr>
        <p:spPr>
          <a:xfrm flipH="1">
            <a:off x="2257914" y="3426236"/>
            <a:ext cx="1147125" cy="685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60154AD-62B8-4909-B16F-B3BA23DA5832}"/>
              </a:ext>
            </a:extLst>
          </p:cNvPr>
          <p:cNvCxnSpPr>
            <a:cxnSpLocks/>
            <a:endCxn id="73" idx="2"/>
          </p:cNvCxnSpPr>
          <p:nvPr/>
        </p:nvCxnSpPr>
        <p:spPr>
          <a:xfrm flipV="1">
            <a:off x="3061686" y="3894497"/>
            <a:ext cx="1841303" cy="12495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677189C-EA18-472A-AFCD-314D8D9F5137}"/>
              </a:ext>
            </a:extLst>
          </p:cNvPr>
          <p:cNvSpPr/>
          <p:nvPr/>
        </p:nvSpPr>
        <p:spPr>
          <a:xfrm>
            <a:off x="4902989" y="3743019"/>
            <a:ext cx="345547" cy="302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39AF28E-0986-470F-8B1D-26B74786CE61}"/>
              </a:ext>
            </a:extLst>
          </p:cNvPr>
          <p:cNvSpPr/>
          <p:nvPr/>
        </p:nvSpPr>
        <p:spPr>
          <a:xfrm>
            <a:off x="5295816" y="3237538"/>
            <a:ext cx="345547" cy="302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2FA8231-E3A3-4EE7-81A0-3334046CF704}"/>
              </a:ext>
            </a:extLst>
          </p:cNvPr>
          <p:cNvSpPr/>
          <p:nvPr/>
        </p:nvSpPr>
        <p:spPr>
          <a:xfrm>
            <a:off x="5576910" y="2642181"/>
            <a:ext cx="345547" cy="30295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F9FA0ED-AFAD-4798-906F-77F905D47E7E}"/>
              </a:ext>
            </a:extLst>
          </p:cNvPr>
          <p:cNvSpPr/>
          <p:nvPr/>
        </p:nvSpPr>
        <p:spPr>
          <a:xfrm>
            <a:off x="6250137" y="2256091"/>
            <a:ext cx="345547" cy="302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E72F6D-B6E0-4F6C-9ED6-F1E07F294D5C}"/>
              </a:ext>
            </a:extLst>
          </p:cNvPr>
          <p:cNvSpPr/>
          <p:nvPr/>
        </p:nvSpPr>
        <p:spPr>
          <a:xfrm>
            <a:off x="6214620" y="3055248"/>
            <a:ext cx="345547" cy="30295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2D2F767-2C3C-4F81-982F-C821ACDE6ADF}"/>
              </a:ext>
            </a:extLst>
          </p:cNvPr>
          <p:cNvCxnSpPr/>
          <p:nvPr/>
        </p:nvCxnSpPr>
        <p:spPr>
          <a:xfrm flipV="1">
            <a:off x="5167253" y="3506260"/>
            <a:ext cx="185403" cy="30125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61F86F1-267F-4EC7-8E2B-CF5A8F5CB45E}"/>
              </a:ext>
            </a:extLst>
          </p:cNvPr>
          <p:cNvCxnSpPr/>
          <p:nvPr/>
        </p:nvCxnSpPr>
        <p:spPr>
          <a:xfrm flipV="1">
            <a:off x="5571016" y="2936283"/>
            <a:ext cx="185403" cy="30125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4D89898-DBE4-4F89-84B8-8BE6620AA287}"/>
              </a:ext>
            </a:extLst>
          </p:cNvPr>
          <p:cNvCxnSpPr/>
          <p:nvPr/>
        </p:nvCxnSpPr>
        <p:spPr>
          <a:xfrm flipV="1">
            <a:off x="5911988" y="2460048"/>
            <a:ext cx="282036" cy="2429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B524B25-DC24-49C8-B7D6-D5682F43D82C}"/>
              </a:ext>
            </a:extLst>
          </p:cNvPr>
          <p:cNvCxnSpPr>
            <a:stCxn id="75" idx="5"/>
            <a:endCxn id="77" idx="1"/>
          </p:cNvCxnSpPr>
          <p:nvPr/>
        </p:nvCxnSpPr>
        <p:spPr>
          <a:xfrm>
            <a:off x="5871853" y="2900769"/>
            <a:ext cx="393371" cy="19884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8CCC2B-5C9F-4767-A21E-9117B9E4886B}"/>
              </a:ext>
            </a:extLst>
          </p:cNvPr>
          <p:cNvCxnSpPr/>
          <p:nvPr/>
        </p:nvCxnSpPr>
        <p:spPr>
          <a:xfrm flipV="1">
            <a:off x="6539577" y="2258062"/>
            <a:ext cx="517206" cy="9027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5050F5E-31DA-45EE-9C94-19AB1DB27BAF}"/>
              </a:ext>
            </a:extLst>
          </p:cNvPr>
          <p:cNvCxnSpPr/>
          <p:nvPr/>
        </p:nvCxnSpPr>
        <p:spPr>
          <a:xfrm>
            <a:off x="6515698" y="3263794"/>
            <a:ext cx="506000" cy="26303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B3A5AC36-0E02-4D90-9D73-BFF987C87B5A}"/>
              </a:ext>
            </a:extLst>
          </p:cNvPr>
          <p:cNvSpPr/>
          <p:nvPr/>
        </p:nvSpPr>
        <p:spPr>
          <a:xfrm>
            <a:off x="2362922" y="2722394"/>
            <a:ext cx="345547" cy="302955"/>
          </a:xfrm>
          <a:prstGeom prst="ellipse">
            <a:avLst/>
          </a:prstGeom>
          <a:solidFill>
            <a:srgbClr val="F26944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8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883481-0360-4868-AAC7-10F6E0D646A8}"/>
              </a:ext>
            </a:extLst>
          </p:cNvPr>
          <p:cNvSpPr txBox="1"/>
          <p:nvPr/>
        </p:nvSpPr>
        <p:spPr>
          <a:xfrm>
            <a:off x="3679140" y="1994656"/>
            <a:ext cx="774938" cy="33855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appointment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5D7AD92-44BD-4498-B487-357F5A5EFFF3}"/>
              </a:ext>
            </a:extLst>
          </p:cNvPr>
          <p:cNvSpPr txBox="1"/>
          <p:nvPr/>
        </p:nvSpPr>
        <p:spPr>
          <a:xfrm>
            <a:off x="1583284" y="1966897"/>
            <a:ext cx="774938" cy="33855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Follow-up reminder #1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5D7A778-58A9-472F-9D2B-4ADDF8AEB4C5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1620896" y="2343521"/>
            <a:ext cx="792630" cy="42324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5A95ED8E-008E-4FC1-AADD-D08896AD3BBF}"/>
              </a:ext>
            </a:extLst>
          </p:cNvPr>
          <p:cNvSpPr txBox="1"/>
          <p:nvPr/>
        </p:nvSpPr>
        <p:spPr>
          <a:xfrm>
            <a:off x="5202420" y="2435589"/>
            <a:ext cx="864118" cy="21544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room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CDCA45F-7AF4-40B5-B555-54836EE03D46}"/>
              </a:ext>
            </a:extLst>
          </p:cNvPr>
          <p:cNvSpPr txBox="1"/>
          <p:nvPr/>
        </p:nvSpPr>
        <p:spPr>
          <a:xfrm>
            <a:off x="1182513" y="2680373"/>
            <a:ext cx="774938" cy="33855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 reminder #2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5D8A75-9340-4375-AA24-88DC97D2BC38}"/>
              </a:ext>
            </a:extLst>
          </p:cNvPr>
          <p:cNvSpPr txBox="1"/>
          <p:nvPr/>
        </p:nvSpPr>
        <p:spPr>
          <a:xfrm>
            <a:off x="3109729" y="3804275"/>
            <a:ext cx="77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Transit to office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911078-2981-46D6-BAE1-66B819702BEF}"/>
              </a:ext>
            </a:extLst>
          </p:cNvPr>
          <p:cNvSpPr txBox="1"/>
          <p:nvPr/>
        </p:nvSpPr>
        <p:spPr>
          <a:xfrm>
            <a:off x="6747539" y="2538210"/>
            <a:ext cx="1977294" cy="5232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269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26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</a:p>
          <a:p>
            <a:pPr algn="ctr"/>
            <a:r>
              <a:rPr lang="en-US" sz="1400" dirty="0">
                <a:solidFill>
                  <a:srgbClr val="F269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ILLUSTRATION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EB2D2-F46C-41DA-8F67-C984F02D966E}"/>
              </a:ext>
            </a:extLst>
          </p:cNvPr>
          <p:cNvSpPr txBox="1"/>
          <p:nvPr/>
        </p:nvSpPr>
        <p:spPr>
          <a:xfrm>
            <a:off x="43666" y="439008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</a:t>
            </a:r>
          </a:p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</a:t>
            </a:r>
          </a:p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</a:p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961932-A1C9-4C80-9937-5CB4503C40A5}"/>
              </a:ext>
            </a:extLst>
          </p:cNvPr>
          <p:cNvSpPr/>
          <p:nvPr/>
        </p:nvSpPr>
        <p:spPr>
          <a:xfrm>
            <a:off x="1084337" y="513436"/>
            <a:ext cx="2614065" cy="640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 (What you know to be true about end users’ needs, desires)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68FB1C73-366E-42CF-8DA7-38AECCC9E8C2}"/>
              </a:ext>
            </a:extLst>
          </p:cNvPr>
          <p:cNvSpPr/>
          <p:nvPr/>
        </p:nvSpPr>
        <p:spPr>
          <a:xfrm>
            <a:off x="3800396" y="509524"/>
            <a:ext cx="2550893" cy="64095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 (What you know to be true about end users’ needs, desires)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2B3EF69-8754-4EDC-B8D2-4604B4C56F40}"/>
              </a:ext>
            </a:extLst>
          </p:cNvPr>
          <p:cNvSpPr/>
          <p:nvPr/>
        </p:nvSpPr>
        <p:spPr>
          <a:xfrm>
            <a:off x="6456336" y="519292"/>
            <a:ext cx="2550893" cy="64095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 (What you know to be true about end users’ needs, desires)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1EA8E9-CC52-4978-AEC9-6BA4BC20D77A}"/>
              </a:ext>
            </a:extLst>
          </p:cNvPr>
          <p:cNvSpPr txBox="1"/>
          <p:nvPr/>
        </p:nvSpPr>
        <p:spPr>
          <a:xfrm>
            <a:off x="43666" y="6105529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</a:p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 </a:t>
            </a:r>
          </a:p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Redesign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C837185-2693-4833-9D56-F51558EED2C5}"/>
              </a:ext>
            </a:extLst>
          </p:cNvPr>
          <p:cNvGrpSpPr/>
          <p:nvPr/>
        </p:nvGrpSpPr>
        <p:grpSpPr>
          <a:xfrm>
            <a:off x="77482" y="4487462"/>
            <a:ext cx="8977256" cy="1559206"/>
            <a:chOff x="99784" y="4487462"/>
            <a:chExt cx="8977256" cy="155920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2A3B2DA-46DA-44FF-9F77-175A822CA7C1}"/>
                </a:ext>
              </a:extLst>
            </p:cNvPr>
            <p:cNvGrpSpPr/>
            <p:nvPr/>
          </p:nvGrpSpPr>
          <p:grpSpPr>
            <a:xfrm>
              <a:off x="99784" y="4487462"/>
              <a:ext cx="8971457" cy="729822"/>
              <a:chOff x="99784" y="4487462"/>
              <a:chExt cx="8971457" cy="729822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53772F4-B981-4857-8EDA-A718B0E06B17}"/>
                  </a:ext>
                </a:extLst>
              </p:cNvPr>
              <p:cNvSpPr/>
              <p:nvPr/>
            </p:nvSpPr>
            <p:spPr>
              <a:xfrm>
                <a:off x="99784" y="4487462"/>
                <a:ext cx="948756" cy="7181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User is Thinking…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C59346F-62B3-4529-ADFD-CEB8A14EC329}"/>
                  </a:ext>
                </a:extLst>
              </p:cNvPr>
              <p:cNvSpPr/>
              <p:nvPr/>
            </p:nvSpPr>
            <p:spPr>
              <a:xfrm>
                <a:off x="1121292" y="4494257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81C2567-A50E-4077-93C7-9AF005DFFB46}"/>
                  </a:ext>
                </a:extLst>
              </p:cNvPr>
              <p:cNvSpPr/>
              <p:nvPr/>
            </p:nvSpPr>
            <p:spPr>
              <a:xfrm>
                <a:off x="2727446" y="4489415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35A6E74-46DE-4B9C-9990-114F7FDC844A}"/>
                  </a:ext>
                </a:extLst>
              </p:cNvPr>
              <p:cNvSpPr/>
              <p:nvPr/>
            </p:nvSpPr>
            <p:spPr>
              <a:xfrm>
                <a:off x="4332515" y="4499117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34459E6-B410-4790-B75F-BFEA8F7F3BA7}"/>
                  </a:ext>
                </a:extLst>
              </p:cNvPr>
              <p:cNvSpPr/>
              <p:nvPr/>
            </p:nvSpPr>
            <p:spPr>
              <a:xfrm>
                <a:off x="5938759" y="4494257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D5995A5-9DBF-45B8-AA0C-DA93FD145615}"/>
                  </a:ext>
                </a:extLst>
              </p:cNvPr>
              <p:cNvSpPr/>
              <p:nvPr/>
            </p:nvSpPr>
            <p:spPr>
              <a:xfrm>
                <a:off x="7559941" y="4488806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D8EB584-2F85-45FA-BD87-1391903307EF}"/>
                </a:ext>
              </a:extLst>
            </p:cNvPr>
            <p:cNvGrpSpPr/>
            <p:nvPr/>
          </p:nvGrpSpPr>
          <p:grpSpPr>
            <a:xfrm>
              <a:off x="105583" y="5321706"/>
              <a:ext cx="8971457" cy="724962"/>
              <a:chOff x="99784" y="4487462"/>
              <a:chExt cx="8971457" cy="724962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800201DF-D45F-40E8-8A2A-682F7AFF3C1D}"/>
                  </a:ext>
                </a:extLst>
              </p:cNvPr>
              <p:cNvSpPr/>
              <p:nvPr/>
            </p:nvSpPr>
            <p:spPr>
              <a:xfrm>
                <a:off x="99784" y="4487462"/>
                <a:ext cx="948756" cy="7181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User is feeling…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E74F818-AFDB-485B-84BE-595D3104CD38}"/>
                  </a:ext>
                </a:extLst>
              </p:cNvPr>
              <p:cNvSpPr/>
              <p:nvPr/>
            </p:nvSpPr>
            <p:spPr>
              <a:xfrm>
                <a:off x="1121292" y="4494257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FF49F72-0603-47CC-BE4A-B0AE38C99B59}"/>
                  </a:ext>
                </a:extLst>
              </p:cNvPr>
              <p:cNvSpPr/>
              <p:nvPr/>
            </p:nvSpPr>
            <p:spPr>
              <a:xfrm>
                <a:off x="2727446" y="4489415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9894EEF-F5A0-4DC4-B03C-AC97F74A0B20}"/>
                  </a:ext>
                </a:extLst>
              </p:cNvPr>
              <p:cNvSpPr/>
              <p:nvPr/>
            </p:nvSpPr>
            <p:spPr>
              <a:xfrm>
                <a:off x="4332515" y="4487966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E342AF2-BE53-4229-8E9A-BB70DA7DE8D1}"/>
                  </a:ext>
                </a:extLst>
              </p:cNvPr>
              <p:cNvSpPr/>
              <p:nvPr/>
            </p:nvSpPr>
            <p:spPr>
              <a:xfrm>
                <a:off x="5938759" y="4494257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4F753C7-D7C5-4781-A92C-85004AFADE80}"/>
                  </a:ext>
                </a:extLst>
              </p:cNvPr>
              <p:cNvSpPr/>
              <p:nvPr/>
            </p:nvSpPr>
            <p:spPr>
              <a:xfrm>
                <a:off x="7559941" y="4488806"/>
                <a:ext cx="1511300" cy="718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55563" indent="-55563">
                  <a:buFont typeface="Arial" panose="020B0604020202020204" pitchFamily="34" charset="0"/>
                  <a:buChar char="•"/>
                </a:pPr>
                <a:r>
                  <a:rPr 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Notes</a:t>
                </a:r>
              </a:p>
            </p:txBody>
          </p:sp>
        </p:grp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F82A435B-665C-4351-AA39-4D23B25B27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321953" y="3234257"/>
            <a:ext cx="329647" cy="32964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236A481-3AD3-4F74-BC10-F8B2D3E4BB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914848" y="3760700"/>
            <a:ext cx="314995" cy="31499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063CBE6-1A5D-486C-81C9-F8B2072285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702363" y="3860593"/>
            <a:ext cx="342665" cy="342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3A26D7C-D6D0-4162-80B6-2F99776EBF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43295" y="2996521"/>
            <a:ext cx="314995" cy="31499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5ED1525-671D-45B6-8F69-DFA672485F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242302" y="2210467"/>
            <a:ext cx="318806" cy="31880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E5D6905-0F4F-4B7D-832F-CD4874BC60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373326" y="2244532"/>
            <a:ext cx="367523" cy="36752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2035F64-005A-4AB3-B187-EE874603522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337234" y="2702496"/>
            <a:ext cx="398977" cy="398977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18C0EEDE-731D-48BA-A173-A494B2846758}"/>
              </a:ext>
            </a:extLst>
          </p:cNvPr>
          <p:cNvSpPr txBox="1"/>
          <p:nvPr/>
        </p:nvSpPr>
        <p:spPr>
          <a:xfrm>
            <a:off x="2674217" y="2744034"/>
            <a:ext cx="774938" cy="33855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bill from appt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356F7B2C-3B7F-49B8-AF21-25D3000D4D6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931921" y="3442827"/>
            <a:ext cx="325993" cy="325993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1F739317-7A65-4BC4-BA5A-BE43E4AF52FE}"/>
              </a:ext>
            </a:extLst>
          </p:cNvPr>
          <p:cNvSpPr txBox="1"/>
          <p:nvPr/>
        </p:nvSpPr>
        <p:spPr>
          <a:xfrm>
            <a:off x="1326249" y="3511577"/>
            <a:ext cx="77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appt date via web portal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C60930F4-6BC4-443C-8FD0-95A7062E22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394712" y="3288126"/>
            <a:ext cx="333639" cy="333639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AF3922AD-CC8B-4261-A6C7-4ACB2E123DFD}"/>
              </a:ext>
            </a:extLst>
          </p:cNvPr>
          <p:cNvSpPr txBox="1"/>
          <p:nvPr/>
        </p:nvSpPr>
        <p:spPr>
          <a:xfrm>
            <a:off x="3719964" y="3161090"/>
            <a:ext cx="774938" cy="46166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confirmation email</a:t>
            </a:r>
          </a:p>
        </p:txBody>
      </p:sp>
    </p:spTree>
    <p:extLst>
      <p:ext uri="{BB962C8B-B14F-4D97-AF65-F5344CB8AC3E}">
        <p14:creationId xmlns:p14="http://schemas.microsoft.com/office/powerpoint/2010/main" val="361856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2F10E8DB-1382-44D4-A4CF-D379308B5FE8}"/>
              </a:ext>
            </a:extLst>
          </p:cNvPr>
          <p:cNvSpPr/>
          <p:nvPr/>
        </p:nvSpPr>
        <p:spPr>
          <a:xfrm>
            <a:off x="149287" y="459756"/>
            <a:ext cx="8851666" cy="62867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0E54640-4939-496B-AD8D-0F7CA5CD642A}"/>
              </a:ext>
            </a:extLst>
          </p:cNvPr>
          <p:cNvSpPr/>
          <p:nvPr/>
        </p:nvSpPr>
        <p:spPr>
          <a:xfrm>
            <a:off x="481210" y="1165970"/>
            <a:ext cx="345547" cy="302955"/>
          </a:xfrm>
          <a:prstGeom prst="ellipse">
            <a:avLst/>
          </a:prstGeom>
          <a:solidFill>
            <a:srgbClr val="92D050"/>
          </a:solidFill>
          <a:ln w="38100"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79D77C-EAF0-4B35-A10A-7D2261160B3B}"/>
              </a:ext>
            </a:extLst>
          </p:cNvPr>
          <p:cNvSpPr/>
          <p:nvPr/>
        </p:nvSpPr>
        <p:spPr>
          <a:xfrm>
            <a:off x="481209" y="1560499"/>
            <a:ext cx="345547" cy="302955"/>
          </a:xfrm>
          <a:prstGeom prst="ellipse">
            <a:avLst/>
          </a:prstGeom>
          <a:solidFill>
            <a:srgbClr val="F26944"/>
          </a:solidFill>
          <a:ln w="38100"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4FC099-89EF-44B0-8A79-36FEFF40471B}"/>
              </a:ext>
            </a:extLst>
          </p:cNvPr>
          <p:cNvSpPr txBox="1"/>
          <p:nvPr/>
        </p:nvSpPr>
        <p:spPr>
          <a:xfrm>
            <a:off x="348627" y="2372252"/>
            <a:ext cx="754353" cy="338554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Touchpoint Name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E534D9B-4553-4722-808B-69B064E6B5DF}"/>
              </a:ext>
            </a:extLst>
          </p:cNvPr>
          <p:cNvCxnSpPr/>
          <p:nvPr/>
        </p:nvCxnSpPr>
        <p:spPr>
          <a:xfrm flipV="1">
            <a:off x="609941" y="2878487"/>
            <a:ext cx="185403" cy="30125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tailEnd type="triangle"/>
          </a:ln>
          <a:effectLst/>
        </p:spPr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A7E16892-0B26-47DE-8969-5325A2FF9532}"/>
              </a:ext>
            </a:extLst>
          </p:cNvPr>
          <p:cNvSpPr/>
          <p:nvPr/>
        </p:nvSpPr>
        <p:spPr>
          <a:xfrm>
            <a:off x="481208" y="1955028"/>
            <a:ext cx="345547" cy="302955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0"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45BDD69E-BB85-42C2-B9F3-C912AD35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48374" y="6011866"/>
            <a:ext cx="463573" cy="46357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A896368-0225-4203-AA65-D934469295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37862" y="5099959"/>
            <a:ext cx="348489" cy="34848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F3E7CAD-A4B2-4CE7-AF72-8C1B884451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49026" y="5122249"/>
            <a:ext cx="373592" cy="37359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AD425AC-B07A-47A6-B159-C97CCBA05F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589292" y="5115194"/>
            <a:ext cx="419587" cy="41958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5D0F53E-0743-416A-8549-C3A59DA2D7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287466" y="5096492"/>
            <a:ext cx="425494" cy="42549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67FD8AD-1C3A-4512-B69D-9450E80F39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046241" y="5105561"/>
            <a:ext cx="363132" cy="36313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9C8A897-2111-46A9-B1D6-0C3873D1434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10055" y="5062662"/>
            <a:ext cx="406031" cy="40603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7B65C00-4D40-46E2-90E0-1302CC24B79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290571" y="5888365"/>
            <a:ext cx="424719" cy="42471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2EEBFDA-19F0-4226-8CDD-1747ED0A66E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13855" y="5987642"/>
            <a:ext cx="392780" cy="39278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B2E59D7-5324-4798-9DC1-089E90E32D6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582251" y="5110748"/>
            <a:ext cx="368975" cy="3689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5D4FC0E8-053A-4CF7-91B7-F25AC1AC960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341177" y="5093284"/>
            <a:ext cx="354881" cy="35488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0366397-7FEE-480C-8EF8-7F3CC8A0646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699993" y="5044876"/>
            <a:ext cx="371597" cy="37159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F4074E4-A2E3-4A38-848A-25F025C3FAD7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425825" y="5920768"/>
            <a:ext cx="379806" cy="37980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FB05A03-A7C7-4F30-AD50-D9C8173178AA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722642" y="6016023"/>
            <a:ext cx="389412" cy="38941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5528052-7205-471D-B377-235A6AB471D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02016" y="6041694"/>
            <a:ext cx="418324" cy="41832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AB717CD-6931-4FC4-AEBF-95B69947E7AC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359294" y="5900706"/>
            <a:ext cx="566653" cy="56665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9954D7B-359E-458D-B9C7-4FE7EC7C279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007700" y="5969250"/>
            <a:ext cx="385060" cy="38506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60345A8-714D-4F2D-92BF-CADEDDF1D83D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875378" y="5144788"/>
            <a:ext cx="398977" cy="398977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C4E4FB1-8031-4CA1-9F8D-68117A41636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593539" y="6008219"/>
            <a:ext cx="375018" cy="37501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AE30853-FAF4-4701-9AAF-E49F99E709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95235" y="5089082"/>
            <a:ext cx="429865" cy="429865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A1122BE2-A615-4B0B-8DEF-A8343FC4A4B7}"/>
              </a:ext>
            </a:extLst>
          </p:cNvPr>
          <p:cNvSpPr/>
          <p:nvPr/>
        </p:nvSpPr>
        <p:spPr>
          <a:xfrm>
            <a:off x="248374" y="4295030"/>
            <a:ext cx="848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icons sourced from The Noun Project 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1"/>
              </a:rPr>
              <a:t>https://thenounproject.com/</a:t>
            </a:r>
            <a:endParaRPr 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must keep the attributions if you use these Creative Commons icons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more options on the website!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AFD0BBA-C216-4948-9DA2-11AB2F0C91EA}"/>
              </a:ext>
            </a:extLst>
          </p:cNvPr>
          <p:cNvSpPr/>
          <p:nvPr/>
        </p:nvSpPr>
        <p:spPr>
          <a:xfrm>
            <a:off x="248375" y="658518"/>
            <a:ext cx="8014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 point nodes, labels, and arrows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72838FB-9718-4F55-B342-6282CDC40099}"/>
              </a:ext>
            </a:extLst>
          </p:cNvPr>
          <p:cNvSpPr/>
          <p:nvPr/>
        </p:nvSpPr>
        <p:spPr>
          <a:xfrm>
            <a:off x="1124620" y="2008048"/>
            <a:ext cx="2026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 touchpoint or activity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2D49DAC-7193-4004-B002-70EA97F3307F}"/>
              </a:ext>
            </a:extLst>
          </p:cNvPr>
          <p:cNvSpPr/>
          <p:nvPr/>
        </p:nvSpPr>
        <p:spPr>
          <a:xfrm>
            <a:off x="1102980" y="1605179"/>
            <a:ext cx="2415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Pain/negative touchpoint or activity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9D42C31-CC30-4D10-9E35-8A840ACC27F3}"/>
              </a:ext>
            </a:extLst>
          </p:cNvPr>
          <p:cNvSpPr/>
          <p:nvPr/>
        </p:nvSpPr>
        <p:spPr>
          <a:xfrm>
            <a:off x="1102980" y="1185970"/>
            <a:ext cx="2046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touchpoint or activity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1DC2A9-E94E-41E4-B5A6-EC18F4C75E58}"/>
              </a:ext>
            </a:extLst>
          </p:cNvPr>
          <p:cNvSpPr/>
          <p:nvPr/>
        </p:nvSpPr>
        <p:spPr>
          <a:xfrm>
            <a:off x="1105171" y="2408262"/>
            <a:ext cx="2026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Touchpoint label, if necessary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88946B-B416-4E56-AEA6-E70C02C93028}"/>
              </a:ext>
            </a:extLst>
          </p:cNvPr>
          <p:cNvSpPr/>
          <p:nvPr/>
        </p:nvSpPr>
        <p:spPr>
          <a:xfrm>
            <a:off x="1123565" y="2888177"/>
            <a:ext cx="3814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Directional arrow to so sequencing of journey touchpoints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C3E735B4-4C84-4263-8CF6-01C251E87A3B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042126" y="5656162"/>
            <a:ext cx="385532" cy="38553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6AF9F45-AF96-4CCA-B703-46A751B79EC7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rgbClr val="5F606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274355" y="5996308"/>
            <a:ext cx="398840" cy="398840"/>
          </a:xfrm>
          <a:prstGeom prst="rect">
            <a:avLst/>
          </a:prstGeom>
        </p:spPr>
      </p:pic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F206EA2-15F8-4BFE-BA1C-25C1932EF172}"/>
              </a:ext>
            </a:extLst>
          </p:cNvPr>
          <p:cNvGrpSpPr/>
          <p:nvPr/>
        </p:nvGrpSpPr>
        <p:grpSpPr>
          <a:xfrm>
            <a:off x="1" y="0"/>
            <a:ext cx="9143999" cy="352655"/>
            <a:chOff x="1" y="0"/>
            <a:chExt cx="9143999" cy="35265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38DBA77-E496-490E-8854-BBA87328FD70}"/>
                </a:ext>
              </a:extLst>
            </p:cNvPr>
            <p:cNvSpPr/>
            <p:nvPr/>
          </p:nvSpPr>
          <p:spPr>
            <a:xfrm>
              <a:off x="1" y="0"/>
              <a:ext cx="9143999" cy="352655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0667FC0-00F2-469A-87CB-0441DED21898}"/>
                </a:ext>
              </a:extLst>
            </p:cNvPr>
            <p:cNvSpPr txBox="1"/>
            <p:nvPr/>
          </p:nvSpPr>
          <p:spPr>
            <a:xfrm>
              <a:off x="14015" y="37070"/>
              <a:ext cx="2686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Icons and Graphics Starter Library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29A57E7-1A05-4621-A27A-D8C9A8F0D658}"/>
                </a:ext>
              </a:extLst>
            </p:cNvPr>
            <p:cNvSpPr txBox="1"/>
            <p:nvPr/>
          </p:nvSpPr>
          <p:spPr>
            <a:xfrm>
              <a:off x="7072149" y="51346"/>
              <a:ext cx="19399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 for Care Innovations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7676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atalyst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00AAC6"/>
      </a:accent1>
      <a:accent2>
        <a:srgbClr val="ADC038"/>
      </a:accent2>
      <a:accent3>
        <a:srgbClr val="00A6D7"/>
      </a:accent3>
      <a:accent4>
        <a:srgbClr val="00AA77"/>
      </a:accent4>
      <a:accent5>
        <a:srgbClr val="F5D934"/>
      </a:accent5>
      <a:accent6>
        <a:srgbClr val="FBAB1E"/>
      </a:accent6>
      <a:hlink>
        <a:srgbClr val="68CAD4"/>
      </a:hlink>
      <a:folHlink>
        <a:srgbClr val="00AAC6"/>
      </a:folHlink>
    </a:clrScheme>
    <a:fontScheme name="CCI Fonts 2018">
      <a:majorFont>
        <a:latin typeface="Museo Sans 700"/>
        <a:ea typeface=""/>
        <a:cs typeface=""/>
      </a:majorFont>
      <a:minorFont>
        <a:latin typeface="Museo Sans Cond 7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atalyst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00AAC6"/>
      </a:accent1>
      <a:accent2>
        <a:srgbClr val="ADC038"/>
      </a:accent2>
      <a:accent3>
        <a:srgbClr val="00A6D7"/>
      </a:accent3>
      <a:accent4>
        <a:srgbClr val="00AA77"/>
      </a:accent4>
      <a:accent5>
        <a:srgbClr val="F5D934"/>
      </a:accent5>
      <a:accent6>
        <a:srgbClr val="FBAB1E"/>
      </a:accent6>
      <a:hlink>
        <a:srgbClr val="68CAD4"/>
      </a:hlink>
      <a:folHlink>
        <a:srgbClr val="00AA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49525</TotalTime>
  <Words>266</Words>
  <Application>Microsoft Office PowerPoint</Application>
  <PresentationFormat>On-screen Show (4:3)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Helvetica</vt:lpstr>
      <vt:lpstr>Museo Sans 700</vt:lpstr>
      <vt:lpstr>Museo Sans Cond 700</vt:lpstr>
      <vt:lpstr>Museo Slab 300</vt:lpstr>
      <vt:lpstr>Museo Slab 700</vt:lpstr>
      <vt:lpstr>Sentinel Medium</vt:lpstr>
      <vt:lpstr>Wingdings</vt:lpstr>
      <vt:lpstr>2_Office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 Conant</dc:creator>
  <cp:lastModifiedBy>Laura Blumenthal</cp:lastModifiedBy>
  <cp:revision>915</cp:revision>
  <cp:lastPrinted>2018-01-23T19:24:20Z</cp:lastPrinted>
  <dcterms:created xsi:type="dcterms:W3CDTF">2012-06-17T19:54:02Z</dcterms:created>
  <dcterms:modified xsi:type="dcterms:W3CDTF">2018-02-19T22:00:55Z</dcterms:modified>
</cp:coreProperties>
</file>