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33"/>
  </p:notesMasterIdLst>
  <p:handoutMasterIdLst>
    <p:handoutMasterId r:id="rId34"/>
  </p:handoutMasterIdLst>
  <p:sldIdLst>
    <p:sldId id="304" r:id="rId2"/>
    <p:sldId id="313" r:id="rId3"/>
    <p:sldId id="311" r:id="rId4"/>
    <p:sldId id="312" r:id="rId5"/>
    <p:sldId id="306" r:id="rId6"/>
    <p:sldId id="268" r:id="rId7"/>
    <p:sldId id="269" r:id="rId8"/>
    <p:sldId id="307" r:id="rId9"/>
    <p:sldId id="310" r:id="rId10"/>
    <p:sldId id="270" r:id="rId11"/>
    <p:sldId id="271" r:id="rId12"/>
    <p:sldId id="273" r:id="rId13"/>
    <p:sldId id="274" r:id="rId14"/>
    <p:sldId id="275" r:id="rId15"/>
    <p:sldId id="276" r:id="rId16"/>
    <p:sldId id="278" r:id="rId17"/>
    <p:sldId id="260" r:id="rId18"/>
    <p:sldId id="308" r:id="rId19"/>
    <p:sldId id="284" r:id="rId20"/>
    <p:sldId id="285" r:id="rId21"/>
    <p:sldId id="286" r:id="rId22"/>
    <p:sldId id="287" r:id="rId23"/>
    <p:sldId id="288" r:id="rId24"/>
    <p:sldId id="309" r:id="rId25"/>
    <p:sldId id="291" r:id="rId26"/>
    <p:sldId id="292" r:id="rId27"/>
    <p:sldId id="293" r:id="rId28"/>
    <p:sldId id="294" r:id="rId29"/>
    <p:sldId id="301" r:id="rId30"/>
    <p:sldId id="315" r:id="rId31"/>
    <p:sldId id="314" r:id="rId32"/>
  </p:sldIdLst>
  <p:sldSz cx="24384000" cy="13716000"/>
  <p:notesSz cx="68580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9547" autoAdjust="0"/>
    <p:restoredTop sz="75144" autoAdjust="0"/>
  </p:normalViewPr>
  <p:slideViewPr>
    <p:cSldViewPr snapToGrid="0">
      <p:cViewPr varScale="1">
        <p:scale>
          <a:sx n="34" d="100"/>
          <a:sy n="34" d="100"/>
        </p:scale>
        <p:origin x="1694" y="53"/>
      </p:cViewPr>
      <p:guideLst/>
    </p:cSldViewPr>
  </p:slideViewPr>
  <p:notesTextViewPr>
    <p:cViewPr>
      <p:scale>
        <a:sx n="1" d="1"/>
        <a:sy n="1" d="1"/>
      </p:scale>
      <p:origin x="0" y="0"/>
    </p:cViewPr>
  </p:notesTextViewPr>
  <p:sorterViewPr>
    <p:cViewPr varScale="1">
      <p:scale>
        <a:sx n="1" d="1"/>
        <a:sy n="1" d="1"/>
      </p:scale>
      <p:origin x="0" y="-30763"/>
    </p:cViewPr>
  </p:sorter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8F1417A-1EF3-4968-8AE9-908BC3B03F69}" type="datetimeFigureOut">
              <a:rPr lang="en-US" smtClean="0"/>
              <a:t>5/8/2018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CF69CEE-715C-4986-B9F4-07D8C16F8BD4}" type="slidenum">
              <a:rPr lang="en-US" smtClean="0"/>
              <a:t>‹#›</a:t>
            </a:fld>
            <a:endParaRPr lang="en-US"/>
          </a:p>
        </p:txBody>
      </p:sp>
    </p:spTree>
    <p:extLst>
      <p:ext uri="{BB962C8B-B14F-4D97-AF65-F5344CB8AC3E}">
        <p14:creationId xmlns:p14="http://schemas.microsoft.com/office/powerpoint/2010/main" val="342069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30200" y="696913"/>
            <a:ext cx="6197600" cy="3486150"/>
          </a:xfrm>
          <a:prstGeom prst="rect">
            <a:avLst/>
          </a:prstGeom>
        </p:spPr>
        <p:txBody>
          <a:bodyPr lIns="91428" tIns="45714" rIns="91428" bIns="45714"/>
          <a:lstStyle/>
          <a:p>
            <a:endParaRPr dirty="0"/>
          </a:p>
        </p:txBody>
      </p:sp>
      <p:sp>
        <p:nvSpPr>
          <p:cNvPr id="112" name="Shape 112"/>
          <p:cNvSpPr>
            <a:spLocks noGrp="1"/>
          </p:cNvSpPr>
          <p:nvPr>
            <p:ph type="body" sz="quarter" idx="1"/>
          </p:nvPr>
        </p:nvSpPr>
        <p:spPr>
          <a:xfrm>
            <a:off x="914400" y="4415790"/>
            <a:ext cx="5029200" cy="4183380"/>
          </a:xfrm>
          <a:prstGeom prst="rect">
            <a:avLst/>
          </a:prstGeom>
        </p:spPr>
        <p:txBody>
          <a:bodyPr lIns="91428" tIns="45714" rIns="91428" bIns="45714"/>
          <a:lstStyle/>
          <a:p>
            <a:endParaRPr/>
          </a:p>
        </p:txBody>
      </p:sp>
    </p:spTree>
    <p:extLst>
      <p:ext uri="{BB962C8B-B14F-4D97-AF65-F5344CB8AC3E}">
        <p14:creationId xmlns:p14="http://schemas.microsoft.com/office/powerpoint/2010/main" val="167334366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703263"/>
            <a:ext cx="6261100" cy="3522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36769" y="8918879"/>
            <a:ext cx="3011699" cy="469501"/>
          </a:xfrm>
          <a:prstGeom prst="rect">
            <a:avLst/>
          </a:prstGeom>
        </p:spPr>
        <p:txBody>
          <a:bodyPr/>
          <a:lstStyle/>
          <a:p>
            <a:fld id="{0631663F-6835-984D-A6D8-8ABDF50E253E}" type="slidenum">
              <a:rPr lang="en-US" smtClean="0"/>
              <a:t>4</a:t>
            </a:fld>
            <a:endParaRPr lang="en-US"/>
          </a:p>
        </p:txBody>
      </p:sp>
    </p:spTree>
    <p:extLst>
      <p:ext uri="{BB962C8B-B14F-4D97-AF65-F5344CB8AC3E}">
        <p14:creationId xmlns:p14="http://schemas.microsoft.com/office/powerpoint/2010/main" val="113502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727075"/>
            <a:ext cx="6477000" cy="3644900"/>
          </a:xfrm>
        </p:spPr>
      </p:sp>
      <p:sp>
        <p:nvSpPr>
          <p:cNvPr id="3" name="Notes Placeholder 2"/>
          <p:cNvSpPr>
            <a:spLocks noGrp="1"/>
          </p:cNvSpPr>
          <p:nvPr>
            <p:ph type="body" idx="1"/>
          </p:nvPr>
        </p:nvSpPr>
        <p:spPr/>
        <p:txBody>
          <a:bodyPr/>
          <a:lstStyle/>
          <a:p>
            <a:r>
              <a:rPr lang="en-US" dirty="0" smtClean="0"/>
              <a:t>6 </a:t>
            </a:r>
            <a:r>
              <a:rPr lang="en-US" dirty="0"/>
              <a:t>of 9 have paid positions</a:t>
            </a:r>
          </a:p>
          <a:p>
            <a:r>
              <a:rPr lang="en-US" dirty="0"/>
              <a:t>5 of 9 have volunteer positions (2 overlap)</a:t>
            </a:r>
          </a:p>
          <a:p>
            <a:endParaRPr lang="en-US" dirty="0"/>
          </a:p>
          <a:p>
            <a:r>
              <a:rPr lang="en-US" dirty="0"/>
              <a:t>Cost of program $1400 per patient less than an ED visit.</a:t>
            </a:r>
          </a:p>
          <a:p>
            <a:endParaRPr lang="en-US" dirty="0"/>
          </a:p>
          <a:p>
            <a:r>
              <a:rPr lang="en-US" dirty="0"/>
              <a:t>Pre: 9 ED visits</a:t>
            </a:r>
          </a:p>
          <a:p>
            <a:r>
              <a:rPr lang="en-US" dirty="0"/>
              <a:t>Post through Nov: 0</a:t>
            </a:r>
          </a:p>
          <a:p>
            <a:endParaRPr lang="en-US" dirty="0"/>
          </a:p>
          <a:p>
            <a:r>
              <a:rPr lang="en-US" dirty="0"/>
              <a:t>Pre number of Medications: 243</a:t>
            </a:r>
          </a:p>
          <a:p>
            <a:r>
              <a:rPr lang="en-US" dirty="0"/>
              <a:t>Post through Nov: </a:t>
            </a:r>
            <a:r>
              <a:rPr lang="en-US" dirty="0" smtClean="0"/>
              <a:t>108</a:t>
            </a:r>
          </a:p>
          <a:p>
            <a:endParaRPr lang="en-US" dirty="0" smtClean="0"/>
          </a:p>
          <a:p>
            <a:pPr algn="l">
              <a:spcBef>
                <a:spcPts val="3000"/>
              </a:spcBef>
              <a:defRPr sz="3200">
                <a:latin typeface="Sentinel-Book"/>
                <a:ea typeface="Sentinel-Book"/>
                <a:cs typeface="Sentinel-Book"/>
                <a:sym typeface="Sentinel-Book"/>
              </a:defRPr>
            </a:pPr>
            <a:r>
              <a:rPr lang="en-US" dirty="0" smtClean="0"/>
              <a:t>The program is composed of a 10-week series of group and 1:1 sessions, followed by ongoing support for up to 6 months. Clients complete the program with an updated resume, cover letter, thank you note, and interview preparation, as well as increased familiarity with additional financial and work-related skills.</a:t>
            </a:r>
          </a:p>
          <a:p>
            <a:pPr algn="l">
              <a:spcBef>
                <a:spcPts val="3000"/>
              </a:spcBef>
              <a:defRPr sz="3200">
                <a:latin typeface="Sentinel-Book"/>
                <a:ea typeface="Sentinel-Book"/>
                <a:cs typeface="Sentinel-Book"/>
                <a:sym typeface="Sentinel-Book"/>
              </a:defRPr>
            </a:pPr>
            <a:r>
              <a:rPr lang="en-US" dirty="0" smtClean="0"/>
              <a:t>The program contributes to a client’s rehabilitation treatment plan by helping them reintegrate into daily life through a structured role. This aligns with the goals of HCMC’s rehab programs, and meets an often unfilled need for employment services. </a:t>
            </a:r>
          </a:p>
          <a:p>
            <a:pPr algn="l">
              <a:spcBef>
                <a:spcPts val="3000"/>
              </a:spcBef>
              <a:defRPr sz="3200">
                <a:latin typeface="Sentinel-Book"/>
                <a:ea typeface="Sentinel-Book"/>
                <a:cs typeface="Sentinel-Book"/>
                <a:sym typeface="Sentinel-Book"/>
              </a:defRPr>
            </a:pPr>
            <a:r>
              <a:rPr lang="en-US" dirty="0" smtClean="0"/>
              <a:t>An initial prototype was tested with a cohort of 9 current clients or recent graduates of the Day Treatment Program, specifically the mood and personality disorder track. To date, 7 out of 9 Members have successfully entered or are about to enter an employment or volunteer opportunity. Collection of post-assessments are in progress.</a:t>
            </a:r>
          </a:p>
          <a:p>
            <a:endParaRPr lang="en-US" dirty="0"/>
          </a:p>
        </p:txBody>
      </p:sp>
    </p:spTree>
    <p:extLst>
      <p:ext uri="{BB962C8B-B14F-4D97-AF65-F5344CB8AC3E}">
        <p14:creationId xmlns:p14="http://schemas.microsoft.com/office/powerpoint/2010/main" val="225585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266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189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790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819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Updated on 7/20/2016</a:t>
            </a:r>
            <a:endParaRPr lang="en-US" dirty="0"/>
          </a:p>
        </p:txBody>
      </p:sp>
    </p:spTree>
    <p:extLst>
      <p:ext uri="{BB962C8B-B14F-4D97-AF65-F5344CB8AC3E}">
        <p14:creationId xmlns:p14="http://schemas.microsoft.com/office/powerpoint/2010/main" val="268375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401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Slide_1">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3313803" y="6014070"/>
            <a:ext cx="12535797" cy="3107144"/>
          </a:xfrm>
          <a:prstGeom prst="rect">
            <a:avLst/>
          </a:prstGeom>
        </p:spPr>
        <p:txBody>
          <a:bodyPr anchor="b">
            <a:normAutofit/>
          </a:bodyPr>
          <a:lstStyle>
            <a:lvl1pPr algn="l">
              <a:defRPr sz="7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13803" y="9305364"/>
            <a:ext cx="12535797" cy="2184144"/>
          </a:xfrm>
        </p:spPr>
        <p:txBody>
          <a:bodyPr>
            <a:normAutofit/>
          </a:bodyPr>
          <a:lstStyle>
            <a:lvl1pPr marL="0" indent="0" algn="l">
              <a:buNone/>
              <a:defRPr sz="36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685F7E5-92B5-4607-A910-619F4C10875E}" type="datetimeFigureOut">
              <a:rPr lang="en-US" smtClean="0"/>
              <a:t>5/8/2018</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803" y="1699667"/>
            <a:ext cx="10139403" cy="1848206"/>
          </a:xfrm>
          <a:prstGeom prst="rect">
            <a:avLst/>
          </a:prstGeom>
        </p:spPr>
      </p:pic>
      <p:sp>
        <p:nvSpPr>
          <p:cNvPr id="7"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bg1"/>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6063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_Blue_2">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9320781" y="4687830"/>
            <a:ext cx="13386816" cy="6242292"/>
          </a:xfrm>
          <a:prstGeom prst="rect">
            <a:avLst/>
          </a:prstGeom>
        </p:spPr>
        <p:txBody>
          <a:bodyPr anchor="t">
            <a:normAutofit/>
          </a:bodyPr>
          <a:lstStyle>
            <a:lvl1pPr algn="l">
              <a:defRPr sz="6400">
                <a:solidFill>
                  <a:schemeClr val="tx2"/>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8685F7E5-92B5-4607-A910-619F4C10875E}" type="datetimeFigureOut">
              <a:rPr lang="en-US" smtClean="0"/>
              <a:t>5/8/2018</a:t>
            </a:fld>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120" y="967530"/>
            <a:ext cx="5414683" cy="986984"/>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371213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Col_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21031200" cy="2249424"/>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85F7E5-92B5-4607-A910-619F4C10875E}" type="datetimeFigureOut">
              <a:rPr lang="en-US" smtClean="0"/>
              <a:t>5/8/2018</a:t>
            </a:fld>
            <a:endParaRPr lang="en-US" dirty="0"/>
          </a:p>
        </p:txBody>
      </p:sp>
      <p:sp>
        <p:nvSpPr>
          <p:cNvPr id="5"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65220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Col_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21031200" cy="2249424"/>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76400" y="2700274"/>
            <a:ext cx="1036320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344400" y="2700274"/>
            <a:ext cx="10363200" cy="87026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85F7E5-92B5-4607-A910-619F4C10875E}" type="datetimeFigureOut">
              <a:rPr lang="en-US" smtClean="0"/>
              <a:t>5/8/2018</a:t>
            </a:fld>
            <a:endParaRPr lang="en-US" dirty="0"/>
          </a:p>
        </p:txBody>
      </p:sp>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39416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_Content_Solid_1">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0"/>
            <a:ext cx="12192000" cy="12446000"/>
          </a:xfrm>
        </p:spPr>
        <p:txBody>
          <a:bodyPr/>
          <a:lstStyle>
            <a:lvl1pPr marL="0" indent="0" algn="ctr">
              <a:buNone/>
              <a:defRPr baseline="0">
                <a:solidFill>
                  <a:schemeClr val="bg1">
                    <a:lumMod val="50000"/>
                  </a:schemeClr>
                </a:solidFill>
              </a:defRPr>
            </a:lvl1pPr>
          </a:lstStyle>
          <a:p>
            <a:pPr lvl="0"/>
            <a:r>
              <a:rPr lang="en-US" dirty="0" smtClean="0"/>
              <a:t>Insert image</a:t>
            </a:r>
            <a:endParaRPr lang="en-US" dirty="0"/>
          </a:p>
        </p:txBody>
      </p:sp>
      <p:sp>
        <p:nvSpPr>
          <p:cNvPr id="8" name="Rectangle 7"/>
          <p:cNvSpPr/>
          <p:nvPr/>
        </p:nvSpPr>
        <p:spPr>
          <a:xfrm rot="18900000">
            <a:off x="11622440" y="5799794"/>
            <a:ext cx="1139120" cy="8543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9" name="Rectangle 8"/>
          <p:cNvSpPr/>
          <p:nvPr/>
        </p:nvSpPr>
        <p:spPr>
          <a:xfrm>
            <a:off x="12192000" y="1"/>
            <a:ext cx="12192000" cy="1247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548640" rtlCol="0" anchor="ctr"/>
          <a:lstStyle/>
          <a:p>
            <a:endParaRPr lang="en-US" sz="10000" dirty="0" smtClean="0"/>
          </a:p>
        </p:txBody>
      </p:sp>
      <p:sp>
        <p:nvSpPr>
          <p:cNvPr id="2" name="Title 1"/>
          <p:cNvSpPr>
            <a:spLocks noGrp="1"/>
          </p:cNvSpPr>
          <p:nvPr>
            <p:ph type="title"/>
          </p:nvPr>
        </p:nvSpPr>
        <p:spPr>
          <a:xfrm>
            <a:off x="13292667" y="1997074"/>
            <a:ext cx="9838267" cy="2249424"/>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3292667" y="4697349"/>
            <a:ext cx="9838267" cy="67056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85F7E5-92B5-4607-A910-619F4C10875E}" type="datetimeFigureOut">
              <a:rPr lang="en-US" smtClean="0"/>
              <a:t>5/8/2018</a:t>
            </a:fld>
            <a:endParaRPr lang="en-US" dirty="0"/>
          </a:p>
        </p:txBody>
      </p:sp>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1594010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_Content_Solid_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0" y="3"/>
            <a:ext cx="24384000" cy="9313862"/>
          </a:xfrm>
        </p:spPr>
        <p:txBody>
          <a:bodyPr/>
          <a:lstStyle>
            <a:lvl1pPr marL="0" indent="0" algn="ctr">
              <a:buNone/>
              <a:defRPr baseline="0">
                <a:solidFill>
                  <a:schemeClr val="bg1">
                    <a:lumMod val="50000"/>
                  </a:schemeClr>
                </a:solidFill>
              </a:defRPr>
            </a:lvl1pPr>
          </a:lstStyle>
          <a:p>
            <a:pPr lvl="0"/>
            <a:r>
              <a:rPr lang="en-US" dirty="0" smtClean="0"/>
              <a:t>Insert image</a:t>
            </a:r>
            <a:endParaRPr lang="en-US" dirty="0"/>
          </a:p>
        </p:txBody>
      </p:sp>
      <p:sp>
        <p:nvSpPr>
          <p:cNvPr id="9" name="Rectangle 8"/>
          <p:cNvSpPr/>
          <p:nvPr/>
        </p:nvSpPr>
        <p:spPr>
          <a:xfrm>
            <a:off x="0" y="9341026"/>
            <a:ext cx="24384000" cy="31383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548640" rtlCol="0" anchor="ctr"/>
          <a:lstStyle/>
          <a:p>
            <a:endParaRPr lang="en-US" sz="10000" dirty="0" smtClean="0"/>
          </a:p>
        </p:txBody>
      </p:sp>
      <p:sp>
        <p:nvSpPr>
          <p:cNvPr id="11" name="Rectangle 10"/>
          <p:cNvSpPr/>
          <p:nvPr/>
        </p:nvSpPr>
        <p:spPr>
          <a:xfrm rot="18900000">
            <a:off x="1983363" y="8991150"/>
            <a:ext cx="1139120" cy="854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0"/>
          </a:p>
        </p:txBody>
      </p:sp>
      <p:sp>
        <p:nvSpPr>
          <p:cNvPr id="4" name="Content Placeholder 3"/>
          <p:cNvSpPr>
            <a:spLocks noGrp="1"/>
          </p:cNvSpPr>
          <p:nvPr>
            <p:ph sz="half" idx="2"/>
          </p:nvPr>
        </p:nvSpPr>
        <p:spPr>
          <a:xfrm>
            <a:off x="1083733" y="9702801"/>
            <a:ext cx="22284267" cy="2387598"/>
          </a:xfrm>
        </p:spPr>
        <p:txBody>
          <a:bodyPr anchor="ctr"/>
          <a:lstStyle>
            <a:lvl1pPr marL="0" indent="0">
              <a:buNone/>
              <a:defRPr>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8685F7E5-92B5-4607-A910-619F4C10875E}" type="datetimeFigureOut">
              <a:rPr lang="en-US" smtClean="0"/>
              <a:t>5/8/2018</a:t>
            </a:fld>
            <a:endParaRPr lang="en-US" dirty="0"/>
          </a:p>
        </p:txBody>
      </p:sp>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6387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21031200" cy="2249424"/>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85F7E5-92B5-4607-A910-619F4C10875E}" type="datetimeFigureOut">
              <a:rPr lang="en-US" smtClean="0"/>
              <a:t>5/8/2018</a:t>
            </a:fld>
            <a:endParaRPr lang="en-US" dirty="0"/>
          </a:p>
        </p:txBody>
      </p:sp>
      <p:sp>
        <p:nvSpPr>
          <p:cNvPr id="4"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80718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25F19-8CC3-F84B-8EC7-982F11DBEF0A}" type="datetime1">
              <a:rPr lang="en-US" smtClean="0"/>
              <a:t>5/8/2018</a:t>
            </a:fld>
            <a:endParaRPr lang="en-US" dirty="0"/>
          </a:p>
        </p:txBody>
      </p:sp>
      <p:sp>
        <p:nvSpPr>
          <p:cNvPr id="3"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86858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8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8331200" y="12712703"/>
            <a:ext cx="7721600" cy="730250"/>
          </a:xfrm>
          <a:prstGeom prst="rect">
            <a:avLst/>
          </a:prstGeom>
        </p:spPr>
        <p:txBody>
          <a:bodyPr/>
          <a:lstStyle/>
          <a:p>
            <a:endParaRPr lang="en-US"/>
          </a:p>
        </p:txBody>
      </p:sp>
      <p:sp>
        <p:nvSpPr>
          <p:cNvPr id="10" name="Slide Number Placeholder 1"/>
          <p:cNvSpPr txBox="1">
            <a:spLocks/>
          </p:cNvSpPr>
          <p:nvPr/>
        </p:nvSpPr>
        <p:spPr>
          <a:xfrm>
            <a:off x="17329622" y="12876479"/>
            <a:ext cx="6908800" cy="730250"/>
          </a:xfrm>
          <a:prstGeom prst="rect">
            <a:avLst/>
          </a:prstGeom>
        </p:spPr>
        <p:txBody>
          <a:bodyPr vert="horz" lIns="182880" tIns="91440" rIns="182880" bIns="9144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146F52E-8879-4517-AA58-EA59ED85C0AA}" type="slidenum">
              <a:rPr lang="en-US" sz="2400" smtClean="0">
                <a:solidFill>
                  <a:prstClr val="black">
                    <a:tint val="75000"/>
                  </a:prstClr>
                </a:solidFill>
              </a:rPr>
              <a:pPr/>
              <a:t>‹#›</a:t>
            </a:fld>
            <a:endParaRPr lang="en-US" sz="2400" dirty="0">
              <a:solidFill>
                <a:prstClr val="black">
                  <a:tint val="75000"/>
                </a:prstClr>
              </a:solidFill>
            </a:endParaRPr>
          </a:p>
        </p:txBody>
      </p:sp>
      <p:sp>
        <p:nvSpPr>
          <p:cNvPr id="16" name="TextBox 15"/>
          <p:cNvSpPr txBox="1"/>
          <p:nvPr/>
        </p:nvSpPr>
        <p:spPr>
          <a:xfrm>
            <a:off x="17577882" y="13003879"/>
            <a:ext cx="4580360" cy="369332"/>
          </a:xfrm>
          <a:prstGeom prst="rect">
            <a:avLst/>
          </a:prstGeom>
          <a:noFill/>
        </p:spPr>
        <p:txBody>
          <a:bodyPr wrap="square" rtlCol="0">
            <a:spAutoFit/>
          </a:bodyPr>
          <a:lstStyle/>
          <a:p>
            <a:r>
              <a:rPr lang="en-US" sz="1800" i="1" dirty="0" smtClean="0">
                <a:solidFill>
                  <a:srgbClr val="8D847A"/>
                </a:solidFill>
                <a:latin typeface="Museo Slab 500"/>
                <a:cs typeface="Museo Slab 500"/>
              </a:rPr>
              <a:t>Upstream</a:t>
            </a:r>
            <a:r>
              <a:rPr lang="en-US" sz="1800" dirty="0" smtClean="0">
                <a:solidFill>
                  <a:srgbClr val="8D847A"/>
                </a:solidFill>
                <a:latin typeface="Museo Slab 500"/>
                <a:cs typeface="Museo Slab 500"/>
              </a:rPr>
              <a:t> Health Innovations</a:t>
            </a:r>
            <a:endParaRPr lang="en-US" sz="1800" dirty="0">
              <a:solidFill>
                <a:srgbClr val="8D847A"/>
              </a:solidFill>
              <a:latin typeface="Museo Slab 500"/>
              <a:cs typeface="Museo Slab 500"/>
            </a:endParaRPr>
          </a:p>
        </p:txBody>
      </p:sp>
      <p:sp>
        <p:nvSpPr>
          <p:cNvPr id="17" name="Rectangle 16"/>
          <p:cNvSpPr/>
          <p:nvPr/>
        </p:nvSpPr>
        <p:spPr>
          <a:xfrm>
            <a:off x="17293229" y="13133303"/>
            <a:ext cx="342382" cy="215142"/>
          </a:xfrm>
          <a:prstGeom prst="rect">
            <a:avLst/>
          </a:prstGeom>
          <a:solidFill>
            <a:srgbClr val="2760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prstClr val="white"/>
              </a:solidFill>
            </a:endParaRPr>
          </a:p>
        </p:txBody>
      </p:sp>
      <p:sp>
        <p:nvSpPr>
          <p:cNvPr id="18" name="Rectangle 17"/>
          <p:cNvSpPr/>
          <p:nvPr/>
        </p:nvSpPr>
        <p:spPr>
          <a:xfrm>
            <a:off x="22023555" y="13133303"/>
            <a:ext cx="342382" cy="215142"/>
          </a:xfrm>
          <a:prstGeom prst="rect">
            <a:avLst/>
          </a:prstGeom>
          <a:solidFill>
            <a:srgbClr val="6A81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prstClr val="white"/>
              </a:solidFill>
            </a:endParaRPr>
          </a:p>
        </p:txBody>
      </p:sp>
      <p:sp>
        <p:nvSpPr>
          <p:cNvPr id="19" name="Rectangle 18"/>
          <p:cNvSpPr/>
          <p:nvPr/>
        </p:nvSpPr>
        <p:spPr>
          <a:xfrm>
            <a:off x="22523835" y="13133303"/>
            <a:ext cx="342382" cy="215142"/>
          </a:xfrm>
          <a:prstGeom prst="rect">
            <a:avLst/>
          </a:prstGeom>
          <a:solidFill>
            <a:srgbClr val="644B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prstClr val="white"/>
              </a:solidFill>
            </a:endParaRPr>
          </a:p>
        </p:txBody>
      </p:sp>
      <p:sp>
        <p:nvSpPr>
          <p:cNvPr id="20" name="Rectangle 19"/>
          <p:cNvSpPr/>
          <p:nvPr/>
        </p:nvSpPr>
        <p:spPr>
          <a:xfrm>
            <a:off x="23009691" y="13133303"/>
            <a:ext cx="342382" cy="215142"/>
          </a:xfrm>
          <a:prstGeom prst="rect">
            <a:avLst/>
          </a:prstGeom>
          <a:solidFill>
            <a:srgbClr val="D57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prstClr val="white"/>
              </a:solidFill>
            </a:endParaRPr>
          </a:p>
        </p:txBody>
      </p:sp>
    </p:spTree>
    <p:extLst>
      <p:ext uri="{BB962C8B-B14F-4D97-AF65-F5344CB8AC3E}">
        <p14:creationId xmlns:p14="http://schemas.microsoft.com/office/powerpoint/2010/main" val="204291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Slide_2">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0" y="0"/>
            <a:ext cx="24384000" cy="13716000"/>
          </a:xfrm>
          <a:prstGeom prst="rect">
            <a:avLst/>
          </a:prstGeom>
        </p:spPr>
      </p:pic>
      <p:sp>
        <p:nvSpPr>
          <p:cNvPr id="2" name="Title 1"/>
          <p:cNvSpPr>
            <a:spLocks noGrp="1"/>
          </p:cNvSpPr>
          <p:nvPr>
            <p:ph type="ctrTitle"/>
          </p:nvPr>
        </p:nvSpPr>
        <p:spPr>
          <a:xfrm>
            <a:off x="3313803" y="5099670"/>
            <a:ext cx="18288000" cy="3107144"/>
          </a:xfrm>
          <a:prstGeom prst="rect">
            <a:avLst/>
          </a:prstGeom>
        </p:spPr>
        <p:txBody>
          <a:bodyPr anchor="b">
            <a:normAutofit/>
          </a:bodyPr>
          <a:lstStyle>
            <a:lvl1pPr algn="l">
              <a:defRPr sz="7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313803" y="8390964"/>
            <a:ext cx="18288000" cy="2184144"/>
          </a:xfrm>
        </p:spPr>
        <p:txBody>
          <a:bodyPr>
            <a:normAutofit/>
          </a:bodyPr>
          <a:lstStyle>
            <a:lvl1pPr marL="0" indent="0" algn="l">
              <a:buNone/>
              <a:defRPr sz="36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685F7E5-92B5-4607-A910-619F4C10875E}" type="datetimeFigureOut">
              <a:rPr lang="en-US" smtClean="0"/>
              <a:t>5/8/2018</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4477" y="1461923"/>
            <a:ext cx="7333120" cy="1336678"/>
          </a:xfrm>
          <a:prstGeom prst="rect">
            <a:avLst/>
          </a:prstGeom>
        </p:spPr>
      </p:pic>
      <p:sp>
        <p:nvSpPr>
          <p:cNvPr id="7"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bg1"/>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05683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_Orange_1">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1828800" y="4757400"/>
            <a:ext cx="11196085" cy="6242292"/>
          </a:xfrm>
          <a:prstGeom prst="rect">
            <a:avLst/>
          </a:prstGeom>
        </p:spPr>
        <p:txBody>
          <a:bodyPr anchor="ctr">
            <a:normAutofit/>
          </a:bodyPr>
          <a:lstStyle>
            <a:lvl1pPr algn="l">
              <a:defRPr sz="640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685F7E5-92B5-4607-A910-619F4C10875E}" type="datetimeFigureOut">
              <a:rPr lang="en-US" smtClean="0"/>
              <a:t>5/8/2018</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876091"/>
            <a:ext cx="5414683" cy="986986"/>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bg1"/>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06801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_Purple_1">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1828800" y="4757400"/>
            <a:ext cx="11196085" cy="6242292"/>
          </a:xfrm>
          <a:prstGeom prst="rect">
            <a:avLst/>
          </a:prstGeom>
        </p:spPr>
        <p:txBody>
          <a:bodyPr anchor="ctr">
            <a:normAutofit/>
          </a:bodyPr>
          <a:lstStyle>
            <a:lvl1pPr algn="l">
              <a:defRPr sz="640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685F7E5-92B5-4607-A910-619F4C10875E}" type="datetimeFigureOut">
              <a:rPr lang="en-US" smtClean="0"/>
              <a:t>5/8/2018</a:t>
            </a:fld>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876091"/>
            <a:ext cx="5414683" cy="986986"/>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bg1"/>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05367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_Green_1">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1828800" y="4757400"/>
            <a:ext cx="11196085" cy="6242292"/>
          </a:xfrm>
          <a:prstGeom prst="rect">
            <a:avLst/>
          </a:prstGeom>
        </p:spPr>
        <p:txBody>
          <a:bodyPr anchor="ctr">
            <a:normAutofit/>
          </a:bodyPr>
          <a:lstStyle>
            <a:lvl1pPr algn="l">
              <a:defRPr sz="640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685F7E5-92B5-4607-A910-619F4C10875E}" type="datetimeFigureOut">
              <a:rPr lang="en-US" smtClean="0"/>
              <a:t>5/8/2018</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876091"/>
            <a:ext cx="5414683" cy="986986"/>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bg1"/>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54333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_Blue_1">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1828800" y="4757400"/>
            <a:ext cx="11196085" cy="6242292"/>
          </a:xfrm>
          <a:prstGeom prst="rect">
            <a:avLst/>
          </a:prstGeom>
        </p:spPr>
        <p:txBody>
          <a:bodyPr anchor="ctr">
            <a:normAutofit/>
          </a:bodyPr>
          <a:lstStyle>
            <a:lvl1pPr algn="l">
              <a:defRPr sz="640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685F7E5-92B5-4607-A910-619F4C10875E}" type="datetimeFigureOut">
              <a:rPr lang="en-US" smtClean="0"/>
              <a:t>5/8/2018</a:t>
            </a:fld>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876091"/>
            <a:ext cx="5414683" cy="986986"/>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bg1"/>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81088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_Orange_2">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9320781" y="4687830"/>
            <a:ext cx="13386816" cy="6242292"/>
          </a:xfrm>
          <a:prstGeom prst="rect">
            <a:avLst/>
          </a:prstGeom>
        </p:spPr>
        <p:txBody>
          <a:bodyPr anchor="t">
            <a:normAutofit/>
          </a:bodyPr>
          <a:lstStyle>
            <a:lvl1pPr algn="l">
              <a:defRPr sz="6400">
                <a:solidFill>
                  <a:schemeClr val="accent4"/>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8685F7E5-92B5-4607-A910-619F4C10875E}" type="datetimeFigureOut">
              <a:rPr lang="en-US" smtClean="0"/>
              <a:t>5/8/2018</a:t>
            </a:fld>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120" y="967530"/>
            <a:ext cx="5414683" cy="986984"/>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309720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_Purpl_2">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9320781" y="4687830"/>
            <a:ext cx="13386816" cy="6242292"/>
          </a:xfrm>
          <a:prstGeom prst="rect">
            <a:avLst/>
          </a:prstGeom>
        </p:spPr>
        <p:txBody>
          <a:bodyPr anchor="t">
            <a:normAutofit/>
          </a:bodyPr>
          <a:lstStyle>
            <a:lvl1pPr algn="l">
              <a:defRPr sz="6400">
                <a:solidFill>
                  <a:schemeClr val="accent2"/>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8685F7E5-92B5-4607-A910-619F4C10875E}" type="datetimeFigureOut">
              <a:rPr lang="en-US" smtClean="0"/>
              <a:t>5/8/2018</a:t>
            </a:fld>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120" y="967530"/>
            <a:ext cx="5414683" cy="986984"/>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84489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_Green_2">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ctrTitle"/>
          </p:nvPr>
        </p:nvSpPr>
        <p:spPr>
          <a:xfrm>
            <a:off x="9320781" y="4687830"/>
            <a:ext cx="13386816" cy="6242292"/>
          </a:xfrm>
          <a:prstGeom prst="rect">
            <a:avLst/>
          </a:prstGeom>
        </p:spPr>
        <p:txBody>
          <a:bodyPr anchor="t">
            <a:normAutofit/>
          </a:bodyPr>
          <a:lstStyle>
            <a:lvl1pPr algn="l">
              <a:defRPr sz="6400">
                <a:solidFill>
                  <a:schemeClr val="accent3"/>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8685F7E5-92B5-4607-A910-619F4C10875E}" type="datetimeFigureOut">
              <a:rPr lang="en-US" smtClean="0"/>
              <a:t>5/8/2018</a:t>
            </a:fld>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120" y="967530"/>
            <a:ext cx="5414683" cy="986984"/>
          </a:xfrm>
          <a:prstGeom prst="rect">
            <a:avLst/>
          </a:prstGeom>
        </p:spPr>
      </p:pic>
      <p:sp>
        <p:nvSpPr>
          <p:cNvPr id="6"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11545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705348"/>
            <a:ext cx="21031200" cy="87388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904748" y="12712703"/>
            <a:ext cx="3250019"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8685F7E5-92B5-4607-A910-619F4C10875E}" type="datetimeFigureOut">
              <a:rPr lang="en-US" smtClean="0"/>
              <a:t>5/8/2018</a:t>
            </a:fld>
            <a:endParaRPr lang="en-US"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76400" y="12702457"/>
            <a:ext cx="6077712" cy="697214"/>
          </a:xfrm>
          <a:prstGeom prst="rect">
            <a:avLst/>
          </a:prstGeom>
        </p:spPr>
      </p:pic>
      <p:cxnSp>
        <p:nvCxnSpPr>
          <p:cNvPr id="11" name="Straight Connector 10"/>
          <p:cNvCxnSpPr/>
          <p:nvPr/>
        </p:nvCxnSpPr>
        <p:spPr>
          <a:xfrm>
            <a:off x="1676402" y="12438740"/>
            <a:ext cx="210311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nvPr>
        </p:nvSpPr>
        <p:spPr>
          <a:xfrm>
            <a:off x="1676400" y="3"/>
            <a:ext cx="21031200" cy="224942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Slide Number Placeholder 1"/>
          <p:cNvSpPr>
            <a:spLocks noGrp="1"/>
          </p:cNvSpPr>
          <p:nvPr>
            <p:ph type="sldNum" sz="quarter" idx="4"/>
          </p:nvPr>
        </p:nvSpPr>
        <p:spPr>
          <a:xfrm>
            <a:off x="21330508" y="12712701"/>
            <a:ext cx="1377091" cy="730250"/>
          </a:xfrm>
          <a:prstGeom prst="rect">
            <a:avLst/>
          </a:prstGeom>
        </p:spPr>
        <p:txBody>
          <a:bodyPr vert="horz" lIns="91440" tIns="45720" rIns="91440" bIns="45720" rtlCol="0" anchor="ctr"/>
          <a:lstStyle>
            <a:lvl1pPr algn="r">
              <a:defRPr sz="2200">
                <a:solidFill>
                  <a:schemeClr val="tx1">
                    <a:tint val="75000"/>
                  </a:schemeClr>
                </a:solidFill>
              </a:defRPr>
            </a:lvl1pPr>
          </a:lstStyle>
          <a:p>
            <a:fld id="{063DA94E-5936-7C41-8B63-D8020E6F7926}" type="slidenum">
              <a:rPr lang="en-US" smtClean="0"/>
              <a:pPr/>
              <a:t>‹#›</a:t>
            </a:fld>
            <a:endParaRPr lang="en-US" dirty="0"/>
          </a:p>
        </p:txBody>
      </p:sp>
    </p:spTree>
    <p:extLst>
      <p:ext uri="{BB962C8B-B14F-4D97-AF65-F5344CB8AC3E}">
        <p14:creationId xmlns:p14="http://schemas.microsoft.com/office/powerpoint/2010/main" val="28172843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1828800" rtl="0" eaLnBrk="1" latinLnBrk="0" hangingPunct="1">
        <a:lnSpc>
          <a:spcPct val="90000"/>
        </a:lnSpc>
        <a:spcBef>
          <a:spcPct val="0"/>
        </a:spcBef>
        <a:buNone/>
        <a:defRPr sz="6400" kern="1200">
          <a:solidFill>
            <a:schemeClr val="tx1">
              <a:lumMod val="50000"/>
              <a:lumOff val="50000"/>
            </a:schemeClr>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32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mailto:amber.courtney@hcmed.org" TargetMode="External"/><Relationship Id="rId2" Type="http://schemas.openxmlformats.org/officeDocument/2006/relationships/hyperlink" Target="mailto:susan.jepson@hcmed.org"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Calibri" panose="020F0502020204030204" pitchFamily="34" charset="0"/>
              </a:rPr>
              <a:t>Path Ahead</a:t>
            </a:r>
            <a:endParaRPr lang="en-US" dirty="0">
              <a:latin typeface="Calibri" panose="020F0502020204030204" pitchFamily="34" charset="0"/>
            </a:endParaRPr>
          </a:p>
        </p:txBody>
      </p:sp>
      <p:sp>
        <p:nvSpPr>
          <p:cNvPr id="4" name="Subtitle 3"/>
          <p:cNvSpPr>
            <a:spLocks noGrp="1"/>
          </p:cNvSpPr>
          <p:nvPr>
            <p:ph type="subTitle" idx="1"/>
          </p:nvPr>
        </p:nvSpPr>
        <p:spPr/>
        <p:txBody>
          <a:bodyPr/>
          <a:lstStyle/>
          <a:p>
            <a:r>
              <a:rPr lang="en-US" dirty="0" smtClean="0">
                <a:latin typeface="Calibri" panose="020F0502020204030204" pitchFamily="34" charset="0"/>
              </a:rPr>
              <a:t>May, 2018</a:t>
            </a:r>
            <a:endParaRPr lang="en-US" dirty="0">
              <a:latin typeface="Calibri" panose="020F0502020204030204" pitchFamily="34" charset="0"/>
            </a:endParaRPr>
          </a:p>
        </p:txBody>
      </p:sp>
    </p:spTree>
    <p:extLst>
      <p:ext uri="{BB962C8B-B14F-4D97-AF65-F5344CB8AC3E}">
        <p14:creationId xmlns:p14="http://schemas.microsoft.com/office/powerpoint/2010/main" val="328624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Enroll Cohort: Tested</a:t>
            </a:r>
          </a:p>
        </p:txBody>
      </p:sp>
      <p:sp>
        <p:nvSpPr>
          <p:cNvPr id="273" name="Shape 273"/>
          <p:cNvSpPr/>
          <p:nvPr/>
        </p:nvSpPr>
        <p:spPr>
          <a:xfrm>
            <a:off x="1421210" y="5192502"/>
            <a:ext cx="3479191" cy="774701"/>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rPr>
              <a:t>Criteria</a:t>
            </a:r>
          </a:p>
        </p:txBody>
      </p:sp>
      <p:sp>
        <p:nvSpPr>
          <p:cNvPr id="274" name="Shape 274"/>
          <p:cNvSpPr/>
          <p:nvPr/>
        </p:nvSpPr>
        <p:spPr>
          <a:xfrm>
            <a:off x="10394144" y="5179579"/>
            <a:ext cx="3619036" cy="748923"/>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smtClean="0">
                <a:solidFill>
                  <a:schemeClr val="tx2"/>
                </a:solidFill>
              </a:rPr>
              <a:t>Enga</a:t>
            </a:r>
            <a:r>
              <a:rPr lang="en-US" dirty="0" smtClean="0">
                <a:solidFill>
                  <a:schemeClr val="tx2"/>
                </a:solidFill>
              </a:rPr>
              <a:t>gement</a:t>
            </a:r>
            <a:endParaRPr dirty="0">
              <a:solidFill>
                <a:schemeClr val="tx2"/>
              </a:solidFill>
            </a:endParaRPr>
          </a:p>
        </p:txBody>
      </p:sp>
      <p:sp>
        <p:nvSpPr>
          <p:cNvPr id="275" name="Shape 275"/>
          <p:cNvSpPr/>
          <p:nvPr/>
        </p:nvSpPr>
        <p:spPr>
          <a:xfrm>
            <a:off x="16651794" y="5097781"/>
            <a:ext cx="5636706" cy="748923"/>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rPr>
              <a:t>Assessments</a:t>
            </a:r>
          </a:p>
        </p:txBody>
      </p:sp>
      <p:sp>
        <p:nvSpPr>
          <p:cNvPr id="276" name="Shape 276"/>
          <p:cNvSpPr/>
          <p:nvPr/>
        </p:nvSpPr>
        <p:spPr>
          <a:xfrm>
            <a:off x="10218419" y="6743700"/>
            <a:ext cx="4624671" cy="305724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marL="390769" indent="-390769" algn="l">
              <a:spcBef>
                <a:spcPts val="3000"/>
              </a:spcBef>
              <a:buSzPct val="75000"/>
              <a:buChar char="•"/>
              <a:defRPr sz="3200">
                <a:latin typeface="Sentinel-Book"/>
                <a:ea typeface="Sentinel-Book"/>
                <a:cs typeface="Sentinel-Book"/>
                <a:sym typeface="Sentinel-Book"/>
              </a:defRPr>
            </a:lvl1pPr>
          </a:lstStyle>
          <a:p>
            <a:r>
              <a:rPr dirty="0"/>
              <a:t>Potential members were asked to provide feedback on a draft schedule of topics &amp; a program expectations document</a:t>
            </a:r>
          </a:p>
        </p:txBody>
      </p:sp>
      <p:sp>
        <p:nvSpPr>
          <p:cNvPr id="277" name="Shape 277"/>
          <p:cNvSpPr/>
          <p:nvPr/>
        </p:nvSpPr>
        <p:spPr>
          <a:xfrm>
            <a:off x="16651794" y="6743700"/>
            <a:ext cx="5839926" cy="434234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t>Financial Health Assessment</a:t>
            </a:r>
          </a:p>
          <a:p>
            <a:pPr marL="390769" indent="-390769" algn="l">
              <a:spcBef>
                <a:spcPts val="3000"/>
              </a:spcBef>
              <a:buSzPct val="75000"/>
              <a:buChar char="•"/>
              <a:defRPr sz="3200">
                <a:latin typeface="Sentinel-Book"/>
                <a:ea typeface="Sentinel-Book"/>
                <a:cs typeface="Sentinel-Book"/>
                <a:sym typeface="Sentinel-Book"/>
              </a:defRPr>
            </a:pPr>
            <a:r>
              <a:t>WHOQOL-BREF</a:t>
            </a:r>
          </a:p>
          <a:p>
            <a:pPr marL="390769" indent="-390769" algn="l">
              <a:spcBef>
                <a:spcPts val="3000"/>
              </a:spcBef>
              <a:buSzPct val="75000"/>
              <a:buChar char="•"/>
              <a:defRPr sz="3200">
                <a:latin typeface="Sentinel-Book"/>
                <a:ea typeface="Sentinel-Book"/>
                <a:cs typeface="Sentinel-Book"/>
                <a:sym typeface="Sentinel-Book"/>
              </a:defRPr>
            </a:pPr>
            <a:r>
              <a:t>SF-36</a:t>
            </a:r>
          </a:p>
          <a:p>
            <a:pPr marL="390769" indent="-390769" algn="l">
              <a:spcBef>
                <a:spcPts val="3000"/>
              </a:spcBef>
              <a:buSzPct val="75000"/>
              <a:buChar char="•"/>
              <a:defRPr sz="3200">
                <a:latin typeface="Sentinel-Book"/>
                <a:ea typeface="Sentinel-Book"/>
                <a:cs typeface="Sentinel-Book"/>
                <a:sym typeface="Sentinel-Book"/>
              </a:defRPr>
            </a:pPr>
            <a:r>
              <a:t>Occupational Self Assessment (completed previously)</a:t>
            </a:r>
          </a:p>
        </p:txBody>
      </p:sp>
      <p:sp>
        <p:nvSpPr>
          <p:cNvPr id="278" name="Shape 278"/>
          <p:cNvSpPr/>
          <p:nvPr/>
        </p:nvSpPr>
        <p:spPr>
          <a:xfrm>
            <a:off x="1319520" y="3012964"/>
            <a:ext cx="21700500" cy="151836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In this prototype, the OT department liaison led the selection and enrollment process which included:</a:t>
            </a:r>
          </a:p>
        </p:txBody>
      </p:sp>
      <p:grpSp>
        <p:nvGrpSpPr>
          <p:cNvPr id="281" name="Group 281"/>
          <p:cNvGrpSpPr/>
          <p:nvPr/>
        </p:nvGrpSpPr>
        <p:grpSpPr>
          <a:xfrm>
            <a:off x="1319520" y="5967203"/>
            <a:ext cx="7129958" cy="6498620"/>
            <a:chOff x="0" y="0"/>
            <a:chExt cx="7129957" cy="6498619"/>
          </a:xfrm>
        </p:grpSpPr>
        <p:sp>
          <p:nvSpPr>
            <p:cNvPr id="280" name="Shape 280"/>
            <p:cNvSpPr/>
            <p:nvPr/>
          </p:nvSpPr>
          <p:spPr>
            <a:xfrm>
              <a:off x="215900" y="139700"/>
              <a:ext cx="6698158" cy="5939819"/>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R="457200" algn="l" defTabSz="457200">
                <a:defRPr sz="2200" b="1">
                  <a:latin typeface="Helvetica"/>
                  <a:ea typeface="Helvetica"/>
                  <a:cs typeface="Helvetica"/>
                  <a:sym typeface="Helvetica"/>
                </a:defRPr>
              </a:pPr>
              <a:r>
                <a:t>Criteria for Enrollment</a:t>
              </a:r>
            </a:p>
            <a:p>
              <a:pPr marR="457200" algn="l" defTabSz="457200">
                <a:defRPr sz="2000">
                  <a:latin typeface="Helvetica"/>
                  <a:ea typeface="Helvetica"/>
                  <a:cs typeface="Helvetica"/>
                  <a:sym typeface="Helvetica"/>
                </a:defRPr>
              </a:pPr>
              <a:r>
                <a:t>• Current or recent client of Day Treatment program</a:t>
              </a:r>
            </a:p>
            <a:p>
              <a:pPr marL="685800" marR="457200" indent="-228600" algn="l" defTabSz="457200">
                <a:defRPr sz="2000">
                  <a:latin typeface="Helvetica"/>
                  <a:ea typeface="Helvetica"/>
                  <a:cs typeface="Helvetica"/>
                  <a:sym typeface="Helvetica"/>
                </a:defRPr>
              </a:pPr>
              <a:r>
                <a:t>-	If current: entering the fourth month or later</a:t>
              </a:r>
            </a:p>
            <a:p>
              <a:pPr marL="685800" marR="457200" indent="-228600" algn="l" defTabSz="457200">
                <a:defRPr sz="2000">
                  <a:latin typeface="Helvetica"/>
                  <a:ea typeface="Helvetica"/>
                  <a:cs typeface="Helvetica"/>
                  <a:sym typeface="Helvetica"/>
                </a:defRPr>
              </a:pPr>
              <a:r>
                <a:t>-	If recent: graduated within the past few months and still connected through the S1 clinic</a:t>
              </a:r>
            </a:p>
            <a:p>
              <a:pPr marR="457200" algn="l" defTabSz="457200">
                <a:defRPr sz="2000">
                  <a:latin typeface="Helvetica"/>
                  <a:ea typeface="Helvetica"/>
                  <a:cs typeface="Helvetica"/>
                  <a:sym typeface="Helvetica"/>
                </a:defRPr>
              </a:pPr>
              <a:r>
                <a:t>• 80-100% attendance in Day Treatment</a:t>
              </a:r>
            </a:p>
            <a:p>
              <a:pPr marR="457200" algn="l" defTabSz="457200">
                <a:defRPr sz="2000">
                  <a:latin typeface="Helvetica"/>
                  <a:ea typeface="Helvetica"/>
                  <a:cs typeface="Helvetica"/>
                  <a:sym typeface="Helvetica"/>
                </a:defRPr>
              </a:pPr>
              <a:r>
                <a:t>• Infrequently exhibits therapy interfering behaviors</a:t>
              </a:r>
            </a:p>
            <a:p>
              <a:pPr marR="457200" algn="l" defTabSz="457200">
                <a:defRPr sz="2000">
                  <a:latin typeface="Helvetica"/>
                  <a:ea typeface="Helvetica"/>
                  <a:cs typeface="Helvetica"/>
                  <a:sym typeface="Helvetica"/>
                </a:defRPr>
              </a:pPr>
              <a:r>
                <a:t>• Has indicated interest in employment or volunteering</a:t>
              </a:r>
            </a:p>
            <a:p>
              <a:pPr marR="457200" algn="l" defTabSz="457200">
                <a:defRPr sz="2000">
                  <a:latin typeface="Helvetica"/>
                  <a:ea typeface="Helvetica"/>
                  <a:cs typeface="Helvetica"/>
                  <a:sym typeface="Helvetica"/>
                </a:defRPr>
              </a:pPr>
              <a:r>
                <a:t>• Observation of high engagement in treatment</a:t>
              </a:r>
            </a:p>
            <a:p>
              <a:pPr marR="457200" algn="l" defTabSz="457200">
                <a:defRPr sz="2000">
                  <a:latin typeface="Helvetica"/>
                  <a:ea typeface="Helvetica"/>
                  <a:cs typeface="Helvetica"/>
                  <a:sym typeface="Helvetica"/>
                </a:defRPr>
              </a:pPr>
              <a:r>
                <a:t>• Provider agreement that participation will align with treatment priorities</a:t>
              </a:r>
            </a:p>
            <a:p>
              <a:pPr marL="244230" marR="457200" indent="-244230" algn="l" defTabSz="457200">
                <a:buSzPct val="75000"/>
                <a:buChar char="•"/>
                <a:defRPr sz="2000">
                  <a:latin typeface="Helvetica"/>
                  <a:ea typeface="Helvetica"/>
                  <a:cs typeface="Helvetica"/>
                  <a:sym typeface="Helvetica"/>
                </a:defRPr>
              </a:pPr>
              <a:r>
                <a:t>High-functioning</a:t>
              </a:r>
            </a:p>
            <a:p>
              <a:pPr marL="244230" marR="457200" indent="-244230" algn="l" defTabSz="457200">
                <a:buSzPct val="75000"/>
                <a:buChar char="•"/>
                <a:defRPr sz="2000">
                  <a:latin typeface="Helvetica"/>
                  <a:ea typeface="Helvetica"/>
                  <a:cs typeface="Helvetica"/>
                  <a:sym typeface="Helvetica"/>
                </a:defRPr>
              </a:pPr>
              <a:r>
                <a:t>Has completed Occupational Self Assessment </a:t>
              </a:r>
            </a:p>
            <a:p>
              <a:pPr marR="457200" algn="l" defTabSz="457200">
                <a:defRPr sz="2000">
                  <a:latin typeface="Helvetica"/>
                  <a:ea typeface="Helvetica"/>
                  <a:cs typeface="Helvetica"/>
                  <a:sym typeface="Helvetica"/>
                </a:defRPr>
              </a:pPr>
              <a:endParaRPr/>
            </a:p>
            <a:p>
              <a:pPr marR="457200" algn="l" defTabSz="457200">
                <a:defRPr sz="2200" b="1">
                  <a:latin typeface="Helvetica"/>
                  <a:ea typeface="Helvetica"/>
                  <a:cs typeface="Helvetica"/>
                  <a:sym typeface="Helvetica"/>
                </a:defRPr>
              </a:pPr>
              <a:r>
                <a:t>Focus for this cohort</a:t>
              </a:r>
            </a:p>
            <a:p>
              <a:pPr marR="457200" algn="l" defTabSz="457200">
                <a:defRPr sz="2000">
                  <a:latin typeface="Helvetica"/>
                  <a:ea typeface="Helvetica"/>
                  <a:cs typeface="Helvetica"/>
                  <a:sym typeface="Helvetica"/>
                </a:defRPr>
              </a:pPr>
              <a:r>
                <a:t>• Mood and personality disorder track</a:t>
              </a:r>
            </a:p>
          </p:txBody>
        </p:sp>
        <p:pic>
          <p:nvPicPr>
            <p:cNvPr id="279" name="Picture 278"/>
            <p:cNvPicPr>
              <a:picLocks/>
            </p:cNvPicPr>
            <p:nvPr/>
          </p:nvPicPr>
          <p:blipFill>
            <a:blip r:embed="rId3">
              <a:extLst/>
            </a:blip>
            <a:stretch>
              <a:fillRect/>
            </a:stretch>
          </p:blipFill>
          <p:spPr>
            <a:xfrm>
              <a:off x="-1" y="-1"/>
              <a:ext cx="7129959" cy="6498621"/>
            </a:xfrm>
            <a:prstGeom prst="rect">
              <a:avLst/>
            </a:prstGeom>
            <a:effectLst/>
          </p:spPr>
        </p:pic>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1319520" y="1238040"/>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Enroll </a:t>
            </a:r>
            <a:r>
              <a:rPr b="0" dirty="0" smtClean="0">
                <a:solidFill>
                  <a:schemeClr val="tx1">
                    <a:lumMod val="50000"/>
                    <a:lumOff val="50000"/>
                  </a:schemeClr>
                </a:solidFill>
                <a:latin typeface="Calibri" panose="020F0502020204030204" pitchFamily="34" charset="0"/>
              </a:rPr>
              <a:t>Cohort</a:t>
            </a:r>
            <a:r>
              <a:rPr lang="en-US" b="0" dirty="0" smtClean="0">
                <a:solidFill>
                  <a:schemeClr val="tx1">
                    <a:lumMod val="50000"/>
                    <a:lumOff val="50000"/>
                  </a:schemeClr>
                </a:solidFill>
                <a:latin typeface="Calibri" panose="020F0502020204030204" pitchFamily="34" charset="0"/>
              </a:rPr>
              <a:t> Learnings</a:t>
            </a:r>
            <a:endParaRPr b="0" dirty="0">
              <a:solidFill>
                <a:schemeClr val="tx1">
                  <a:lumMod val="50000"/>
                  <a:lumOff val="50000"/>
                </a:schemeClr>
              </a:solidFill>
              <a:latin typeface="Calibri" panose="020F0502020204030204" pitchFamily="34" charset="0"/>
            </a:endParaRPr>
          </a:p>
        </p:txBody>
      </p:sp>
      <p:sp>
        <p:nvSpPr>
          <p:cNvPr id="287" name="Shape 287"/>
          <p:cNvSpPr/>
          <p:nvPr/>
        </p:nvSpPr>
        <p:spPr>
          <a:xfrm>
            <a:off x="987617" y="3301086"/>
            <a:ext cx="8271269" cy="7113828"/>
          </a:xfrm>
          <a:prstGeom prst="roundRect">
            <a:avLst>
              <a:gd name="adj" fmla="val 11558"/>
            </a:avLst>
          </a:prstGeom>
          <a:solidFill>
            <a:schemeClr val="accent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88" name="Shape 288"/>
          <p:cNvSpPr/>
          <p:nvPr/>
        </p:nvSpPr>
        <p:spPr>
          <a:xfrm>
            <a:off x="1567131" y="4304097"/>
            <a:ext cx="7089239" cy="51728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3000"/>
              </a:spcBef>
              <a:defRPr sz="6500">
                <a:solidFill>
                  <a:srgbClr val="FFFFFF"/>
                </a:solidFill>
                <a:latin typeface="Sentinel-Book"/>
                <a:ea typeface="Sentinel-Book"/>
                <a:cs typeface="Sentinel-Book"/>
                <a:sym typeface="Sentinel-Book"/>
              </a:defRPr>
            </a:lvl1pPr>
          </a:lstStyle>
          <a:p>
            <a:r>
              <a:rPr dirty="0">
                <a:solidFill>
                  <a:schemeClr val="bg1"/>
                </a:solidFill>
                <a:latin typeface="Calibri" panose="020F0502020204030204" pitchFamily="34" charset="0"/>
              </a:rPr>
              <a:t>“It felt good that we were all in the same situation. No one there was better than anyone else.”</a:t>
            </a:r>
          </a:p>
        </p:txBody>
      </p:sp>
      <p:sp>
        <p:nvSpPr>
          <p:cNvPr id="289" name="Shape 289"/>
          <p:cNvSpPr/>
          <p:nvPr/>
        </p:nvSpPr>
        <p:spPr>
          <a:xfrm>
            <a:off x="10994309" y="2002088"/>
            <a:ext cx="11726734" cy="985521"/>
          </a:xfrm>
          <a:prstGeom prst="rect">
            <a:avLst/>
          </a:prstGeom>
          <a:noFill/>
          <a:ln w="12700">
            <a:miter lim="400000"/>
          </a:ln>
        </p:spPr>
        <p:txBody>
          <a:bodyPr lIns="50800" tIns="50800" rIns="50800" bIns="50800" anchor="ctr"/>
          <a:lstStyle/>
          <a:p>
            <a:pPr>
              <a:defRPr sz="3200"/>
            </a:pPr>
            <a:endParaRPr>
              <a:solidFill>
                <a:schemeClr val="tx1"/>
              </a:solidFill>
            </a:endParaRPr>
          </a:p>
        </p:txBody>
      </p:sp>
      <p:sp>
        <p:nvSpPr>
          <p:cNvPr id="290" name="Shape 290"/>
          <p:cNvSpPr/>
          <p:nvPr/>
        </p:nvSpPr>
        <p:spPr>
          <a:xfrm>
            <a:off x="11134810" y="2221998"/>
            <a:ext cx="1585370"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2900" b="1">
                <a:solidFill>
                  <a:srgbClr val="FFFFFF"/>
                </a:solidFill>
                <a:latin typeface="+mj-lt"/>
                <a:ea typeface="+mj-ea"/>
                <a:cs typeface="+mj-cs"/>
                <a:sym typeface="Circular Std"/>
              </a:defRPr>
            </a:lvl1pPr>
          </a:lstStyle>
          <a:p>
            <a:r>
              <a:rPr sz="3600" dirty="0">
                <a:solidFill>
                  <a:schemeClr val="tx1"/>
                </a:solidFill>
                <a:latin typeface="Calibri" panose="020F0502020204030204" pitchFamily="34" charset="0"/>
              </a:rPr>
              <a:t>Insights</a:t>
            </a:r>
          </a:p>
        </p:txBody>
      </p:sp>
      <p:sp>
        <p:nvSpPr>
          <p:cNvPr id="291" name="Shape 291"/>
          <p:cNvSpPr/>
          <p:nvPr/>
        </p:nvSpPr>
        <p:spPr>
          <a:xfrm>
            <a:off x="17872268" y="2221998"/>
            <a:ext cx="4700645"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2900" b="1">
                <a:solidFill>
                  <a:srgbClr val="FFFFFF"/>
                </a:solidFill>
                <a:latin typeface="+mj-lt"/>
                <a:ea typeface="+mj-ea"/>
                <a:cs typeface="+mj-cs"/>
                <a:sym typeface="Circular Std"/>
              </a:defRPr>
            </a:lvl1pPr>
          </a:lstStyle>
          <a:p>
            <a:r>
              <a:rPr sz="3600" dirty="0">
                <a:solidFill>
                  <a:schemeClr val="tx1"/>
                </a:solidFill>
                <a:latin typeface="Calibri" panose="020F0502020204030204" pitchFamily="34" charset="0"/>
              </a:rPr>
              <a:t>Design Direction</a:t>
            </a:r>
          </a:p>
        </p:txBody>
      </p:sp>
      <p:sp>
        <p:nvSpPr>
          <p:cNvPr id="292" name="Shape 292"/>
          <p:cNvSpPr/>
          <p:nvPr/>
        </p:nvSpPr>
        <p:spPr>
          <a:xfrm>
            <a:off x="11148837" y="3101871"/>
            <a:ext cx="5474187" cy="82894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dirty="0"/>
              <a:t>Asking for client feedback on session topics during the enrollment process fosters engagement and the feeling of customization</a:t>
            </a:r>
          </a:p>
          <a:p>
            <a:pPr marL="228600" indent="-228600" algn="l">
              <a:buSzPct val="100000"/>
              <a:buChar char="•"/>
              <a:defRPr sz="2800">
                <a:latin typeface="Sentinel-Book"/>
                <a:ea typeface="Sentinel-Book"/>
                <a:cs typeface="Sentinel-Book"/>
                <a:sym typeface="Sentinel-Book"/>
              </a:defRPr>
            </a:pPr>
            <a:endParaRPr dirty="0"/>
          </a:p>
          <a:p>
            <a:pPr marL="228600" indent="-228600" algn="l">
              <a:buSzPct val="100000"/>
              <a:buChar char="•"/>
              <a:defRPr sz="2800">
                <a:latin typeface="Sentinel-Book"/>
                <a:ea typeface="Sentinel-Book"/>
                <a:cs typeface="Sentinel-Book"/>
                <a:sym typeface="Sentinel-Book"/>
              </a:defRPr>
            </a:pPr>
            <a:endParaRPr lang="en-US" dirty="0" smtClean="0"/>
          </a:p>
          <a:p>
            <a:pPr marL="228600" indent="-228600" algn="l">
              <a:buSzPct val="100000"/>
              <a:buChar char="•"/>
              <a:defRPr sz="2800">
                <a:latin typeface="Sentinel-Book"/>
                <a:ea typeface="Sentinel-Book"/>
                <a:cs typeface="Sentinel-Book"/>
                <a:sym typeface="Sentinel-Book"/>
              </a:defRPr>
            </a:pPr>
            <a:endParaRPr dirty="0"/>
          </a:p>
          <a:p>
            <a:pPr marL="228600" indent="-228600" algn="l">
              <a:buSzPct val="100000"/>
              <a:buChar char="•"/>
              <a:defRPr sz="2800">
                <a:latin typeface="Sentinel-Book"/>
                <a:ea typeface="Sentinel-Book"/>
                <a:cs typeface="Sentinel-Book"/>
                <a:sym typeface="Sentinel-Book"/>
              </a:defRPr>
            </a:pPr>
            <a:r>
              <a:rPr dirty="0"/>
              <a:t>Potential cohort members had recommendations for who else should be in the group – their buddies or people they thought would be helped.</a:t>
            </a:r>
          </a:p>
          <a:p>
            <a:pPr algn="l">
              <a:defRPr sz="2800">
                <a:latin typeface="Sentinel-Book"/>
                <a:ea typeface="Sentinel-Book"/>
                <a:cs typeface="Sentinel-Book"/>
                <a:sym typeface="Sentinel-Book"/>
              </a:defRPr>
            </a:pPr>
            <a:endParaRPr dirty="0"/>
          </a:p>
          <a:p>
            <a:pPr marL="228600" indent="-228600" algn="l">
              <a:buSzPct val="100000"/>
              <a:buChar char="•"/>
              <a:defRPr sz="2800">
                <a:latin typeface="Sentinel-Book"/>
                <a:ea typeface="Sentinel-Book"/>
                <a:cs typeface="Sentinel-Book"/>
                <a:sym typeface="Sentinel-Book"/>
              </a:defRPr>
            </a:pPr>
            <a:endParaRPr dirty="0"/>
          </a:p>
          <a:p>
            <a:pPr marL="228600" indent="-228600" algn="l">
              <a:buSzPct val="100000"/>
              <a:buChar char="•"/>
              <a:defRPr sz="2800">
                <a:latin typeface="Sentinel-Book"/>
                <a:ea typeface="Sentinel-Book"/>
                <a:cs typeface="Sentinel-Book"/>
                <a:sym typeface="Sentinel-Book"/>
              </a:defRPr>
            </a:pPr>
            <a:r>
              <a:rPr dirty="0"/>
              <a:t>Intentionally building a diverse but balanced cohort insured a comfortable dynamic</a:t>
            </a:r>
            <a:r>
              <a:rPr sz="1200" dirty="0">
                <a:latin typeface="Times"/>
                <a:ea typeface="Times"/>
                <a:cs typeface="Times"/>
                <a:sym typeface="Times"/>
              </a:rPr>
              <a:t> </a:t>
            </a:r>
            <a:r>
              <a:rPr dirty="0"/>
              <a:t>– people feeling like it was “for them.”</a:t>
            </a:r>
          </a:p>
        </p:txBody>
      </p:sp>
      <p:sp>
        <p:nvSpPr>
          <p:cNvPr id="293" name="Shape 293"/>
          <p:cNvSpPr/>
          <p:nvPr/>
        </p:nvSpPr>
        <p:spPr>
          <a:xfrm>
            <a:off x="17745268" y="3101872"/>
            <a:ext cx="5126076" cy="95821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dirty="0"/>
              <a:t>Design curriculum to be standard but slightly adjustable toward common needs. Share program objectives &amp; milestones to prompt discussion and engagement</a:t>
            </a:r>
            <a:r>
              <a:rPr dirty="0" smtClean="0"/>
              <a:t>.</a:t>
            </a:r>
            <a:endParaRPr lang="en-US" dirty="0" smtClean="0"/>
          </a:p>
          <a:p>
            <a:pPr marL="228600" indent="-228600" algn="l">
              <a:buSzPct val="100000"/>
              <a:buChar char="•"/>
              <a:defRPr sz="2800">
                <a:latin typeface="Sentinel-Book"/>
                <a:ea typeface="Sentinel-Book"/>
                <a:cs typeface="Sentinel-Book"/>
                <a:sym typeface="Sentinel-Book"/>
              </a:defRPr>
            </a:pPr>
            <a:endParaRPr dirty="0"/>
          </a:p>
          <a:p>
            <a:pPr marL="228600" indent="-228600" algn="l">
              <a:buSzPct val="100000"/>
              <a:buChar char="•"/>
              <a:defRPr sz="2800">
                <a:latin typeface="Sentinel-Book"/>
                <a:ea typeface="Sentinel-Book"/>
                <a:cs typeface="Sentinel-Book"/>
                <a:sym typeface="Sentinel-Book"/>
              </a:defRPr>
            </a:pPr>
            <a:r>
              <a:rPr dirty="0"/>
              <a:t>Be open to this coming up by having a target range for number of participants rather than one target number. Set clear expectations for selection criteria.</a:t>
            </a:r>
          </a:p>
          <a:p>
            <a:pPr algn="l">
              <a:defRPr sz="2800">
                <a:latin typeface="Sentinel-Book"/>
                <a:ea typeface="Sentinel-Book"/>
                <a:cs typeface="Sentinel-Book"/>
                <a:sym typeface="Sentinel-Book"/>
              </a:defRPr>
            </a:pPr>
            <a:endParaRPr dirty="0"/>
          </a:p>
          <a:p>
            <a:pPr marL="228600" indent="-228600" algn="l">
              <a:buSzPct val="100000"/>
              <a:buChar char="•"/>
              <a:defRPr sz="2800">
                <a:latin typeface="Sentinel-Book"/>
                <a:ea typeface="Sentinel-Book"/>
                <a:cs typeface="Sentinel-Book"/>
                <a:sym typeface="Sentinel-Book"/>
              </a:defRPr>
            </a:pPr>
            <a:r>
              <a:rPr dirty="0"/>
              <a:t>Leverage the Link’s knowledge of Members and intuition about group dynamics to create balance </a:t>
            </a:r>
            <a:r>
              <a:rPr dirty="0" smtClean="0"/>
              <a:t>(age</a:t>
            </a:r>
            <a:r>
              <a:rPr dirty="0"/>
              <a:t>, race, </a:t>
            </a:r>
            <a:r>
              <a:rPr dirty="0" smtClean="0"/>
              <a:t>personality</a:t>
            </a:r>
            <a:r>
              <a:rPr dirty="0"/>
              <a:t>, </a:t>
            </a:r>
            <a:r>
              <a:rPr dirty="0" smtClean="0"/>
              <a:t>employment/volunteer </a:t>
            </a:r>
            <a:r>
              <a:rPr dirty="0"/>
              <a:t>interest) </a:t>
            </a:r>
          </a:p>
        </p:txBody>
      </p:sp>
      <p:sp>
        <p:nvSpPr>
          <p:cNvPr id="295" name="Shape 295"/>
          <p:cNvSpPr/>
          <p:nvPr/>
        </p:nvSpPr>
        <p:spPr>
          <a:xfrm>
            <a:off x="6550803" y="9349804"/>
            <a:ext cx="913712"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solidFill>
                  <a:schemeClr val="bg1"/>
                </a:solidFill>
                <a:latin typeface="Calibri" panose="020F0502020204030204" pitchFamily="34" charset="0"/>
              </a:rPr>
              <a:t>- H</a:t>
            </a:r>
            <a:r>
              <a:rPr dirty="0">
                <a:solidFill>
                  <a:schemeClr val="tx1"/>
                </a:solidFill>
                <a:latin typeface="Calibri" panose="020F0502020204030204" pitchFamily="34" charset="0"/>
              </a:rPr>
              <a:t>.</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1319520" y="1172726"/>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Guide (as Group): Tested</a:t>
            </a:r>
          </a:p>
        </p:txBody>
      </p:sp>
      <p:sp>
        <p:nvSpPr>
          <p:cNvPr id="321" name="Shape 321"/>
          <p:cNvSpPr/>
          <p:nvPr/>
        </p:nvSpPr>
        <p:spPr>
          <a:xfrm>
            <a:off x="1284847" y="5463273"/>
            <a:ext cx="3479191"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latin typeface="Calibri" panose="020F0502020204030204" pitchFamily="34" charset="0"/>
              </a:rPr>
              <a:t>Timing</a:t>
            </a:r>
          </a:p>
        </p:txBody>
      </p:sp>
      <p:sp>
        <p:nvSpPr>
          <p:cNvPr id="322" name="Shape 322"/>
          <p:cNvSpPr/>
          <p:nvPr/>
        </p:nvSpPr>
        <p:spPr>
          <a:xfrm>
            <a:off x="9674483" y="5463273"/>
            <a:ext cx="3479191"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latin typeface="Calibri" panose="020F0502020204030204" pitchFamily="34" charset="0"/>
              </a:rPr>
              <a:t>Content</a:t>
            </a:r>
          </a:p>
        </p:txBody>
      </p:sp>
      <p:sp>
        <p:nvSpPr>
          <p:cNvPr id="323" name="Shape 323"/>
          <p:cNvSpPr/>
          <p:nvPr/>
        </p:nvSpPr>
        <p:spPr>
          <a:xfrm>
            <a:off x="16694587" y="5463273"/>
            <a:ext cx="5710258"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latin typeface="Calibri" panose="020F0502020204030204" pitchFamily="34" charset="0"/>
              </a:rPr>
              <a:t>Format</a:t>
            </a:r>
          </a:p>
        </p:txBody>
      </p:sp>
      <p:sp>
        <p:nvSpPr>
          <p:cNvPr id="324" name="Shape 324"/>
          <p:cNvSpPr/>
          <p:nvPr/>
        </p:nvSpPr>
        <p:spPr>
          <a:xfrm>
            <a:off x="9655599" y="7027122"/>
            <a:ext cx="5710257" cy="34419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Each session covered 1-3 </a:t>
            </a:r>
            <a:r>
              <a:rPr dirty="0" smtClean="0">
                <a:latin typeface="Calibri" panose="020F0502020204030204" pitchFamily="34" charset="0"/>
              </a:rPr>
              <a:t>topics</a:t>
            </a:r>
          </a:p>
          <a:p>
            <a:pPr marL="390769" indent="-390769" algn="l">
              <a:spcBef>
                <a:spcPts val="3000"/>
              </a:spcBef>
              <a:buSzPct val="75000"/>
              <a:buChar char="•"/>
              <a:defRPr sz="3200">
                <a:latin typeface="Sentinel-Book"/>
                <a:ea typeface="Sentinel-Book"/>
                <a:cs typeface="Sentinel-Book"/>
                <a:sym typeface="Sentinel-Book"/>
              </a:defRPr>
            </a:pPr>
            <a:r>
              <a:rPr dirty="0" smtClean="0">
                <a:latin typeface="Calibri" panose="020F0502020204030204" pitchFamily="34" charset="0"/>
              </a:rPr>
              <a:t>Financial topics were interspersed with those related to employment or volunteering, though they didn’t begin until week four</a:t>
            </a:r>
            <a:endParaRPr dirty="0">
              <a:latin typeface="Calibri" panose="020F0502020204030204" pitchFamily="34" charset="0"/>
            </a:endParaRPr>
          </a:p>
        </p:txBody>
      </p:sp>
      <p:sp>
        <p:nvSpPr>
          <p:cNvPr id="325" name="Shape 325"/>
          <p:cNvSpPr/>
          <p:nvPr/>
        </p:nvSpPr>
        <p:spPr>
          <a:xfrm>
            <a:off x="16781462" y="7027122"/>
            <a:ext cx="5710258" cy="30572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marL="390769" indent="-390769" algn="l">
              <a:spcBef>
                <a:spcPts val="3000"/>
              </a:spcBef>
              <a:buSzPct val="75000"/>
              <a:buChar char="•"/>
              <a:defRPr sz="3200">
                <a:latin typeface="Sentinel-Book"/>
                <a:ea typeface="Sentinel-Book"/>
                <a:cs typeface="Sentinel-Book"/>
                <a:sym typeface="Sentinel-Book"/>
              </a:defRPr>
            </a:lvl1pPr>
          </a:lstStyle>
          <a:p>
            <a:r>
              <a:rPr dirty="0">
                <a:latin typeface="Calibri" panose="020F0502020204030204" pitchFamily="34" charset="0"/>
              </a:rPr>
              <a:t>Content was delivered in the form of slide lectures, interactive small group or pair activities, and printed materials (compiled in a binder.)</a:t>
            </a:r>
          </a:p>
        </p:txBody>
      </p:sp>
      <p:sp>
        <p:nvSpPr>
          <p:cNvPr id="326" name="Shape 326"/>
          <p:cNvSpPr/>
          <p:nvPr/>
        </p:nvSpPr>
        <p:spPr>
          <a:xfrm>
            <a:off x="1319520" y="3012964"/>
            <a:ext cx="21172200" cy="151836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We tested a group structure &amp; prototype curriculum related to role-seeking, workplace skills, and financial knowledge.</a:t>
            </a:r>
          </a:p>
        </p:txBody>
      </p:sp>
      <p:sp>
        <p:nvSpPr>
          <p:cNvPr id="327" name="Shape 327"/>
          <p:cNvSpPr/>
          <p:nvPr/>
        </p:nvSpPr>
        <p:spPr>
          <a:xfrm>
            <a:off x="1369993" y="7027122"/>
            <a:ext cx="5710258" cy="39344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Group sessions were held every Tuesday from 11:45am-1:00pm (lunch was served first and the content began at noon)</a:t>
            </a: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11 group sessions were conducted</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Guide </a:t>
            </a:r>
            <a:r>
              <a:rPr b="0" dirty="0" smtClean="0">
                <a:solidFill>
                  <a:schemeClr val="tx1">
                    <a:lumMod val="50000"/>
                    <a:lumOff val="50000"/>
                  </a:schemeClr>
                </a:solidFill>
                <a:latin typeface="Calibri" panose="020F0502020204030204" pitchFamily="34" charset="0"/>
              </a:rPr>
              <a:t>as Group</a:t>
            </a:r>
            <a:r>
              <a:rPr lang="en-US" b="0" dirty="0" smtClean="0">
                <a:solidFill>
                  <a:schemeClr val="tx1">
                    <a:lumMod val="50000"/>
                    <a:lumOff val="50000"/>
                  </a:schemeClr>
                </a:solidFill>
                <a:latin typeface="Calibri" panose="020F0502020204030204" pitchFamily="34" charset="0"/>
              </a:rPr>
              <a:t> Learnings</a:t>
            </a:r>
            <a:endParaRPr b="0" dirty="0">
              <a:solidFill>
                <a:schemeClr val="tx1">
                  <a:lumMod val="50000"/>
                  <a:lumOff val="50000"/>
                </a:schemeClr>
              </a:solidFill>
              <a:latin typeface="Calibri" panose="020F0502020204030204" pitchFamily="34" charset="0"/>
            </a:endParaRPr>
          </a:p>
        </p:txBody>
      </p:sp>
      <p:sp>
        <p:nvSpPr>
          <p:cNvPr id="333" name="Shape 333"/>
          <p:cNvSpPr/>
          <p:nvPr/>
        </p:nvSpPr>
        <p:spPr>
          <a:xfrm>
            <a:off x="10943509" y="3105169"/>
            <a:ext cx="11726734" cy="985521"/>
          </a:xfrm>
          <a:prstGeom prst="rect">
            <a:avLst/>
          </a:prstGeom>
          <a:noFill/>
          <a:ln w="12700">
            <a:miter lim="400000"/>
          </a:ln>
        </p:spPr>
        <p:txBody>
          <a:bodyPr lIns="50800" tIns="50800" rIns="50800" bIns="50800" anchor="ctr"/>
          <a:lstStyle/>
          <a:p>
            <a:pPr>
              <a:defRPr sz="3200"/>
            </a:pPr>
            <a:endParaRPr>
              <a:solidFill>
                <a:schemeClr val="tx1"/>
              </a:solidFill>
            </a:endParaRPr>
          </a:p>
        </p:txBody>
      </p:sp>
      <p:sp>
        <p:nvSpPr>
          <p:cNvPr id="334" name="Shape 334"/>
          <p:cNvSpPr/>
          <p:nvPr/>
        </p:nvSpPr>
        <p:spPr>
          <a:xfrm>
            <a:off x="11084010" y="3325079"/>
            <a:ext cx="1585369" cy="656590"/>
          </a:xfrm>
          <a:prstGeom prst="rect">
            <a:avLst/>
          </a:prstGeom>
          <a:noFill/>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2900" b="1">
                <a:solidFill>
                  <a:srgbClr val="FFFFFF"/>
                </a:solidFill>
                <a:latin typeface="+mj-lt"/>
                <a:ea typeface="+mj-ea"/>
                <a:cs typeface="+mj-cs"/>
                <a:sym typeface="Circular Std"/>
              </a:defRPr>
            </a:lvl1pPr>
          </a:lstStyle>
          <a:p>
            <a:r>
              <a:rPr sz="3600" dirty="0">
                <a:solidFill>
                  <a:schemeClr val="tx1"/>
                </a:solidFill>
                <a:latin typeface="Calibri" panose="020F0502020204030204" pitchFamily="34" charset="0"/>
              </a:rPr>
              <a:t>Insights</a:t>
            </a:r>
          </a:p>
        </p:txBody>
      </p:sp>
      <p:sp>
        <p:nvSpPr>
          <p:cNvPr id="335" name="Shape 335"/>
          <p:cNvSpPr/>
          <p:nvPr/>
        </p:nvSpPr>
        <p:spPr>
          <a:xfrm>
            <a:off x="16932468" y="3325079"/>
            <a:ext cx="4700645" cy="656590"/>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2900" b="1">
                <a:solidFill>
                  <a:srgbClr val="FFFFFF"/>
                </a:solidFill>
                <a:latin typeface="+mj-lt"/>
                <a:ea typeface="+mj-ea"/>
                <a:cs typeface="+mj-cs"/>
                <a:sym typeface="Circular Std"/>
              </a:defRPr>
            </a:lvl1pPr>
          </a:lstStyle>
          <a:p>
            <a:r>
              <a:rPr sz="3600" dirty="0">
                <a:solidFill>
                  <a:schemeClr val="tx1"/>
                </a:solidFill>
                <a:latin typeface="Calibri" panose="020F0502020204030204" pitchFamily="34" charset="0"/>
              </a:rPr>
              <a:t>Design Direction</a:t>
            </a:r>
          </a:p>
        </p:txBody>
      </p:sp>
      <p:sp>
        <p:nvSpPr>
          <p:cNvPr id="336" name="Shape 336"/>
          <p:cNvSpPr/>
          <p:nvPr/>
        </p:nvSpPr>
        <p:spPr>
          <a:xfrm>
            <a:off x="11098037" y="4204953"/>
            <a:ext cx="5567428" cy="6565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sz="2800" dirty="0">
                <a:latin typeface="Calibri" panose="020F0502020204030204" pitchFamily="34" charset="0"/>
              </a:rPr>
              <a:t>The cohort expects information and advice to be very tailored to their specific contexts</a:t>
            </a:r>
            <a:r>
              <a:rPr sz="2800" dirty="0">
                <a:latin typeface="Calibri" panose="020F0502020204030204" pitchFamily="34" charset="0"/>
                <a:ea typeface="Times"/>
                <a:cs typeface="Times"/>
                <a:sym typeface="Times"/>
              </a:rPr>
              <a:t> </a:t>
            </a:r>
            <a:r>
              <a:rPr sz="2800" dirty="0">
                <a:latin typeface="Calibri" panose="020F0502020204030204" pitchFamily="34" charset="0"/>
              </a:rPr>
              <a:t>(e.g. mental health, level of income, type of roles they’re seeking)</a:t>
            </a:r>
          </a:p>
          <a:p>
            <a:pPr algn="l">
              <a:defRPr sz="2800">
                <a:latin typeface="Sentinel-Book"/>
                <a:ea typeface="Sentinel-Book"/>
                <a:cs typeface="Sentinel-Book"/>
                <a:sym typeface="Sentinel-Book"/>
              </a:defRPr>
            </a:pPr>
            <a:endParaRPr sz="2800" dirty="0">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sz="2800" dirty="0" smtClean="0">
                <a:latin typeface="Calibri" panose="020F0502020204030204" pitchFamily="34" charset="0"/>
              </a:rPr>
              <a:t>Sessions </a:t>
            </a:r>
            <a:r>
              <a:rPr sz="2800" dirty="0">
                <a:latin typeface="Calibri" panose="020F0502020204030204" pitchFamily="34" charset="0"/>
              </a:rPr>
              <a:t>have seemed like they went by quickly and content was rushed, losing time for questions and sharing.</a:t>
            </a:r>
          </a:p>
          <a:p>
            <a:pPr marL="228600" indent="-228600" algn="l">
              <a:buSzPct val="100000"/>
              <a:buChar char="•"/>
              <a:defRPr sz="2800">
                <a:latin typeface="Sentinel-Book"/>
                <a:ea typeface="Sentinel-Book"/>
                <a:cs typeface="Sentinel-Book"/>
                <a:sym typeface="Sentinel-Book"/>
              </a:defRPr>
            </a:pPr>
            <a:endParaRPr sz="2800" dirty="0">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sz="2800" dirty="0">
                <a:latin typeface="Calibri" panose="020F0502020204030204" pitchFamily="34" charset="0"/>
              </a:rPr>
              <a:t>The cohort was most engaged when they were discussing their personal experiences and getting individualized feedback.</a:t>
            </a:r>
          </a:p>
        </p:txBody>
      </p:sp>
      <p:sp>
        <p:nvSpPr>
          <p:cNvPr id="337" name="Shape 337"/>
          <p:cNvSpPr/>
          <p:nvPr/>
        </p:nvSpPr>
        <p:spPr>
          <a:xfrm>
            <a:off x="16932468" y="4204953"/>
            <a:ext cx="5777079" cy="69967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sz="2800" dirty="0">
                <a:latin typeface="Calibri" panose="020F0502020204030204" pitchFamily="34" charset="0"/>
              </a:rPr>
              <a:t>Be transparent about the focus of the cohort from the </a:t>
            </a:r>
            <a:r>
              <a:rPr sz="2800" dirty="0" smtClean="0">
                <a:latin typeface="Calibri" panose="020F0502020204030204" pitchFamily="34" charset="0"/>
              </a:rPr>
              <a:t>beginning</a:t>
            </a:r>
            <a:r>
              <a:rPr lang="en-US" sz="2800" dirty="0" smtClean="0">
                <a:latin typeface="Calibri" panose="020F0502020204030204" pitchFamily="34" charset="0"/>
              </a:rPr>
              <a:t>. </a:t>
            </a:r>
            <a:r>
              <a:rPr sz="2800" dirty="0" smtClean="0">
                <a:latin typeface="Calibri" panose="020F0502020204030204" pitchFamily="34" charset="0"/>
              </a:rPr>
              <a:t>Allow </a:t>
            </a:r>
            <a:r>
              <a:rPr sz="2800" dirty="0">
                <a:latin typeface="Calibri" panose="020F0502020204030204" pitchFamily="34" charset="0"/>
              </a:rPr>
              <a:t>at least two weeks for Link &amp; Facilitator to collaborate on curriculum adjustments prior to each cohort. Engage guest experts specific to cohort’s key needs. </a:t>
            </a:r>
          </a:p>
          <a:p>
            <a:pPr marL="228600" indent="-228600" algn="l">
              <a:buSzPct val="100000"/>
              <a:buChar char="•"/>
              <a:defRPr sz="2800">
                <a:latin typeface="Sentinel-Book"/>
                <a:ea typeface="Sentinel-Book"/>
                <a:cs typeface="Sentinel-Book"/>
                <a:sym typeface="Sentinel-Book"/>
              </a:defRPr>
            </a:pPr>
            <a:endParaRPr sz="2800" dirty="0">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sz="2800" dirty="0">
                <a:latin typeface="Calibri" panose="020F0502020204030204" pitchFamily="34" charset="0"/>
              </a:rPr>
              <a:t>Design curriculum in realistic 30-minute modules that can be clustered or unclustered to respond to context space/time </a:t>
            </a:r>
            <a:r>
              <a:rPr sz="2800" dirty="0" smtClean="0">
                <a:latin typeface="Calibri" panose="020F0502020204030204" pitchFamily="34" charset="0"/>
              </a:rPr>
              <a:t>needs.</a:t>
            </a:r>
          </a:p>
          <a:p>
            <a:pPr algn="l">
              <a:defRPr sz="2800">
                <a:latin typeface="Sentinel-Book"/>
                <a:ea typeface="Sentinel-Book"/>
                <a:cs typeface="Sentinel-Book"/>
                <a:sym typeface="Sentinel-Book"/>
              </a:defRPr>
            </a:pPr>
            <a:endParaRPr sz="2800" dirty="0" smtClean="0">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sz="2800" dirty="0" smtClean="0">
                <a:latin typeface="Calibri" panose="020F0502020204030204" pitchFamily="34" charset="0"/>
              </a:rPr>
              <a:t>Structure each session to allow and support sharing of past and current successes and challenges.</a:t>
            </a:r>
            <a:endParaRPr sz="2800" dirty="0">
              <a:latin typeface="Calibri" panose="020F0502020204030204" pitchFamily="34" charset="0"/>
            </a:endParaRPr>
          </a:p>
        </p:txBody>
      </p:sp>
      <p:sp>
        <p:nvSpPr>
          <p:cNvPr id="338" name="Shape 338"/>
          <p:cNvSpPr/>
          <p:nvPr/>
        </p:nvSpPr>
        <p:spPr>
          <a:xfrm>
            <a:off x="987617" y="3301086"/>
            <a:ext cx="8271269" cy="7113828"/>
          </a:xfrm>
          <a:prstGeom prst="roundRect">
            <a:avLst>
              <a:gd name="adj" fmla="val 11558"/>
            </a:avLst>
          </a:prstGeom>
          <a:solidFill>
            <a:schemeClr val="tx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339" name="Shape 339"/>
          <p:cNvSpPr/>
          <p:nvPr/>
        </p:nvSpPr>
        <p:spPr>
          <a:xfrm>
            <a:off x="1567131" y="3796097"/>
            <a:ext cx="7089239" cy="6217576"/>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734694">
              <a:spcBef>
                <a:spcPts val="2600"/>
              </a:spcBef>
              <a:defRPr sz="5785">
                <a:solidFill>
                  <a:srgbClr val="FFFFFF"/>
                </a:solidFill>
                <a:latin typeface="Sentinel-Book"/>
                <a:ea typeface="Sentinel-Book"/>
                <a:cs typeface="Sentinel-Book"/>
                <a:sym typeface="Sentinel-Book"/>
              </a:defRPr>
            </a:lvl1pPr>
          </a:lstStyle>
          <a:p>
            <a:r>
              <a:rPr dirty="0">
                <a:latin typeface="Calibri" panose="020F0502020204030204" pitchFamily="34" charset="0"/>
              </a:rPr>
              <a:t>“It’s always helpful to have a group because you don’t have all the ideas yourself – you exchange ideas with someone in a similar situation.”</a:t>
            </a:r>
          </a:p>
        </p:txBody>
      </p:sp>
      <p:sp>
        <p:nvSpPr>
          <p:cNvPr id="341" name="Shape 341"/>
          <p:cNvSpPr/>
          <p:nvPr/>
        </p:nvSpPr>
        <p:spPr>
          <a:xfrm>
            <a:off x="6550803" y="9349804"/>
            <a:ext cx="902491"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latin typeface="Calibri" panose="020F0502020204030204" pitchFamily="34" charset="0"/>
              </a:rPr>
              <a:t>- A</a:t>
            </a:r>
            <a:r>
              <a:rPr dirty="0"/>
              <a:t>.</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p:nvPr/>
        </p:nvSpPr>
        <p:spPr>
          <a:xfrm>
            <a:off x="1319520" y="1303356"/>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Guide (as 1:1): Tested</a:t>
            </a:r>
          </a:p>
        </p:txBody>
      </p:sp>
      <p:sp>
        <p:nvSpPr>
          <p:cNvPr id="346" name="Shape 346"/>
          <p:cNvSpPr/>
          <p:nvPr/>
        </p:nvSpPr>
        <p:spPr>
          <a:xfrm>
            <a:off x="9293483" y="6348359"/>
            <a:ext cx="5691373" cy="573490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sz="3100" dirty="0"/>
              <a:t>Facilitators gathered specific information or materials that related to the Members interests, concerns, and goals. </a:t>
            </a:r>
          </a:p>
          <a:p>
            <a:pPr marL="390769" indent="-390769" algn="l">
              <a:spcBef>
                <a:spcPts val="3000"/>
              </a:spcBef>
              <a:buSzPct val="75000"/>
              <a:buChar char="•"/>
              <a:defRPr sz="3200">
                <a:latin typeface="Sentinel-Book"/>
                <a:ea typeface="Sentinel-Book"/>
                <a:cs typeface="Sentinel-Book"/>
                <a:sym typeface="Sentinel-Book"/>
              </a:defRPr>
            </a:pPr>
            <a:r>
              <a:rPr sz="3100" dirty="0"/>
              <a:t>Types of individualized content included: job postings, event announcements, &amp; research about housing benefit regulations</a:t>
            </a:r>
          </a:p>
        </p:txBody>
      </p:sp>
      <p:sp>
        <p:nvSpPr>
          <p:cNvPr id="347" name="Shape 347"/>
          <p:cNvSpPr/>
          <p:nvPr/>
        </p:nvSpPr>
        <p:spPr>
          <a:xfrm>
            <a:off x="16742528" y="6348359"/>
            <a:ext cx="5797133" cy="58272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marL="390769" indent="-390769" algn="l">
              <a:spcBef>
                <a:spcPts val="3000"/>
              </a:spcBef>
              <a:buSzPct val="75000"/>
              <a:buChar char="•"/>
              <a:defRPr sz="3200">
                <a:latin typeface="Sentinel-Book"/>
                <a:ea typeface="Sentinel-Book"/>
                <a:cs typeface="Sentinel-Book"/>
                <a:sym typeface="Sentinel-Book"/>
              </a:defRPr>
            </a:lvl1pPr>
          </a:lstStyle>
          <a:p>
            <a:r>
              <a:rPr sz="3100" dirty="0"/>
              <a:t>1:1 sessions were primarily driven by the Member’s questions and needs for support. Such as: reviewing material that was presented in group, checking in on job/volunteer search tasks, filling out an application together, the Member placing a phone call to a potential employer &amp; reviewing resume and cover letter drafts</a:t>
            </a:r>
          </a:p>
        </p:txBody>
      </p:sp>
      <p:sp>
        <p:nvSpPr>
          <p:cNvPr id="348" name="Shape 348"/>
          <p:cNvSpPr/>
          <p:nvPr/>
        </p:nvSpPr>
        <p:spPr>
          <a:xfrm>
            <a:off x="1319520" y="2758964"/>
            <a:ext cx="21475166" cy="222625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Two facilitators (both employment specialists) led consistent 1:1 sessions, responding to each person’s specific needs. Individual sessions with the bank manager were also available by appointment. </a:t>
            </a:r>
          </a:p>
        </p:txBody>
      </p:sp>
      <p:sp>
        <p:nvSpPr>
          <p:cNvPr id="349" name="Shape 349"/>
          <p:cNvSpPr/>
          <p:nvPr/>
        </p:nvSpPr>
        <p:spPr>
          <a:xfrm>
            <a:off x="1319520" y="5478695"/>
            <a:ext cx="3479191"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rPr>
              <a:t>Timing</a:t>
            </a:r>
          </a:p>
        </p:txBody>
      </p:sp>
      <p:sp>
        <p:nvSpPr>
          <p:cNvPr id="350" name="Shape 350"/>
          <p:cNvSpPr/>
          <p:nvPr/>
        </p:nvSpPr>
        <p:spPr>
          <a:xfrm>
            <a:off x="9293483" y="5478694"/>
            <a:ext cx="3479191"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rPr>
              <a:t>Content</a:t>
            </a:r>
          </a:p>
        </p:txBody>
      </p:sp>
      <p:sp>
        <p:nvSpPr>
          <p:cNvPr id="351" name="Shape 351"/>
          <p:cNvSpPr/>
          <p:nvPr/>
        </p:nvSpPr>
        <p:spPr>
          <a:xfrm>
            <a:off x="16738024" y="5478694"/>
            <a:ext cx="5710258"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rPr>
              <a:t>Format</a:t>
            </a:r>
          </a:p>
        </p:txBody>
      </p:sp>
      <p:sp>
        <p:nvSpPr>
          <p:cNvPr id="352" name="Shape 352"/>
          <p:cNvSpPr/>
          <p:nvPr/>
        </p:nvSpPr>
        <p:spPr>
          <a:xfrm>
            <a:off x="1381740" y="6348359"/>
            <a:ext cx="5760731" cy="61196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sz="3100" dirty="0"/>
              <a:t>1:1 sessions were held every Thursday between 12pm-3pm.</a:t>
            </a:r>
          </a:p>
          <a:p>
            <a:pPr marL="390769" indent="-390769" algn="l">
              <a:spcBef>
                <a:spcPts val="3000"/>
              </a:spcBef>
              <a:buSzPct val="75000"/>
              <a:buChar char="•"/>
              <a:defRPr sz="3200">
                <a:latin typeface="Sentinel-Book"/>
                <a:ea typeface="Sentinel-Book"/>
                <a:cs typeface="Sentinel-Book"/>
                <a:sym typeface="Sentinel-Book"/>
              </a:defRPr>
            </a:pPr>
            <a:r>
              <a:rPr sz="3100" dirty="0"/>
              <a:t>Members could sign up for a time window after group that week, or keep a consistent time.</a:t>
            </a:r>
          </a:p>
          <a:p>
            <a:pPr marL="390769" indent="-390769" algn="l">
              <a:spcBef>
                <a:spcPts val="3000"/>
              </a:spcBef>
              <a:buSzPct val="75000"/>
              <a:buChar char="•"/>
              <a:defRPr sz="3200">
                <a:latin typeface="Sentinel-Book"/>
                <a:ea typeface="Sentinel-Book"/>
                <a:cs typeface="Sentinel-Book"/>
                <a:sym typeface="Sentinel-Book"/>
              </a:defRPr>
            </a:pPr>
            <a:r>
              <a:rPr sz="3100" dirty="0"/>
              <a:t>Sessions ranged from 30-60 minutes, depending on the Member and work being focused on</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p:nvPr/>
        </p:nvSpPr>
        <p:spPr>
          <a:xfrm>
            <a:off x="1312587" y="1193229"/>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Guide (as </a:t>
            </a:r>
            <a:r>
              <a:rPr b="0" dirty="0" smtClean="0">
                <a:solidFill>
                  <a:schemeClr val="tx1">
                    <a:lumMod val="50000"/>
                    <a:lumOff val="50000"/>
                  </a:schemeClr>
                </a:solidFill>
                <a:latin typeface="Calibri" panose="020F0502020204030204" pitchFamily="34" charset="0"/>
              </a:rPr>
              <a:t>1:1)Learn</a:t>
            </a:r>
            <a:r>
              <a:rPr lang="en-US" b="0" dirty="0" smtClean="0">
                <a:solidFill>
                  <a:schemeClr val="tx1">
                    <a:lumMod val="50000"/>
                    <a:lumOff val="50000"/>
                  </a:schemeClr>
                </a:solidFill>
                <a:latin typeface="Calibri" panose="020F0502020204030204" pitchFamily="34" charset="0"/>
              </a:rPr>
              <a:t>ings</a:t>
            </a:r>
            <a:endParaRPr b="0" dirty="0">
              <a:solidFill>
                <a:schemeClr val="tx1">
                  <a:lumMod val="50000"/>
                  <a:lumOff val="50000"/>
                </a:schemeClr>
              </a:solidFill>
              <a:latin typeface="Calibri" panose="020F0502020204030204" pitchFamily="34" charset="0"/>
            </a:endParaRPr>
          </a:p>
        </p:txBody>
      </p:sp>
      <p:sp>
        <p:nvSpPr>
          <p:cNvPr id="358" name="Shape 358"/>
          <p:cNvSpPr/>
          <p:nvPr/>
        </p:nvSpPr>
        <p:spPr>
          <a:xfrm>
            <a:off x="10994309" y="2109989"/>
            <a:ext cx="11726734" cy="985521"/>
          </a:xfrm>
          <a:prstGeom prst="rect">
            <a:avLst/>
          </a:prstGeom>
          <a:noFill/>
          <a:ln w="12700">
            <a:miter lim="400000"/>
          </a:ln>
        </p:spPr>
        <p:txBody>
          <a:bodyPr lIns="50800" tIns="50800" rIns="50800" bIns="50800" anchor="ctr"/>
          <a:lstStyle/>
          <a:p>
            <a:pPr>
              <a:defRPr sz="3200"/>
            </a:pPr>
            <a:endParaRPr>
              <a:solidFill>
                <a:schemeClr val="tx1"/>
              </a:solidFill>
            </a:endParaRPr>
          </a:p>
        </p:txBody>
      </p:sp>
      <p:sp>
        <p:nvSpPr>
          <p:cNvPr id="359" name="Shape 359"/>
          <p:cNvSpPr/>
          <p:nvPr/>
        </p:nvSpPr>
        <p:spPr>
          <a:xfrm>
            <a:off x="11280683" y="2329899"/>
            <a:ext cx="1293624" cy="548868"/>
          </a:xfrm>
          <a:prstGeom prst="rect">
            <a:avLst/>
          </a:prstGeom>
          <a:noFill/>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2900" b="1">
                <a:solidFill>
                  <a:srgbClr val="FFFFFF"/>
                </a:solidFill>
                <a:latin typeface="+mj-lt"/>
                <a:ea typeface="+mj-ea"/>
                <a:cs typeface="+mj-cs"/>
                <a:sym typeface="Circular Std"/>
              </a:defRPr>
            </a:lvl1pPr>
          </a:lstStyle>
          <a:p>
            <a:r>
              <a:rPr>
                <a:solidFill>
                  <a:schemeClr val="tx1"/>
                </a:solidFill>
              </a:rPr>
              <a:t>Insights</a:t>
            </a:r>
          </a:p>
        </p:txBody>
      </p:sp>
      <p:sp>
        <p:nvSpPr>
          <p:cNvPr id="360" name="Shape 360"/>
          <p:cNvSpPr/>
          <p:nvPr/>
        </p:nvSpPr>
        <p:spPr>
          <a:xfrm>
            <a:off x="16983268" y="2329899"/>
            <a:ext cx="4700645" cy="548868"/>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2900" b="1">
                <a:solidFill>
                  <a:srgbClr val="FFFFFF"/>
                </a:solidFill>
                <a:latin typeface="+mj-lt"/>
                <a:ea typeface="+mj-ea"/>
                <a:cs typeface="+mj-cs"/>
                <a:sym typeface="Circular Std"/>
              </a:defRPr>
            </a:lvl1pPr>
          </a:lstStyle>
          <a:p>
            <a:r>
              <a:rPr dirty="0">
                <a:solidFill>
                  <a:schemeClr val="tx1"/>
                </a:solidFill>
              </a:rPr>
              <a:t>Design Direction</a:t>
            </a:r>
          </a:p>
        </p:txBody>
      </p:sp>
      <p:sp>
        <p:nvSpPr>
          <p:cNvPr id="361" name="Shape 361"/>
          <p:cNvSpPr/>
          <p:nvPr/>
        </p:nvSpPr>
        <p:spPr>
          <a:xfrm>
            <a:off x="11148837" y="2948517"/>
            <a:ext cx="5567428" cy="91512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sz="2800"/>
              <a:t>Each person needed a different kind of support and at different times. Though working on similar goals, they were all on different paths – some finishing a resume in one meeting, others taking several.</a:t>
            </a:r>
          </a:p>
          <a:p>
            <a:pPr marL="228600" indent="-228600" algn="l">
              <a:buSzPct val="100000"/>
              <a:buChar char="•"/>
              <a:defRPr sz="2800">
                <a:latin typeface="Sentinel-Book"/>
                <a:ea typeface="Sentinel-Book"/>
                <a:cs typeface="Sentinel-Book"/>
                <a:sym typeface="Sentinel-Book"/>
              </a:defRPr>
            </a:pPr>
            <a:endParaRPr sz="2800"/>
          </a:p>
          <a:p>
            <a:pPr marL="228600" indent="-228600" algn="l">
              <a:buSzPct val="100000"/>
              <a:buChar char="•"/>
              <a:defRPr sz="2800">
                <a:latin typeface="Sentinel-Book"/>
                <a:ea typeface="Sentinel-Book"/>
                <a:cs typeface="Sentinel-Book"/>
                <a:sym typeface="Sentinel-Book"/>
              </a:defRPr>
            </a:pPr>
            <a:endParaRPr sz="2800"/>
          </a:p>
          <a:p>
            <a:pPr marL="228600" indent="-228600" algn="l">
              <a:buSzPct val="100000"/>
              <a:buChar char="•"/>
              <a:defRPr sz="2800">
                <a:latin typeface="Sentinel-Book"/>
                <a:ea typeface="Sentinel-Book"/>
                <a:cs typeface="Sentinel-Book"/>
                <a:sym typeface="Sentinel-Book"/>
              </a:defRPr>
            </a:pPr>
            <a:r>
              <a:rPr sz="2800"/>
              <a:t>Some clients had specific concerns that weren’t shared by other group members but were especially important to them (e.g. expungement, housing income regulations)</a:t>
            </a:r>
          </a:p>
          <a:p>
            <a:pPr marL="228600" indent="-228600" algn="l">
              <a:buSzPct val="100000"/>
              <a:buChar char="•"/>
              <a:defRPr sz="2800">
                <a:latin typeface="Sentinel-Book"/>
                <a:ea typeface="Sentinel-Book"/>
                <a:cs typeface="Sentinel-Book"/>
                <a:sym typeface="Sentinel-Book"/>
              </a:defRPr>
            </a:pPr>
            <a:endParaRPr sz="2800"/>
          </a:p>
          <a:p>
            <a:pPr marL="228600" indent="-228600" algn="l">
              <a:buSzPct val="100000"/>
              <a:buChar char="•"/>
              <a:defRPr sz="2800">
                <a:latin typeface="Sentinel-Book"/>
                <a:ea typeface="Sentinel-Book"/>
                <a:cs typeface="Sentinel-Book"/>
                <a:sym typeface="Sentinel-Book"/>
              </a:defRPr>
            </a:pPr>
            <a:endParaRPr sz="2800"/>
          </a:p>
          <a:p>
            <a:pPr marL="228600" indent="-228600" algn="l">
              <a:buSzPct val="100000"/>
              <a:buChar char="•"/>
              <a:defRPr sz="2800">
                <a:latin typeface="Sentinel-Book"/>
                <a:ea typeface="Sentinel-Book"/>
                <a:cs typeface="Sentinel-Book"/>
                <a:sym typeface="Sentinel-Book"/>
              </a:defRPr>
            </a:pPr>
            <a:endParaRPr sz="2800"/>
          </a:p>
          <a:p>
            <a:pPr marL="228600" indent="-228600" algn="l">
              <a:buSzPct val="100000"/>
              <a:buChar char="•"/>
              <a:defRPr sz="2800">
                <a:latin typeface="Sentinel-Book"/>
                <a:ea typeface="Sentinel-Book"/>
                <a:cs typeface="Sentinel-Book"/>
                <a:sym typeface="Sentinel-Book"/>
              </a:defRPr>
            </a:pPr>
            <a:r>
              <a:rPr sz="2800"/>
              <a:t>1:1 time was most impactful when it was used to </a:t>
            </a:r>
            <a:r>
              <a:rPr sz="2800" i="1">
                <a:latin typeface="Sentinel-BookItalic"/>
                <a:ea typeface="Sentinel-BookItalic"/>
                <a:cs typeface="Sentinel-BookItalic"/>
                <a:sym typeface="Sentinel-BookItalic"/>
              </a:rPr>
              <a:t>do</a:t>
            </a:r>
            <a:r>
              <a:rPr sz="2800"/>
              <a:t>, not just discuss.</a:t>
            </a:r>
          </a:p>
        </p:txBody>
      </p:sp>
      <p:sp>
        <p:nvSpPr>
          <p:cNvPr id="362" name="Shape 362"/>
          <p:cNvSpPr/>
          <p:nvPr/>
        </p:nvSpPr>
        <p:spPr>
          <a:xfrm>
            <a:off x="16983268" y="2948517"/>
            <a:ext cx="5863206" cy="95821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sz="2800" dirty="0"/>
              <a:t>Allow 1:1 sessions to be flexible to client need, but identify milestones so they also stay on track as a group. Consider offering prep 1:1s prior to the regular schedule beginning, for clients who may need more support to reach milestones.</a:t>
            </a:r>
          </a:p>
          <a:p>
            <a:pPr algn="l">
              <a:defRPr sz="2800">
                <a:latin typeface="Sentinel-Book"/>
                <a:ea typeface="Sentinel-Book"/>
                <a:cs typeface="Sentinel-Book"/>
                <a:sym typeface="Sentinel-Book"/>
              </a:defRPr>
            </a:pPr>
            <a:endParaRPr sz="2800" dirty="0"/>
          </a:p>
          <a:p>
            <a:pPr algn="l">
              <a:defRPr sz="2800">
                <a:latin typeface="Sentinel-Book"/>
                <a:ea typeface="Sentinel-Book"/>
                <a:cs typeface="Sentinel-Book"/>
                <a:sym typeface="Sentinel-Book"/>
              </a:defRPr>
            </a:pPr>
            <a:r>
              <a:rPr sz="2800" dirty="0"/>
              <a:t>• Identify experts who can support clients 1:1 on specialized topics. Consider scheduling these sessions in addition to or as part of a regular 1:1. Referrals to community events or organizations could also be provided. (e.g. An event on job seeking with a criminal record.)</a:t>
            </a:r>
          </a:p>
          <a:p>
            <a:pPr algn="l">
              <a:defRPr sz="2800">
                <a:latin typeface="Sentinel-Book"/>
                <a:ea typeface="Sentinel-Book"/>
                <a:cs typeface="Sentinel-Book"/>
                <a:sym typeface="Sentinel-Book"/>
              </a:defRPr>
            </a:pPr>
            <a:endParaRPr sz="2800" dirty="0"/>
          </a:p>
          <a:p>
            <a:pPr marL="228600" indent="-228600" algn="l">
              <a:buSzPct val="100000"/>
              <a:buChar char="•"/>
              <a:defRPr sz="2800">
                <a:latin typeface="Sentinel-Book"/>
                <a:ea typeface="Sentinel-Book"/>
                <a:cs typeface="Sentinel-Book"/>
                <a:sym typeface="Sentinel-Book"/>
              </a:defRPr>
            </a:pPr>
            <a:r>
              <a:rPr sz="2800" dirty="0"/>
              <a:t>Set the expectation that each session includes a “do.” Consider connecting this to </a:t>
            </a:r>
            <a:r>
              <a:rPr sz="2800" dirty="0" smtClean="0"/>
              <a:t>milestones</a:t>
            </a:r>
            <a:r>
              <a:rPr lang="en-US" sz="2800" dirty="0" smtClean="0"/>
              <a:t> or </a:t>
            </a:r>
            <a:r>
              <a:rPr sz="2800" dirty="0" smtClean="0"/>
              <a:t> </a:t>
            </a:r>
            <a:r>
              <a:rPr sz="2800" dirty="0"/>
              <a:t>stretch opportunities. </a:t>
            </a:r>
          </a:p>
        </p:txBody>
      </p:sp>
      <p:sp>
        <p:nvSpPr>
          <p:cNvPr id="363" name="Shape 363"/>
          <p:cNvSpPr/>
          <p:nvPr/>
        </p:nvSpPr>
        <p:spPr>
          <a:xfrm>
            <a:off x="987617" y="3301086"/>
            <a:ext cx="8271269" cy="8088031"/>
          </a:xfrm>
          <a:prstGeom prst="roundRect">
            <a:avLst>
              <a:gd name="adj" fmla="val 10166"/>
            </a:avLst>
          </a:prstGeom>
          <a:solidFill>
            <a:schemeClr val="accent4"/>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364" name="Shape 364"/>
          <p:cNvSpPr/>
          <p:nvPr/>
        </p:nvSpPr>
        <p:spPr>
          <a:xfrm>
            <a:off x="1578633" y="3769192"/>
            <a:ext cx="7089238" cy="71138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660400">
              <a:spcBef>
                <a:spcPts val="2400"/>
              </a:spcBef>
              <a:defRPr sz="5200">
                <a:solidFill>
                  <a:srgbClr val="FFFFFF"/>
                </a:solidFill>
                <a:latin typeface="Sentinel-Book"/>
                <a:ea typeface="Sentinel-Book"/>
                <a:cs typeface="Sentinel-Book"/>
                <a:sym typeface="Sentinel-Book"/>
              </a:defRPr>
            </a:lvl1pPr>
          </a:lstStyle>
          <a:p>
            <a:r>
              <a:rPr dirty="0">
                <a:latin typeface="Calibri" panose="020F0502020204030204" pitchFamily="34" charset="0"/>
              </a:rPr>
              <a:t>“It’s a good model to have 1:1s and really talk to someone – about your history and what will work best for you. It’s really individualized. I don’t think the program would work half as well without the 1:1s.”</a:t>
            </a:r>
          </a:p>
        </p:txBody>
      </p:sp>
      <p:sp>
        <p:nvSpPr>
          <p:cNvPr id="366" name="Shape 366"/>
          <p:cNvSpPr/>
          <p:nvPr/>
        </p:nvSpPr>
        <p:spPr>
          <a:xfrm>
            <a:off x="6804803" y="10365804"/>
            <a:ext cx="833562"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latin typeface="Calibri" panose="020F0502020204030204" pitchFamily="34" charset="0"/>
              </a:rPr>
              <a:t>- S</a:t>
            </a:r>
            <a:r>
              <a:rPr dirty="0"/>
              <a:t>.</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rPr>
              <a:t>Continue Support</a:t>
            </a:r>
          </a:p>
        </p:txBody>
      </p:sp>
      <p:sp>
        <p:nvSpPr>
          <p:cNvPr id="396" name="Shape 396"/>
          <p:cNvSpPr/>
          <p:nvPr/>
        </p:nvSpPr>
        <p:spPr>
          <a:xfrm>
            <a:off x="10956209" y="3295668"/>
            <a:ext cx="11726734" cy="985521"/>
          </a:xfrm>
          <a:prstGeom prst="rect">
            <a:avLst/>
          </a:prstGeom>
          <a:noFill/>
          <a:ln w="12700">
            <a:miter lim="400000"/>
          </a:ln>
        </p:spPr>
        <p:txBody>
          <a:bodyPr lIns="50800" tIns="50800" rIns="50800" bIns="50800" anchor="ctr"/>
          <a:lstStyle/>
          <a:p>
            <a:pPr>
              <a:defRPr sz="3200"/>
            </a:pPr>
            <a:endParaRPr>
              <a:solidFill>
                <a:schemeClr val="tx1"/>
              </a:solidFill>
            </a:endParaRPr>
          </a:p>
        </p:txBody>
      </p:sp>
      <p:sp>
        <p:nvSpPr>
          <p:cNvPr id="397" name="Shape 397"/>
          <p:cNvSpPr/>
          <p:nvPr/>
        </p:nvSpPr>
        <p:spPr>
          <a:xfrm>
            <a:off x="11096710" y="3515578"/>
            <a:ext cx="1585370" cy="656590"/>
          </a:xfrm>
          <a:prstGeom prst="rect">
            <a:avLst/>
          </a:prstGeom>
          <a:noFill/>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2900" b="1">
                <a:solidFill>
                  <a:srgbClr val="FFFFFF"/>
                </a:solidFill>
                <a:latin typeface="+mj-lt"/>
                <a:ea typeface="+mj-ea"/>
                <a:cs typeface="+mj-cs"/>
                <a:sym typeface="Circular Std"/>
              </a:defRPr>
            </a:lvl1pPr>
          </a:lstStyle>
          <a:p>
            <a:r>
              <a:rPr sz="3600" dirty="0">
                <a:solidFill>
                  <a:schemeClr val="tx1"/>
                </a:solidFill>
                <a:latin typeface="Calibri" panose="020F0502020204030204" pitchFamily="34" charset="0"/>
              </a:rPr>
              <a:t>Insights</a:t>
            </a:r>
          </a:p>
        </p:txBody>
      </p:sp>
      <p:sp>
        <p:nvSpPr>
          <p:cNvPr id="398" name="Shape 398"/>
          <p:cNvSpPr/>
          <p:nvPr/>
        </p:nvSpPr>
        <p:spPr>
          <a:xfrm>
            <a:off x="17834168" y="3515578"/>
            <a:ext cx="4700645" cy="656590"/>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2900" b="1">
                <a:solidFill>
                  <a:srgbClr val="FFFFFF"/>
                </a:solidFill>
                <a:latin typeface="+mj-lt"/>
                <a:ea typeface="+mj-ea"/>
                <a:cs typeface="+mj-cs"/>
                <a:sym typeface="Circular Std"/>
              </a:defRPr>
            </a:lvl1pPr>
          </a:lstStyle>
          <a:p>
            <a:r>
              <a:rPr sz="3600" dirty="0">
                <a:solidFill>
                  <a:schemeClr val="tx1"/>
                </a:solidFill>
                <a:latin typeface="Calibri" panose="020F0502020204030204" pitchFamily="34" charset="0"/>
              </a:rPr>
              <a:t>Design Direction</a:t>
            </a:r>
          </a:p>
        </p:txBody>
      </p:sp>
      <p:sp>
        <p:nvSpPr>
          <p:cNvPr id="399" name="Shape 399"/>
          <p:cNvSpPr/>
          <p:nvPr/>
        </p:nvSpPr>
        <p:spPr>
          <a:xfrm>
            <a:off x="11110737" y="4395451"/>
            <a:ext cx="5753266" cy="6135013"/>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dirty="0">
                <a:solidFill>
                  <a:schemeClr val="tx1"/>
                </a:solidFill>
                <a:latin typeface="Calibri" panose="020F0502020204030204" pitchFamily="34" charset="0"/>
              </a:rPr>
              <a:t>Many clients have indicated a desire to keep in touch with their 1:1 facilitator, some even setting up a schedule for future check ins. </a:t>
            </a:r>
          </a:p>
          <a:p>
            <a:pPr algn="l">
              <a:defRPr sz="2800">
                <a:latin typeface="Sentinel-Book"/>
                <a:ea typeface="Sentinel-Book"/>
                <a:cs typeface="Sentinel-Book"/>
                <a:sym typeface="Sentinel-Book"/>
              </a:defRPr>
            </a:pPr>
            <a:endParaRPr dirty="0">
              <a:solidFill>
                <a:schemeClr val="tx1"/>
              </a:solidFill>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dirty="0" smtClean="0">
                <a:solidFill>
                  <a:schemeClr val="tx1"/>
                </a:solidFill>
                <a:latin typeface="Calibri" panose="020F0502020204030204" pitchFamily="34" charset="0"/>
              </a:rPr>
              <a:t>Clients </a:t>
            </a:r>
            <a:r>
              <a:rPr dirty="0">
                <a:solidFill>
                  <a:schemeClr val="tx1"/>
                </a:solidFill>
                <a:latin typeface="Calibri" panose="020F0502020204030204" pitchFamily="34" charset="0"/>
              </a:rPr>
              <a:t>indicate that support likely won’t be needed once they feel settled in a job or volunteer role</a:t>
            </a:r>
          </a:p>
          <a:p>
            <a:pPr algn="l">
              <a:defRPr sz="2800">
                <a:latin typeface="Sentinel-Book"/>
                <a:ea typeface="Sentinel-Book"/>
                <a:cs typeface="Sentinel-Book"/>
                <a:sym typeface="Sentinel-Book"/>
              </a:defRPr>
            </a:pPr>
            <a:endParaRPr dirty="0">
              <a:solidFill>
                <a:schemeClr val="tx1"/>
              </a:solidFill>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dirty="0">
                <a:solidFill>
                  <a:schemeClr val="tx1"/>
                </a:solidFill>
                <a:latin typeface="Calibri" panose="020F0502020204030204" pitchFamily="34" charset="0"/>
              </a:rPr>
              <a:t>There’s a desire to feel like the communication channel is still open, just in case.</a:t>
            </a:r>
          </a:p>
          <a:p>
            <a:pPr algn="l">
              <a:defRPr sz="2800">
                <a:latin typeface="Sentinel-Book"/>
                <a:ea typeface="Sentinel-Book"/>
                <a:cs typeface="Sentinel-Book"/>
                <a:sym typeface="Sentinel-Book"/>
              </a:defRPr>
            </a:pPr>
            <a:r>
              <a:rPr dirty="0">
                <a:solidFill>
                  <a:schemeClr val="tx1"/>
                </a:solidFill>
              </a:rPr>
              <a:t/>
            </a:r>
            <a:br>
              <a:rPr dirty="0">
                <a:solidFill>
                  <a:schemeClr val="tx1"/>
                </a:solidFill>
              </a:rPr>
            </a:br>
            <a:endParaRPr dirty="0">
              <a:solidFill>
                <a:schemeClr val="tx1"/>
              </a:solidFill>
            </a:endParaRPr>
          </a:p>
        </p:txBody>
      </p:sp>
      <p:sp>
        <p:nvSpPr>
          <p:cNvPr id="400" name="Shape 400"/>
          <p:cNvSpPr/>
          <p:nvPr/>
        </p:nvSpPr>
        <p:spPr>
          <a:xfrm>
            <a:off x="17834168" y="4395451"/>
            <a:ext cx="4853341" cy="7371081"/>
          </a:xfrm>
          <a:prstGeom prst="rect">
            <a:avLst/>
          </a:prstGeom>
          <a:no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228600" indent="-228600" algn="l">
              <a:buSzPct val="100000"/>
              <a:buChar char="•"/>
              <a:defRPr sz="2800">
                <a:latin typeface="Sentinel-Book"/>
                <a:ea typeface="Sentinel-Book"/>
                <a:cs typeface="Sentinel-Book"/>
                <a:sym typeface="Sentinel-Book"/>
              </a:defRPr>
            </a:pPr>
            <a:r>
              <a:rPr dirty="0">
                <a:solidFill>
                  <a:schemeClr val="tx1"/>
                </a:solidFill>
                <a:latin typeface="Calibri" panose="020F0502020204030204" pitchFamily="34" charset="0"/>
              </a:rPr>
              <a:t>Formalize this offering. Consider offering different levels of continued support (e.g. “I’ll call you once a month,” “you email me if you have questions,” or “we’ll meet for 3 more weeks”)</a:t>
            </a:r>
          </a:p>
          <a:p>
            <a:pPr algn="l">
              <a:defRPr sz="2800">
                <a:latin typeface="Sentinel-Book"/>
                <a:ea typeface="Sentinel-Book"/>
                <a:cs typeface="Sentinel-Book"/>
                <a:sym typeface="Sentinel-Book"/>
              </a:defRPr>
            </a:pPr>
            <a:endParaRPr dirty="0">
              <a:solidFill>
                <a:schemeClr val="tx1"/>
              </a:solidFill>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dirty="0">
                <a:solidFill>
                  <a:schemeClr val="tx1"/>
                </a:solidFill>
                <a:latin typeface="Calibri" panose="020F0502020204030204" pitchFamily="34" charset="0"/>
              </a:rPr>
              <a:t>Offer a tapering off of regular contact, once a position is secured</a:t>
            </a:r>
            <a:br>
              <a:rPr dirty="0">
                <a:solidFill>
                  <a:schemeClr val="tx1"/>
                </a:solidFill>
                <a:latin typeface="Calibri" panose="020F0502020204030204" pitchFamily="34" charset="0"/>
              </a:rPr>
            </a:br>
            <a:endParaRPr dirty="0">
              <a:solidFill>
                <a:schemeClr val="tx1"/>
              </a:solidFill>
              <a:latin typeface="Calibri" panose="020F0502020204030204" pitchFamily="34" charset="0"/>
            </a:endParaRPr>
          </a:p>
          <a:p>
            <a:pPr marL="228600" indent="-228600" algn="l">
              <a:buSzPct val="100000"/>
              <a:buChar char="•"/>
              <a:defRPr sz="2800">
                <a:latin typeface="Sentinel-Book"/>
                <a:ea typeface="Sentinel-Book"/>
                <a:cs typeface="Sentinel-Book"/>
                <a:sym typeface="Sentinel-Book"/>
              </a:defRPr>
            </a:pPr>
            <a:r>
              <a:rPr dirty="0">
                <a:solidFill>
                  <a:schemeClr val="tx1"/>
                </a:solidFill>
                <a:latin typeface="Calibri" panose="020F0502020204030204" pitchFamily="34" charset="0"/>
              </a:rPr>
              <a:t>Communicate about the end of the group &amp; 1:1 sessions as a transition rather than an end to the relationships they’ve formed.</a:t>
            </a:r>
          </a:p>
        </p:txBody>
      </p:sp>
      <p:sp>
        <p:nvSpPr>
          <p:cNvPr id="401" name="Shape 401"/>
          <p:cNvSpPr/>
          <p:nvPr/>
        </p:nvSpPr>
        <p:spPr>
          <a:xfrm>
            <a:off x="987617" y="3301086"/>
            <a:ext cx="8271269" cy="8716534"/>
          </a:xfrm>
          <a:prstGeom prst="roundRect">
            <a:avLst>
              <a:gd name="adj" fmla="val 9941"/>
            </a:avLst>
          </a:prstGeom>
          <a:solidFill>
            <a:schemeClr val="accent3"/>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402" name="Shape 402"/>
          <p:cNvSpPr/>
          <p:nvPr/>
        </p:nvSpPr>
        <p:spPr>
          <a:xfrm>
            <a:off x="1578632" y="3722467"/>
            <a:ext cx="7089238" cy="78028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652145">
              <a:spcBef>
                <a:spcPts val="2300"/>
              </a:spcBef>
              <a:defRPr sz="5135">
                <a:solidFill>
                  <a:srgbClr val="FFFFFF"/>
                </a:solidFill>
                <a:latin typeface="Sentinel-Book"/>
                <a:ea typeface="Sentinel-Book"/>
                <a:cs typeface="Sentinel-Book"/>
                <a:sym typeface="Sentinel-Book"/>
              </a:defRPr>
            </a:lvl1pPr>
          </a:lstStyle>
          <a:p>
            <a:r>
              <a:rPr dirty="0">
                <a:latin typeface="Calibri" panose="020F0502020204030204" pitchFamily="34" charset="0"/>
              </a:rPr>
              <a:t>“Staying in touch helps you keep on track. You know you’re going to be talking to that person again. If not, you could say “Oh, I’ll do it next week” and it drifts away. Having that connection beyond is motivating and supportive for me. “</a:t>
            </a:r>
          </a:p>
        </p:txBody>
      </p:sp>
      <p:sp>
        <p:nvSpPr>
          <p:cNvPr id="404" name="Shape 404"/>
          <p:cNvSpPr/>
          <p:nvPr/>
        </p:nvSpPr>
        <p:spPr>
          <a:xfrm>
            <a:off x="7312803" y="11188798"/>
            <a:ext cx="874396" cy="673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t>- 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2886716" y="1895186"/>
            <a:ext cx="18072145" cy="10005479"/>
          </a:xfrm>
          <a:prstGeom prst="roundRect">
            <a:avLst>
              <a:gd name="adj" fmla="val 7481"/>
            </a:avLst>
          </a:prstGeom>
          <a:solidFill>
            <a:schemeClr val="tx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167" name="Shape 167"/>
          <p:cNvSpPr/>
          <p:nvPr/>
        </p:nvSpPr>
        <p:spPr>
          <a:xfrm>
            <a:off x="3202306" y="2613179"/>
            <a:ext cx="17440967" cy="10778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3000"/>
              </a:spcBef>
              <a:defRPr sz="6500">
                <a:solidFill>
                  <a:srgbClr val="FFFFFF"/>
                </a:solidFill>
                <a:latin typeface="Sentinel-Book"/>
                <a:ea typeface="Sentinel-Book"/>
                <a:cs typeface="Sentinel-Book"/>
                <a:sym typeface="Sentinel-Book"/>
              </a:defRPr>
            </a:lvl1pPr>
          </a:lstStyle>
          <a:p>
            <a:r>
              <a:rPr dirty="0">
                <a:latin typeface="Calibri" panose="020F0502020204030204" pitchFamily="34" charset="0"/>
              </a:rPr>
              <a:t>“This is exactly what I need now. Now I have done my mental health program, and I don’t have to focus on that – not have that be the biggest concern in my life. Now I feel ready to expand. I need to get beyond being mentally ill. I need to get back into the community.”</a:t>
            </a:r>
          </a:p>
        </p:txBody>
      </p:sp>
      <p:sp>
        <p:nvSpPr>
          <p:cNvPr id="168" name="Shape 168"/>
          <p:cNvSpPr/>
          <p:nvPr/>
        </p:nvSpPr>
        <p:spPr>
          <a:xfrm>
            <a:off x="7831528" y="10863041"/>
            <a:ext cx="5224187"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latin typeface="Calibri" panose="020F0502020204030204" pitchFamily="34" charset="0"/>
              </a:rPr>
              <a:t>- S., now volunteering</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 Design and Principles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672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Curriculum: Design Principles</a:t>
            </a:r>
          </a:p>
        </p:txBody>
      </p:sp>
      <p:sp>
        <p:nvSpPr>
          <p:cNvPr id="475" name="Shape 475"/>
          <p:cNvSpPr/>
          <p:nvPr/>
        </p:nvSpPr>
        <p:spPr>
          <a:xfrm>
            <a:off x="1319520" y="2725518"/>
            <a:ext cx="12406171"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t>• </a:t>
            </a:r>
            <a:r>
              <a:rPr dirty="0">
                <a:latin typeface="Calibri" panose="020F0502020204030204" pitchFamily="34" charset="0"/>
              </a:rPr>
              <a:t>Make everything feel like it was made for me</a:t>
            </a:r>
          </a:p>
        </p:txBody>
      </p:sp>
      <p:sp>
        <p:nvSpPr>
          <p:cNvPr id="476" name="Shape 476"/>
          <p:cNvSpPr/>
          <p:nvPr/>
        </p:nvSpPr>
        <p:spPr>
          <a:xfrm>
            <a:off x="1803182" y="3592494"/>
            <a:ext cx="11669554" cy="20723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rPr dirty="0">
                <a:latin typeface="Calibri" panose="020F0502020204030204" pitchFamily="34" charset="0"/>
              </a:rPr>
              <a:t>The examples relate to issues the cohort may face, the photos show people who look like them doing things they might do, the roles discussed are the actual types they are considering, the topics align with their biggest concerns and interests</a:t>
            </a:r>
          </a:p>
        </p:txBody>
      </p:sp>
      <p:sp>
        <p:nvSpPr>
          <p:cNvPr id="477" name="Shape 477"/>
          <p:cNvSpPr/>
          <p:nvPr/>
        </p:nvSpPr>
        <p:spPr>
          <a:xfrm>
            <a:off x="1319520" y="6040218"/>
            <a:ext cx="12406171"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t>• </a:t>
            </a:r>
            <a:r>
              <a:rPr dirty="0">
                <a:latin typeface="Calibri" panose="020F0502020204030204" pitchFamily="34" charset="0"/>
              </a:rPr>
              <a:t>Lead with personal experience</a:t>
            </a:r>
          </a:p>
        </p:txBody>
      </p:sp>
      <p:sp>
        <p:nvSpPr>
          <p:cNvPr id="478" name="Shape 478"/>
          <p:cNvSpPr/>
          <p:nvPr/>
        </p:nvSpPr>
        <p:spPr>
          <a:xfrm>
            <a:off x="1803182" y="6907194"/>
            <a:ext cx="11669554" cy="10874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rPr dirty="0">
                <a:latin typeface="Calibri" panose="020F0502020204030204" pitchFamily="34" charset="0"/>
              </a:rPr>
              <a:t>Illustrate the content with real life examples (from the Facilitator, Link, or other known staff,) and prompt the cohort to share their own</a:t>
            </a:r>
          </a:p>
        </p:txBody>
      </p:sp>
      <p:sp>
        <p:nvSpPr>
          <p:cNvPr id="479" name="Shape 479"/>
          <p:cNvSpPr/>
          <p:nvPr/>
        </p:nvSpPr>
        <p:spPr>
          <a:xfrm>
            <a:off x="1434445" y="8374327"/>
            <a:ext cx="13191487" cy="81047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t>• </a:t>
            </a:r>
            <a:r>
              <a:rPr dirty="0">
                <a:latin typeface="Calibri" panose="020F0502020204030204" pitchFamily="34" charset="0"/>
              </a:rPr>
              <a:t>Prioritize group interaction and sharing</a:t>
            </a:r>
          </a:p>
        </p:txBody>
      </p:sp>
      <p:sp>
        <p:nvSpPr>
          <p:cNvPr id="480" name="Shape 480"/>
          <p:cNvSpPr/>
          <p:nvPr/>
        </p:nvSpPr>
        <p:spPr>
          <a:xfrm>
            <a:off x="1803182" y="9392423"/>
            <a:ext cx="11689656"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3200">
                <a:latin typeface="Sentinel-Book"/>
                <a:ea typeface="Sentinel-Book"/>
                <a:cs typeface="Sentinel-Book"/>
                <a:sym typeface="Sentinel-Book"/>
              </a:defRPr>
            </a:lvl1pPr>
          </a:lstStyle>
          <a:p>
            <a:r>
              <a:rPr dirty="0">
                <a:latin typeface="Calibri" panose="020F0502020204030204" pitchFamily="34" charset="0"/>
              </a:rPr>
              <a:t>Leverage the group to support and learn from each other by fostering structured and unstructured interactions in each session</a:t>
            </a:r>
          </a:p>
        </p:txBody>
      </p:sp>
      <p:sp>
        <p:nvSpPr>
          <p:cNvPr id="481" name="Shape 481"/>
          <p:cNvSpPr/>
          <p:nvPr/>
        </p:nvSpPr>
        <p:spPr>
          <a:xfrm>
            <a:off x="1596503" y="10577799"/>
            <a:ext cx="11852203" cy="81047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t>• </a:t>
            </a:r>
            <a:r>
              <a:rPr dirty="0">
                <a:latin typeface="Calibri" panose="020F0502020204030204" pitchFamily="34" charset="0"/>
              </a:rPr>
              <a:t>“Show” as much as possible</a:t>
            </a:r>
          </a:p>
        </p:txBody>
      </p:sp>
      <p:sp>
        <p:nvSpPr>
          <p:cNvPr id="482" name="Shape 482"/>
          <p:cNvSpPr/>
          <p:nvPr/>
        </p:nvSpPr>
        <p:spPr>
          <a:xfrm>
            <a:off x="1803182" y="11291770"/>
            <a:ext cx="11669554" cy="108747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rPr dirty="0">
                <a:latin typeface="Calibri" panose="020F0502020204030204" pitchFamily="34" charset="0"/>
              </a:rPr>
              <a:t>Use videos of example interview questions, click through a tour of an online resource, pass around actual thank you note examples</a:t>
            </a:r>
          </a:p>
        </p:txBody>
      </p:sp>
      <p:sp>
        <p:nvSpPr>
          <p:cNvPr id="483" name="Shape 483"/>
          <p:cNvSpPr/>
          <p:nvPr/>
        </p:nvSpPr>
        <p:spPr>
          <a:xfrm>
            <a:off x="15526174" y="3047086"/>
            <a:ext cx="8271269" cy="8236130"/>
          </a:xfrm>
          <a:prstGeom prst="roundRect">
            <a:avLst>
              <a:gd name="adj" fmla="val 9983"/>
            </a:avLst>
          </a:prstGeom>
          <a:solidFill>
            <a:schemeClr val="tx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484" name="Shape 484"/>
          <p:cNvSpPr/>
          <p:nvPr/>
        </p:nvSpPr>
        <p:spPr>
          <a:xfrm>
            <a:off x="16105689" y="3512341"/>
            <a:ext cx="7089238" cy="766562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a:bodyPr>
          <a:lstStyle>
            <a:lvl1pPr algn="l" defTabSz="718184">
              <a:spcBef>
                <a:spcPts val="2600"/>
              </a:spcBef>
              <a:defRPr sz="5655">
                <a:solidFill>
                  <a:srgbClr val="FFFFFF"/>
                </a:solidFill>
                <a:latin typeface="Sentinel-Book"/>
                <a:ea typeface="Sentinel-Book"/>
                <a:cs typeface="Sentinel-Book"/>
                <a:sym typeface="Sentinel-Book"/>
              </a:defRPr>
            </a:lvl1pPr>
          </a:lstStyle>
          <a:p>
            <a:r>
              <a:t>“The best thing was doing role playing, like in the interviewing. We weren’t just being lectured all the time. It allowed us to be doing things, play it out with the partners, practice.” </a:t>
            </a:r>
          </a:p>
        </p:txBody>
      </p:sp>
      <p:sp>
        <p:nvSpPr>
          <p:cNvPr id="486" name="Shape 486"/>
          <p:cNvSpPr/>
          <p:nvPr/>
        </p:nvSpPr>
        <p:spPr>
          <a:xfrm>
            <a:off x="22056862" y="10479900"/>
            <a:ext cx="824104" cy="673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t>- J.</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latin typeface="Calibri" panose="020F0502020204030204" pitchFamily="34" charset="0"/>
              </a:rPr>
              <a:t>Overview</a:t>
            </a:r>
          </a:p>
        </p:txBody>
      </p:sp>
      <p:sp>
        <p:nvSpPr>
          <p:cNvPr id="5" name="Content Placeholder 4"/>
          <p:cNvSpPr>
            <a:spLocks noGrp="1"/>
          </p:cNvSpPr>
          <p:nvPr>
            <p:ph idx="1"/>
          </p:nvPr>
        </p:nvSpPr>
        <p:spPr/>
        <p:txBody>
          <a:bodyPr>
            <a:normAutofit/>
          </a:bodyPr>
          <a:lstStyle/>
          <a:p>
            <a:pPr marL="342900" indent="-342900"/>
            <a:r>
              <a:rPr lang="en-US" sz="4000" i="1" dirty="0">
                <a:latin typeface="Calibri" panose="020F0502020204030204" pitchFamily="34" charset="0"/>
              </a:rPr>
              <a:t>Upstream </a:t>
            </a:r>
            <a:r>
              <a:rPr lang="en-US" sz="4000" dirty="0">
                <a:latin typeface="Calibri" panose="020F0502020204030204" pitchFamily="34" charset="0"/>
              </a:rPr>
              <a:t>Health Innovations (</a:t>
            </a:r>
            <a:r>
              <a:rPr lang="en-US" sz="4000" i="1" dirty="0">
                <a:latin typeface="Calibri" panose="020F0502020204030204" pitchFamily="34" charset="0"/>
              </a:rPr>
              <a:t>UHI</a:t>
            </a:r>
            <a:r>
              <a:rPr lang="en-US" sz="4000" dirty="0">
                <a:latin typeface="Calibri" panose="020F0502020204030204" pitchFamily="34" charset="0"/>
              </a:rPr>
              <a:t>) launched in April 2015, with the support of a $2.5M Community Health Grant from United Health Foundation</a:t>
            </a:r>
          </a:p>
          <a:p>
            <a:pPr marL="342900" indent="-342900"/>
            <a:endParaRPr lang="en-US" sz="4000" dirty="0">
              <a:latin typeface="Calibri" panose="020F0502020204030204" pitchFamily="34" charset="0"/>
            </a:endParaRPr>
          </a:p>
          <a:p>
            <a:pPr marL="342900" indent="-342900"/>
            <a:r>
              <a:rPr lang="en-US" sz="4000" i="1" dirty="0">
                <a:latin typeface="Calibri" panose="020F0502020204030204" pitchFamily="34" charset="0"/>
              </a:rPr>
              <a:t>UHI </a:t>
            </a:r>
            <a:r>
              <a:rPr lang="en-US" sz="4000" dirty="0">
                <a:latin typeface="Calibri" panose="020F0502020204030204" pitchFamily="34" charset="0"/>
              </a:rPr>
              <a:t>employs ethnographic research and human-centered design to develop approaches to community health with a focus on: Patient Care, Engagement, and Social Determinants of Health</a:t>
            </a:r>
          </a:p>
          <a:p>
            <a:pPr marL="0" indent="0">
              <a:buNone/>
            </a:pPr>
            <a:endParaRPr lang="en-US" sz="4000" dirty="0">
              <a:latin typeface="Calibri" panose="020F0502020204030204" pitchFamily="34" charset="0"/>
            </a:endParaRPr>
          </a:p>
          <a:p>
            <a:pPr marL="342900" indent="-342900"/>
            <a:r>
              <a:rPr lang="en-US" sz="4000" i="1" dirty="0">
                <a:latin typeface="Calibri" panose="020F0502020204030204" pitchFamily="34" charset="0"/>
              </a:rPr>
              <a:t>UHI</a:t>
            </a:r>
            <a:r>
              <a:rPr lang="en-US" sz="4000" dirty="0">
                <a:latin typeface="Calibri" panose="020F0502020204030204" pitchFamily="34" charset="0"/>
              </a:rPr>
              <a:t> develops innovations that address barriers to healthcare access among patients and community members with complex socioeconomic and health issues by shifting the focus to upstream opportunities</a:t>
            </a:r>
          </a:p>
          <a:p>
            <a:pPr marL="342900" indent="-342900"/>
            <a:endParaRPr lang="en-US" sz="4000" dirty="0">
              <a:latin typeface="Calibri" panose="020F0502020204030204" pitchFamily="34" charset="0"/>
            </a:endParaRPr>
          </a:p>
          <a:p>
            <a:pPr marL="342900" indent="-342900"/>
            <a:r>
              <a:rPr lang="en-US" sz="4000" dirty="0">
                <a:latin typeface="Calibri" panose="020F0502020204030204" pitchFamily="34" charset="0"/>
              </a:rPr>
              <a:t> </a:t>
            </a:r>
            <a:r>
              <a:rPr lang="en-US" sz="4000" i="1" dirty="0">
                <a:latin typeface="Calibri" panose="020F0502020204030204" pitchFamily="34" charset="0"/>
              </a:rPr>
              <a:t>UHI</a:t>
            </a:r>
            <a:r>
              <a:rPr lang="en-US" sz="4000" dirty="0">
                <a:latin typeface="Calibri" panose="020F0502020204030204" pitchFamily="34" charset="0"/>
              </a:rPr>
              <a:t> seeks to nurture personal capacity and engage community partners to co-create a new model of health that enables people to achieve personal well-being </a:t>
            </a:r>
          </a:p>
        </p:txBody>
      </p:sp>
    </p:spTree>
    <p:extLst>
      <p:ext uri="{BB962C8B-B14F-4D97-AF65-F5344CB8AC3E}">
        <p14:creationId xmlns:p14="http://schemas.microsoft.com/office/powerpoint/2010/main" val="2880381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p:nvPr/>
        </p:nvSpPr>
        <p:spPr>
          <a:xfrm>
            <a:off x="1319520" y="1140069"/>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Curriculum: Schedule</a:t>
            </a:r>
          </a:p>
        </p:txBody>
      </p:sp>
      <p:sp>
        <p:nvSpPr>
          <p:cNvPr id="491" name="Shape 491"/>
          <p:cNvSpPr/>
          <p:nvPr/>
        </p:nvSpPr>
        <p:spPr>
          <a:xfrm>
            <a:off x="1319519" y="2397370"/>
            <a:ext cx="13424635" cy="222625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The curriculum will be made of 30-minute, combinable modules and will include one group and one 1:1 session per week.</a:t>
            </a:r>
          </a:p>
        </p:txBody>
      </p:sp>
      <p:sp>
        <p:nvSpPr>
          <p:cNvPr id="492" name="Shape 492"/>
          <p:cNvSpPr/>
          <p:nvPr/>
        </p:nvSpPr>
        <p:spPr>
          <a:xfrm>
            <a:off x="1319519" y="4623621"/>
            <a:ext cx="13400298" cy="765850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Group sessions may cover two or three modules (1-1.5 hours) while 1:1 sessions will only include one or two (.5-1 hour) depending on the Member’s needs</a:t>
            </a: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A default schedule will serve as a starting point, but some elements may be adjusted by the Link &amp; Facilitator during the enrollment phase (incorporating cohort needs and contexts)</a:t>
            </a: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The default schedule will include at least one flex group session, which remains available for addressing a need that arises during the program (e.g. an additional expert guest, going into more depth on a certain topic, more time for group updates, </a:t>
            </a:r>
            <a:r>
              <a:rPr dirty="0" smtClean="0">
                <a:latin typeface="Calibri" panose="020F0502020204030204" pitchFamily="34" charset="0"/>
              </a:rPr>
              <a:t>etc</a:t>
            </a:r>
            <a:r>
              <a:rPr lang="en-US" dirty="0" smtClean="0">
                <a:latin typeface="Calibri" panose="020F0502020204030204" pitchFamily="34" charset="0"/>
              </a:rPr>
              <a:t>.</a:t>
            </a:r>
            <a:r>
              <a:rPr dirty="0" smtClean="0">
                <a:latin typeface="Calibri" panose="020F0502020204030204" pitchFamily="34" charset="0"/>
              </a:rPr>
              <a:t>)</a:t>
            </a:r>
            <a:endParaRPr dirty="0">
              <a:latin typeface="Calibri" panose="020F0502020204030204" pitchFamily="34" charset="0"/>
            </a:endParaRP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Group sessions will be scheduled at a consistent time each week. The Facilitator will hold a consistent block of time for 1:1 sessions, but clients may shift their times within that window. </a:t>
            </a:r>
          </a:p>
        </p:txBody>
      </p:sp>
      <p:sp>
        <p:nvSpPr>
          <p:cNvPr id="493" name="Shape 493"/>
          <p:cNvSpPr/>
          <p:nvPr/>
        </p:nvSpPr>
        <p:spPr>
          <a:xfrm>
            <a:off x="15653174" y="3301086"/>
            <a:ext cx="8271269" cy="7113828"/>
          </a:xfrm>
          <a:prstGeom prst="roundRect">
            <a:avLst>
              <a:gd name="adj" fmla="val 11558"/>
            </a:avLst>
          </a:prstGeom>
          <a:solidFill>
            <a:schemeClr val="accent3"/>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494" name="Shape 494"/>
          <p:cNvSpPr/>
          <p:nvPr/>
        </p:nvSpPr>
        <p:spPr>
          <a:xfrm>
            <a:off x="16244189" y="3825346"/>
            <a:ext cx="7089238" cy="61303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561340">
              <a:spcBef>
                <a:spcPts val="2000"/>
              </a:spcBef>
              <a:defRPr sz="4420">
                <a:solidFill>
                  <a:srgbClr val="FFFFFF"/>
                </a:solidFill>
                <a:latin typeface="Sentinel-Book"/>
                <a:ea typeface="Sentinel-Book"/>
                <a:cs typeface="Sentinel-Book"/>
                <a:sym typeface="Sentinel-Book"/>
              </a:defRPr>
            </a:lvl1pPr>
          </a:lstStyle>
          <a:p>
            <a:r>
              <a:rPr b="1" dirty="0">
                <a:latin typeface="Calibri" panose="020F0502020204030204" pitchFamily="34" charset="0"/>
              </a:rPr>
              <a:t>My  first two 1:1s were 30 minutes, but when we started on my resume I was like “this isn’t going to work.” We switched to an hour instead. We got my resume finished and went back to 30 minute sessions. An hour is too much all the time.</a:t>
            </a:r>
            <a:r>
              <a:rPr b="1" dirty="0"/>
              <a:t>  </a:t>
            </a:r>
          </a:p>
        </p:txBody>
      </p:sp>
      <p:sp>
        <p:nvSpPr>
          <p:cNvPr id="496" name="Shape 496"/>
          <p:cNvSpPr/>
          <p:nvPr/>
        </p:nvSpPr>
        <p:spPr>
          <a:xfrm>
            <a:off x="21734084" y="9615800"/>
            <a:ext cx="1048364"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latin typeface="Calibri" panose="020F0502020204030204" pitchFamily="34" charset="0"/>
              </a:rPr>
              <a:t>- M.</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Curriculum: Session Structure</a:t>
            </a:r>
          </a:p>
        </p:txBody>
      </p:sp>
      <p:sp>
        <p:nvSpPr>
          <p:cNvPr id="501" name="Shape 501"/>
          <p:cNvSpPr/>
          <p:nvPr/>
        </p:nvSpPr>
        <p:spPr>
          <a:xfrm>
            <a:off x="1319519" y="2597729"/>
            <a:ext cx="20658737" cy="151836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Both group and 1:1 sessions will maintain a consistent structure each week, across different topics and activities.</a:t>
            </a:r>
          </a:p>
        </p:txBody>
      </p:sp>
      <p:sp>
        <p:nvSpPr>
          <p:cNvPr id="502" name="Shape 502"/>
          <p:cNvSpPr/>
          <p:nvPr/>
        </p:nvSpPr>
        <p:spPr>
          <a:xfrm>
            <a:off x="1319518" y="4349109"/>
            <a:ext cx="21243302" cy="778161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Check in – share 1 learning or accomplishment </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Share out homework (hold clients accountable for completing)</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Facilitator or expert presents content (in group this may be a video or slides, in 1:1 this may be a resource or prompting idea)</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Discussion of personal experience related to content + questions</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Activity which prompts applying the material just discussed (in dyads or small groups)</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Introduce next session’s topic &amp; assign homework </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Check out - set a personal goal to work toward between sessions</a:t>
            </a:r>
          </a:p>
          <a:p>
            <a:pPr marL="547076" indent="-547076" algn="l">
              <a:spcBef>
                <a:spcPts val="3000"/>
              </a:spcBef>
              <a:buSzPct val="100000"/>
              <a:buAutoNum type="arabicParenR"/>
              <a:defRPr sz="3200">
                <a:latin typeface="Sentinel-Book"/>
                <a:ea typeface="Sentinel-Book"/>
                <a:cs typeface="Sentinel-Book"/>
                <a:sym typeface="Sentinel-Book"/>
              </a:defRPr>
            </a:pPr>
            <a:r>
              <a:rPr sz="3600" dirty="0">
                <a:latin typeface="Calibri" panose="020F0502020204030204" pitchFamily="34" charset="0"/>
              </a:rPr>
              <a:t>Facilitator emails session materials, homework assignment, and prep materials for next session to cohort</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p:nvPr/>
        </p:nvSpPr>
        <p:spPr>
          <a:xfrm>
            <a:off x="1319520" y="1270698"/>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Curriculum: Topics &amp; Cohort Feedback</a:t>
            </a:r>
          </a:p>
        </p:txBody>
      </p:sp>
      <p:grpSp>
        <p:nvGrpSpPr>
          <p:cNvPr id="509" name="Group 509"/>
          <p:cNvGrpSpPr/>
          <p:nvPr/>
        </p:nvGrpSpPr>
        <p:grpSpPr>
          <a:xfrm>
            <a:off x="731177" y="2720713"/>
            <a:ext cx="8356829" cy="10350311"/>
            <a:chOff x="-1" y="-1"/>
            <a:chExt cx="8356830" cy="10350311"/>
          </a:xfrm>
        </p:grpSpPr>
        <p:sp>
          <p:nvSpPr>
            <p:cNvPr id="508" name="Shape 508"/>
            <p:cNvSpPr/>
            <p:nvPr/>
          </p:nvSpPr>
          <p:spPr>
            <a:xfrm>
              <a:off x="215900" y="139700"/>
              <a:ext cx="7925029" cy="9791510"/>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R="457200" lvl="2" algn="l" defTabSz="457200">
                <a:spcBef>
                  <a:spcPts val="10000"/>
                </a:spcBef>
                <a:defRPr sz="2200" b="1">
                  <a:latin typeface="Helvetica"/>
                  <a:ea typeface="Helvetica"/>
                  <a:cs typeface="Helvetica"/>
                  <a:sym typeface="Helvetica"/>
                </a:defRPr>
              </a:pPr>
              <a:r>
                <a:rPr sz="2400"/>
                <a:t>Group Sessions: Tested</a:t>
              </a:r>
            </a:p>
            <a:p>
              <a:pPr marR="457200" lvl="2" algn="l" defTabSz="457200">
                <a:spcBef>
                  <a:spcPts val="7500"/>
                </a:spcBef>
                <a:defRPr sz="2200">
                  <a:latin typeface="Helvetica"/>
                  <a:ea typeface="Helvetica"/>
                  <a:cs typeface="Helvetica"/>
                  <a:sym typeface="Helvetica"/>
                </a:defRPr>
              </a:pPr>
              <a:r>
                <a:rPr sz="2400"/>
                <a:t>Week 1 - Introduction &amp; Work Interest Assessment </a:t>
              </a:r>
            </a:p>
            <a:p>
              <a:pPr marR="457200" lvl="2" algn="l" defTabSz="457200">
                <a:spcBef>
                  <a:spcPts val="8500"/>
                </a:spcBef>
                <a:defRPr sz="2200">
                  <a:latin typeface="Helvetica"/>
                  <a:ea typeface="Helvetica"/>
                  <a:cs typeface="Helvetica"/>
                  <a:sym typeface="Helvetica"/>
                </a:defRPr>
              </a:pPr>
              <a:r>
                <a:rPr sz="2400"/>
                <a:t>Week 2 - Overview of the Job Market</a:t>
              </a:r>
            </a:p>
            <a:p>
              <a:pPr marR="457200" lvl="2" algn="l" defTabSz="457200">
                <a:spcBef>
                  <a:spcPts val="8500"/>
                </a:spcBef>
                <a:defRPr sz="2200">
                  <a:latin typeface="Helvetica"/>
                  <a:ea typeface="Helvetica"/>
                  <a:cs typeface="Helvetica"/>
                  <a:sym typeface="Helvetica"/>
                </a:defRPr>
              </a:pPr>
              <a:r>
                <a:rPr sz="2400"/>
                <a:t>Week 3 - Common Steps in Finding a Job</a:t>
              </a:r>
            </a:p>
            <a:p>
              <a:pPr marR="457200" lvl="2" algn="l" defTabSz="457200">
                <a:spcBef>
                  <a:spcPts val="8500"/>
                </a:spcBef>
                <a:defRPr sz="2200">
                  <a:latin typeface="Helvetica"/>
                  <a:ea typeface="Helvetica"/>
                  <a:cs typeface="Helvetica"/>
                  <a:sym typeface="Helvetica"/>
                </a:defRPr>
              </a:pPr>
              <a:r>
                <a:rPr sz="2400"/>
                <a:t>Week 4 - Making and Following a Personal Budget </a:t>
              </a:r>
            </a:p>
            <a:p>
              <a:pPr marR="457200" lvl="2" algn="l" defTabSz="457200">
                <a:spcBef>
                  <a:spcPts val="8500"/>
                </a:spcBef>
                <a:defRPr sz="2200">
                  <a:latin typeface="Helvetica"/>
                  <a:ea typeface="Helvetica"/>
                  <a:cs typeface="Helvetica"/>
                  <a:sym typeface="Helvetica"/>
                </a:defRPr>
              </a:pPr>
              <a:r>
                <a:rPr sz="2400"/>
                <a:t>Week 5 - Resumes &amp; Cover letters</a:t>
              </a:r>
            </a:p>
            <a:p>
              <a:pPr marR="457200" lvl="2" algn="l" defTabSz="457200">
                <a:spcBef>
                  <a:spcPts val="8500"/>
                </a:spcBef>
                <a:defRPr sz="2200">
                  <a:latin typeface="Helvetica"/>
                  <a:ea typeface="Helvetica"/>
                  <a:cs typeface="Helvetica"/>
                  <a:sym typeface="Helvetica"/>
                </a:defRPr>
              </a:pPr>
              <a:r>
                <a:rPr sz="2400"/>
                <a:t>Week 6 - Strategies for Successful Interviewing</a:t>
              </a:r>
            </a:p>
          </p:txBody>
        </p:sp>
        <p:pic>
          <p:nvPicPr>
            <p:cNvPr id="507" name="Picture 506"/>
            <p:cNvPicPr>
              <a:picLocks/>
            </p:cNvPicPr>
            <p:nvPr/>
          </p:nvPicPr>
          <p:blipFill>
            <a:blip r:embed="rId3">
              <a:extLst/>
            </a:blip>
            <a:stretch>
              <a:fillRect/>
            </a:stretch>
          </p:blipFill>
          <p:spPr>
            <a:xfrm>
              <a:off x="-1" y="-1"/>
              <a:ext cx="8356830" cy="10350311"/>
            </a:xfrm>
            <a:prstGeom prst="rect">
              <a:avLst/>
            </a:prstGeom>
            <a:effectLst/>
          </p:spPr>
        </p:pic>
      </p:grpSp>
      <p:sp>
        <p:nvSpPr>
          <p:cNvPr id="510" name="Shape 510"/>
          <p:cNvSpPr/>
          <p:nvPr/>
        </p:nvSpPr>
        <p:spPr>
          <a:xfrm flipH="1">
            <a:off x="8531626" y="5076468"/>
            <a:ext cx="2431804" cy="1"/>
          </a:xfrm>
          <a:prstGeom prst="line">
            <a:avLst/>
          </a:prstGeom>
          <a:ln w="63500">
            <a:solidFill>
              <a:schemeClr val="tx2"/>
            </a:solidFill>
            <a:miter lim="400000"/>
            <a:tailEnd type="triangle"/>
          </a:ln>
        </p:spPr>
        <p:txBody>
          <a:bodyPr lIns="50800" tIns="50800" rIns="50800" bIns="50800" anchor="ctr"/>
          <a:lstStyle/>
          <a:p>
            <a:pPr>
              <a:defRPr sz="3200"/>
            </a:pPr>
            <a:endParaRPr sz="2800"/>
          </a:p>
        </p:txBody>
      </p:sp>
      <p:sp>
        <p:nvSpPr>
          <p:cNvPr id="511" name="Shape 511"/>
          <p:cNvSpPr/>
          <p:nvPr/>
        </p:nvSpPr>
        <p:spPr>
          <a:xfrm>
            <a:off x="10429426" y="2817461"/>
            <a:ext cx="5223735" cy="1397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latin typeface="Calibri" panose="020F0502020204030204" pitchFamily="34" charset="0"/>
              </a:rPr>
              <a:t>The Assessment can be done as homework prior to the session and discussed here</a:t>
            </a:r>
          </a:p>
        </p:txBody>
      </p:sp>
      <p:sp>
        <p:nvSpPr>
          <p:cNvPr id="512" name="Shape 512"/>
          <p:cNvSpPr/>
          <p:nvPr/>
        </p:nvSpPr>
        <p:spPr>
          <a:xfrm flipH="1">
            <a:off x="7381150" y="6535856"/>
            <a:ext cx="2795273"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13" name="Shape 513"/>
          <p:cNvSpPr/>
          <p:nvPr/>
        </p:nvSpPr>
        <p:spPr>
          <a:xfrm>
            <a:off x="10429426" y="5455876"/>
            <a:ext cx="5223735" cy="1397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t>T</a:t>
            </a:r>
            <a:r>
              <a:rPr sz="2800" dirty="0">
                <a:latin typeface="Calibri" panose="020F0502020204030204" pitchFamily="34" charset="0"/>
              </a:rPr>
              <a:t>his material was very high level, and it can be condensed and combined with week 1</a:t>
            </a:r>
          </a:p>
        </p:txBody>
      </p:sp>
      <p:sp>
        <p:nvSpPr>
          <p:cNvPr id="514" name="Shape 514"/>
          <p:cNvSpPr/>
          <p:nvPr/>
        </p:nvSpPr>
        <p:spPr>
          <a:xfrm flipH="1" flipV="1">
            <a:off x="8031059" y="7869683"/>
            <a:ext cx="10020468"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15" name="Shape 515"/>
          <p:cNvSpPr/>
          <p:nvPr/>
        </p:nvSpPr>
        <p:spPr>
          <a:xfrm>
            <a:off x="16901448" y="3805416"/>
            <a:ext cx="6579846" cy="2768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latin typeface="Calibri" panose="020F0502020204030204" pitchFamily="34" charset="0"/>
              </a:rPr>
              <a:t>Content shared about disclosure, accommodations, and how income effects benefits were most valuable. Cohort wanted more and more detailed info here – break into separate sessions and consider identifying an expert. </a:t>
            </a:r>
          </a:p>
        </p:txBody>
      </p:sp>
      <p:sp>
        <p:nvSpPr>
          <p:cNvPr id="516" name="Shape 516"/>
          <p:cNvSpPr/>
          <p:nvPr/>
        </p:nvSpPr>
        <p:spPr>
          <a:xfrm>
            <a:off x="10932199" y="4515564"/>
            <a:ext cx="1" cy="586305"/>
          </a:xfrm>
          <a:prstGeom prst="line">
            <a:avLst/>
          </a:prstGeom>
          <a:ln w="63500">
            <a:solidFill>
              <a:schemeClr val="tx2"/>
            </a:solidFill>
            <a:miter lim="400000"/>
          </a:ln>
        </p:spPr>
        <p:txBody>
          <a:bodyPr lIns="50800" tIns="50800" rIns="50800" bIns="50800" anchor="ctr"/>
          <a:lstStyle/>
          <a:p>
            <a:pPr>
              <a:defRPr sz="3200"/>
            </a:pPr>
            <a:endParaRPr sz="2800"/>
          </a:p>
        </p:txBody>
      </p:sp>
      <p:sp>
        <p:nvSpPr>
          <p:cNvPr id="517" name="Shape 517"/>
          <p:cNvSpPr/>
          <p:nvPr/>
        </p:nvSpPr>
        <p:spPr>
          <a:xfrm flipH="1">
            <a:off x="8689250" y="9390171"/>
            <a:ext cx="1608161" cy="1"/>
          </a:xfrm>
          <a:prstGeom prst="line">
            <a:avLst/>
          </a:prstGeom>
          <a:ln w="63500">
            <a:solidFill>
              <a:schemeClr val="tx2"/>
            </a:solidFill>
            <a:miter lim="400000"/>
            <a:tailEnd type="triangle"/>
          </a:ln>
        </p:spPr>
        <p:txBody>
          <a:bodyPr lIns="50800" tIns="50800" rIns="50800" bIns="50800" anchor="ctr"/>
          <a:lstStyle/>
          <a:p>
            <a:pPr>
              <a:defRPr sz="3200"/>
            </a:pPr>
            <a:endParaRPr sz="2800"/>
          </a:p>
        </p:txBody>
      </p:sp>
      <p:sp>
        <p:nvSpPr>
          <p:cNvPr id="518" name="Shape 518"/>
          <p:cNvSpPr/>
          <p:nvPr/>
        </p:nvSpPr>
        <p:spPr>
          <a:xfrm>
            <a:off x="10556426" y="8188921"/>
            <a:ext cx="7242142" cy="1854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latin typeface="Calibri" panose="020F0502020204030204" pitchFamily="34" charset="0"/>
              </a:rPr>
              <a:t>“Organizing your finances is fine, but I would say it’s a little far ahead. It’s a good thing to know, but some people just don’t even have any money so what’s the use of it.”</a:t>
            </a:r>
          </a:p>
        </p:txBody>
      </p:sp>
      <p:sp>
        <p:nvSpPr>
          <p:cNvPr id="519" name="Shape 519"/>
          <p:cNvSpPr/>
          <p:nvPr/>
        </p:nvSpPr>
        <p:spPr>
          <a:xfrm flipH="1">
            <a:off x="17630051" y="9390171"/>
            <a:ext cx="1158734" cy="1"/>
          </a:xfrm>
          <a:prstGeom prst="line">
            <a:avLst/>
          </a:prstGeom>
          <a:ln w="63500">
            <a:solidFill>
              <a:schemeClr val="tx2"/>
            </a:solidFill>
            <a:miter lim="400000"/>
          </a:ln>
        </p:spPr>
        <p:txBody>
          <a:bodyPr lIns="50800" tIns="50800" rIns="50800" bIns="50800" anchor="ctr"/>
          <a:lstStyle/>
          <a:p>
            <a:pPr>
              <a:defRPr sz="3200"/>
            </a:pPr>
            <a:endParaRPr sz="2800"/>
          </a:p>
        </p:txBody>
      </p:sp>
      <p:sp>
        <p:nvSpPr>
          <p:cNvPr id="520" name="Shape 520"/>
          <p:cNvSpPr/>
          <p:nvPr/>
        </p:nvSpPr>
        <p:spPr>
          <a:xfrm>
            <a:off x="19078103" y="8201621"/>
            <a:ext cx="4227778" cy="2311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latin typeface="Calibri" panose="020F0502020204030204" pitchFamily="34" charset="0"/>
              </a:rPr>
              <a:t>Consider moving much of financial content to 1:1 sessions to tailor to each person’s situation &amp; level of knowledge</a:t>
            </a:r>
          </a:p>
        </p:txBody>
      </p:sp>
      <p:sp>
        <p:nvSpPr>
          <p:cNvPr id="521" name="Shape 521"/>
          <p:cNvSpPr/>
          <p:nvPr/>
        </p:nvSpPr>
        <p:spPr>
          <a:xfrm flipH="1">
            <a:off x="6809650" y="10789898"/>
            <a:ext cx="3492795"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22" name="Shape 522"/>
          <p:cNvSpPr/>
          <p:nvPr/>
        </p:nvSpPr>
        <p:spPr>
          <a:xfrm>
            <a:off x="18031499" y="6836131"/>
            <a:ext cx="1" cy="1059738"/>
          </a:xfrm>
          <a:prstGeom prst="line">
            <a:avLst/>
          </a:prstGeom>
          <a:ln w="63500">
            <a:solidFill>
              <a:schemeClr val="tx2"/>
            </a:solidFill>
            <a:miter lim="400000"/>
          </a:ln>
        </p:spPr>
        <p:txBody>
          <a:bodyPr lIns="50800" tIns="50800" rIns="50800" bIns="50800" anchor="ctr"/>
          <a:lstStyle/>
          <a:p>
            <a:pPr>
              <a:defRPr sz="3200"/>
            </a:pPr>
            <a:endParaRPr sz="2800"/>
          </a:p>
        </p:txBody>
      </p:sp>
      <p:sp>
        <p:nvSpPr>
          <p:cNvPr id="523" name="Shape 523"/>
          <p:cNvSpPr/>
          <p:nvPr/>
        </p:nvSpPr>
        <p:spPr>
          <a:xfrm>
            <a:off x="10429426" y="10372208"/>
            <a:ext cx="8356829" cy="1397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latin typeface="Calibri" panose="020F0502020204030204" pitchFamily="34" charset="0"/>
              </a:rPr>
              <a:t>Members highlighted these as important topics, but wanted more time to actually write them. Consider moving this earlier in the sequence.</a:t>
            </a:r>
          </a:p>
        </p:txBody>
      </p:sp>
      <p:sp>
        <p:nvSpPr>
          <p:cNvPr id="524" name="Shape 524"/>
          <p:cNvSpPr/>
          <p:nvPr/>
        </p:nvSpPr>
        <p:spPr>
          <a:xfrm flipH="1">
            <a:off x="8772469" y="12227812"/>
            <a:ext cx="5227898" cy="1"/>
          </a:xfrm>
          <a:prstGeom prst="line">
            <a:avLst/>
          </a:prstGeom>
          <a:ln w="63500">
            <a:solidFill>
              <a:schemeClr val="tx2"/>
            </a:solidFill>
            <a:miter lim="400000"/>
            <a:tailEnd type="triangle"/>
          </a:ln>
        </p:spPr>
        <p:txBody>
          <a:bodyPr lIns="50800" tIns="50800" rIns="50800" bIns="50800" anchor="ctr"/>
          <a:lstStyle/>
          <a:p>
            <a:pPr>
              <a:defRPr sz="3200"/>
            </a:pPr>
            <a:endParaRPr sz="2800"/>
          </a:p>
        </p:txBody>
      </p:sp>
      <p:sp>
        <p:nvSpPr>
          <p:cNvPr id="525" name="Shape 525"/>
          <p:cNvSpPr/>
          <p:nvPr/>
        </p:nvSpPr>
        <p:spPr>
          <a:xfrm>
            <a:off x="14134659" y="11795705"/>
            <a:ext cx="9248664" cy="96436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sz="2800" dirty="0">
                <a:latin typeface="Calibri" panose="020F0502020204030204" pitchFamily="34" charset="0"/>
              </a:rPr>
              <a:t>This content was well received but way too much to cover for 1 session – Break into at least two.</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Curriculum: Topics &amp; Cohort Feedback (cont.)</a:t>
            </a:r>
          </a:p>
        </p:txBody>
      </p:sp>
      <p:grpSp>
        <p:nvGrpSpPr>
          <p:cNvPr id="532" name="Group 532"/>
          <p:cNvGrpSpPr/>
          <p:nvPr/>
        </p:nvGrpSpPr>
        <p:grpSpPr>
          <a:xfrm>
            <a:off x="904555" y="2518027"/>
            <a:ext cx="8356831" cy="10350313"/>
            <a:chOff x="-1" y="-1"/>
            <a:chExt cx="8356830" cy="10350311"/>
          </a:xfrm>
        </p:grpSpPr>
        <p:sp>
          <p:nvSpPr>
            <p:cNvPr id="531" name="Shape 531"/>
            <p:cNvSpPr/>
            <p:nvPr/>
          </p:nvSpPr>
          <p:spPr>
            <a:xfrm>
              <a:off x="215900" y="139700"/>
              <a:ext cx="7925029" cy="9791510"/>
            </a:xfrm>
            <a:prstGeom prst="rect">
              <a:avLst/>
            </a:prstGeom>
            <a:solidFill>
              <a:srgbClr val="FFFFFF"/>
            </a:solidFill>
            <a:ln>
              <a:noFill/>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R="457200" lvl="2" algn="l" defTabSz="457200">
                <a:lnSpc>
                  <a:spcPct val="140000"/>
                </a:lnSpc>
                <a:spcBef>
                  <a:spcPts val="8500"/>
                </a:spcBef>
                <a:defRPr sz="2200">
                  <a:latin typeface="Helvetica"/>
                  <a:ea typeface="Helvetica"/>
                  <a:cs typeface="Helvetica"/>
                  <a:sym typeface="Helvetica"/>
                </a:defRPr>
              </a:pPr>
              <a:r>
                <a:rPr sz="2400"/>
                <a:t>Week 7 - Interview Questions + Thank You Notes</a:t>
              </a:r>
            </a:p>
            <a:p>
              <a:pPr marR="457200" lvl="2" algn="l" defTabSz="457200">
                <a:lnSpc>
                  <a:spcPct val="140000"/>
                </a:lnSpc>
                <a:spcBef>
                  <a:spcPts val="8500"/>
                </a:spcBef>
                <a:defRPr sz="2200">
                  <a:latin typeface="Helvetica"/>
                  <a:ea typeface="Helvetica"/>
                  <a:cs typeface="Helvetica"/>
                  <a:sym typeface="Helvetica"/>
                </a:defRPr>
              </a:pPr>
              <a:r>
                <a:rPr sz="2400"/>
                <a:t>Week 8 - Positive Attitude &amp; Handling Stress</a:t>
              </a:r>
            </a:p>
            <a:p>
              <a:pPr marR="457200" lvl="2" algn="l" defTabSz="457200">
                <a:lnSpc>
                  <a:spcPct val="140000"/>
                </a:lnSpc>
                <a:spcBef>
                  <a:spcPts val="8500"/>
                </a:spcBef>
                <a:defRPr sz="2200">
                  <a:latin typeface="Helvetica"/>
                  <a:ea typeface="Helvetica"/>
                  <a:cs typeface="Helvetica"/>
                  <a:sym typeface="Helvetica"/>
                </a:defRPr>
              </a:pPr>
              <a:r>
                <a:rPr sz="2400"/>
                <a:t>Week 9 - Loans &amp; Credit Records</a:t>
              </a:r>
            </a:p>
            <a:p>
              <a:pPr marR="457200" lvl="2" algn="l" defTabSz="457200">
                <a:lnSpc>
                  <a:spcPct val="140000"/>
                </a:lnSpc>
                <a:spcBef>
                  <a:spcPts val="8500"/>
                </a:spcBef>
                <a:defRPr sz="2200">
                  <a:latin typeface="Helvetica"/>
                  <a:ea typeface="Helvetica"/>
                  <a:cs typeface="Helvetica"/>
                  <a:sym typeface="Helvetica"/>
                </a:defRPr>
              </a:pPr>
              <a:r>
                <a:rPr sz="2400"/>
                <a:t>Week 10 - Keeping your Money &amp; Identity Safe + Communication &amp; Advocacy in the Workplace</a:t>
              </a:r>
            </a:p>
            <a:p>
              <a:pPr marR="457200" lvl="2" algn="l" defTabSz="457200">
                <a:lnSpc>
                  <a:spcPct val="140000"/>
                </a:lnSpc>
                <a:spcBef>
                  <a:spcPts val="8500"/>
                </a:spcBef>
                <a:defRPr sz="2200">
                  <a:latin typeface="Helvetica"/>
                  <a:ea typeface="Helvetica"/>
                  <a:cs typeface="Helvetica"/>
                  <a:sym typeface="Helvetica"/>
                </a:defRPr>
              </a:pPr>
              <a:r>
                <a:rPr sz="2400"/>
                <a:t>Week 11 - Share &amp; Celebrate Progress</a:t>
              </a:r>
            </a:p>
          </p:txBody>
        </p:sp>
        <p:pic>
          <p:nvPicPr>
            <p:cNvPr id="530" name="Picture 529"/>
            <p:cNvPicPr>
              <a:picLocks/>
            </p:cNvPicPr>
            <p:nvPr/>
          </p:nvPicPr>
          <p:blipFill>
            <a:blip r:embed="rId2">
              <a:extLst/>
            </a:blip>
            <a:stretch>
              <a:fillRect/>
            </a:stretch>
          </p:blipFill>
          <p:spPr>
            <a:xfrm>
              <a:off x="-1" y="-1"/>
              <a:ext cx="8356830" cy="10350311"/>
            </a:xfrm>
            <a:prstGeom prst="rect">
              <a:avLst/>
            </a:prstGeom>
            <a:effectLst/>
          </p:spPr>
        </p:pic>
      </p:grpSp>
      <p:sp>
        <p:nvSpPr>
          <p:cNvPr id="533" name="Shape 533"/>
          <p:cNvSpPr/>
          <p:nvPr/>
        </p:nvSpPr>
        <p:spPr>
          <a:xfrm flipH="1">
            <a:off x="8531626" y="4507070"/>
            <a:ext cx="2431804"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34" name="Shape 534"/>
          <p:cNvSpPr/>
          <p:nvPr/>
        </p:nvSpPr>
        <p:spPr>
          <a:xfrm>
            <a:off x="11178866" y="4158906"/>
            <a:ext cx="3492796" cy="14875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latin typeface="Calibri" panose="020F0502020204030204" pitchFamily="34" charset="0"/>
              </a:rPr>
              <a:t>“The best thing was doing the interview role playing. “</a:t>
            </a:r>
          </a:p>
        </p:txBody>
      </p:sp>
      <p:sp>
        <p:nvSpPr>
          <p:cNvPr id="535" name="Shape 535"/>
          <p:cNvSpPr/>
          <p:nvPr/>
        </p:nvSpPr>
        <p:spPr>
          <a:xfrm flipH="1">
            <a:off x="7863750" y="6188227"/>
            <a:ext cx="2795273"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36" name="Shape 536"/>
          <p:cNvSpPr/>
          <p:nvPr/>
        </p:nvSpPr>
        <p:spPr>
          <a:xfrm>
            <a:off x="10937426" y="5804049"/>
            <a:ext cx="5223735"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latin typeface="Calibri" panose="020F0502020204030204" pitchFamily="34" charset="0"/>
              </a:rPr>
              <a:t>“Discussing stressful work situations increases anxiety “</a:t>
            </a:r>
          </a:p>
        </p:txBody>
      </p:sp>
      <p:sp>
        <p:nvSpPr>
          <p:cNvPr id="537" name="Shape 537"/>
          <p:cNvSpPr/>
          <p:nvPr/>
        </p:nvSpPr>
        <p:spPr>
          <a:xfrm flipH="1">
            <a:off x="6735659" y="7693184"/>
            <a:ext cx="3325349"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38" name="Shape 538"/>
          <p:cNvSpPr/>
          <p:nvPr/>
        </p:nvSpPr>
        <p:spPr>
          <a:xfrm flipH="1">
            <a:off x="8638450" y="9568111"/>
            <a:ext cx="1608161"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39" name="Shape 539"/>
          <p:cNvSpPr/>
          <p:nvPr/>
        </p:nvSpPr>
        <p:spPr>
          <a:xfrm>
            <a:off x="10313396" y="7208521"/>
            <a:ext cx="6471795" cy="14875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latin typeface="Calibri" panose="020F0502020204030204" pitchFamily="34" charset="0"/>
              </a:rPr>
              <a:t>“What is really boring to me and makes me want to rip my hair out is about the finances, the loans and things.”</a:t>
            </a:r>
          </a:p>
        </p:txBody>
      </p:sp>
      <p:sp>
        <p:nvSpPr>
          <p:cNvPr id="540" name="Shape 540"/>
          <p:cNvSpPr/>
          <p:nvPr/>
        </p:nvSpPr>
        <p:spPr>
          <a:xfrm flipH="1">
            <a:off x="14709051" y="4507070"/>
            <a:ext cx="1158734" cy="1"/>
          </a:xfrm>
          <a:prstGeom prst="line">
            <a:avLst/>
          </a:prstGeom>
          <a:ln w="63500">
            <a:solidFill>
              <a:schemeClr val="tx2"/>
            </a:solidFill>
            <a:miter lim="400000"/>
          </a:ln>
        </p:spPr>
        <p:txBody>
          <a:bodyPr lIns="50800" tIns="50800" rIns="50800" bIns="50800" anchor="ctr"/>
          <a:lstStyle/>
          <a:p>
            <a:pPr>
              <a:defRPr sz="3200"/>
            </a:pPr>
            <a:endParaRPr/>
          </a:p>
        </p:txBody>
      </p:sp>
      <p:sp>
        <p:nvSpPr>
          <p:cNvPr id="541" name="Shape 541"/>
          <p:cNvSpPr/>
          <p:nvPr/>
        </p:nvSpPr>
        <p:spPr>
          <a:xfrm>
            <a:off x="18748598" y="7314699"/>
            <a:ext cx="4227778" cy="14875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latin typeface="Calibri" panose="020F0502020204030204" pitchFamily="34" charset="0"/>
              </a:rPr>
              <a:t>Make financial content very interactive &amp; as tailored as possible</a:t>
            </a:r>
          </a:p>
        </p:txBody>
      </p:sp>
      <p:sp>
        <p:nvSpPr>
          <p:cNvPr id="542" name="Shape 542"/>
          <p:cNvSpPr/>
          <p:nvPr/>
        </p:nvSpPr>
        <p:spPr>
          <a:xfrm flipH="1">
            <a:off x="7063650" y="11189038"/>
            <a:ext cx="3492795" cy="1"/>
          </a:xfrm>
          <a:prstGeom prst="line">
            <a:avLst/>
          </a:prstGeom>
          <a:ln w="63500">
            <a:solidFill>
              <a:schemeClr val="tx2"/>
            </a:solidFill>
            <a:miter lim="400000"/>
            <a:tailEnd type="triangle"/>
          </a:ln>
        </p:spPr>
        <p:txBody>
          <a:bodyPr lIns="50800" tIns="50800" rIns="50800" bIns="50800" anchor="ctr"/>
          <a:lstStyle/>
          <a:p>
            <a:pPr>
              <a:defRPr sz="3200"/>
            </a:pPr>
            <a:endParaRPr/>
          </a:p>
        </p:txBody>
      </p:sp>
      <p:sp>
        <p:nvSpPr>
          <p:cNvPr id="543" name="Shape 543"/>
          <p:cNvSpPr/>
          <p:nvPr/>
        </p:nvSpPr>
        <p:spPr>
          <a:xfrm>
            <a:off x="10556426" y="9303259"/>
            <a:ext cx="8901243"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latin typeface="Calibri" panose="020F0502020204030204" pitchFamily="34" charset="0"/>
              </a:rPr>
              <a:t>Helpful to have additional time for discussion disclosure, but still need an expert voice here</a:t>
            </a:r>
          </a:p>
        </p:txBody>
      </p:sp>
      <p:sp>
        <p:nvSpPr>
          <p:cNvPr id="544" name="Shape 544"/>
          <p:cNvSpPr/>
          <p:nvPr/>
        </p:nvSpPr>
        <p:spPr>
          <a:xfrm>
            <a:off x="16288388" y="3186810"/>
            <a:ext cx="5459418" cy="24109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t>“</a:t>
            </a:r>
            <a:r>
              <a:rPr dirty="0">
                <a:latin typeface="Calibri" panose="020F0502020204030204" pitchFamily="34" charset="0"/>
              </a:rPr>
              <a:t>If I have to write a thank you letter tomorrow, I’m in the same place I was: I don’t know how to do it. We should do it and have to bring it to the 1:1.” </a:t>
            </a:r>
          </a:p>
        </p:txBody>
      </p:sp>
      <p:sp>
        <p:nvSpPr>
          <p:cNvPr id="545" name="Shape 545"/>
          <p:cNvSpPr/>
          <p:nvPr/>
        </p:nvSpPr>
        <p:spPr>
          <a:xfrm flipH="1">
            <a:off x="16029851" y="6188227"/>
            <a:ext cx="1158734" cy="1"/>
          </a:xfrm>
          <a:prstGeom prst="line">
            <a:avLst/>
          </a:prstGeom>
          <a:ln w="63500">
            <a:solidFill>
              <a:schemeClr val="tx2"/>
            </a:solidFill>
            <a:miter lim="400000"/>
          </a:ln>
        </p:spPr>
        <p:txBody>
          <a:bodyPr lIns="50800" tIns="50800" rIns="50800" bIns="50800" anchor="ctr"/>
          <a:lstStyle/>
          <a:p>
            <a:pPr>
              <a:defRPr sz="3200"/>
            </a:pPr>
            <a:endParaRPr/>
          </a:p>
        </p:txBody>
      </p:sp>
      <p:sp>
        <p:nvSpPr>
          <p:cNvPr id="546" name="Shape 546"/>
          <p:cNvSpPr/>
          <p:nvPr/>
        </p:nvSpPr>
        <p:spPr>
          <a:xfrm>
            <a:off x="17536447" y="5804049"/>
            <a:ext cx="5223736" cy="10259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dirty="0">
                <a:latin typeface="Calibri" panose="020F0502020204030204" pitchFamily="34" charset="0"/>
              </a:rPr>
              <a:t>Provide a set of tools and offer time to try them out</a:t>
            </a:r>
          </a:p>
        </p:txBody>
      </p:sp>
      <p:sp>
        <p:nvSpPr>
          <p:cNvPr id="547" name="Shape 547"/>
          <p:cNvSpPr/>
          <p:nvPr/>
        </p:nvSpPr>
        <p:spPr>
          <a:xfrm flipH="1">
            <a:off x="17174198" y="7693184"/>
            <a:ext cx="1158735" cy="1"/>
          </a:xfrm>
          <a:prstGeom prst="line">
            <a:avLst/>
          </a:prstGeom>
          <a:ln w="63500">
            <a:solidFill>
              <a:schemeClr val="tx2"/>
            </a:solidFill>
            <a:miter lim="400000"/>
          </a:ln>
        </p:spPr>
        <p:txBody>
          <a:bodyPr lIns="50800" tIns="50800" rIns="50800" bIns="50800" anchor="ctr"/>
          <a:lstStyle/>
          <a:p>
            <a:pPr>
              <a:defRPr sz="3200"/>
            </a:pPr>
            <a:endParaRPr/>
          </a:p>
        </p:txBody>
      </p:sp>
      <p:sp>
        <p:nvSpPr>
          <p:cNvPr id="24" name="Shape 543"/>
          <p:cNvSpPr/>
          <p:nvPr/>
        </p:nvSpPr>
        <p:spPr>
          <a:xfrm>
            <a:off x="10708826" y="10629078"/>
            <a:ext cx="8901243" cy="14875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spcBef>
                <a:spcPts val="3000"/>
              </a:spcBef>
              <a:defRPr sz="3000">
                <a:latin typeface="Sentinel-Book"/>
                <a:ea typeface="Sentinel-Book"/>
                <a:cs typeface="Sentinel-Book"/>
                <a:sym typeface="Sentinel-Book"/>
              </a:defRPr>
            </a:lvl1pPr>
          </a:lstStyle>
          <a:p>
            <a:r>
              <a:rPr lang="en-US" dirty="0" smtClean="0">
                <a:latin typeface="Calibri" panose="020F0502020204030204" pitchFamily="34" charset="0"/>
              </a:rPr>
              <a:t>Time to share and celebrate. Group shared  what their next steps will be. Members could sign up for future 1:1 sessions</a:t>
            </a:r>
            <a:endParaRPr dirty="0">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Cohort Progress and Reflections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3083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p:nvPr/>
        </p:nvSpPr>
        <p:spPr>
          <a:xfrm>
            <a:off x="1319520" y="1140069"/>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Cohort Progress</a:t>
            </a:r>
          </a:p>
        </p:txBody>
      </p:sp>
      <p:sp>
        <p:nvSpPr>
          <p:cNvPr id="563" name="Shape 563"/>
          <p:cNvSpPr/>
          <p:nvPr/>
        </p:nvSpPr>
        <p:spPr>
          <a:xfrm>
            <a:off x="1319519" y="3476637"/>
            <a:ext cx="12984309" cy="222625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At the close of the Guide phase, </a:t>
            </a:r>
            <a:r>
              <a:rPr lang="en-US" dirty="0" smtClean="0">
                <a:latin typeface="Calibri" panose="020F0502020204030204" pitchFamily="34" charset="0"/>
              </a:rPr>
              <a:t>8</a:t>
            </a:r>
            <a:r>
              <a:rPr dirty="0" smtClean="0">
                <a:latin typeface="Calibri" panose="020F0502020204030204" pitchFamily="34" charset="0"/>
              </a:rPr>
              <a:t> </a:t>
            </a:r>
            <a:r>
              <a:rPr dirty="0">
                <a:latin typeface="Calibri" panose="020F0502020204030204" pitchFamily="34" charset="0"/>
              </a:rPr>
              <a:t>out of 9 Members have successfully entered </a:t>
            </a:r>
            <a:r>
              <a:rPr lang="en-US" dirty="0" smtClean="0">
                <a:latin typeface="Calibri" panose="020F0502020204030204" pitchFamily="34" charset="0"/>
              </a:rPr>
              <a:t>an </a:t>
            </a:r>
            <a:r>
              <a:rPr dirty="0" smtClean="0">
                <a:latin typeface="Calibri" panose="020F0502020204030204" pitchFamily="34" charset="0"/>
              </a:rPr>
              <a:t>employment </a:t>
            </a:r>
            <a:r>
              <a:rPr dirty="0">
                <a:latin typeface="Calibri" panose="020F0502020204030204" pitchFamily="34" charset="0"/>
              </a:rPr>
              <a:t>or volunteer opportunity. </a:t>
            </a:r>
          </a:p>
        </p:txBody>
      </p:sp>
      <p:sp>
        <p:nvSpPr>
          <p:cNvPr id="564" name="Shape 564"/>
          <p:cNvSpPr/>
          <p:nvPr/>
        </p:nvSpPr>
        <p:spPr>
          <a:xfrm>
            <a:off x="1295183" y="5631758"/>
            <a:ext cx="13424634" cy="63966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spcBef>
                <a:spcPts val="3000"/>
              </a:spcBef>
              <a:buSzPct val="75000"/>
              <a:defRPr sz="3200">
                <a:latin typeface="Sentinel-Book"/>
                <a:ea typeface="Sentinel-Book"/>
                <a:cs typeface="Sentinel-Book"/>
                <a:sym typeface="Sentinel-Book"/>
              </a:defRPr>
            </a:pPr>
            <a:r>
              <a:rPr dirty="0">
                <a:latin typeface="Calibri" panose="020F0502020204030204" pitchFamily="34" charset="0"/>
              </a:rPr>
              <a:t/>
            </a:r>
            <a:br>
              <a:rPr dirty="0">
                <a:latin typeface="Calibri" panose="020F0502020204030204" pitchFamily="34" charset="0"/>
              </a:rPr>
            </a:br>
            <a:r>
              <a:rPr dirty="0">
                <a:latin typeface="Calibri" panose="020F0502020204030204" pitchFamily="34" charset="0"/>
              </a:rPr>
              <a:t>- </a:t>
            </a:r>
            <a:r>
              <a:rPr sz="3600" dirty="0">
                <a:latin typeface="Calibri" panose="020F0502020204030204" pitchFamily="34" charset="0"/>
              </a:rPr>
              <a:t>Snowboarding coach</a:t>
            </a:r>
            <a:br>
              <a:rPr sz="3600" dirty="0">
                <a:latin typeface="Calibri" panose="020F0502020204030204" pitchFamily="34" charset="0"/>
              </a:rPr>
            </a:br>
            <a:r>
              <a:rPr sz="3600" dirty="0">
                <a:latin typeface="Calibri" panose="020F0502020204030204" pitchFamily="34" charset="0"/>
              </a:rPr>
              <a:t>- Theatre volunteer</a:t>
            </a:r>
            <a:br>
              <a:rPr sz="3600" dirty="0">
                <a:latin typeface="Calibri" panose="020F0502020204030204" pitchFamily="34" charset="0"/>
              </a:rPr>
            </a:br>
            <a:r>
              <a:rPr sz="3600" dirty="0">
                <a:latin typeface="Calibri" panose="020F0502020204030204" pitchFamily="34" charset="0"/>
              </a:rPr>
              <a:t>- HCMC front desk</a:t>
            </a:r>
            <a:br>
              <a:rPr sz="3600" dirty="0">
                <a:latin typeface="Calibri" panose="020F0502020204030204" pitchFamily="34" charset="0"/>
              </a:rPr>
            </a:br>
            <a:r>
              <a:rPr sz="3600" dirty="0">
                <a:latin typeface="Calibri" panose="020F0502020204030204" pitchFamily="34" charset="0"/>
              </a:rPr>
              <a:t>- Century Plaza volunteer</a:t>
            </a:r>
            <a:br>
              <a:rPr sz="3600" dirty="0">
                <a:latin typeface="Calibri" panose="020F0502020204030204" pitchFamily="34" charset="0"/>
              </a:rPr>
            </a:br>
            <a:r>
              <a:rPr sz="3600" dirty="0">
                <a:latin typeface="Calibri" panose="020F0502020204030204" pitchFamily="34" charset="0"/>
              </a:rPr>
              <a:t>- Hospice volunteer</a:t>
            </a:r>
            <a:br>
              <a:rPr sz="3600" dirty="0">
                <a:latin typeface="Calibri" panose="020F0502020204030204" pitchFamily="34" charset="0"/>
              </a:rPr>
            </a:br>
            <a:r>
              <a:rPr sz="3600" dirty="0">
                <a:latin typeface="Calibri" panose="020F0502020204030204" pitchFamily="34" charset="0"/>
              </a:rPr>
              <a:t>- Public speaking </a:t>
            </a:r>
            <a:r>
              <a:rPr sz="3600" dirty="0" smtClean="0">
                <a:latin typeface="Calibri" panose="020F0502020204030204" pitchFamily="34" charset="0"/>
              </a:rPr>
              <a:t>volunteer</a:t>
            </a:r>
            <a:endParaRPr lang="en-US" sz="3600" dirty="0" smtClean="0">
              <a:latin typeface="Calibri" panose="020F0502020204030204" pitchFamily="34" charset="0"/>
            </a:endParaRPr>
          </a:p>
          <a:p>
            <a:pPr algn="l">
              <a:buSzPct val="75000"/>
              <a:defRPr sz="3200">
                <a:latin typeface="Sentinel-Book"/>
                <a:ea typeface="Sentinel-Book"/>
                <a:cs typeface="Sentinel-Book"/>
                <a:sym typeface="Sentinel-Book"/>
              </a:defRPr>
            </a:pPr>
            <a:r>
              <a:rPr lang="en-US" sz="3600" dirty="0" smtClean="0">
                <a:latin typeface="Calibri" panose="020F0502020204030204" pitchFamily="34" charset="0"/>
                <a:ea typeface="Sentinel-Book"/>
                <a:cs typeface="Sentinel-Book"/>
              </a:rPr>
              <a:t>   - </a:t>
            </a:r>
            <a:r>
              <a:rPr lang="en-US" sz="3600" dirty="0">
                <a:latin typeface="Calibri" panose="020F0502020204030204" pitchFamily="34" charset="0"/>
                <a:ea typeface="Sentinel-Book"/>
                <a:cs typeface="Sentinel-Book"/>
              </a:rPr>
              <a:t>RESOURCE, Inc. volunteer</a:t>
            </a:r>
          </a:p>
          <a:p>
            <a:pPr algn="l">
              <a:buSzPct val="75000"/>
              <a:defRPr sz="3200">
                <a:latin typeface="Sentinel-Book"/>
                <a:ea typeface="Sentinel-Book"/>
                <a:cs typeface="Sentinel-Book"/>
                <a:sym typeface="Sentinel-Book"/>
              </a:defRPr>
            </a:pPr>
            <a:r>
              <a:rPr lang="en-US" sz="3600" dirty="0" smtClean="0">
                <a:latin typeface="Calibri" panose="020F0502020204030204" pitchFamily="34" charset="0"/>
                <a:ea typeface="Sentinel-Book"/>
                <a:cs typeface="Sentinel-Book"/>
              </a:rPr>
              <a:t>   - </a:t>
            </a:r>
            <a:r>
              <a:rPr lang="en-US" sz="3600" dirty="0">
                <a:latin typeface="Calibri" panose="020F0502020204030204" pitchFamily="34" charset="0"/>
                <a:ea typeface="Sentinel-Book"/>
                <a:cs typeface="Sentinel-Book"/>
              </a:rPr>
              <a:t>North Minneapolis elementary school tutor  </a:t>
            </a:r>
          </a:p>
          <a:p>
            <a:pPr algn="l">
              <a:spcBef>
                <a:spcPts val="3000"/>
              </a:spcBef>
              <a:buSzPct val="75000"/>
              <a:defRPr sz="3200">
                <a:latin typeface="Sentinel-Book"/>
                <a:ea typeface="Sentinel-Book"/>
                <a:cs typeface="Sentinel-Book"/>
                <a:sym typeface="Sentinel-Book"/>
              </a:defRPr>
            </a:pPr>
            <a:r>
              <a:rPr lang="en-US" dirty="0" smtClean="0">
                <a:latin typeface="Calibri" panose="020F0502020204030204" pitchFamily="34" charset="0"/>
              </a:rPr>
              <a:t>* </a:t>
            </a:r>
            <a:r>
              <a:rPr dirty="0" smtClean="0">
                <a:latin typeface="Calibri" panose="020F0502020204030204" pitchFamily="34" charset="0"/>
              </a:rPr>
              <a:t>The </a:t>
            </a:r>
            <a:r>
              <a:rPr dirty="0">
                <a:latin typeface="Calibri" panose="020F0502020204030204" pitchFamily="34" charset="0"/>
              </a:rPr>
              <a:t>9th Member </a:t>
            </a:r>
            <a:r>
              <a:rPr lang="en-US" dirty="0" smtClean="0">
                <a:latin typeface="Calibri" panose="020F0502020204030204" pitchFamily="34" charset="0"/>
              </a:rPr>
              <a:t>obtained her CNA license but needed to leave the state to help with childcare.</a:t>
            </a:r>
            <a:endParaRPr dirty="0">
              <a:latin typeface="Calibri" panose="020F0502020204030204" pitchFamily="34" charset="0"/>
            </a:endParaRPr>
          </a:p>
        </p:txBody>
      </p:sp>
      <p:sp>
        <p:nvSpPr>
          <p:cNvPr id="565" name="Shape 565"/>
          <p:cNvSpPr/>
          <p:nvPr/>
        </p:nvSpPr>
        <p:spPr>
          <a:xfrm>
            <a:off x="15653174" y="3438978"/>
            <a:ext cx="8271269" cy="8437390"/>
          </a:xfrm>
          <a:prstGeom prst="roundRect">
            <a:avLst>
              <a:gd name="adj" fmla="val 9941"/>
            </a:avLst>
          </a:prstGeom>
          <a:solidFill>
            <a:schemeClr val="tx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566" name="Shape 566"/>
          <p:cNvSpPr/>
          <p:nvPr/>
        </p:nvSpPr>
        <p:spPr>
          <a:xfrm>
            <a:off x="16244189" y="3963238"/>
            <a:ext cx="7089238" cy="73888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544830">
              <a:spcBef>
                <a:spcPts val="1900"/>
              </a:spcBef>
              <a:defRPr sz="4290">
                <a:solidFill>
                  <a:srgbClr val="FFFFFF"/>
                </a:solidFill>
                <a:latin typeface="Sentinel-Book"/>
                <a:ea typeface="Sentinel-Book"/>
                <a:cs typeface="Sentinel-Book"/>
                <a:sym typeface="Sentinel-Book"/>
              </a:defRPr>
            </a:lvl1pPr>
          </a:lstStyle>
          <a:p>
            <a:r>
              <a:rPr b="1" dirty="0">
                <a:latin typeface="Calibri" panose="020F0502020204030204" pitchFamily="34" charset="0"/>
              </a:rPr>
              <a:t>“I had been thinking about volunteer work probably for the last nine months. I just never jumped in. It all seemed so vague for me. </a:t>
            </a:r>
            <a:r>
              <a:rPr lang="en-US" b="1" dirty="0" smtClean="0">
                <a:latin typeface="Calibri" panose="020F0502020204030204" pitchFamily="34" charset="0"/>
              </a:rPr>
              <a:t>Path Ahead </a:t>
            </a:r>
            <a:r>
              <a:rPr b="1" dirty="0" smtClean="0">
                <a:latin typeface="Calibri" panose="020F0502020204030204" pitchFamily="34" charset="0"/>
              </a:rPr>
              <a:t> </a:t>
            </a:r>
            <a:r>
              <a:rPr b="1" dirty="0">
                <a:latin typeface="Calibri" panose="020F0502020204030204" pitchFamily="34" charset="0"/>
              </a:rPr>
              <a:t>helped  me really look : Where do you want to use your talents? What will be most enjoyable for you? I started last week volunteering for the May Day parade. It was just fun! ”</a:t>
            </a:r>
          </a:p>
        </p:txBody>
      </p:sp>
      <p:sp>
        <p:nvSpPr>
          <p:cNvPr id="568" name="Shape 568"/>
          <p:cNvSpPr/>
          <p:nvPr/>
        </p:nvSpPr>
        <p:spPr>
          <a:xfrm>
            <a:off x="21861084" y="11150692"/>
            <a:ext cx="865622"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t>- </a:t>
            </a:r>
            <a:r>
              <a:rPr dirty="0">
                <a:latin typeface="Calibri" panose="020F0502020204030204" pitchFamily="34" charset="0"/>
              </a:rPr>
              <a:t>S.</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Shape 572"/>
          <p:cNvSpPr/>
          <p:nvPr/>
        </p:nvSpPr>
        <p:spPr>
          <a:xfrm>
            <a:off x="1319520" y="1140069"/>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Cohort </a:t>
            </a:r>
            <a:r>
              <a:rPr b="0" dirty="0" smtClean="0">
                <a:solidFill>
                  <a:schemeClr val="tx1">
                    <a:lumMod val="50000"/>
                    <a:lumOff val="50000"/>
                  </a:schemeClr>
                </a:solidFill>
                <a:latin typeface="Calibri" panose="020F0502020204030204" pitchFamily="34" charset="0"/>
              </a:rPr>
              <a:t>Reflections</a:t>
            </a:r>
            <a:endParaRPr b="0" dirty="0">
              <a:solidFill>
                <a:schemeClr val="tx1">
                  <a:lumMod val="50000"/>
                  <a:lumOff val="50000"/>
                </a:schemeClr>
              </a:solidFill>
              <a:latin typeface="Calibri" panose="020F0502020204030204" pitchFamily="34" charset="0"/>
            </a:endParaRPr>
          </a:p>
        </p:txBody>
      </p:sp>
      <p:sp>
        <p:nvSpPr>
          <p:cNvPr id="574" name="Shape 574"/>
          <p:cNvSpPr/>
          <p:nvPr/>
        </p:nvSpPr>
        <p:spPr>
          <a:xfrm>
            <a:off x="14418358" y="2653385"/>
            <a:ext cx="8271269" cy="8437390"/>
          </a:xfrm>
          <a:prstGeom prst="roundRect">
            <a:avLst>
              <a:gd name="adj" fmla="val 9941"/>
            </a:avLst>
          </a:prstGeom>
          <a:solidFill>
            <a:schemeClr val="accent3"/>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575" name="Shape 575"/>
          <p:cNvSpPr/>
          <p:nvPr/>
        </p:nvSpPr>
        <p:spPr>
          <a:xfrm>
            <a:off x="15009373" y="3177645"/>
            <a:ext cx="7089238" cy="73888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610870">
              <a:spcBef>
                <a:spcPts val="2200"/>
              </a:spcBef>
              <a:defRPr sz="4810">
                <a:solidFill>
                  <a:srgbClr val="FFFFFF"/>
                </a:solidFill>
                <a:latin typeface="Sentinel-Book"/>
                <a:ea typeface="Sentinel-Book"/>
                <a:cs typeface="Sentinel-Book"/>
                <a:sym typeface="Sentinel-Book"/>
              </a:defRPr>
            </a:lvl1pPr>
          </a:lstStyle>
          <a:p>
            <a:r>
              <a:rPr dirty="0">
                <a:latin typeface="Calibri" panose="020F0502020204030204" pitchFamily="34" charset="0"/>
              </a:rPr>
              <a:t>“We have group therapy in the treatment program, but it’s not specifically job oriented. That’s the next transition that someone would make coming out of a program. It’s a major anxiety. The group let’s people talk about those anxieties. “</a:t>
            </a:r>
          </a:p>
        </p:txBody>
      </p:sp>
      <p:sp>
        <p:nvSpPr>
          <p:cNvPr id="577" name="Shape 577"/>
          <p:cNvSpPr/>
          <p:nvPr/>
        </p:nvSpPr>
        <p:spPr>
          <a:xfrm>
            <a:off x="20880268" y="10111099"/>
            <a:ext cx="774251"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t>-</a:t>
            </a:r>
            <a:r>
              <a:rPr dirty="0">
                <a:latin typeface="Calibri" panose="020F0502020204030204" pitchFamily="34" charset="0"/>
              </a:rPr>
              <a:t>A.</a:t>
            </a:r>
          </a:p>
        </p:txBody>
      </p:sp>
      <p:sp>
        <p:nvSpPr>
          <p:cNvPr id="578" name="Shape 578"/>
          <p:cNvSpPr/>
          <p:nvPr/>
        </p:nvSpPr>
        <p:spPr>
          <a:xfrm>
            <a:off x="1319520" y="2830745"/>
            <a:ext cx="12332320"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lang="en-US" dirty="0" smtClean="0">
                <a:latin typeface="Calibri" panose="020F0502020204030204" pitchFamily="34" charset="0"/>
              </a:rPr>
              <a:t>Path Ahead </a:t>
            </a:r>
            <a:r>
              <a:rPr dirty="0" smtClean="0">
                <a:latin typeface="Calibri" panose="020F0502020204030204" pitchFamily="34" charset="0"/>
              </a:rPr>
              <a:t>eases </a:t>
            </a:r>
            <a:r>
              <a:rPr dirty="0" smtClean="0">
                <a:latin typeface="Calibri" panose="020F0502020204030204" pitchFamily="34" charset="0"/>
              </a:rPr>
              <a:t>the transition back to daily life.</a:t>
            </a:r>
            <a:endParaRPr dirty="0">
              <a:latin typeface="Calibri" panose="020F0502020204030204" pitchFamily="34" charset="0"/>
            </a:endParaRPr>
          </a:p>
        </p:txBody>
      </p:sp>
      <p:sp>
        <p:nvSpPr>
          <p:cNvPr id="579" name="Shape 579"/>
          <p:cNvSpPr/>
          <p:nvPr/>
        </p:nvSpPr>
        <p:spPr>
          <a:xfrm>
            <a:off x="1622617" y="4063086"/>
            <a:ext cx="10783672" cy="8088031"/>
          </a:xfrm>
          <a:prstGeom prst="roundRect">
            <a:avLst>
              <a:gd name="adj" fmla="val 10166"/>
            </a:avLst>
          </a:prstGeom>
          <a:solidFill>
            <a:schemeClr val="accent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580" name="Shape 580"/>
          <p:cNvSpPr/>
          <p:nvPr/>
        </p:nvSpPr>
        <p:spPr>
          <a:xfrm>
            <a:off x="2213633" y="4531192"/>
            <a:ext cx="9601640" cy="71138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lnSpcReduction="10000"/>
          </a:bodyPr>
          <a:lstStyle>
            <a:lvl1pPr algn="l" defTabSz="734694">
              <a:spcBef>
                <a:spcPts val="2600"/>
              </a:spcBef>
              <a:defRPr sz="5785">
                <a:solidFill>
                  <a:srgbClr val="FFFFFF"/>
                </a:solidFill>
                <a:latin typeface="Sentinel-Book"/>
                <a:ea typeface="Sentinel-Book"/>
                <a:cs typeface="Sentinel-Book"/>
                <a:sym typeface="Sentinel-Book"/>
              </a:defRPr>
            </a:lvl1pPr>
          </a:lstStyle>
          <a:p>
            <a:r>
              <a:rPr dirty="0">
                <a:latin typeface="Calibri" panose="020F0502020204030204" pitchFamily="34" charset="0"/>
              </a:rPr>
              <a:t>"Being in the program for 6 months or so, and when the time is up, it’s up and you have nothing else to do. It made me feel kind of nervous at first. </a:t>
            </a:r>
            <a:r>
              <a:rPr lang="en-US" dirty="0" smtClean="0">
                <a:latin typeface="Calibri" panose="020F0502020204030204" pitchFamily="34" charset="0"/>
              </a:rPr>
              <a:t>Path Ahead</a:t>
            </a:r>
            <a:r>
              <a:rPr dirty="0" smtClean="0">
                <a:latin typeface="Calibri" panose="020F0502020204030204" pitchFamily="34" charset="0"/>
              </a:rPr>
              <a:t> </a:t>
            </a:r>
            <a:r>
              <a:rPr dirty="0">
                <a:latin typeface="Calibri" panose="020F0502020204030204" pitchFamily="34" charset="0"/>
              </a:rPr>
              <a:t>gave me something else to do other than staying home and doing nothing.”</a:t>
            </a:r>
          </a:p>
        </p:txBody>
      </p:sp>
      <p:sp>
        <p:nvSpPr>
          <p:cNvPr id="582" name="Shape 582"/>
          <p:cNvSpPr/>
          <p:nvPr/>
        </p:nvSpPr>
        <p:spPr>
          <a:xfrm>
            <a:off x="9599457" y="11244308"/>
            <a:ext cx="960199"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t>- </a:t>
            </a:r>
            <a:r>
              <a:rPr dirty="0">
                <a:latin typeface="Calibri" panose="020F0502020204030204" pitchFamily="34" charset="0"/>
              </a:rPr>
              <a:t>H.</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p:nvPr/>
        </p:nvSpPr>
        <p:spPr>
          <a:xfrm>
            <a:off x="1319520" y="1052043"/>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Cohort Reflections</a:t>
            </a:r>
          </a:p>
        </p:txBody>
      </p:sp>
      <p:sp>
        <p:nvSpPr>
          <p:cNvPr id="587" name="Shape 587"/>
          <p:cNvSpPr/>
          <p:nvPr/>
        </p:nvSpPr>
        <p:spPr>
          <a:xfrm>
            <a:off x="1733015" y="4466190"/>
            <a:ext cx="11918825" cy="8088032"/>
          </a:xfrm>
          <a:prstGeom prst="roundRect">
            <a:avLst>
              <a:gd name="adj" fmla="val 10166"/>
            </a:avLst>
          </a:prstGeom>
          <a:solidFill>
            <a:schemeClr val="accent4"/>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588" name="Shape 588"/>
          <p:cNvSpPr/>
          <p:nvPr/>
        </p:nvSpPr>
        <p:spPr>
          <a:xfrm>
            <a:off x="2457562" y="4466190"/>
            <a:ext cx="10617902" cy="73888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668655">
              <a:spcBef>
                <a:spcPts val="2400"/>
              </a:spcBef>
              <a:defRPr sz="5265">
                <a:solidFill>
                  <a:srgbClr val="FFFFFF"/>
                </a:solidFill>
                <a:latin typeface="Sentinel-Book"/>
                <a:ea typeface="Sentinel-Book"/>
                <a:cs typeface="Sentinel-Book"/>
                <a:sym typeface="Sentinel-Book"/>
              </a:defRPr>
            </a:lvl1pPr>
          </a:lstStyle>
          <a:p>
            <a:r>
              <a:rPr dirty="0">
                <a:latin typeface="Calibri" panose="020F0502020204030204" pitchFamily="34" charset="0"/>
              </a:rPr>
              <a:t>I think the biggest thing is confidence. It gives me hope that eventually I’ll get a job again and work. I’ll be confident enough to go into a job interview.  It helped hearing everyone’s stories – knowing you’re not the only one in this kind of situation, knowing you’re not alone. </a:t>
            </a:r>
          </a:p>
        </p:txBody>
      </p:sp>
      <p:sp>
        <p:nvSpPr>
          <p:cNvPr id="589" name="Shape 589"/>
          <p:cNvSpPr/>
          <p:nvPr/>
        </p:nvSpPr>
        <p:spPr>
          <a:xfrm>
            <a:off x="11530661" y="11386854"/>
            <a:ext cx="639599"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t>-</a:t>
            </a:r>
            <a:r>
              <a:rPr dirty="0">
                <a:latin typeface="Calibri" panose="020F0502020204030204" pitchFamily="34" charset="0"/>
              </a:rPr>
              <a:t>J</a:t>
            </a:r>
            <a:r>
              <a:rPr dirty="0"/>
              <a:t>.</a:t>
            </a:r>
          </a:p>
        </p:txBody>
      </p:sp>
      <p:sp>
        <p:nvSpPr>
          <p:cNvPr id="590" name="Shape 590"/>
          <p:cNvSpPr/>
          <p:nvPr/>
        </p:nvSpPr>
        <p:spPr>
          <a:xfrm>
            <a:off x="1319520" y="2830745"/>
            <a:ext cx="12332320"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lang="en-US" dirty="0" smtClean="0">
                <a:latin typeface="Calibri" panose="020F0502020204030204" pitchFamily="34" charset="0"/>
              </a:rPr>
              <a:t>Path Ahead </a:t>
            </a:r>
            <a:r>
              <a:rPr dirty="0" smtClean="0">
                <a:latin typeface="Calibri" panose="020F0502020204030204" pitchFamily="34" charset="0"/>
              </a:rPr>
              <a:t>increases </a:t>
            </a:r>
            <a:r>
              <a:rPr dirty="0">
                <a:latin typeface="Calibri" panose="020F0502020204030204" pitchFamily="34" charset="0"/>
              </a:rPr>
              <a:t>confidence.</a:t>
            </a:r>
          </a:p>
        </p:txBody>
      </p:sp>
      <p:sp>
        <p:nvSpPr>
          <p:cNvPr id="591" name="Shape 591"/>
          <p:cNvSpPr/>
          <p:nvPr/>
        </p:nvSpPr>
        <p:spPr>
          <a:xfrm>
            <a:off x="15256560" y="2636227"/>
            <a:ext cx="7501127" cy="9213375"/>
          </a:xfrm>
          <a:prstGeom prst="roundRect">
            <a:avLst>
              <a:gd name="adj" fmla="val 10962"/>
            </a:avLst>
          </a:prstGeom>
          <a:solidFill>
            <a:schemeClr val="tx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594" name="Shape 594"/>
          <p:cNvSpPr/>
          <p:nvPr/>
        </p:nvSpPr>
        <p:spPr>
          <a:xfrm>
            <a:off x="15720575" y="3054795"/>
            <a:ext cx="6622699" cy="88662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586104">
              <a:spcBef>
                <a:spcPts val="2100"/>
              </a:spcBef>
              <a:defRPr sz="4615">
                <a:solidFill>
                  <a:srgbClr val="FFFFFF"/>
                </a:solidFill>
                <a:latin typeface="Sentinel-Book"/>
                <a:ea typeface="Sentinel-Book"/>
                <a:cs typeface="Sentinel-Book"/>
                <a:sym typeface="Sentinel-Book"/>
              </a:defRPr>
            </a:lvl1pPr>
          </a:lstStyle>
          <a:p>
            <a:r>
              <a:rPr dirty="0">
                <a:latin typeface="Calibri" panose="020F0502020204030204" pitchFamily="34" charset="0"/>
              </a:rPr>
              <a:t>“It was a little scary at first – not knowing whether or not you’re going to get a call back. I was afraid that my employment gap has been so long. I didn’t think that people would respond. But now I’ve gotten a little bit of confidence. It’s great that I have the materials to send out now.” </a:t>
            </a:r>
          </a:p>
        </p:txBody>
      </p:sp>
      <p:sp>
        <p:nvSpPr>
          <p:cNvPr id="595" name="Shape 595"/>
          <p:cNvSpPr/>
          <p:nvPr/>
        </p:nvSpPr>
        <p:spPr>
          <a:xfrm>
            <a:off x="20720735" y="10910912"/>
            <a:ext cx="862416"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latin typeface="Calibri" panose="020F0502020204030204" pitchFamily="34" charset="0"/>
              </a:rPr>
              <a:t>- C.</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hape 599"/>
          <p:cNvSpPr/>
          <p:nvPr/>
        </p:nvSpPr>
        <p:spPr>
          <a:xfrm>
            <a:off x="1319520" y="1107412"/>
            <a:ext cx="20133795" cy="12573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7200" b="1">
                <a:solidFill>
                  <a:srgbClr val="FFFFFF"/>
                </a:solidFill>
                <a:latin typeface="+mj-lt"/>
                <a:ea typeface="+mj-ea"/>
                <a:cs typeface="+mj-cs"/>
                <a:sym typeface="Circular Std"/>
              </a:defRPr>
            </a:lvl1pPr>
          </a:lstStyle>
          <a:p>
            <a:r>
              <a:rPr dirty="0">
                <a:solidFill>
                  <a:schemeClr val="tx1">
                    <a:lumMod val="50000"/>
                    <a:lumOff val="50000"/>
                  </a:schemeClr>
                </a:solidFill>
                <a:latin typeface="Calibri" panose="020F0502020204030204" pitchFamily="34" charset="0"/>
              </a:rPr>
              <a:t>Cohort Reflections</a:t>
            </a:r>
          </a:p>
        </p:txBody>
      </p:sp>
      <p:sp>
        <p:nvSpPr>
          <p:cNvPr id="600" name="Shape 600"/>
          <p:cNvSpPr/>
          <p:nvPr/>
        </p:nvSpPr>
        <p:spPr>
          <a:xfrm>
            <a:off x="604655" y="4333813"/>
            <a:ext cx="10273286" cy="8088032"/>
          </a:xfrm>
          <a:prstGeom prst="roundRect">
            <a:avLst>
              <a:gd name="adj" fmla="val 10166"/>
            </a:avLst>
          </a:prstGeom>
          <a:solidFill>
            <a:schemeClr val="accent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602" name="Shape 602"/>
          <p:cNvSpPr/>
          <p:nvPr/>
        </p:nvSpPr>
        <p:spPr>
          <a:xfrm>
            <a:off x="1009762" y="4674473"/>
            <a:ext cx="9465289" cy="74454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610870">
              <a:spcBef>
                <a:spcPts val="2200"/>
              </a:spcBef>
              <a:defRPr sz="4810">
                <a:solidFill>
                  <a:srgbClr val="FFFFFF"/>
                </a:solidFill>
                <a:latin typeface="Sentinel-Book"/>
                <a:ea typeface="Sentinel-Book"/>
                <a:cs typeface="Sentinel-Book"/>
                <a:sym typeface="Sentinel-Book"/>
              </a:defRPr>
            </a:lvl1pPr>
          </a:lstStyle>
          <a:p>
            <a:r>
              <a:rPr dirty="0"/>
              <a:t>“</a:t>
            </a:r>
            <a:r>
              <a:rPr dirty="0" err="1">
                <a:latin typeface="Calibri" panose="020F0502020204030204" pitchFamily="34" charset="0"/>
              </a:rPr>
              <a:t>Tou</a:t>
            </a:r>
            <a:r>
              <a:rPr dirty="0">
                <a:latin typeface="Calibri" panose="020F0502020204030204" pitchFamily="34" charset="0"/>
              </a:rPr>
              <a:t> was trying to get me to call the YMCA and check on my application. I was so nervous, and I was like ‘</a:t>
            </a:r>
            <a:r>
              <a:rPr dirty="0" err="1">
                <a:latin typeface="Calibri" panose="020F0502020204030204" pitchFamily="34" charset="0"/>
              </a:rPr>
              <a:t>Tou</a:t>
            </a:r>
            <a:r>
              <a:rPr dirty="0">
                <a:latin typeface="Calibri" panose="020F0502020204030204" pitchFamily="34" charset="0"/>
              </a:rPr>
              <a:t>, I can’t do this, no way man.’ But I did it, and he gave me a high five! The next week I came in and he had me call another place, and I did it. Without </a:t>
            </a:r>
            <a:r>
              <a:rPr dirty="0" err="1">
                <a:latin typeface="Calibri" panose="020F0502020204030204" pitchFamily="34" charset="0"/>
              </a:rPr>
              <a:t>Tou</a:t>
            </a:r>
            <a:r>
              <a:rPr dirty="0">
                <a:latin typeface="Calibri" panose="020F0502020204030204" pitchFamily="34" charset="0"/>
              </a:rPr>
              <a:t> there I never would have called this number and asked for HR, I was so nervous.” </a:t>
            </a:r>
          </a:p>
        </p:txBody>
      </p:sp>
      <p:sp>
        <p:nvSpPr>
          <p:cNvPr id="603" name="Shape 603"/>
          <p:cNvSpPr/>
          <p:nvPr/>
        </p:nvSpPr>
        <p:spPr>
          <a:xfrm>
            <a:off x="8826604" y="11523950"/>
            <a:ext cx="934551"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t>-</a:t>
            </a:r>
            <a:r>
              <a:rPr dirty="0">
                <a:latin typeface="Calibri" panose="020F0502020204030204" pitchFamily="34" charset="0"/>
              </a:rPr>
              <a:t>M.</a:t>
            </a:r>
          </a:p>
        </p:txBody>
      </p:sp>
      <p:sp>
        <p:nvSpPr>
          <p:cNvPr id="604" name="Shape 604"/>
          <p:cNvSpPr/>
          <p:nvPr/>
        </p:nvSpPr>
        <p:spPr>
          <a:xfrm>
            <a:off x="1319520" y="2830745"/>
            <a:ext cx="12332320"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lang="en-US" dirty="0" smtClean="0">
                <a:latin typeface="Calibri" panose="020F0502020204030204" pitchFamily="34" charset="0"/>
              </a:rPr>
              <a:t>Path Ahead</a:t>
            </a:r>
            <a:r>
              <a:rPr dirty="0" smtClean="0">
                <a:latin typeface="Calibri" panose="020F0502020204030204" pitchFamily="34" charset="0"/>
              </a:rPr>
              <a:t> </a:t>
            </a:r>
            <a:r>
              <a:rPr dirty="0">
                <a:latin typeface="Calibri" panose="020F0502020204030204" pitchFamily="34" charset="0"/>
              </a:rPr>
              <a:t>supports individual action.</a:t>
            </a:r>
          </a:p>
        </p:txBody>
      </p:sp>
      <p:sp>
        <p:nvSpPr>
          <p:cNvPr id="605" name="Shape 605"/>
          <p:cNvSpPr/>
          <p:nvPr/>
        </p:nvSpPr>
        <p:spPr>
          <a:xfrm>
            <a:off x="12251232" y="2636227"/>
            <a:ext cx="11552243" cy="8508607"/>
          </a:xfrm>
          <a:prstGeom prst="roundRect">
            <a:avLst>
              <a:gd name="adj" fmla="val 9664"/>
            </a:avLst>
          </a:prstGeom>
          <a:solidFill>
            <a:schemeClr val="tx2"/>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607" name="Shape 607"/>
          <p:cNvSpPr/>
          <p:nvPr/>
        </p:nvSpPr>
        <p:spPr>
          <a:xfrm>
            <a:off x="12833027" y="3054795"/>
            <a:ext cx="10498780" cy="76064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660400">
              <a:spcBef>
                <a:spcPts val="2400"/>
              </a:spcBef>
              <a:defRPr sz="5200">
                <a:solidFill>
                  <a:srgbClr val="FFFFFF"/>
                </a:solidFill>
                <a:latin typeface="Sentinel-Book"/>
                <a:ea typeface="Sentinel-Book"/>
                <a:cs typeface="Sentinel-Book"/>
                <a:sym typeface="Sentinel-Book"/>
              </a:defRPr>
            </a:lvl1pPr>
          </a:lstStyle>
          <a:p>
            <a:r>
              <a:rPr dirty="0">
                <a:latin typeface="Calibri" panose="020F0502020204030204" pitchFamily="34" charset="0"/>
              </a:rPr>
              <a:t>“Clare helped me fill out applications for volunteering – it made such a difference. It would have taken me months, if I ever did it at all. I would have dragged my feet, which I’ve been doing in the past. There were times when we worked 1:1 that it was really uplifting, really positive, inspirational, really spurred me on.”</a:t>
            </a:r>
          </a:p>
        </p:txBody>
      </p:sp>
      <p:sp>
        <p:nvSpPr>
          <p:cNvPr id="608" name="Shape 608"/>
          <p:cNvSpPr/>
          <p:nvPr/>
        </p:nvSpPr>
        <p:spPr>
          <a:xfrm>
            <a:off x="21222980" y="10296451"/>
            <a:ext cx="865622"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a:t>- </a:t>
            </a:r>
            <a:r>
              <a:rPr dirty="0">
                <a:latin typeface="Calibri" panose="020F0502020204030204" pitchFamily="34" charset="0"/>
              </a:rPr>
              <a:t>S.</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3502604" y="2560320"/>
            <a:ext cx="18282976" cy="8773257"/>
          </a:xfrm>
          <a:prstGeom prst="roundRect">
            <a:avLst>
              <a:gd name="adj" fmla="val 8891"/>
            </a:avLst>
          </a:prstGeom>
          <a:solidFill>
            <a:schemeClr val="accent3"/>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701" name="Shape 701"/>
          <p:cNvSpPr/>
          <p:nvPr/>
        </p:nvSpPr>
        <p:spPr>
          <a:xfrm>
            <a:off x="8259058" y="2814698"/>
            <a:ext cx="9594789" cy="851887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3000"/>
              </a:spcBef>
              <a:defRPr sz="6500">
                <a:solidFill>
                  <a:srgbClr val="FFFFFF"/>
                </a:solidFill>
                <a:latin typeface="Sentinel-Book"/>
                <a:ea typeface="Sentinel-Book"/>
                <a:cs typeface="Sentinel-Book"/>
                <a:sym typeface="Sentinel-Book"/>
              </a:defRPr>
            </a:lvl1pPr>
          </a:lstStyle>
          <a:p>
            <a:r>
              <a:rPr dirty="0"/>
              <a:t>“</a:t>
            </a:r>
            <a:r>
              <a:rPr sz="6600" dirty="0">
                <a:latin typeface="Calibri" panose="020F0502020204030204" pitchFamily="34" charset="0"/>
              </a:rPr>
              <a:t>My overall recovery goal was to find hope, but I didn’t know how to do that. But going to </a:t>
            </a:r>
            <a:r>
              <a:rPr lang="en-US" sz="6600" dirty="0" smtClean="0">
                <a:latin typeface="Calibri" panose="020F0502020204030204" pitchFamily="34" charset="0"/>
              </a:rPr>
              <a:t>Path Ahead </a:t>
            </a:r>
            <a:r>
              <a:rPr sz="6600" dirty="0" smtClean="0">
                <a:latin typeface="Calibri" panose="020F0502020204030204" pitchFamily="34" charset="0"/>
              </a:rPr>
              <a:t>I’ve </a:t>
            </a:r>
            <a:r>
              <a:rPr sz="6600" dirty="0">
                <a:latin typeface="Calibri" panose="020F0502020204030204" pitchFamily="34" charset="0"/>
              </a:rPr>
              <a:t>found a glimpse of hope – that I can get a job, that I can work and live </a:t>
            </a:r>
            <a:r>
              <a:rPr sz="6600" dirty="0" smtClean="0">
                <a:latin typeface="Calibri" panose="020F0502020204030204" pitchFamily="34" charset="0"/>
              </a:rPr>
              <a:t>a</a:t>
            </a:r>
            <a:r>
              <a:rPr lang="en-US" sz="6600" dirty="0" smtClean="0">
                <a:latin typeface="Calibri" panose="020F0502020204030204" pitchFamily="34" charset="0"/>
              </a:rPr>
              <a:t> </a:t>
            </a:r>
            <a:r>
              <a:rPr sz="6600" dirty="0" smtClean="0">
                <a:latin typeface="Calibri" panose="020F0502020204030204" pitchFamily="34" charset="0"/>
              </a:rPr>
              <a:t>normal </a:t>
            </a:r>
            <a:r>
              <a:rPr sz="6600" dirty="0">
                <a:latin typeface="Calibri" panose="020F0502020204030204" pitchFamily="34" charset="0"/>
              </a:rPr>
              <a:t>lifestyle. ”</a:t>
            </a:r>
          </a:p>
        </p:txBody>
      </p:sp>
      <p:sp>
        <p:nvSpPr>
          <p:cNvPr id="702" name="Shape 702"/>
          <p:cNvSpPr/>
          <p:nvPr/>
        </p:nvSpPr>
        <p:spPr>
          <a:xfrm>
            <a:off x="11484968" y="10132419"/>
            <a:ext cx="455253" cy="79508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dirty="0" smtClean="0"/>
              <a:t>-.</a:t>
            </a:r>
            <a:endParaRPr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544728" y="9808066"/>
            <a:ext cx="3037120" cy="64126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ounded Rectangle 5"/>
          <p:cNvSpPr/>
          <p:nvPr/>
        </p:nvSpPr>
        <p:spPr>
          <a:xfrm>
            <a:off x="14902540" y="8922610"/>
            <a:ext cx="2679308" cy="67716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ounded Rectangle 6"/>
          <p:cNvSpPr/>
          <p:nvPr/>
        </p:nvSpPr>
        <p:spPr>
          <a:xfrm>
            <a:off x="14021688" y="4851912"/>
            <a:ext cx="2982620" cy="7311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ounded Rectangle 7"/>
          <p:cNvSpPr/>
          <p:nvPr/>
        </p:nvSpPr>
        <p:spPr>
          <a:xfrm>
            <a:off x="13588516" y="4150666"/>
            <a:ext cx="2657684" cy="6200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ounded Rectangle 8"/>
          <p:cNvSpPr/>
          <p:nvPr/>
        </p:nvSpPr>
        <p:spPr>
          <a:xfrm>
            <a:off x="11032673" y="6006043"/>
            <a:ext cx="2698090" cy="62048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ounded Rectangle 9"/>
          <p:cNvSpPr/>
          <p:nvPr/>
        </p:nvSpPr>
        <p:spPr>
          <a:xfrm>
            <a:off x="8444866" y="6756877"/>
            <a:ext cx="2207628" cy="61232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itle 2"/>
          <p:cNvSpPr>
            <a:spLocks noGrp="1"/>
          </p:cNvSpPr>
          <p:nvPr>
            <p:ph type="title"/>
          </p:nvPr>
        </p:nvSpPr>
        <p:spPr/>
        <p:txBody>
          <a:bodyPr>
            <a:normAutofit/>
          </a:bodyPr>
          <a:lstStyle/>
          <a:p>
            <a:pPr algn="l"/>
            <a:r>
              <a:rPr lang="en-US" dirty="0"/>
              <a:t>Active Portfolio</a:t>
            </a:r>
          </a:p>
        </p:txBody>
      </p:sp>
      <p:pic>
        <p:nvPicPr>
          <p:cNvPr id="11" name="Picture 10"/>
          <p:cNvPicPr>
            <a:picLocks noChangeAspect="1"/>
          </p:cNvPicPr>
          <p:nvPr/>
        </p:nvPicPr>
        <p:blipFill rotWithShape="1">
          <a:blip r:embed="rId2"/>
          <a:srcRect b="1634"/>
          <a:stretch/>
        </p:blipFill>
        <p:spPr>
          <a:xfrm>
            <a:off x="3399698" y="2569030"/>
            <a:ext cx="17720392" cy="10189028"/>
          </a:xfrm>
          <a:prstGeom prst="rect">
            <a:avLst/>
          </a:prstGeom>
        </p:spPr>
      </p:pic>
      <p:sp>
        <p:nvSpPr>
          <p:cNvPr id="2" name="Rounded Rectangle 1"/>
          <p:cNvSpPr/>
          <p:nvPr/>
        </p:nvSpPr>
        <p:spPr>
          <a:xfrm>
            <a:off x="7725219" y="6385541"/>
            <a:ext cx="2525486" cy="742670"/>
          </a:xfrm>
          <a:prstGeom prst="roundRect">
            <a:avLst/>
          </a:prstGeom>
          <a:noFill/>
          <a:ln>
            <a:solidFill>
              <a:srgbClr val="FAFAF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2" name="Rounded Rectangle 11"/>
          <p:cNvSpPr/>
          <p:nvPr/>
        </p:nvSpPr>
        <p:spPr>
          <a:xfrm>
            <a:off x="10652495" y="5497293"/>
            <a:ext cx="2736934" cy="742670"/>
          </a:xfrm>
          <a:prstGeom prst="roundRect">
            <a:avLst/>
          </a:prstGeom>
          <a:noFill/>
          <a:ln>
            <a:solidFill>
              <a:srgbClr val="FAFAF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3" name="Rounded Rectangle 12"/>
          <p:cNvSpPr/>
          <p:nvPr/>
        </p:nvSpPr>
        <p:spPr>
          <a:xfrm>
            <a:off x="13730763" y="3571035"/>
            <a:ext cx="2736934" cy="742670"/>
          </a:xfrm>
          <a:prstGeom prst="roundRect">
            <a:avLst/>
          </a:prstGeom>
          <a:noFill/>
          <a:ln>
            <a:solidFill>
              <a:srgbClr val="FAFAF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4" name="Rounded Rectangle 13"/>
          <p:cNvSpPr/>
          <p:nvPr/>
        </p:nvSpPr>
        <p:spPr>
          <a:xfrm>
            <a:off x="14296090" y="4354061"/>
            <a:ext cx="3033968" cy="742670"/>
          </a:xfrm>
          <a:prstGeom prst="roundRect">
            <a:avLst/>
          </a:prstGeom>
          <a:noFill/>
          <a:ln>
            <a:solidFill>
              <a:srgbClr val="FAFAF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5" name="Rounded Rectangle 14"/>
          <p:cNvSpPr/>
          <p:nvPr/>
        </p:nvSpPr>
        <p:spPr>
          <a:xfrm>
            <a:off x="15099228" y="8799245"/>
            <a:ext cx="3033968" cy="742670"/>
          </a:xfrm>
          <a:prstGeom prst="roundRect">
            <a:avLst/>
          </a:prstGeom>
          <a:noFill/>
          <a:ln>
            <a:solidFill>
              <a:srgbClr val="FAFAF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6" name="Rounded Rectangle 15"/>
          <p:cNvSpPr/>
          <p:nvPr/>
        </p:nvSpPr>
        <p:spPr>
          <a:xfrm>
            <a:off x="14909790" y="9808067"/>
            <a:ext cx="3487068" cy="742670"/>
          </a:xfrm>
          <a:prstGeom prst="roundRect">
            <a:avLst/>
          </a:prstGeom>
          <a:noFill/>
          <a:ln>
            <a:solidFill>
              <a:srgbClr val="FAFAFA"/>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Tree>
    <p:extLst>
      <p:ext uri="{BB962C8B-B14F-4D97-AF65-F5344CB8AC3E}">
        <p14:creationId xmlns:p14="http://schemas.microsoft.com/office/powerpoint/2010/main" val="839016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Next</a:t>
            </a:r>
            <a:endParaRPr lang="en-US" dirty="0"/>
          </a:p>
        </p:txBody>
      </p:sp>
      <p:sp>
        <p:nvSpPr>
          <p:cNvPr id="4" name="Content Placeholder 3"/>
          <p:cNvSpPr>
            <a:spLocks noGrp="1"/>
          </p:cNvSpPr>
          <p:nvPr>
            <p:ph idx="1"/>
          </p:nvPr>
        </p:nvSpPr>
        <p:spPr/>
        <p:txBody>
          <a:bodyPr/>
          <a:lstStyle/>
          <a:p>
            <a:r>
              <a:rPr lang="en-US" sz="4400" dirty="0" smtClean="0">
                <a:latin typeface="Calibri" panose="020F0502020204030204" pitchFamily="34" charset="0"/>
              </a:rPr>
              <a:t>Financial </a:t>
            </a:r>
            <a:r>
              <a:rPr lang="en-US" sz="4400" dirty="0">
                <a:latin typeface="Calibri" panose="020F0502020204030204" pitchFamily="34" charset="0"/>
              </a:rPr>
              <a:t>Self-Sustaining model developed</a:t>
            </a:r>
          </a:p>
          <a:p>
            <a:pPr lvl="0"/>
            <a:r>
              <a:rPr lang="en-US" sz="4400" dirty="0" smtClean="0">
                <a:latin typeface="Calibri" panose="020F0502020204030204" pitchFamily="34" charset="0"/>
              </a:rPr>
              <a:t>Finalizing and Packaging Path Ahead curriculum based on all of the feedback </a:t>
            </a:r>
          </a:p>
          <a:p>
            <a:pPr lvl="0"/>
            <a:r>
              <a:rPr lang="en-US" sz="4400" dirty="0" smtClean="0">
                <a:latin typeface="Calibri" panose="020F0502020204030204" pitchFamily="34" charset="0"/>
              </a:rPr>
              <a:t>Distributing </a:t>
            </a:r>
            <a:r>
              <a:rPr lang="en-US" sz="4400" dirty="0">
                <a:latin typeface="Calibri" panose="020F0502020204030204" pitchFamily="34" charset="0"/>
              </a:rPr>
              <a:t>to </a:t>
            </a:r>
            <a:r>
              <a:rPr lang="en-US" sz="4400" dirty="0" smtClean="0">
                <a:latin typeface="Calibri" panose="020F0502020204030204" pitchFamily="34" charset="0"/>
              </a:rPr>
              <a:t>America’s </a:t>
            </a:r>
            <a:r>
              <a:rPr lang="en-US" sz="4400" dirty="0">
                <a:latin typeface="Calibri" panose="020F0502020204030204" pitchFamily="34" charset="0"/>
              </a:rPr>
              <a:t>Essential </a:t>
            </a:r>
            <a:r>
              <a:rPr lang="en-US" sz="4400" dirty="0" smtClean="0">
                <a:latin typeface="Calibri" panose="020F0502020204030204" pitchFamily="34" charset="0"/>
              </a:rPr>
              <a:t>Hospitals*</a:t>
            </a:r>
            <a:endParaRPr lang="en-US" sz="4400" dirty="0" smtClean="0">
              <a:latin typeface="Calibri" panose="020F0502020204030204" pitchFamily="34" charset="0"/>
            </a:endParaRPr>
          </a:p>
          <a:p>
            <a:r>
              <a:rPr lang="en-US" sz="4400" dirty="0" smtClean="0">
                <a:latin typeface="Calibri" panose="020F0502020204030204" pitchFamily="34" charset="0"/>
              </a:rPr>
              <a:t>Second class </a:t>
            </a:r>
            <a:r>
              <a:rPr lang="en-US" sz="4400" dirty="0">
                <a:latin typeface="Calibri" panose="020F0502020204030204" pitchFamily="34" charset="0"/>
              </a:rPr>
              <a:t>starting in mid </a:t>
            </a:r>
            <a:r>
              <a:rPr lang="en-US" sz="4400" dirty="0" smtClean="0">
                <a:latin typeface="Calibri" panose="020F0502020204030204" pitchFamily="34" charset="0"/>
              </a:rPr>
              <a:t>May at Hennepin Healthcare</a:t>
            </a:r>
            <a:endParaRPr lang="en-US" sz="4400" dirty="0">
              <a:latin typeface="Calibri" panose="020F0502020204030204" pitchFamily="34" charset="0"/>
            </a:endParaRPr>
          </a:p>
          <a:p>
            <a:pPr lvl="0"/>
            <a:r>
              <a:rPr lang="en-US" sz="4400" dirty="0" smtClean="0">
                <a:latin typeface="Calibri" panose="020F0502020204030204" pitchFamily="34" charset="0"/>
              </a:rPr>
              <a:t>Submitted a </a:t>
            </a:r>
            <a:r>
              <a:rPr lang="en-US" sz="4400" dirty="0">
                <a:latin typeface="Calibri" panose="020F0502020204030204" pitchFamily="34" charset="0"/>
              </a:rPr>
              <a:t>paper</a:t>
            </a:r>
            <a:r>
              <a:rPr lang="en-US" sz="4400" b="1" dirty="0">
                <a:latin typeface="Calibri" panose="020F0502020204030204" pitchFamily="34" charset="0"/>
              </a:rPr>
              <a:t>:  Using human-centered design to co-create meaningful employment and volunteer opportunities with people in rehabilitation programs</a:t>
            </a:r>
            <a:endParaRPr lang="en-US" sz="4400" dirty="0">
              <a:latin typeface="Calibri" panose="020F0502020204030204" pitchFamily="34" charset="0"/>
            </a:endParaRPr>
          </a:p>
          <a:p>
            <a:pPr marL="0" indent="0">
              <a:buNone/>
            </a:pPr>
            <a:endParaRPr lang="en-US" dirty="0" smtClean="0"/>
          </a:p>
          <a:p>
            <a:pPr marL="0" indent="0">
              <a:buNone/>
            </a:pPr>
            <a:r>
              <a:rPr lang="en-US" dirty="0"/>
              <a:t>*</a:t>
            </a:r>
            <a:r>
              <a:rPr lang="en-US" dirty="0" smtClean="0"/>
              <a:t>Please email Susan Jepson or Amber Courtney to receive the curriculum.  It will be complete by June 15, 2018.</a:t>
            </a:r>
          </a:p>
          <a:p>
            <a:r>
              <a:rPr lang="en-US" dirty="0" smtClean="0"/>
              <a:t>Susan Jepson:  </a:t>
            </a:r>
            <a:r>
              <a:rPr lang="en-US" dirty="0" smtClean="0">
                <a:hlinkClick r:id="rId2"/>
              </a:rPr>
              <a:t>susan.jepson@hcmed.org</a:t>
            </a:r>
            <a:endParaRPr lang="en-US" dirty="0" smtClean="0"/>
          </a:p>
          <a:p>
            <a:r>
              <a:rPr lang="en-US" dirty="0" smtClean="0"/>
              <a:t>Amber Courtney:  </a:t>
            </a:r>
            <a:r>
              <a:rPr lang="en-US" dirty="0" smtClean="0">
                <a:hlinkClick r:id="rId3"/>
              </a:rPr>
              <a:t>amber.courtney@hcmed.org</a:t>
            </a:r>
            <a:endParaRPr lang="en-US" dirty="0" smtClean="0"/>
          </a:p>
          <a:p>
            <a:endParaRPr lang="en-US" dirty="0"/>
          </a:p>
        </p:txBody>
      </p:sp>
    </p:spTree>
    <p:extLst>
      <p:ext uri="{BB962C8B-B14F-4D97-AF65-F5344CB8AC3E}">
        <p14:creationId xmlns:p14="http://schemas.microsoft.com/office/powerpoint/2010/main" val="235927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latin typeface="Calibri" panose="020F0502020204030204" pitchFamily="34" charset="0"/>
              </a:rPr>
              <a:t>Discussion</a:t>
            </a:r>
            <a:endParaRPr lang="en-US" sz="7200" dirty="0">
              <a:latin typeface="Calibri" panose="020F0502020204030204" pitchFamily="34" charset="0"/>
            </a:endParaRPr>
          </a:p>
        </p:txBody>
      </p:sp>
    </p:spTree>
    <p:extLst>
      <p:ext uri="{BB962C8B-B14F-4D97-AF65-F5344CB8AC3E}">
        <p14:creationId xmlns:p14="http://schemas.microsoft.com/office/powerpoint/2010/main" val="83989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8000" dirty="0"/>
              <a:t>Ethnographic Learnings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3552766"/>
            <a:ext cx="15525750" cy="869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12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1742" y="2981571"/>
            <a:ext cx="7886700" cy="68326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defTabSz="914400">
              <a:spcBef>
                <a:spcPct val="0"/>
              </a:spcBef>
            </a:pPr>
            <a:r>
              <a:rPr lang="en-US" sz="4800" dirty="0">
                <a:solidFill>
                  <a:prstClr val="black"/>
                </a:solidFill>
                <a:latin typeface="Calibri" panose="020F0502020204030204" pitchFamily="34" charset="0"/>
                <a:ea typeface="San Francisco Text" charset="0"/>
                <a:cs typeface="San Francisco Text" charset="0"/>
              </a:rPr>
              <a:t>Vocational rehab program that teaches job seeking and financial health skills.</a:t>
            </a:r>
          </a:p>
          <a:p>
            <a:pPr defTabSz="914400">
              <a:spcBef>
                <a:spcPct val="0"/>
              </a:spcBef>
            </a:pPr>
            <a:endParaRPr lang="en-US" sz="4800" dirty="0">
              <a:solidFill>
                <a:prstClr val="black"/>
              </a:solidFill>
              <a:latin typeface="Calibri" panose="020F0502020204030204" pitchFamily="34" charset="0"/>
              <a:ea typeface="San Francisco Text" charset="0"/>
              <a:cs typeface="San Francisco Text" charset="0"/>
            </a:endParaRPr>
          </a:p>
          <a:p>
            <a:pPr defTabSz="914400">
              <a:spcBef>
                <a:spcPct val="0"/>
              </a:spcBef>
            </a:pPr>
            <a:r>
              <a:rPr lang="en-US" sz="4800" dirty="0">
                <a:solidFill>
                  <a:prstClr val="black"/>
                </a:solidFill>
                <a:latin typeface="Calibri" panose="020F0502020204030204" pitchFamily="34" charset="0"/>
                <a:ea typeface="San Francisco Text" charset="0"/>
                <a:cs typeface="San Francisco Text" charset="0"/>
              </a:rPr>
              <a:t>Supports clients to secure meaningful employment or volunteer roles while fulfilling a sense of “giving back”, as well as, self-confidence.</a:t>
            </a:r>
          </a:p>
        </p:txBody>
      </p:sp>
      <p:sp>
        <p:nvSpPr>
          <p:cNvPr id="7" name="Title 3"/>
          <p:cNvSpPr>
            <a:spLocks noGrp="1"/>
          </p:cNvSpPr>
          <p:nvPr>
            <p:ph type="title"/>
          </p:nvPr>
        </p:nvSpPr>
        <p:spPr/>
        <p:txBody>
          <a:bodyPr>
            <a:noAutofit/>
          </a:bodyPr>
          <a:lstStyle/>
          <a:p>
            <a:r>
              <a:rPr lang="en-US" sz="9600" dirty="0" smtClean="0">
                <a:latin typeface="Calibri" panose="020F0502020204030204" pitchFamily="34" charset="0"/>
                <a:ea typeface="San Francisco Text" charset="0"/>
                <a:cs typeface="San Francisco Text" charset="0"/>
              </a:rPr>
              <a:t>Path Ahead</a:t>
            </a:r>
            <a:endParaRPr lang="en-US" sz="9600" dirty="0">
              <a:latin typeface="Calibri" panose="020F0502020204030204" pitchFamily="34" charset="0"/>
              <a:ea typeface="San Francisco Text" charset="0"/>
              <a:cs typeface="San Francisco Text" charset="0"/>
            </a:endParaRPr>
          </a:p>
        </p:txBody>
      </p:sp>
      <p:sp>
        <p:nvSpPr>
          <p:cNvPr id="6" name="Shape 165"/>
          <p:cNvSpPr/>
          <p:nvPr/>
        </p:nvSpPr>
        <p:spPr>
          <a:xfrm>
            <a:off x="10517961" y="1789927"/>
            <a:ext cx="11469342" cy="3733976"/>
          </a:xfrm>
          <a:prstGeom prst="roundRect">
            <a:avLst>
              <a:gd name="adj" fmla="val 7481"/>
            </a:avLst>
          </a:prstGeom>
          <a:solidFill>
            <a:srgbClr val="7030A0"/>
          </a:solidFill>
          <a:ln w="12700">
            <a:miter lim="400000"/>
          </a:ln>
          <a:effectLst>
            <a:outerShdw blurRad="38100" dist="25400" dir="5400000" rotWithShape="0">
              <a:srgbClr val="000000">
                <a:alpha val="50000"/>
              </a:srgbClr>
            </a:outerShdw>
          </a:effectLst>
        </p:spPr>
        <p:txBody>
          <a:bodyPr lIns="101600" tIns="101600" rIns="101600" bIns="101600" anchor="ctr"/>
          <a:lstStyle/>
          <a:p>
            <a:r>
              <a:rPr lang="en-US" sz="3400" dirty="0">
                <a:solidFill>
                  <a:schemeClr val="bg1"/>
                </a:solidFill>
                <a:latin typeface="Calibri" panose="020F0502020204030204" pitchFamily="34" charset="0"/>
                <a:ea typeface="Sentinel-Book"/>
                <a:cs typeface="Sentinel-Book"/>
                <a:sym typeface="Sentinel-Book"/>
              </a:rPr>
              <a:t>“This is exactly what I need now. Now I have done my mental health program, and I don’t have to focus on that – not have that be the biggest concern in my life. Now I feel ready to expand. I need to get beyond being mentally ill. I need to get back into the community.”</a:t>
            </a:r>
          </a:p>
          <a:p>
            <a:r>
              <a:rPr lang="en-US" sz="3400" dirty="0">
                <a:solidFill>
                  <a:schemeClr val="bg1"/>
                </a:solidFill>
                <a:latin typeface="Calibri" panose="020F0502020204030204" pitchFamily="34" charset="0"/>
                <a:ea typeface="Sentinel-Book"/>
                <a:cs typeface="Sentinel-Book"/>
                <a:sym typeface="Sentinel-Book"/>
              </a:rPr>
              <a:t>   - S., now volunteering</a:t>
            </a:r>
          </a:p>
        </p:txBody>
      </p:sp>
      <p:grpSp>
        <p:nvGrpSpPr>
          <p:cNvPr id="5" name="Group 4"/>
          <p:cNvGrpSpPr/>
          <p:nvPr/>
        </p:nvGrpSpPr>
        <p:grpSpPr>
          <a:xfrm>
            <a:off x="11682988" y="6076501"/>
            <a:ext cx="9596485" cy="5751624"/>
            <a:chOff x="17202148" y="2960489"/>
            <a:chExt cx="6722292" cy="4358672"/>
          </a:xfrm>
          <a:solidFill>
            <a:schemeClr val="accent3"/>
          </a:solidFill>
        </p:grpSpPr>
        <p:sp>
          <p:nvSpPr>
            <p:cNvPr id="9" name="Shape 565"/>
            <p:cNvSpPr/>
            <p:nvPr/>
          </p:nvSpPr>
          <p:spPr>
            <a:xfrm>
              <a:off x="17202148" y="2960489"/>
              <a:ext cx="6722292" cy="4358672"/>
            </a:xfrm>
            <a:prstGeom prst="roundRect">
              <a:avLst>
                <a:gd name="adj" fmla="val 9941"/>
              </a:avLst>
            </a:prstGeom>
            <a:grpFill/>
            <a:ln w="12700">
              <a:miter lim="400000"/>
            </a:ln>
            <a:effectLst>
              <a:outerShdw blurRad="38100" dist="25400" dir="5400000" rotWithShape="0">
                <a:srgbClr val="000000">
                  <a:alpha val="50000"/>
                </a:srgbClr>
              </a:outerShdw>
            </a:effectLst>
          </p:spPr>
          <p:txBody>
            <a:bodyPr lIns="101600" tIns="101600" rIns="101600" bIns="101600" anchor="ctr"/>
            <a:lstStyle/>
            <a:p>
              <a:pPr>
                <a:defRPr sz="3200">
                  <a:solidFill>
                    <a:srgbClr val="FFFFFF"/>
                  </a:solidFill>
                </a:defRPr>
              </a:pPr>
              <a:endParaRPr sz="6400">
                <a:solidFill>
                  <a:srgbClr val="FFFFFF"/>
                </a:solidFill>
              </a:endParaRPr>
            </a:p>
          </p:txBody>
        </p:sp>
        <p:sp>
          <p:nvSpPr>
            <p:cNvPr id="10" name="Shape 566"/>
            <p:cNvSpPr/>
            <p:nvPr/>
          </p:nvSpPr>
          <p:spPr>
            <a:xfrm>
              <a:off x="17413055" y="3243002"/>
              <a:ext cx="6511385" cy="3825867"/>
            </a:xfrm>
            <a:prstGeom prst="rect">
              <a:avLst/>
            </a:prstGeom>
            <a:grpFill/>
            <a:ln w="12700">
              <a:miter lim="400000"/>
            </a:ln>
            <a:extLst>
              <a:ext uri="{C572A759-6A51-4108-AA02-DFA0A04FC94B}">
                <ma14:wrappingTextBoxFlag xmlns:ma14="http://schemas.microsoft.com/office/mac/drawingml/2011/main" xmlns="" val="1"/>
              </a:ext>
            </a:extLst>
          </p:spPr>
          <p:txBody>
            <a:bodyPr lIns="101600" tIns="101600" rIns="101600" bIns="101600">
              <a:normAutofit fontScale="40000" lnSpcReduction="20000"/>
            </a:bodyPr>
            <a:lstStyle>
              <a:lvl1pPr algn="l" defTabSz="544830">
                <a:spcBef>
                  <a:spcPts val="1900"/>
                </a:spcBef>
                <a:defRPr sz="4290">
                  <a:solidFill>
                    <a:srgbClr val="FFFFFF"/>
                  </a:solidFill>
                  <a:latin typeface="Sentinel-Book"/>
                  <a:ea typeface="Sentinel-Book"/>
                  <a:cs typeface="Sentinel-Book"/>
                  <a:sym typeface="Sentinel-Book"/>
                </a:defRPr>
              </a:lvl1pPr>
            </a:lstStyle>
            <a:p>
              <a:r>
                <a:rPr lang="en-US" sz="8580" dirty="0">
                  <a:solidFill>
                    <a:prstClr val="black"/>
                  </a:solidFill>
                  <a:latin typeface="Calibri" panose="020F0502020204030204" pitchFamily="34" charset="0"/>
                </a:rPr>
                <a:t>“</a:t>
              </a:r>
              <a:r>
                <a:rPr lang="en-US" sz="8580" dirty="0">
                  <a:solidFill>
                    <a:schemeClr val="bg1"/>
                  </a:solidFill>
                  <a:latin typeface="Calibri" panose="020F0502020204030204" pitchFamily="34" charset="0"/>
                </a:rPr>
                <a:t>Without Members Give Back, I probably would never have thought to go get a job. I would feel like I wasn’t capable of it, ‘My resume sucks, I have a big gap in work, no one would want to hire me.’ </a:t>
              </a:r>
              <a:endParaRPr lang="en-US" sz="8580" dirty="0" smtClean="0">
                <a:solidFill>
                  <a:schemeClr val="bg1"/>
                </a:solidFill>
                <a:latin typeface="Calibri" panose="020F0502020204030204" pitchFamily="34" charset="0"/>
              </a:endParaRPr>
            </a:p>
            <a:p>
              <a:r>
                <a:rPr lang="en-US" sz="8580" dirty="0" smtClean="0">
                  <a:solidFill>
                    <a:schemeClr val="bg1"/>
                  </a:solidFill>
                  <a:latin typeface="Calibri" panose="020F0502020204030204" pitchFamily="34" charset="0"/>
                </a:rPr>
                <a:t>I </a:t>
              </a:r>
              <a:r>
                <a:rPr lang="en-US" sz="8580" dirty="0">
                  <a:solidFill>
                    <a:schemeClr val="bg1"/>
                  </a:solidFill>
                  <a:latin typeface="Calibri" panose="020F0502020204030204" pitchFamily="34" charset="0"/>
                </a:rPr>
                <a:t>didn’t feel capable of having a job. But talking about having accommodations and different types of jobs, it opened my eyes more. If I’m having a bad day, it motivates me to stay in group, because I know that I have Members Give Back that afternoon. I always feel so much better.</a:t>
              </a:r>
            </a:p>
            <a:p>
              <a:endParaRPr sz="8580" dirty="0">
                <a:solidFill>
                  <a:prstClr val="black"/>
                </a:solidFill>
                <a:latin typeface="Calibri" panose="020F0502020204030204" pitchFamily="34" charset="0"/>
              </a:endParaRPr>
            </a:p>
          </p:txBody>
        </p:sp>
        <p:sp>
          <p:nvSpPr>
            <p:cNvPr id="12" name="Shape 568"/>
            <p:cNvSpPr/>
            <p:nvPr/>
          </p:nvSpPr>
          <p:spPr>
            <a:xfrm>
              <a:off x="17604924" y="6767164"/>
              <a:ext cx="5916740" cy="551997"/>
            </a:xfrm>
            <a:prstGeom prst="rect">
              <a:avLst/>
            </a:prstGeom>
            <a:grpFill/>
            <a:ln w="12700">
              <a:miter lim="400000"/>
            </a:ln>
            <a:extLst>
              <a:ext uri="{C572A759-6A51-4108-AA02-DFA0A04FC94B}">
                <ma14:wrappingTextBoxFlag xmlns:ma14="http://schemas.microsoft.com/office/mac/drawingml/2011/main" xmlns="" val="1"/>
              </a:ext>
            </a:extLst>
          </p:spPr>
          <p:txBody>
            <a:bodyPr wrap="square" lIns="101600" tIns="101600" rIns="101600" bIns="101600" anchor="ctr">
              <a:spAutoFit/>
            </a:bodyPr>
            <a:lstStyle>
              <a:lvl1pPr algn="l">
                <a:spcBef>
                  <a:spcPts val="3000"/>
                </a:spcBef>
                <a:defRPr sz="4500">
                  <a:solidFill>
                    <a:srgbClr val="FFFFFF"/>
                  </a:solidFill>
                  <a:latin typeface="Sentinel-Book"/>
                  <a:ea typeface="Sentinel-Book"/>
                  <a:cs typeface="Sentinel-Book"/>
                  <a:sym typeface="Sentinel-Book"/>
                </a:defRPr>
              </a:lvl1pPr>
            </a:lstStyle>
            <a:p>
              <a:r>
                <a:rPr lang="en-US" sz="3400" dirty="0">
                  <a:solidFill>
                    <a:prstClr val="black"/>
                  </a:solidFill>
                </a:rPr>
                <a:t>-</a:t>
              </a:r>
              <a:r>
                <a:rPr lang="en-US" sz="3400" dirty="0">
                  <a:solidFill>
                    <a:schemeClr val="bg1"/>
                  </a:solidFill>
                </a:rPr>
                <a:t> </a:t>
              </a:r>
              <a:r>
                <a:rPr lang="en-US" sz="3400" dirty="0">
                  <a:solidFill>
                    <a:schemeClr val="bg1"/>
                  </a:solidFill>
                  <a:latin typeface="Calibri" panose="020F0502020204030204" pitchFamily="34" charset="0"/>
                </a:rPr>
                <a:t>M., now employed part-time</a:t>
              </a:r>
              <a:endParaRPr sz="34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76568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1319520" y="1161841"/>
            <a:ext cx="20133795" cy="12573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Prototyping Team</a:t>
            </a:r>
          </a:p>
        </p:txBody>
      </p:sp>
      <p:sp>
        <p:nvSpPr>
          <p:cNvPr id="232" name="Shape 232"/>
          <p:cNvSpPr/>
          <p:nvPr/>
        </p:nvSpPr>
        <p:spPr>
          <a:xfrm>
            <a:off x="1411847" y="4881384"/>
            <a:ext cx="3479191"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latin typeface="Calibri" panose="020F0502020204030204" pitchFamily="34" charset="0"/>
              </a:rPr>
              <a:t>Cohort</a:t>
            </a:r>
          </a:p>
        </p:txBody>
      </p:sp>
      <p:sp>
        <p:nvSpPr>
          <p:cNvPr id="233" name="Shape 233"/>
          <p:cNvSpPr/>
          <p:nvPr/>
        </p:nvSpPr>
        <p:spPr>
          <a:xfrm>
            <a:off x="8404483" y="4881384"/>
            <a:ext cx="3479191" cy="774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rgbClr val="0070C0"/>
                </a:solidFill>
                <a:latin typeface="Calibri" panose="020F0502020204030204" pitchFamily="34" charset="0"/>
              </a:rPr>
              <a:t>Core Team</a:t>
            </a:r>
          </a:p>
        </p:txBody>
      </p:sp>
      <p:sp>
        <p:nvSpPr>
          <p:cNvPr id="234" name="Shape 234"/>
          <p:cNvSpPr/>
          <p:nvPr/>
        </p:nvSpPr>
        <p:spPr>
          <a:xfrm>
            <a:off x="1386734" y="6445233"/>
            <a:ext cx="5710259" cy="20723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marL="390769" indent="-390769" algn="l">
              <a:spcBef>
                <a:spcPts val="3000"/>
              </a:spcBef>
              <a:buSzPct val="75000"/>
              <a:buChar char="•"/>
              <a:defRPr sz="3200">
                <a:latin typeface="Sentinel-Book"/>
                <a:ea typeface="Sentinel-Book"/>
                <a:cs typeface="Sentinel-Book"/>
                <a:sym typeface="Sentinel-Book"/>
              </a:defRPr>
            </a:lvl1pPr>
          </a:lstStyle>
          <a:p>
            <a:r>
              <a:rPr dirty="0">
                <a:latin typeface="Calibri" panose="020F0502020204030204" pitchFamily="34" charset="0"/>
              </a:rPr>
              <a:t>9 people, all current or recent clients of Day Treatment, specifically those in the mood and personality disorder track</a:t>
            </a:r>
          </a:p>
        </p:txBody>
      </p:sp>
      <p:sp>
        <p:nvSpPr>
          <p:cNvPr id="235" name="Shape 235"/>
          <p:cNvSpPr/>
          <p:nvPr/>
        </p:nvSpPr>
        <p:spPr>
          <a:xfrm>
            <a:off x="15043587" y="4881384"/>
            <a:ext cx="6409728" cy="7489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spcBef>
                <a:spcPts val="3000"/>
              </a:spcBef>
              <a:defRPr sz="4200" b="1">
                <a:solidFill>
                  <a:srgbClr val="4CC0B8"/>
                </a:solidFill>
                <a:latin typeface="+mj-lt"/>
                <a:ea typeface="+mj-ea"/>
                <a:cs typeface="+mj-cs"/>
                <a:sym typeface="Circular Std"/>
              </a:defRPr>
            </a:lvl1pPr>
          </a:lstStyle>
          <a:p>
            <a:r>
              <a:rPr dirty="0">
                <a:solidFill>
                  <a:schemeClr val="tx2"/>
                </a:solidFill>
                <a:latin typeface="Calibri" panose="020F0502020204030204" pitchFamily="34" charset="0"/>
              </a:rPr>
              <a:t>Advisors </a:t>
            </a:r>
            <a:r>
              <a:rPr lang="en-US" dirty="0" smtClean="0">
                <a:solidFill>
                  <a:schemeClr val="tx2"/>
                </a:solidFill>
                <a:latin typeface="Calibri" panose="020F0502020204030204" pitchFamily="34" charset="0"/>
              </a:rPr>
              <a:t> &amp; </a:t>
            </a:r>
            <a:r>
              <a:rPr dirty="0" smtClean="0">
                <a:solidFill>
                  <a:schemeClr val="tx2"/>
                </a:solidFill>
                <a:latin typeface="Calibri" panose="020F0502020204030204" pitchFamily="34" charset="0"/>
              </a:rPr>
              <a:t>Supporters</a:t>
            </a:r>
            <a:endParaRPr dirty="0">
              <a:solidFill>
                <a:schemeClr val="tx2"/>
              </a:solidFill>
              <a:latin typeface="Calibri" panose="020F0502020204030204" pitchFamily="34" charset="0"/>
            </a:endParaRPr>
          </a:p>
        </p:txBody>
      </p:sp>
      <p:sp>
        <p:nvSpPr>
          <p:cNvPr id="236" name="Shape 236"/>
          <p:cNvSpPr/>
          <p:nvPr/>
        </p:nvSpPr>
        <p:spPr>
          <a:xfrm>
            <a:off x="8404483" y="6142745"/>
            <a:ext cx="5691373" cy="50885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Occupational Therapist, serving as the Link</a:t>
            </a: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2 employment specialists from Lifetrack</a:t>
            </a: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Branch Manager of U.S. Bank</a:t>
            </a:r>
          </a:p>
          <a:p>
            <a:pPr marL="390769" indent="-390769" algn="l">
              <a:spcBef>
                <a:spcPts val="3000"/>
              </a:spcBef>
              <a:buSzPct val="75000"/>
              <a:buChar char="•"/>
              <a:defRPr sz="3200">
                <a:latin typeface="Sentinel-Book"/>
                <a:ea typeface="Sentinel-Book"/>
                <a:cs typeface="Sentinel-Book"/>
                <a:sym typeface="Sentinel-Book"/>
              </a:defRPr>
            </a:pPr>
            <a:r>
              <a:rPr lang="en-US" dirty="0" smtClean="0">
                <a:latin typeface="Calibri" panose="020F0502020204030204" pitchFamily="34" charset="0"/>
              </a:rPr>
              <a:t>C</a:t>
            </a:r>
            <a:r>
              <a:rPr dirty="0" smtClean="0">
                <a:latin typeface="Calibri" panose="020F0502020204030204" pitchFamily="34" charset="0"/>
              </a:rPr>
              <a:t>oordinator</a:t>
            </a:r>
            <a:endParaRPr dirty="0">
              <a:latin typeface="Calibri" panose="020F0502020204030204" pitchFamily="34" charset="0"/>
            </a:endParaRPr>
          </a:p>
          <a:p>
            <a:pPr marL="390769" indent="-390769" algn="l">
              <a:spcBef>
                <a:spcPts val="3000"/>
              </a:spcBef>
              <a:buSzPct val="75000"/>
              <a:buChar char="•"/>
              <a:defRPr sz="3200">
                <a:latin typeface="Sentinel-Book"/>
                <a:ea typeface="Sentinel-Book"/>
                <a:cs typeface="Sentinel-Book"/>
                <a:sym typeface="Sentinel-Book"/>
              </a:defRPr>
            </a:pPr>
            <a:r>
              <a:rPr dirty="0">
                <a:latin typeface="Calibri" panose="020F0502020204030204" pitchFamily="34" charset="0"/>
              </a:rPr>
              <a:t>Designer</a:t>
            </a:r>
          </a:p>
        </p:txBody>
      </p:sp>
      <p:sp>
        <p:nvSpPr>
          <p:cNvPr id="237" name="Shape 237"/>
          <p:cNvSpPr/>
          <p:nvPr/>
        </p:nvSpPr>
        <p:spPr>
          <a:xfrm>
            <a:off x="15043587" y="5656085"/>
            <a:ext cx="5710258" cy="72276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Day Treatment Program leadership</a:t>
            </a:r>
          </a:p>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Volunteer Services manager</a:t>
            </a:r>
          </a:p>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Psychiatry Manager</a:t>
            </a:r>
          </a:p>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Chief of Psychology </a:t>
            </a:r>
          </a:p>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Psychology Manager</a:t>
            </a:r>
          </a:p>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Lifetrack supervisors</a:t>
            </a:r>
          </a:p>
          <a:p>
            <a:pPr marL="390769" indent="-390769" algn="l">
              <a:spcBef>
                <a:spcPts val="3000"/>
              </a:spcBef>
              <a:buSzPct val="75000"/>
              <a:buChar char="•"/>
              <a:defRPr sz="3200">
                <a:latin typeface="Sentinel-Book"/>
                <a:ea typeface="Sentinel-Book"/>
                <a:cs typeface="Sentinel-Book"/>
                <a:sym typeface="Sentinel-Book"/>
              </a:defRPr>
            </a:pPr>
            <a:r>
              <a:rPr lang="en-US" dirty="0">
                <a:latin typeface="Calibri" panose="020F0502020204030204" pitchFamily="34" charset="0"/>
              </a:rPr>
              <a:t>Upstream Health team</a:t>
            </a:r>
          </a:p>
          <a:p>
            <a:pPr marL="390769" indent="-390769" algn="l">
              <a:spcBef>
                <a:spcPts val="3000"/>
              </a:spcBef>
              <a:buSzPct val="75000"/>
              <a:buChar char="•"/>
              <a:defRPr sz="3200">
                <a:latin typeface="Sentinel-Book"/>
                <a:ea typeface="Sentinel-Book"/>
                <a:cs typeface="Sentinel-Book"/>
                <a:sym typeface="Sentinel-Book"/>
              </a:defRPr>
            </a:pPr>
            <a:endParaRPr lang="en-US" dirty="0" smtClean="0"/>
          </a:p>
        </p:txBody>
      </p:sp>
      <p:sp>
        <p:nvSpPr>
          <p:cNvPr id="238" name="Shape 238"/>
          <p:cNvSpPr/>
          <p:nvPr/>
        </p:nvSpPr>
        <p:spPr>
          <a:xfrm>
            <a:off x="1319520" y="3012964"/>
            <a:ext cx="21394199" cy="15183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Our cross-disciplinary team tested elements of </a:t>
            </a:r>
            <a:r>
              <a:rPr lang="en-US" dirty="0" smtClean="0">
                <a:latin typeface="Calibri" panose="020F0502020204030204" pitchFamily="34" charset="0"/>
              </a:rPr>
              <a:t>Path Ahead </a:t>
            </a:r>
            <a:r>
              <a:rPr dirty="0" smtClean="0">
                <a:latin typeface="Calibri" panose="020F0502020204030204" pitchFamily="34" charset="0"/>
              </a:rPr>
              <a:t>through </a:t>
            </a:r>
            <a:r>
              <a:rPr dirty="0">
                <a:latin typeface="Calibri" panose="020F0502020204030204" pitchFamily="34" charset="0"/>
              </a:rPr>
              <a:t>visual and behavioral prototyping.</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371600" y="1140069"/>
            <a:ext cx="20081715" cy="12573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7200" b="1">
                <a:solidFill>
                  <a:srgbClr val="FFFFFF"/>
                </a:solidFill>
                <a:latin typeface="+mj-lt"/>
                <a:ea typeface="+mj-ea"/>
                <a:cs typeface="+mj-cs"/>
                <a:sym typeface="Circular Std"/>
              </a:defRPr>
            </a:lvl1pPr>
          </a:lstStyle>
          <a:p>
            <a:r>
              <a:rPr b="0" dirty="0">
                <a:solidFill>
                  <a:schemeClr val="tx1">
                    <a:lumMod val="50000"/>
                    <a:lumOff val="50000"/>
                  </a:schemeClr>
                </a:solidFill>
                <a:latin typeface="Calibri" panose="020F0502020204030204" pitchFamily="34" charset="0"/>
              </a:rPr>
              <a:t>Prototyping Process</a:t>
            </a:r>
          </a:p>
        </p:txBody>
      </p:sp>
      <p:sp>
        <p:nvSpPr>
          <p:cNvPr id="243" name="Shape 243"/>
          <p:cNvSpPr/>
          <p:nvPr/>
        </p:nvSpPr>
        <p:spPr>
          <a:xfrm flipH="1">
            <a:off x="4613235"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44" name="Shape 244"/>
          <p:cNvSpPr/>
          <p:nvPr/>
        </p:nvSpPr>
        <p:spPr>
          <a:xfrm flipH="1">
            <a:off x="7877633"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45" name="Shape 245"/>
          <p:cNvSpPr/>
          <p:nvPr/>
        </p:nvSpPr>
        <p:spPr>
          <a:xfrm flipH="1">
            <a:off x="11142031"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46" name="Shape 246"/>
          <p:cNvSpPr/>
          <p:nvPr/>
        </p:nvSpPr>
        <p:spPr>
          <a:xfrm flipH="1">
            <a:off x="14406430"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47" name="Shape 247"/>
          <p:cNvSpPr/>
          <p:nvPr/>
        </p:nvSpPr>
        <p:spPr>
          <a:xfrm flipH="1">
            <a:off x="17670829"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48" name="Shape 248"/>
          <p:cNvSpPr/>
          <p:nvPr/>
        </p:nvSpPr>
        <p:spPr>
          <a:xfrm flipH="1">
            <a:off x="20935225"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49" name="Shape 249"/>
          <p:cNvSpPr/>
          <p:nvPr/>
        </p:nvSpPr>
        <p:spPr>
          <a:xfrm>
            <a:off x="1186099" y="5232594"/>
            <a:ext cx="4283248" cy="770169"/>
          </a:xfrm>
          <a:prstGeom prst="rect">
            <a:avLst/>
          </a:prstGeom>
          <a:solidFill>
            <a:schemeClr val="tx2"/>
          </a:solidFill>
          <a:ln w="12700">
            <a:miter lim="400000"/>
          </a:ln>
        </p:spPr>
        <p:txBody>
          <a:bodyPr lIns="50800" tIns="50800" rIns="50800" bIns="50800" anchor="ctr"/>
          <a:lstStyle/>
          <a:p>
            <a:pPr>
              <a:defRPr sz="3200">
                <a:solidFill>
                  <a:srgbClr val="FFFFFF"/>
                </a:solidFill>
              </a:defRPr>
            </a:pPr>
            <a:endParaRPr/>
          </a:p>
        </p:txBody>
      </p:sp>
      <p:sp>
        <p:nvSpPr>
          <p:cNvPr id="250" name="Shape 250"/>
          <p:cNvSpPr/>
          <p:nvPr/>
        </p:nvSpPr>
        <p:spPr>
          <a:xfrm>
            <a:off x="1413183" y="5293828"/>
            <a:ext cx="3967832"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b="1">
                <a:solidFill>
                  <a:srgbClr val="FFFFFF"/>
                </a:solidFill>
                <a:latin typeface="+mj-lt"/>
                <a:ea typeface="+mj-ea"/>
                <a:cs typeface="+mj-cs"/>
                <a:sym typeface="Circular Std"/>
              </a:defRPr>
            </a:lvl1pPr>
          </a:lstStyle>
          <a:p>
            <a:r>
              <a:rPr dirty="0">
                <a:latin typeface="Calibri" panose="020F0502020204030204" pitchFamily="34" charset="0"/>
              </a:rPr>
              <a:t>Prototype planning</a:t>
            </a:r>
          </a:p>
        </p:txBody>
      </p:sp>
      <p:sp>
        <p:nvSpPr>
          <p:cNvPr id="251" name="Shape 251"/>
          <p:cNvSpPr/>
          <p:nvPr/>
        </p:nvSpPr>
        <p:spPr>
          <a:xfrm>
            <a:off x="4614373"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Jan</a:t>
            </a:r>
          </a:p>
        </p:txBody>
      </p:sp>
      <p:sp>
        <p:nvSpPr>
          <p:cNvPr id="252" name="Shape 252"/>
          <p:cNvSpPr/>
          <p:nvPr/>
        </p:nvSpPr>
        <p:spPr>
          <a:xfrm>
            <a:off x="3710754" y="6352304"/>
            <a:ext cx="6607689" cy="889550"/>
          </a:xfrm>
          <a:prstGeom prst="rect">
            <a:avLst/>
          </a:prstGeom>
          <a:solidFill>
            <a:schemeClr val="tx2"/>
          </a:solidFill>
          <a:ln w="12700">
            <a:miter lim="400000"/>
          </a:ln>
        </p:spPr>
        <p:txBody>
          <a:bodyPr lIns="50800" tIns="50800" rIns="50800" bIns="50800" anchor="ctr"/>
          <a:lstStyle/>
          <a:p>
            <a:pPr>
              <a:defRPr sz="3200">
                <a:solidFill>
                  <a:srgbClr val="FFFFFF"/>
                </a:solidFill>
              </a:defRPr>
            </a:pPr>
            <a:endParaRPr/>
          </a:p>
        </p:txBody>
      </p:sp>
      <p:sp>
        <p:nvSpPr>
          <p:cNvPr id="253" name="Shape 253"/>
          <p:cNvSpPr/>
          <p:nvPr/>
        </p:nvSpPr>
        <p:spPr>
          <a:xfrm>
            <a:off x="3895312" y="6485928"/>
            <a:ext cx="6936441"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b="1">
                <a:solidFill>
                  <a:srgbClr val="FFFFFF"/>
                </a:solidFill>
                <a:latin typeface="+mj-lt"/>
                <a:ea typeface="+mj-ea"/>
                <a:cs typeface="+mj-cs"/>
                <a:sym typeface="Circular Std"/>
              </a:defRPr>
            </a:lvl1pPr>
          </a:lstStyle>
          <a:p>
            <a:r>
              <a:rPr dirty="0">
                <a:latin typeface="Calibri" panose="020F0502020204030204" pitchFamily="34" charset="0"/>
              </a:rPr>
              <a:t>Create &amp; test enrollment process</a:t>
            </a:r>
          </a:p>
        </p:txBody>
      </p:sp>
      <p:sp>
        <p:nvSpPr>
          <p:cNvPr id="254" name="Shape 254"/>
          <p:cNvSpPr/>
          <p:nvPr/>
        </p:nvSpPr>
        <p:spPr>
          <a:xfrm>
            <a:off x="18167622" y="10274051"/>
            <a:ext cx="4881728" cy="889550"/>
          </a:xfrm>
          <a:prstGeom prst="rect">
            <a:avLst/>
          </a:prstGeom>
          <a:solidFill>
            <a:schemeClr val="tx2"/>
          </a:solidFill>
          <a:ln w="12700">
            <a:miter lim="400000"/>
          </a:ln>
        </p:spPr>
        <p:txBody>
          <a:bodyPr lIns="50800" tIns="50800" rIns="50800" bIns="50800" anchor="ctr"/>
          <a:lstStyle/>
          <a:p>
            <a:pPr>
              <a:defRPr sz="3200">
                <a:solidFill>
                  <a:srgbClr val="FFFFFF"/>
                </a:solidFill>
              </a:defRPr>
            </a:pPr>
            <a:endParaRPr/>
          </a:p>
        </p:txBody>
      </p:sp>
      <p:sp>
        <p:nvSpPr>
          <p:cNvPr id="255" name="Shape 255"/>
          <p:cNvSpPr/>
          <p:nvPr/>
        </p:nvSpPr>
        <p:spPr>
          <a:xfrm>
            <a:off x="18417064" y="10407676"/>
            <a:ext cx="3791048"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b="1">
                <a:solidFill>
                  <a:srgbClr val="FFFFFF"/>
                </a:solidFill>
                <a:latin typeface="+mj-lt"/>
                <a:ea typeface="+mj-ea"/>
                <a:cs typeface="+mj-cs"/>
                <a:sym typeface="Circular Std"/>
              </a:defRPr>
            </a:lvl1pPr>
          </a:lstStyle>
          <a:p>
            <a:r>
              <a:rPr dirty="0">
                <a:latin typeface="Calibri" panose="020F0502020204030204" pitchFamily="34" charset="0"/>
              </a:rPr>
              <a:t>Continue Support</a:t>
            </a:r>
          </a:p>
        </p:txBody>
      </p:sp>
      <p:sp>
        <p:nvSpPr>
          <p:cNvPr id="256" name="Shape 256"/>
          <p:cNvSpPr/>
          <p:nvPr/>
        </p:nvSpPr>
        <p:spPr>
          <a:xfrm>
            <a:off x="7844063"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Feb</a:t>
            </a:r>
          </a:p>
        </p:txBody>
      </p:sp>
      <p:sp>
        <p:nvSpPr>
          <p:cNvPr id="257" name="Shape 257"/>
          <p:cNvSpPr/>
          <p:nvPr/>
        </p:nvSpPr>
        <p:spPr>
          <a:xfrm>
            <a:off x="11124553"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March</a:t>
            </a:r>
          </a:p>
        </p:txBody>
      </p:sp>
      <p:sp>
        <p:nvSpPr>
          <p:cNvPr id="258" name="Shape 258"/>
          <p:cNvSpPr/>
          <p:nvPr/>
        </p:nvSpPr>
        <p:spPr>
          <a:xfrm>
            <a:off x="14405043"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April</a:t>
            </a:r>
          </a:p>
        </p:txBody>
      </p:sp>
      <p:sp>
        <p:nvSpPr>
          <p:cNvPr id="259" name="Shape 259"/>
          <p:cNvSpPr/>
          <p:nvPr/>
        </p:nvSpPr>
        <p:spPr>
          <a:xfrm>
            <a:off x="17685532"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May</a:t>
            </a:r>
          </a:p>
        </p:txBody>
      </p:sp>
      <p:sp>
        <p:nvSpPr>
          <p:cNvPr id="260" name="Shape 260"/>
          <p:cNvSpPr/>
          <p:nvPr/>
        </p:nvSpPr>
        <p:spPr>
          <a:xfrm>
            <a:off x="20966022"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June</a:t>
            </a:r>
          </a:p>
        </p:txBody>
      </p:sp>
      <p:sp>
        <p:nvSpPr>
          <p:cNvPr id="261" name="Shape 261"/>
          <p:cNvSpPr/>
          <p:nvPr/>
        </p:nvSpPr>
        <p:spPr>
          <a:xfrm rot="13500000">
            <a:off x="22437965" y="10186268"/>
            <a:ext cx="988917" cy="9889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2"/>
          </a:solidFill>
          <a:ln w="12700">
            <a:miter lim="400000"/>
          </a:ln>
        </p:spPr>
        <p:txBody>
          <a:bodyPr lIns="50800" tIns="50800" rIns="50800" bIns="50800" anchor="ctr"/>
          <a:lstStyle/>
          <a:p>
            <a:pPr>
              <a:defRPr sz="3200">
                <a:solidFill>
                  <a:srgbClr val="FFFFFF"/>
                </a:solidFill>
              </a:defRPr>
            </a:pPr>
            <a:endParaRPr/>
          </a:p>
        </p:txBody>
      </p:sp>
      <p:sp>
        <p:nvSpPr>
          <p:cNvPr id="262" name="Shape 262"/>
          <p:cNvSpPr/>
          <p:nvPr/>
        </p:nvSpPr>
        <p:spPr>
          <a:xfrm flipH="1">
            <a:off x="1438235" y="4962459"/>
            <a:ext cx="1" cy="7865117"/>
          </a:xfrm>
          <a:prstGeom prst="line">
            <a:avLst/>
          </a:prstGeom>
          <a:ln w="25400">
            <a:solidFill>
              <a:srgbClr val="DCDEE0"/>
            </a:solidFill>
            <a:miter lim="400000"/>
          </a:ln>
        </p:spPr>
        <p:txBody>
          <a:bodyPr lIns="50800" tIns="50800" rIns="50800" bIns="50800" anchor="ctr"/>
          <a:lstStyle/>
          <a:p>
            <a:pPr>
              <a:defRPr sz="3200"/>
            </a:pPr>
            <a:endParaRPr/>
          </a:p>
        </p:txBody>
      </p:sp>
      <p:sp>
        <p:nvSpPr>
          <p:cNvPr id="263" name="Shape 263"/>
          <p:cNvSpPr/>
          <p:nvPr/>
        </p:nvSpPr>
        <p:spPr>
          <a:xfrm>
            <a:off x="1439373" y="4406456"/>
            <a:ext cx="1262617" cy="5029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3200">
                <a:latin typeface="Sentinel-Book"/>
                <a:ea typeface="Sentinel-Book"/>
                <a:cs typeface="Sentinel-Book"/>
                <a:sym typeface="Sentinel-Book"/>
              </a:defRPr>
            </a:lvl1pPr>
          </a:lstStyle>
          <a:p>
            <a:r>
              <a:t>Dec</a:t>
            </a:r>
          </a:p>
        </p:txBody>
      </p:sp>
      <p:sp>
        <p:nvSpPr>
          <p:cNvPr id="264" name="Shape 264"/>
          <p:cNvSpPr/>
          <p:nvPr/>
        </p:nvSpPr>
        <p:spPr>
          <a:xfrm>
            <a:off x="9412675" y="7451730"/>
            <a:ext cx="8733009" cy="889550"/>
          </a:xfrm>
          <a:prstGeom prst="rect">
            <a:avLst/>
          </a:prstGeom>
          <a:solidFill>
            <a:schemeClr val="tx2"/>
          </a:solidFill>
          <a:ln w="12700">
            <a:miter lim="400000"/>
          </a:ln>
        </p:spPr>
        <p:txBody>
          <a:bodyPr lIns="50800" tIns="50800" rIns="50800" bIns="50800" anchor="ctr"/>
          <a:lstStyle/>
          <a:p>
            <a:pPr>
              <a:defRPr sz="3200">
                <a:solidFill>
                  <a:srgbClr val="FFFFFF"/>
                </a:solidFill>
              </a:defRPr>
            </a:pPr>
            <a:endParaRPr/>
          </a:p>
        </p:txBody>
      </p:sp>
      <p:sp>
        <p:nvSpPr>
          <p:cNvPr id="265" name="Shape 265"/>
          <p:cNvSpPr/>
          <p:nvPr/>
        </p:nvSpPr>
        <p:spPr>
          <a:xfrm>
            <a:off x="9597233" y="7585354"/>
            <a:ext cx="6936441" cy="595035"/>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b="1">
                <a:solidFill>
                  <a:srgbClr val="FFFFFF"/>
                </a:solidFill>
                <a:latin typeface="+mj-lt"/>
                <a:ea typeface="+mj-ea"/>
                <a:cs typeface="+mj-cs"/>
                <a:sym typeface="Circular Std"/>
              </a:defRPr>
            </a:lvl1pPr>
          </a:lstStyle>
          <a:p>
            <a:r>
              <a:rPr dirty="0">
                <a:latin typeface="Calibri" panose="020F0502020204030204" pitchFamily="34" charset="0"/>
              </a:rPr>
              <a:t>Gather &amp; develop curriculum</a:t>
            </a:r>
          </a:p>
        </p:txBody>
      </p:sp>
      <p:sp>
        <p:nvSpPr>
          <p:cNvPr id="266" name="Shape 266"/>
          <p:cNvSpPr/>
          <p:nvPr/>
        </p:nvSpPr>
        <p:spPr>
          <a:xfrm>
            <a:off x="11129331" y="8798246"/>
            <a:ext cx="7066018" cy="889550"/>
          </a:xfrm>
          <a:prstGeom prst="rect">
            <a:avLst/>
          </a:prstGeom>
          <a:solidFill>
            <a:schemeClr val="tx2"/>
          </a:solidFill>
          <a:ln w="12700">
            <a:miter lim="400000"/>
          </a:ln>
        </p:spPr>
        <p:txBody>
          <a:bodyPr lIns="50800" tIns="50800" rIns="50800" bIns="50800" anchor="ctr"/>
          <a:lstStyle/>
          <a:p>
            <a:pPr>
              <a:defRPr sz="3200">
                <a:solidFill>
                  <a:srgbClr val="FFFFFF"/>
                </a:solidFill>
              </a:defRPr>
            </a:pPr>
            <a:endParaRPr/>
          </a:p>
        </p:txBody>
      </p:sp>
      <p:sp>
        <p:nvSpPr>
          <p:cNvPr id="267" name="Shape 267"/>
          <p:cNvSpPr/>
          <p:nvPr/>
        </p:nvSpPr>
        <p:spPr>
          <a:xfrm>
            <a:off x="11313890" y="8931871"/>
            <a:ext cx="6936441"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defRPr sz="3200" b="1">
                <a:solidFill>
                  <a:srgbClr val="FFFFFF"/>
                </a:solidFill>
                <a:latin typeface="+mj-lt"/>
                <a:ea typeface="+mj-ea"/>
                <a:cs typeface="+mj-cs"/>
                <a:sym typeface="Circular Std"/>
              </a:defRPr>
            </a:lvl1pPr>
          </a:lstStyle>
          <a:p>
            <a:r>
              <a:rPr dirty="0">
                <a:latin typeface="Calibri" panose="020F0502020204030204" pitchFamily="34" charset="0"/>
              </a:rPr>
              <a:t>Guide group &amp; 1:1 sessions</a:t>
            </a:r>
          </a:p>
        </p:txBody>
      </p:sp>
      <p:sp>
        <p:nvSpPr>
          <p:cNvPr id="268" name="Shape 268"/>
          <p:cNvSpPr/>
          <p:nvPr/>
        </p:nvSpPr>
        <p:spPr>
          <a:xfrm>
            <a:off x="1319520" y="2957745"/>
            <a:ext cx="21394199"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a:spcBef>
                <a:spcPts val="3000"/>
              </a:spcBef>
              <a:defRPr sz="4600">
                <a:latin typeface="Sentinel-Book"/>
                <a:ea typeface="Sentinel-Book"/>
                <a:cs typeface="Sentinel-Book"/>
                <a:sym typeface="Sentinel-Book"/>
              </a:defRPr>
            </a:lvl1pPr>
          </a:lstStyle>
          <a:p>
            <a:r>
              <a:rPr dirty="0">
                <a:latin typeface="Calibri" panose="020F0502020204030204" pitchFamily="34" charset="0"/>
              </a:rPr>
              <a:t>Beginning in late 2015, the prototyping </a:t>
            </a:r>
            <a:r>
              <a:rPr dirty="0" smtClean="0">
                <a:latin typeface="Calibri" panose="020F0502020204030204" pitchFamily="34" charset="0"/>
              </a:rPr>
              <a:t>team developed </a:t>
            </a:r>
            <a:r>
              <a:rPr dirty="0">
                <a:latin typeface="Calibri" panose="020F0502020204030204" pitchFamily="34" charset="0"/>
              </a:rPr>
              <a:t>and tested this concept: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Phases and Components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537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t>Phases </a:t>
            </a:r>
            <a:r>
              <a:rPr lang="en-US" dirty="0"/>
              <a:t>&amp; Components</a:t>
            </a:r>
            <a:br>
              <a:rPr lang="en-US" dirty="0"/>
            </a:br>
            <a:endParaRPr lang="en-US" dirty="0"/>
          </a:p>
        </p:txBody>
      </p:sp>
      <p:sp>
        <p:nvSpPr>
          <p:cNvPr id="7" name="Content Placeholder 6"/>
          <p:cNvSpPr>
            <a:spLocks noGrp="1"/>
          </p:cNvSpPr>
          <p:nvPr>
            <p:ph idx="1"/>
          </p:nvPr>
        </p:nvSpPr>
        <p:spPr>
          <a:xfrm>
            <a:off x="1676400" y="2446020"/>
            <a:ext cx="21031200" cy="8998184"/>
          </a:xfrm>
        </p:spPr>
        <p:txBody>
          <a:bodyPr>
            <a:noAutofit/>
          </a:bodyPr>
          <a:lstStyle/>
          <a:p>
            <a:pPr marL="0" indent="0">
              <a:buNone/>
            </a:pPr>
            <a:r>
              <a:rPr lang="en-US" sz="3600" b="1" dirty="0" smtClean="0">
                <a:latin typeface="Calibri" panose="020F0502020204030204" pitchFamily="34" charset="0"/>
              </a:rPr>
              <a:t>Program Phases</a:t>
            </a:r>
          </a:p>
          <a:p>
            <a:pPr lvl="1"/>
            <a:r>
              <a:rPr lang="en-US" b="1" dirty="0" smtClean="0">
                <a:latin typeface="Calibri" panose="020F0502020204030204" pitchFamily="34" charset="0"/>
              </a:rPr>
              <a:t>Enroll Cohort</a:t>
            </a:r>
          </a:p>
          <a:p>
            <a:pPr marL="1828800" lvl="2" indent="0">
              <a:buNone/>
            </a:pPr>
            <a:r>
              <a:rPr lang="en-US" dirty="0">
                <a:latin typeface="Calibri" panose="020F0502020204030204" pitchFamily="34" charset="0"/>
              </a:rPr>
              <a:t>Identify &amp; engage 10-12 clients who will form a diverse, balanced,  and supportive cohort.</a:t>
            </a:r>
          </a:p>
          <a:p>
            <a:pPr lvl="1"/>
            <a:r>
              <a:rPr lang="en-US" b="1" dirty="0" smtClean="0">
                <a:latin typeface="Calibri" panose="020F0502020204030204" pitchFamily="34" charset="0"/>
              </a:rPr>
              <a:t>Guide as Group and 1:1</a:t>
            </a:r>
          </a:p>
          <a:p>
            <a:pPr marL="1828800" lvl="2" indent="0">
              <a:buNone/>
            </a:pPr>
            <a:r>
              <a:rPr lang="en-US" dirty="0">
                <a:latin typeface="Calibri" panose="020F0502020204030204" pitchFamily="34" charset="0"/>
              </a:rPr>
              <a:t>Provide structured content about work and finance-related topics as well individualized support and accountability to work toward employment or volunteering goals</a:t>
            </a:r>
            <a:endParaRPr lang="en-US" dirty="0" smtClean="0">
              <a:latin typeface="Calibri" panose="020F0502020204030204" pitchFamily="34" charset="0"/>
            </a:endParaRPr>
          </a:p>
          <a:p>
            <a:pPr lvl="1"/>
            <a:r>
              <a:rPr lang="en-US" b="1" dirty="0" smtClean="0">
                <a:latin typeface="Calibri" panose="020F0502020204030204" pitchFamily="34" charset="0"/>
              </a:rPr>
              <a:t>Continue Support</a:t>
            </a:r>
          </a:p>
          <a:p>
            <a:pPr marL="1828800" lvl="2" indent="0">
              <a:buNone/>
            </a:pPr>
            <a:r>
              <a:rPr lang="en-US" dirty="0">
                <a:latin typeface="Calibri" panose="020F0502020204030204" pitchFamily="34" charset="0"/>
              </a:rPr>
              <a:t>Provide a person to turn to and ongoing accountability for persisting in work or volunteer engagements or seeking.</a:t>
            </a:r>
          </a:p>
          <a:p>
            <a:pPr lvl="1"/>
            <a:endParaRPr lang="en-US" dirty="0" smtClean="0">
              <a:latin typeface="Calibri" panose="020F0502020204030204" pitchFamily="34" charset="0"/>
            </a:endParaRPr>
          </a:p>
          <a:p>
            <a:pPr marL="0" indent="0">
              <a:buNone/>
            </a:pPr>
            <a:r>
              <a:rPr lang="en-US" sz="3600" b="1" dirty="0" smtClean="0">
                <a:latin typeface="Calibri" panose="020F0502020204030204" pitchFamily="34" charset="0"/>
              </a:rPr>
              <a:t>Program Components</a:t>
            </a:r>
          </a:p>
          <a:p>
            <a:pPr lvl="1"/>
            <a:r>
              <a:rPr lang="en-US" b="1" dirty="0" smtClean="0">
                <a:latin typeface="Calibri" panose="020F0502020204030204" pitchFamily="34" charset="0"/>
              </a:rPr>
              <a:t>Link</a:t>
            </a:r>
          </a:p>
          <a:p>
            <a:pPr lvl="1"/>
            <a:r>
              <a:rPr lang="en-US" b="1" dirty="0" smtClean="0">
                <a:latin typeface="Calibri" panose="020F0502020204030204" pitchFamily="34" charset="0"/>
              </a:rPr>
              <a:t>Facilitator + Expert network</a:t>
            </a:r>
          </a:p>
          <a:p>
            <a:pPr lvl="1"/>
            <a:r>
              <a:rPr lang="en-US" b="1" dirty="0" smtClean="0">
                <a:latin typeface="Calibri" panose="020F0502020204030204" pitchFamily="34" charset="0"/>
              </a:rPr>
              <a:t>Criteria and Protocol for Enrollment</a:t>
            </a:r>
          </a:p>
          <a:p>
            <a:pPr lvl="1"/>
            <a:r>
              <a:rPr lang="en-US" b="1" dirty="0" smtClean="0">
                <a:latin typeface="Calibri" panose="020F0502020204030204" pitchFamily="34" charset="0"/>
              </a:rPr>
              <a:t>Curriculum</a:t>
            </a:r>
          </a:p>
          <a:p>
            <a:pPr lvl="1"/>
            <a:r>
              <a:rPr lang="en-US" b="1" dirty="0" smtClean="0">
                <a:latin typeface="Calibri" panose="020F0502020204030204" pitchFamily="34" charset="0"/>
              </a:rPr>
              <a:t>Spaces for Group Sessions and 1:1’s </a:t>
            </a:r>
            <a:endParaRPr lang="en-US" b="1" dirty="0">
              <a:latin typeface="Calibri" panose="020F0502020204030204" pitchFamily="34" charset="0"/>
            </a:endParaRPr>
          </a:p>
        </p:txBody>
      </p:sp>
    </p:spTree>
    <p:extLst>
      <p:ext uri="{BB962C8B-B14F-4D97-AF65-F5344CB8AC3E}">
        <p14:creationId xmlns:p14="http://schemas.microsoft.com/office/powerpoint/2010/main" val="404601611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6.png"/></Relationships>
</file>

<file path=ppt/theme/theme1.xml><?xml version="1.0" encoding="utf-8"?>
<a:theme xmlns:a="http://schemas.openxmlformats.org/drawingml/2006/main" name="Hennepin Healthcare Slideshow Template">
  <a:themeElements>
    <a:clrScheme name="HCMC">
      <a:dk1>
        <a:srgbClr val="000000"/>
      </a:dk1>
      <a:lt1>
        <a:srgbClr val="FFFFFF"/>
      </a:lt1>
      <a:dk2>
        <a:srgbClr val="0075BC"/>
      </a:dk2>
      <a:lt2>
        <a:srgbClr val="E7E6E6"/>
      </a:lt2>
      <a:accent1>
        <a:srgbClr val="0075BC"/>
      </a:accent1>
      <a:accent2>
        <a:srgbClr val="863694"/>
      </a:accent2>
      <a:accent3>
        <a:srgbClr val="77BD42"/>
      </a:accent3>
      <a:accent4>
        <a:srgbClr val="F08A20"/>
      </a:accent4>
      <a:accent5>
        <a:srgbClr val="1099D6"/>
      </a:accent5>
      <a:accent6>
        <a:srgbClr val="A77BB6"/>
      </a:accent6>
      <a:hlink>
        <a:srgbClr val="0075BC"/>
      </a:hlink>
      <a:folHlink>
        <a:srgbClr val="8636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ircular Std"/>
        <a:ea typeface="Circular Std"/>
        <a:cs typeface="Circular St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Hennepin Healthcare Slideshow Template</Template>
  <TotalTime>15863</TotalTime>
  <Words>3588</Words>
  <Application>Microsoft Office PowerPoint</Application>
  <PresentationFormat>Custom</PresentationFormat>
  <Paragraphs>297</Paragraphs>
  <Slides>31</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Circular Std</vt:lpstr>
      <vt:lpstr>Helvetica</vt:lpstr>
      <vt:lpstr>Helvetica Light</vt:lpstr>
      <vt:lpstr>Helvetica Neue</vt:lpstr>
      <vt:lpstr>Museo Slab 500</vt:lpstr>
      <vt:lpstr>San Francisco Text</vt:lpstr>
      <vt:lpstr>Sentinel-Book</vt:lpstr>
      <vt:lpstr>Sentinel-BookItalic</vt:lpstr>
      <vt:lpstr>Times</vt:lpstr>
      <vt:lpstr>Hennepin Healthcare Slideshow Template</vt:lpstr>
      <vt:lpstr>Path Ahead</vt:lpstr>
      <vt:lpstr>Overview</vt:lpstr>
      <vt:lpstr>Active Portfolio</vt:lpstr>
      <vt:lpstr>Ethnographic Learnings</vt:lpstr>
      <vt:lpstr>Path Ahead</vt:lpstr>
      <vt:lpstr>PowerPoint Presentation</vt:lpstr>
      <vt:lpstr>PowerPoint Presentation</vt:lpstr>
      <vt:lpstr>Phases and Components</vt:lpstr>
      <vt:lpstr> Phases &amp; Components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 Design and Principles</vt:lpstr>
      <vt:lpstr>PowerPoint Presentation</vt:lpstr>
      <vt:lpstr>PowerPoint Presentation</vt:lpstr>
      <vt:lpstr>PowerPoint Presentation</vt:lpstr>
      <vt:lpstr>PowerPoint Presentation</vt:lpstr>
      <vt:lpstr>PowerPoint Presentation</vt:lpstr>
      <vt:lpstr>Cohort Progress and Reflections </vt:lpstr>
      <vt:lpstr>PowerPoint Presentation</vt:lpstr>
      <vt:lpstr>PowerPoint Presentation</vt:lpstr>
      <vt:lpstr>PowerPoint Presentation</vt:lpstr>
      <vt:lpstr>PowerPoint Presentation</vt:lpstr>
      <vt:lpstr>PowerPoint Presentation</vt:lpstr>
      <vt:lpstr>What’s Next</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 GIVE BACK Executive Summary</dc:title>
  <dc:creator>Anderson, Emily</dc:creator>
  <cp:lastModifiedBy>Jepson, Susan</cp:lastModifiedBy>
  <cp:revision>57</cp:revision>
  <cp:lastPrinted>2018-04-19T16:26:57Z</cp:lastPrinted>
  <dcterms:modified xsi:type="dcterms:W3CDTF">2018-05-08T15:24:30Z</dcterms:modified>
</cp:coreProperties>
</file>