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336" r:id="rId2"/>
    <p:sldId id="1337" r:id="rId3"/>
    <p:sldId id="133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4CE99-D270-4A1D-AB31-E411C785A19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8A33E-A68F-4676-A9F9-B760D00E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2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-4763"/>
            <a:ext cx="5800725" cy="4349751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070" y="4561226"/>
            <a:ext cx="5880267" cy="432021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22"/>
              </a:spcAft>
              <a:buClr>
                <a:schemeClr val="accent2"/>
              </a:buClr>
              <a:defRPr/>
            </a:pPr>
            <a:r>
              <a:rPr lang="en-US" b="1" dirty="0">
                <a:latin typeface="Calibri" panose="020F0502020204030204" pitchFamily="34" charset="0"/>
              </a:rPr>
              <a:t>Notes to Trainer:</a:t>
            </a:r>
          </a:p>
          <a:p>
            <a:pPr>
              <a:spcBef>
                <a:spcPts val="0"/>
              </a:spcBef>
              <a:spcAft>
                <a:spcPts val="622"/>
              </a:spcAft>
              <a:buClr>
                <a:schemeClr val="accent2"/>
              </a:buClr>
              <a:defRPr/>
            </a:pPr>
            <a:r>
              <a:rPr lang="en-US" dirty="0">
                <a:latin typeface="Calibri" panose="020F0502020204030204" pitchFamily="34" charset="0"/>
              </a:rPr>
              <a:t>Even if a patient is not ready to leave a relationship, your recognition and validation of her situation is important. You can help reduce her sense of isolation and shame, as well as encourage her to believe a better future is possible.</a:t>
            </a:r>
          </a:p>
          <a:p>
            <a:pPr>
              <a:spcBef>
                <a:spcPts val="0"/>
              </a:spcBef>
              <a:spcAft>
                <a:spcPts val="622"/>
              </a:spcAft>
              <a:buClr>
                <a:schemeClr val="accent2"/>
              </a:buClr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>
              <a:lnSpc>
                <a:spcPct val="134000"/>
              </a:lnSpc>
            </a:pPr>
            <a:r>
              <a:rPr lang="en-US" dirty="0">
                <a:latin typeface="Calibri" panose="020F0502020204030204" pitchFamily="34" charset="0"/>
              </a:rPr>
              <a:t>It is critical that providers are trained to respond safely, sensitively, and effectively to disclosures of DV. Simple strategies include:</a:t>
            </a:r>
          </a:p>
          <a:p>
            <a:pPr marL="237127" indent="-237127">
              <a:lnSpc>
                <a:spcPct val="134000"/>
              </a:lnSpc>
              <a:spcAft>
                <a:spcPts val="0"/>
              </a:spcAft>
              <a:buClr>
                <a:srgbClr val="E98A00"/>
              </a:buCl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Offering use of a private phone in the clinic to call the hotline and/or local DV program</a:t>
            </a:r>
          </a:p>
          <a:p>
            <a:pPr marL="711380" lvl="4" indent="-237127">
              <a:lnSpc>
                <a:spcPct val="134000"/>
              </a:lnSpc>
              <a:spcAft>
                <a:spcPts val="0"/>
              </a:spcAft>
              <a:buClr>
                <a:srgbClr val="E98A00"/>
              </a:buCl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It may be unsafe for clients to use their own cell or home phones, if the abuser is monitoring their call logs</a:t>
            </a:r>
          </a:p>
          <a:p>
            <a:pPr marL="237127" lvl="3" indent="-237127">
              <a:lnSpc>
                <a:spcPct val="134000"/>
              </a:lnSpc>
              <a:spcAft>
                <a:spcPts val="0"/>
              </a:spcAft>
              <a:buClr>
                <a:srgbClr val="E98A00"/>
              </a:buCl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Providers are encouraged to call the hotline themselves,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to find out what questions might be asked, what the hotline counselors offer, etc.</a:t>
            </a:r>
          </a:p>
          <a:p>
            <a:pPr marL="237127" indent="-237127">
              <a:lnSpc>
                <a:spcPct val="134000"/>
              </a:lnSpc>
              <a:spcAft>
                <a:spcPts val="0"/>
              </a:spcAft>
              <a:buClr>
                <a:srgbClr val="E98A00"/>
              </a:buCl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Making a warm referral to local DV programs, for example, </a:t>
            </a:r>
            <a:r>
              <a:rPr lang="en-US" i="1" dirty="0">
                <a:latin typeface="Calibri" panose="020F0502020204030204" pitchFamily="34" charset="0"/>
              </a:rPr>
              <a:t>“I know a great program nearby called Safe Space. They help women who have been in similar situations, would you like to call them together right now?”</a:t>
            </a:r>
          </a:p>
          <a:p>
            <a:pPr marL="711380" lvl="2" indent="-237127">
              <a:lnSpc>
                <a:spcPct val="134000"/>
              </a:lnSpc>
              <a:spcAft>
                <a:spcPts val="0"/>
              </a:spcAft>
              <a:buClr>
                <a:srgbClr val="E98A00"/>
              </a:buCl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If the provider has a personal connection to the local DV program, it is more likely that the client will accept the referral.</a:t>
            </a:r>
          </a:p>
          <a:p>
            <a:pPr marL="237127" lvl="1" indent="-237127">
              <a:lnSpc>
                <a:spcPct val="134000"/>
              </a:lnSpc>
              <a:buClr>
                <a:srgbClr val="E98A00"/>
              </a:buClr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It is critical that providers have ongoing dialogues with their local DV programs, so they know if a program has closed, their services have changed, etc.</a:t>
            </a:r>
          </a:p>
          <a:p>
            <a:pPr marL="237127" lvl="1" indent="-237127" defTabSz="948507">
              <a:lnSpc>
                <a:spcPct val="134000"/>
              </a:lnSpc>
              <a:buClr>
                <a:srgbClr val="E98A00"/>
              </a:buClr>
              <a:buFont typeface="Arial" pitchFamily="34" charset="0"/>
              <a:buChar char="•"/>
              <a:defRPr/>
            </a:pPr>
            <a:r>
              <a:rPr lang="en-US" b="1" dirty="0">
                <a:latin typeface="Calibri" panose="020F0502020204030204" pitchFamily="34" charset="0"/>
              </a:rPr>
              <a:t>IS ABUSIVE PARTNER IN THE WAITING ROOM? Do you feel safe going home with them?</a:t>
            </a:r>
          </a:p>
          <a:p>
            <a:pPr marL="237127" lvl="1" indent="-237127">
              <a:lnSpc>
                <a:spcPct val="134000"/>
              </a:lnSpc>
              <a:buClr>
                <a:srgbClr val="E98A00"/>
              </a:buClr>
              <a:buFont typeface="Arial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22"/>
              </a:spcAft>
              <a:buClr>
                <a:schemeClr val="accent2"/>
              </a:buCl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2B3229-72C2-449E-B645-E369825E4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97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57238" y="-4763"/>
            <a:ext cx="5800725" cy="4349751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1165" y="4499904"/>
            <a:ext cx="5858078" cy="4320213"/>
          </a:xfrm>
        </p:spPr>
        <p:txBody>
          <a:bodyPr>
            <a:normAutofit/>
          </a:bodyPr>
          <a:lstStyle/>
          <a:p>
            <a:pPr>
              <a:buClr>
                <a:srgbClr val="E98A00"/>
              </a:buClr>
              <a:buFont typeface="Arial"/>
              <a:buNone/>
            </a:pPr>
            <a:r>
              <a:rPr lang="en-US" b="1" dirty="0">
                <a:latin typeface="Corbel" pitchFamily="34" charset="0"/>
              </a:rPr>
              <a:t>Notes to Trainer:</a:t>
            </a:r>
            <a:r>
              <a:rPr lang="en-US" b="1" baseline="0" dirty="0">
                <a:latin typeface="Corbel" pitchFamily="34" charset="0"/>
              </a:rPr>
              <a:t> </a:t>
            </a:r>
          </a:p>
          <a:p>
            <a:pPr>
              <a:buClr>
                <a:srgbClr val="E98A00"/>
              </a:buClr>
              <a:buFont typeface="Arial"/>
              <a:buNone/>
            </a:pPr>
            <a:r>
              <a:rPr lang="en-US" baseline="0" dirty="0">
                <a:latin typeface="Corbel" pitchFamily="34" charset="0"/>
              </a:rPr>
              <a:t>There is no perfect answer, our goal is to respond compassionately and without judgment.  Participants may feel worried about “saying the wrong thing”– encourage them to continue their ongoing learning/training and practice responding to disclosures.  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072310" y="9119173"/>
            <a:ext cx="3170583" cy="48038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2B3229-72C2-449E-B645-E369825E4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48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Notes to Trainer:</a:t>
            </a:r>
          </a:p>
          <a:p>
            <a:r>
              <a:rPr lang="en-US" dirty="0"/>
              <a:t>If a patient</a:t>
            </a:r>
            <a:r>
              <a:rPr lang="en-US" baseline="0" dirty="0"/>
              <a:t> discloses experiencing violence, it is important that we do not make statements that are victim blaming, judgmental, or not necessary for service provision. </a:t>
            </a:r>
            <a:r>
              <a:rPr lang="en-US" dirty="0"/>
              <a:t>Because it takes</a:t>
            </a:r>
            <a:r>
              <a:rPr lang="en-US" baseline="0" dirty="0"/>
              <a:t> a lot of courage to reach out for help around IPV, the last thing we want to do is be judgmental. </a:t>
            </a:r>
          </a:p>
          <a:p>
            <a:endParaRPr lang="en-US" baseline="0" dirty="0"/>
          </a:p>
          <a:p>
            <a:r>
              <a:rPr lang="en-US" baseline="0" dirty="0"/>
              <a:t>Don’t say:</a:t>
            </a:r>
          </a:p>
          <a:p>
            <a:pPr defTabSz="47425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“You should call the police” - </a:t>
            </a:r>
            <a:r>
              <a:rPr lang="en-US" baseline="0" dirty="0"/>
              <a:t>Takes away their choice: we don’t want to give advice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“You are definitely in an abusive relationship”</a:t>
            </a:r>
            <a:r>
              <a:rPr lang="en-US" baseline="0" dirty="0"/>
              <a:t> or </a:t>
            </a:r>
            <a:r>
              <a:rPr lang="en-US" dirty="0"/>
              <a:t>“That does not sound like rape to me…” - </a:t>
            </a:r>
            <a:r>
              <a:rPr lang="en-US" baseline="0" dirty="0"/>
              <a:t>Defines their experience</a:t>
            </a:r>
            <a:endParaRPr lang="en-US" dirty="0"/>
          </a:p>
          <a:p>
            <a:pPr defTabSz="47425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“Your partner is crazy, you need to break up with them” - </a:t>
            </a:r>
            <a:r>
              <a:rPr lang="en-US" baseline="0" dirty="0"/>
              <a:t>Speaks badly about the abuser</a:t>
            </a:r>
            <a:endParaRPr lang="en-US" dirty="0"/>
          </a:p>
          <a:p>
            <a:pPr defTabSz="47425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“What did you do to set them off?” - </a:t>
            </a:r>
            <a:r>
              <a:rPr lang="en-US" baseline="0" dirty="0"/>
              <a:t>Places blame</a:t>
            </a:r>
            <a:endParaRPr lang="en-US" dirty="0"/>
          </a:p>
          <a:p>
            <a:pPr defTabSz="47425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“So what happened after that, and what happened after that?” - </a:t>
            </a:r>
            <a:r>
              <a:rPr lang="en-US" baseline="0" dirty="0"/>
              <a:t>Asks for all of the details, especially those that are not relevant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5BC6A-EEF4-E244-B83E-6968E23E9F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51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9906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5240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8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57800"/>
            <a:ext cx="8229600" cy="121285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42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57800"/>
            <a:ext cx="8229600" cy="121285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64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63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492875"/>
            <a:ext cx="533400" cy="365125"/>
          </a:xfrm>
          <a:prstGeom prst="rect">
            <a:avLst/>
          </a:prstGeom>
        </p:spPr>
        <p:txBody>
          <a:bodyPr/>
          <a:lstStyle/>
          <a:p>
            <a:fld id="{BB801B3E-78CE-EB4D-B669-60AC641F9F3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549275" y="590550"/>
            <a:ext cx="8594725" cy="46038"/>
          </a:xfrm>
          <a:prstGeom prst="rect">
            <a:avLst/>
          </a:prstGeom>
          <a:gradFill flip="none" rotWithShape="1">
            <a:gsLst>
              <a:gs pos="0">
                <a:srgbClr val="72B633"/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81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492875"/>
            <a:ext cx="533400" cy="365125"/>
          </a:xfrm>
          <a:prstGeom prst="rect">
            <a:avLst/>
          </a:prstGeom>
        </p:spPr>
        <p:txBody>
          <a:bodyPr/>
          <a:lstStyle/>
          <a:p>
            <a:fld id="{BB801B3E-78CE-EB4D-B669-60AC641F9F3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549275" y="590550"/>
            <a:ext cx="8594725" cy="46038"/>
          </a:xfrm>
          <a:prstGeom prst="rect">
            <a:avLst/>
          </a:prstGeom>
          <a:gradFill flip="none" rotWithShape="1">
            <a:gsLst>
              <a:gs pos="0">
                <a:srgbClr val="72B633"/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42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AF7C-18EA-8C4F-903B-184F86831789}" type="datetimeFigureOut">
              <a:rPr lang="en-US" smtClean="0">
                <a:solidFill>
                  <a:srgbClr val="233250">
                    <a:tint val="75000"/>
                  </a:srgbClr>
                </a:solidFill>
              </a:rPr>
              <a:pPr/>
              <a:t>12/19/2019</a:t>
            </a:fld>
            <a:endParaRPr lang="en-US">
              <a:solidFill>
                <a:srgbClr val="2332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332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A491CA-917B-0D4B-83B6-6948C99B1EE1}" type="slidenum">
              <a:rPr lang="en-US" smtClean="0">
                <a:solidFill>
                  <a:srgbClr val="2332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332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5494339"/>
            <a:ext cx="9156192" cy="139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1339" y="6030914"/>
            <a:ext cx="177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137142"/>
            <a:ext cx="8229600" cy="612775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98A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1534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BB801B3E-78CE-EB4D-B669-60AC641F9F30}" type="slidenum">
              <a:rPr lang="en-US" smtClean="0">
                <a:solidFill>
                  <a:srgbClr val="F8F8F8"/>
                </a:solidFill>
              </a:rPr>
              <a:pPr/>
              <a:t>‹#›</a:t>
            </a:fld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80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152400" y="6492875"/>
            <a:ext cx="533400" cy="26924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954597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575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92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173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4752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2492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206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528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11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0549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758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225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395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52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798"/>
            <a:ext cx="8229600" cy="612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BB801B3E-78CE-EB4D-B669-60AC641F9F30}" type="slidenum">
              <a:rPr lang="en-US" smtClean="0">
                <a:solidFill>
                  <a:srgbClr val="F8F8F8"/>
                </a:solidFill>
              </a:rPr>
              <a:pPr/>
              <a:t>‹#›</a:t>
            </a:fld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567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612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875076"/>
            <a:ext cx="8077200" cy="426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BB801B3E-78CE-EB4D-B669-60AC641F9F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004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286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288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0688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77122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57800"/>
            <a:ext cx="8229600" cy="121285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9401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57800"/>
            <a:ext cx="8229600" cy="121285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72755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81451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-lower.ps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7518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8382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9072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5240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977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612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875076"/>
            <a:ext cx="8077200" cy="426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941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89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5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731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257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9525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758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4572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539875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188075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188075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19200"/>
            <a:ext cx="8553450" cy="247650"/>
          </a:xfrm>
          <a:prstGeom prst="rect">
            <a:avLst/>
          </a:prstGeom>
          <a:solidFill>
            <a:srgbClr val="8DC63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8F8F8"/>
              </a:solidFill>
            </a:endParaRPr>
          </a:p>
        </p:txBody>
      </p:sp>
      <p:pic>
        <p:nvPicPr>
          <p:cNvPr id="1031" name="Picture 1"/>
          <p:cNvPicPr>
            <a:picLocks noChangeAspect="1" noChangeArrowheads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183313"/>
            <a:ext cx="91440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208088"/>
            <a:ext cx="533400" cy="260350"/>
          </a:xfrm>
          <a:prstGeom prst="rect">
            <a:avLst/>
          </a:prstGeom>
          <a:solidFill>
            <a:srgbClr val="F5822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FE77A38D-44ED-4772-BFF3-2A240D9852E3}" type="slidenum">
              <a:rPr lang="en-US" sz="1400">
                <a:solidFill>
                  <a:srgbClr val="F8F8F8"/>
                </a:solidFill>
                <a:ea typeface="ＭＳ Ｐゴシック" pitchFamily="34" charset="-128"/>
              </a:rPr>
              <a:pPr algn="ctr">
                <a:defRPr/>
              </a:pPr>
              <a:t>‹#›</a:t>
            </a:fld>
            <a:endParaRPr lang="en-US" sz="1400" dirty="0">
              <a:solidFill>
                <a:srgbClr val="F8F8F8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725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58595B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700"/>
        </a:spcBef>
        <a:spcAft>
          <a:spcPct val="0"/>
        </a:spcAft>
        <a:buClr>
          <a:srgbClr val="F58220"/>
        </a:buClr>
        <a:buSzPct val="125000"/>
        <a:buFont typeface="Wingdings" pitchFamily="2" charset="2"/>
        <a:defRPr sz="2900" kern="1200">
          <a:solidFill>
            <a:srgbClr val="58595B"/>
          </a:solidFill>
          <a:latin typeface="+mn-lt"/>
          <a:ea typeface="MS PGothic" pitchFamily="34" charset="-128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58220"/>
        </a:buClr>
        <a:buSzPct val="100000"/>
        <a:buFont typeface="Wingdings" pitchFamily="2" charset="2"/>
        <a:buChar char="§"/>
        <a:defRPr sz="2600" kern="1200">
          <a:solidFill>
            <a:srgbClr val="58595B"/>
          </a:solidFill>
          <a:latin typeface="+mn-lt"/>
          <a:ea typeface="MS PGothic" pitchFamily="34" charset="-128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73A533"/>
        </a:buClr>
        <a:buSzPct val="90000"/>
        <a:buFont typeface="Wingdings" pitchFamily="2" charset="2"/>
        <a:buChar char="Ø"/>
        <a:defRPr sz="2300" kern="1200">
          <a:solidFill>
            <a:srgbClr val="58595B"/>
          </a:solidFill>
          <a:latin typeface="+mn-lt"/>
          <a:ea typeface="MS PGothic" pitchFamily="34" charset="-128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58220"/>
        </a:buClr>
        <a:buSzPct val="100000"/>
        <a:buFont typeface="Wingdings" pitchFamily="2" charset="2"/>
        <a:buChar char="−"/>
        <a:defRPr sz="2000" kern="1200">
          <a:solidFill>
            <a:srgbClr val="58595B"/>
          </a:solidFill>
          <a:latin typeface="+mn-lt"/>
          <a:ea typeface="MS PGothic" pitchFamily="34" charset="-128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73A533"/>
        </a:buClr>
        <a:buSzPct val="100000"/>
        <a:buFont typeface="Arial" charset="0"/>
        <a:buChar char="•"/>
        <a:defRPr sz="2000" kern="1200">
          <a:solidFill>
            <a:srgbClr val="58595B"/>
          </a:solidFill>
          <a:latin typeface="+mn-lt"/>
          <a:ea typeface="MS PGothic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2"/>
                </a:solidFill>
                <a:cs typeface="Arial"/>
              </a:rPr>
              <a:t>S: </a:t>
            </a:r>
            <a:r>
              <a:rPr lang="en-US" sz="2800" b="1" dirty="0">
                <a:solidFill>
                  <a:schemeClr val="tx1"/>
                </a:solidFill>
                <a:cs typeface="Arial"/>
              </a:rPr>
              <a:t>Support -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cs typeface="Arial"/>
              </a:rPr>
              <a:t>Positive Disclosure - What now?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3316646" y="1862522"/>
            <a:ext cx="5827354" cy="4495800"/>
          </a:xfrm>
          <a:prstGeom prst="rect">
            <a:avLst/>
          </a:prstGeom>
        </p:spPr>
        <p:txBody>
          <a:bodyPr anchor="ctr"/>
          <a:lstStyle/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DC63F"/>
              </a:buClr>
              <a:buFont typeface="Arial" pitchFamily="34" charset="0"/>
              <a:buChar char="•"/>
            </a:pPr>
            <a:r>
              <a:rPr lang="en-US" sz="2200" dirty="0"/>
              <a:t>Thank patient for sharing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DC63F"/>
              </a:buClr>
              <a:buFont typeface="Arial" pitchFamily="34" charset="0"/>
              <a:buChar char="•"/>
            </a:pPr>
            <a:r>
              <a:rPr lang="en-US" sz="2200" dirty="0"/>
              <a:t>Convey empathy for the patient who has experienced fear, anxiety, and shame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DC63F"/>
              </a:buClr>
              <a:buFont typeface="Arial" pitchFamily="34" charset="0"/>
              <a:buChar char="•"/>
            </a:pPr>
            <a:r>
              <a:rPr lang="en-US" sz="2200" dirty="0"/>
              <a:t>Validate that IPV is a health issue that you can help with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DC63F"/>
              </a:buClr>
              <a:buFont typeface="Arial" pitchFamily="34" charset="0"/>
              <a:buChar char="•"/>
            </a:pPr>
            <a:r>
              <a:rPr lang="en-US" sz="2200" dirty="0"/>
              <a:t>Let them know you will support them unconditionally without judgment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DC63F"/>
              </a:buClr>
              <a:buFont typeface="Arial" pitchFamily="34" charset="0"/>
              <a:buChar char="•"/>
            </a:pPr>
            <a:r>
              <a:rPr lang="en-US" sz="2200" dirty="0"/>
              <a:t>Ask patient if they have immediate safety concerns and discuss options.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DC63F"/>
              </a:buClr>
              <a:buFont typeface="Arial" pitchFamily="34" charset="0"/>
              <a:buChar char="•"/>
            </a:pPr>
            <a:r>
              <a:rPr lang="en-US" sz="2200" dirty="0"/>
              <a:t>Refer to a D/SV advocate for safety planning and additional support.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DC63F"/>
              </a:buClr>
              <a:buFont typeface="Arial" pitchFamily="34" charset="0"/>
              <a:buChar char="•"/>
            </a:pPr>
            <a:r>
              <a:rPr lang="en-US" sz="2200" dirty="0"/>
              <a:t>Follow up at next visit.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rgbClr val="8DC63F"/>
              </a:buClr>
              <a:buNone/>
            </a:pPr>
            <a:endParaRPr lang="en-US" dirty="0">
              <a:latin typeface="+mn-lt"/>
            </a:endParaRPr>
          </a:p>
        </p:txBody>
      </p:sp>
      <p:pic>
        <p:nvPicPr>
          <p:cNvPr id="4098" name="Picture 2" descr="C:\Users\kate\Desktop\pics\Health staff croppe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29092"/>
            <a:ext cx="3677055" cy="4496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941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2131" y="618775"/>
            <a:ext cx="8229600" cy="612775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chemeClr val="bg2"/>
                </a:solidFill>
              </a:rPr>
              <a:t>S</a:t>
            </a:r>
            <a:r>
              <a:rPr lang="en-US" dirty="0">
                <a:solidFill>
                  <a:schemeClr val="bg2"/>
                </a:solidFill>
              </a:rPr>
              <a:t>:</a:t>
            </a:r>
            <a:r>
              <a:rPr lang="en-US" dirty="0"/>
              <a:t>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cs typeface="Arial"/>
              </a:rPr>
              <a:t>Positive disclosure - One line scripts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198451" y="1804685"/>
            <a:ext cx="6945549" cy="4267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/>
              <a:t>“I am so sorry this is happening. It is not okay, but it is common. You are not alone.”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/>
              <a:t>“This is not your fault. Nothing you did caused this. Someone else made a choice to hurt you.”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/>
              <a:t>“What you’re telling me makes me worried about your safety and health”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/>
              <a:t>“Would you like me to explain options and resources that survivors are often interested in hearing about?”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/>
              <a:t>“Some survivors find talking to an advocate or counselor to be helpful”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/>
              <a:t>“What else can I do to be helpful? Is there another way I can be helpful?”</a:t>
            </a:r>
            <a:endParaRPr lang="en-US" sz="2800" dirty="0"/>
          </a:p>
        </p:txBody>
      </p:sp>
      <p:pic>
        <p:nvPicPr>
          <p:cNvPr id="40962" name="Picture 2" descr="http://www.bastardgentlemen.com/wp-content/uploads/2015/01/Green_Light_Fai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644" y="1852310"/>
            <a:ext cx="1984442" cy="421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701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bg2"/>
                </a:solidFill>
                <a:cs typeface="Arial"/>
              </a:rPr>
              <a:t>S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cs typeface="Arial"/>
              </a:rPr>
              <a:t>upporting survivors:  What not to 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1277" y="1977151"/>
            <a:ext cx="6590457" cy="40995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“You should call th</a:t>
            </a:r>
            <a:r>
              <a:rPr lang="en-US" sz="2400" dirty="0"/>
              <a:t>e police”</a:t>
            </a:r>
            <a:endParaRPr lang="en-US" sz="2400" dirty="0">
              <a:latin typeface="+mn-lt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“You are definitely in an abusive relationship”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“That does not sound like rape to me…” 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“Your partner is crazy, you need to break up with them”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“What did you do to set them off?”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“So what happened after that, and what happened after that?”</a:t>
            </a:r>
          </a:p>
        </p:txBody>
      </p:sp>
      <p:pic>
        <p:nvPicPr>
          <p:cNvPr id="38914" name="Picture 2" descr="http://www.safetysupplywarehouse.com/v/vspfiles/photos/WFS3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1734" y="2957208"/>
            <a:ext cx="1855946" cy="1820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Theme1">
  <a:themeElements>
    <a:clrScheme name="Workplaces Respond">
      <a:dk1>
        <a:sysClr val="windowText" lastClr="000000"/>
      </a:dk1>
      <a:lt1>
        <a:srgbClr val="F8F8F8"/>
      </a:lt1>
      <a:dk2>
        <a:srgbClr val="000000"/>
      </a:dk2>
      <a:lt2>
        <a:srgbClr val="F55505"/>
      </a:lt2>
      <a:accent1>
        <a:srgbClr val="FFC702"/>
      </a:accent1>
      <a:accent2>
        <a:srgbClr val="38860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745</Words>
  <Application>Microsoft Office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Wingdings</vt:lpstr>
      <vt:lpstr>2_Theme1</vt:lpstr>
      <vt:lpstr>S: Support - Positive Disclosure - What now?</vt:lpstr>
      <vt:lpstr> S: Positive disclosure - One line scripts</vt:lpstr>
      <vt:lpstr>Supporting survivors:  What not to 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S: Support - Positive Disclosure - What now?</dc:title>
  <dc:creator>Angela Liu</dc:creator>
  <cp:lastModifiedBy>Angela Liu</cp:lastModifiedBy>
  <cp:revision>1</cp:revision>
  <dcterms:created xsi:type="dcterms:W3CDTF">2019-12-19T20:27:33Z</dcterms:created>
  <dcterms:modified xsi:type="dcterms:W3CDTF">2019-12-19T20:28:12Z</dcterms:modified>
</cp:coreProperties>
</file>