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51"/>
  </p:notesMasterIdLst>
  <p:sldIdLst>
    <p:sldId id="256" r:id="rId6"/>
    <p:sldId id="553" r:id="rId7"/>
    <p:sldId id="536" r:id="rId8"/>
    <p:sldId id="535" r:id="rId9"/>
    <p:sldId id="541" r:id="rId10"/>
    <p:sldId id="545" r:id="rId11"/>
    <p:sldId id="542" r:id="rId12"/>
    <p:sldId id="549" r:id="rId13"/>
    <p:sldId id="550" r:id="rId14"/>
    <p:sldId id="540" r:id="rId15"/>
    <p:sldId id="264" r:id="rId16"/>
    <p:sldId id="555" r:id="rId17"/>
    <p:sldId id="554" r:id="rId18"/>
    <p:sldId id="556" r:id="rId19"/>
    <p:sldId id="557" r:id="rId20"/>
    <p:sldId id="342" r:id="rId21"/>
    <p:sldId id="558" r:id="rId22"/>
    <p:sldId id="559" r:id="rId23"/>
    <p:sldId id="560" r:id="rId24"/>
    <p:sldId id="561" r:id="rId25"/>
    <p:sldId id="543" r:id="rId26"/>
    <p:sldId id="552" r:id="rId27"/>
    <p:sldId id="551" r:id="rId28"/>
    <p:sldId id="305" r:id="rId29"/>
    <p:sldId id="317" r:id="rId30"/>
    <p:sldId id="537" r:id="rId31"/>
    <p:sldId id="510" r:id="rId32"/>
    <p:sldId id="539" r:id="rId33"/>
    <p:sldId id="538" r:id="rId34"/>
    <p:sldId id="511" r:id="rId35"/>
    <p:sldId id="303" r:id="rId36"/>
    <p:sldId id="544" r:id="rId37"/>
    <p:sldId id="513" r:id="rId38"/>
    <p:sldId id="517" r:id="rId39"/>
    <p:sldId id="514" r:id="rId40"/>
    <p:sldId id="515" r:id="rId41"/>
    <p:sldId id="261" r:id="rId42"/>
    <p:sldId id="524" r:id="rId43"/>
    <p:sldId id="529" r:id="rId44"/>
    <p:sldId id="534" r:id="rId45"/>
    <p:sldId id="493" r:id="rId46"/>
    <p:sldId id="508" r:id="rId47"/>
    <p:sldId id="509" r:id="rId48"/>
    <p:sldId id="520" r:id="rId49"/>
    <p:sldId id="25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7E5"/>
    <a:srgbClr val="EC7E1E"/>
    <a:srgbClr val="514C44"/>
    <a:srgbClr val="79B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p:restoredTop sz="69369"/>
  </p:normalViewPr>
  <p:slideViewPr>
    <p:cSldViewPr snapToGrid="0" snapToObjects="1">
      <p:cViewPr varScale="1">
        <p:scale>
          <a:sx n="78" d="100"/>
          <a:sy n="78" d="100"/>
        </p:scale>
        <p:origin x="154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520CF-97B8-7741-8E8F-6BE3CB58E95C}" type="doc">
      <dgm:prSet loTypeId="urn:microsoft.com/office/officeart/2009/3/layout/RandomtoResultProcess" loCatId="" qsTypeId="urn:microsoft.com/office/officeart/2005/8/quickstyle/simple5" qsCatId="simple" csTypeId="urn:microsoft.com/office/officeart/2005/8/colors/accent1_2" csCatId="accent1" phldr="1"/>
      <dgm:spPr/>
      <dgm:t>
        <a:bodyPr/>
        <a:lstStyle/>
        <a:p>
          <a:endParaRPr lang="en-US"/>
        </a:p>
      </dgm:t>
    </dgm:pt>
    <dgm:pt modelId="{5BF12D5C-CCE8-E74D-91A0-207968B26FB3}">
      <dgm:prSet phldrT="[Text]"/>
      <dgm:spPr/>
      <dgm:t>
        <a:bodyPr/>
        <a:lstStyle/>
        <a:p>
          <a:r>
            <a:rPr lang="en-US" dirty="0">
              <a:solidFill>
                <a:schemeClr val="tx1"/>
              </a:solidFill>
            </a:rPr>
            <a:t>Defining goals</a:t>
          </a:r>
        </a:p>
      </dgm:t>
    </dgm:pt>
    <dgm:pt modelId="{46B2F15C-1A3A-B741-87B6-0FA073298571}" type="parTrans" cxnId="{A7F85C36-6EB0-7C4D-87A9-E9B5D7A7591B}">
      <dgm:prSet/>
      <dgm:spPr/>
      <dgm:t>
        <a:bodyPr/>
        <a:lstStyle/>
        <a:p>
          <a:endParaRPr lang="en-US">
            <a:solidFill>
              <a:schemeClr val="tx1"/>
            </a:solidFill>
          </a:endParaRPr>
        </a:p>
      </dgm:t>
    </dgm:pt>
    <dgm:pt modelId="{3AE97ABB-7831-3C43-853B-7F4484336C10}" type="sibTrans" cxnId="{A7F85C36-6EB0-7C4D-87A9-E9B5D7A7591B}">
      <dgm:prSet/>
      <dgm:spPr/>
      <dgm:t>
        <a:bodyPr/>
        <a:lstStyle/>
        <a:p>
          <a:endParaRPr lang="en-US">
            <a:solidFill>
              <a:schemeClr val="tx1"/>
            </a:solidFill>
          </a:endParaRPr>
        </a:p>
      </dgm:t>
    </dgm:pt>
    <dgm:pt modelId="{75E92547-73D8-5F4C-9F4F-2B4993F66357}">
      <dgm:prSet phldrT="[Text]" custT="1"/>
      <dgm:spPr/>
      <dgm:t>
        <a:bodyPr/>
        <a:lstStyle/>
        <a:p>
          <a:r>
            <a:rPr lang="en-US" sz="3600" dirty="0">
              <a:solidFill>
                <a:schemeClr val="tx1"/>
              </a:solidFill>
            </a:rPr>
            <a:t>Building Trust</a:t>
          </a:r>
        </a:p>
      </dgm:t>
    </dgm:pt>
    <dgm:pt modelId="{56653B57-27EA-304D-9785-9676C674C396}" type="parTrans" cxnId="{42D4280D-A9AB-D046-848C-F84620581E7F}">
      <dgm:prSet/>
      <dgm:spPr/>
      <dgm:t>
        <a:bodyPr/>
        <a:lstStyle/>
        <a:p>
          <a:endParaRPr lang="en-US">
            <a:solidFill>
              <a:schemeClr val="tx1"/>
            </a:solidFill>
          </a:endParaRPr>
        </a:p>
      </dgm:t>
    </dgm:pt>
    <dgm:pt modelId="{064B34D7-8E43-4F4F-B536-9352AC753B5E}" type="sibTrans" cxnId="{42D4280D-A9AB-D046-848C-F84620581E7F}">
      <dgm:prSet/>
      <dgm:spPr/>
      <dgm:t>
        <a:bodyPr/>
        <a:lstStyle/>
        <a:p>
          <a:endParaRPr lang="en-US">
            <a:solidFill>
              <a:schemeClr val="tx1"/>
            </a:solidFill>
          </a:endParaRPr>
        </a:p>
      </dgm:t>
    </dgm:pt>
    <dgm:pt modelId="{98C2AB82-B36B-F848-A002-613F5EAE9671}">
      <dgm:prSet phldrT="[Text]"/>
      <dgm:spPr>
        <a:solidFill>
          <a:srgbClr val="EC7E1E"/>
        </a:solidFill>
        <a:ln w="57150">
          <a:solidFill>
            <a:srgbClr val="60A7E5"/>
          </a:solidFill>
        </a:ln>
      </dgm:spPr>
      <dgm:t>
        <a:bodyPr/>
        <a:lstStyle/>
        <a:p>
          <a:r>
            <a:rPr lang="en-US" dirty="0">
              <a:solidFill>
                <a:schemeClr val="tx1"/>
              </a:solidFill>
            </a:rPr>
            <a:t>Action</a:t>
          </a:r>
        </a:p>
      </dgm:t>
    </dgm:pt>
    <dgm:pt modelId="{3BF0D601-898F-DF49-8081-5CB606CE2B9E}" type="parTrans" cxnId="{67DA40E7-8EF7-F846-81BA-10AB60A0F25C}">
      <dgm:prSet/>
      <dgm:spPr/>
      <dgm:t>
        <a:bodyPr/>
        <a:lstStyle/>
        <a:p>
          <a:endParaRPr lang="en-US">
            <a:solidFill>
              <a:schemeClr val="tx1"/>
            </a:solidFill>
          </a:endParaRPr>
        </a:p>
      </dgm:t>
    </dgm:pt>
    <dgm:pt modelId="{CB015E65-5446-5D49-8827-3674B222BE59}" type="sibTrans" cxnId="{67DA40E7-8EF7-F846-81BA-10AB60A0F25C}">
      <dgm:prSet/>
      <dgm:spPr/>
      <dgm:t>
        <a:bodyPr/>
        <a:lstStyle/>
        <a:p>
          <a:endParaRPr lang="en-US">
            <a:solidFill>
              <a:schemeClr val="tx1"/>
            </a:solidFill>
          </a:endParaRPr>
        </a:p>
      </dgm:t>
    </dgm:pt>
    <dgm:pt modelId="{12884BCF-E860-9246-8049-D58169AD3ADD}">
      <dgm:prSet phldrT="[Text]" custT="1"/>
      <dgm:spPr/>
      <dgm:t>
        <a:bodyPr/>
        <a:lstStyle/>
        <a:p>
          <a:r>
            <a:rPr lang="en-US" sz="3600" dirty="0">
              <a:solidFill>
                <a:schemeClr val="tx1"/>
              </a:solidFill>
            </a:rPr>
            <a:t>Advocacy and Outreach</a:t>
          </a:r>
        </a:p>
      </dgm:t>
    </dgm:pt>
    <dgm:pt modelId="{23A42643-8C13-154F-9029-62D8E5279634}" type="parTrans" cxnId="{71BC9004-FEA1-7043-B212-B32F2B3DC8B6}">
      <dgm:prSet/>
      <dgm:spPr/>
      <dgm:t>
        <a:bodyPr/>
        <a:lstStyle/>
        <a:p>
          <a:endParaRPr lang="en-US">
            <a:solidFill>
              <a:schemeClr val="tx1"/>
            </a:solidFill>
          </a:endParaRPr>
        </a:p>
      </dgm:t>
    </dgm:pt>
    <dgm:pt modelId="{0912E477-B06D-3640-9A1E-8A408F76520C}" type="sibTrans" cxnId="{71BC9004-FEA1-7043-B212-B32F2B3DC8B6}">
      <dgm:prSet/>
      <dgm:spPr/>
      <dgm:t>
        <a:bodyPr/>
        <a:lstStyle/>
        <a:p>
          <a:endParaRPr lang="en-US">
            <a:solidFill>
              <a:schemeClr val="tx1"/>
            </a:solidFill>
          </a:endParaRPr>
        </a:p>
      </dgm:t>
    </dgm:pt>
    <dgm:pt modelId="{03FB25E5-6C95-B440-AB3C-017D7A038B48}" type="pres">
      <dgm:prSet presAssocID="{743520CF-97B8-7741-8E8F-6BE3CB58E95C}" presName="Name0" presStyleCnt="0">
        <dgm:presLayoutVars>
          <dgm:dir/>
          <dgm:animOne val="branch"/>
          <dgm:animLvl val="lvl"/>
        </dgm:presLayoutVars>
      </dgm:prSet>
      <dgm:spPr/>
    </dgm:pt>
    <dgm:pt modelId="{D7741617-060E-F244-B241-1E7F8C2596E1}" type="pres">
      <dgm:prSet presAssocID="{5BF12D5C-CCE8-E74D-91A0-207968B26FB3}" presName="chaos" presStyleCnt="0"/>
      <dgm:spPr/>
    </dgm:pt>
    <dgm:pt modelId="{632F9259-92EA-B044-BA92-AF1F83A6402A}" type="pres">
      <dgm:prSet presAssocID="{5BF12D5C-CCE8-E74D-91A0-207968B26FB3}" presName="parTx1" presStyleLbl="revTx" presStyleIdx="0" presStyleCnt="3"/>
      <dgm:spPr/>
    </dgm:pt>
    <dgm:pt modelId="{684F7070-C20A-7E4A-86F7-F93041735ACD}" type="pres">
      <dgm:prSet presAssocID="{5BF12D5C-CCE8-E74D-91A0-207968B26FB3}" presName="desTx1" presStyleLbl="revTx" presStyleIdx="1" presStyleCnt="3" custScaleX="171226">
        <dgm:presLayoutVars>
          <dgm:bulletEnabled val="1"/>
        </dgm:presLayoutVars>
      </dgm:prSet>
      <dgm:spPr/>
    </dgm:pt>
    <dgm:pt modelId="{67CC6320-E12A-8243-B94F-A3866E9363C1}" type="pres">
      <dgm:prSet presAssocID="{5BF12D5C-CCE8-E74D-91A0-207968B26FB3}" presName="c1" presStyleLbl="node1" presStyleIdx="0" presStyleCnt="19"/>
      <dgm:spPr/>
    </dgm:pt>
    <dgm:pt modelId="{39491745-AD82-E041-96DE-B22CFE54F36C}" type="pres">
      <dgm:prSet presAssocID="{5BF12D5C-CCE8-E74D-91A0-207968B26FB3}" presName="c2" presStyleLbl="node1" presStyleIdx="1" presStyleCnt="19"/>
      <dgm:spPr/>
    </dgm:pt>
    <dgm:pt modelId="{433FD18D-FB3D-B148-9A95-51CB82E37089}" type="pres">
      <dgm:prSet presAssocID="{5BF12D5C-CCE8-E74D-91A0-207968B26FB3}" presName="c3" presStyleLbl="node1" presStyleIdx="2" presStyleCnt="19"/>
      <dgm:spPr/>
    </dgm:pt>
    <dgm:pt modelId="{58629F2F-F514-4B4E-B1C1-E997F4325E29}" type="pres">
      <dgm:prSet presAssocID="{5BF12D5C-CCE8-E74D-91A0-207968B26FB3}" presName="c4" presStyleLbl="node1" presStyleIdx="3" presStyleCnt="19"/>
      <dgm:spPr/>
    </dgm:pt>
    <dgm:pt modelId="{FA53F0A0-7E48-0643-8E3C-9859E0657DE9}" type="pres">
      <dgm:prSet presAssocID="{5BF12D5C-CCE8-E74D-91A0-207968B26FB3}" presName="c5" presStyleLbl="node1" presStyleIdx="4" presStyleCnt="19"/>
      <dgm:spPr/>
    </dgm:pt>
    <dgm:pt modelId="{AAF811FD-3240-764C-A295-399141DB2672}" type="pres">
      <dgm:prSet presAssocID="{5BF12D5C-CCE8-E74D-91A0-207968B26FB3}" presName="c6" presStyleLbl="node1" presStyleIdx="5" presStyleCnt="19"/>
      <dgm:spPr/>
    </dgm:pt>
    <dgm:pt modelId="{06375407-0BE4-D24F-959B-0D527C35AEF9}" type="pres">
      <dgm:prSet presAssocID="{5BF12D5C-CCE8-E74D-91A0-207968B26FB3}" presName="c7" presStyleLbl="node1" presStyleIdx="6" presStyleCnt="19"/>
      <dgm:spPr/>
    </dgm:pt>
    <dgm:pt modelId="{95039521-E01F-5449-86D7-C31CB0C5C4CB}" type="pres">
      <dgm:prSet presAssocID="{5BF12D5C-CCE8-E74D-91A0-207968B26FB3}" presName="c8" presStyleLbl="node1" presStyleIdx="7" presStyleCnt="19"/>
      <dgm:spPr/>
    </dgm:pt>
    <dgm:pt modelId="{0B120EAD-A424-F944-AC82-DCAF9FA32A12}" type="pres">
      <dgm:prSet presAssocID="{5BF12D5C-CCE8-E74D-91A0-207968B26FB3}" presName="c9" presStyleLbl="node1" presStyleIdx="8" presStyleCnt="19"/>
      <dgm:spPr/>
    </dgm:pt>
    <dgm:pt modelId="{B39E798C-5C14-E94C-8E57-06C1E7471072}" type="pres">
      <dgm:prSet presAssocID="{5BF12D5C-CCE8-E74D-91A0-207968B26FB3}" presName="c10" presStyleLbl="node1" presStyleIdx="9" presStyleCnt="19"/>
      <dgm:spPr/>
    </dgm:pt>
    <dgm:pt modelId="{60C4F252-984B-DC4C-8F4A-0FDD0A60BB1A}" type="pres">
      <dgm:prSet presAssocID="{5BF12D5C-CCE8-E74D-91A0-207968B26FB3}" presName="c11" presStyleLbl="node1" presStyleIdx="10" presStyleCnt="19"/>
      <dgm:spPr/>
    </dgm:pt>
    <dgm:pt modelId="{A335889E-7F3E-7E44-BCA1-FF90F92EE467}" type="pres">
      <dgm:prSet presAssocID="{5BF12D5C-CCE8-E74D-91A0-207968B26FB3}" presName="c12" presStyleLbl="node1" presStyleIdx="11" presStyleCnt="19"/>
      <dgm:spPr/>
    </dgm:pt>
    <dgm:pt modelId="{A5DD4BE9-A074-C148-AF7F-7253555EBB71}" type="pres">
      <dgm:prSet presAssocID="{5BF12D5C-CCE8-E74D-91A0-207968B26FB3}" presName="c13" presStyleLbl="node1" presStyleIdx="12" presStyleCnt="19"/>
      <dgm:spPr/>
    </dgm:pt>
    <dgm:pt modelId="{7BB14692-F363-4B4B-9359-B4360809E9C0}" type="pres">
      <dgm:prSet presAssocID="{5BF12D5C-CCE8-E74D-91A0-207968B26FB3}" presName="c14" presStyleLbl="node1" presStyleIdx="13" presStyleCnt="19"/>
      <dgm:spPr/>
    </dgm:pt>
    <dgm:pt modelId="{C0EE7210-0DE7-814A-8475-CB6C47C6525B}" type="pres">
      <dgm:prSet presAssocID="{5BF12D5C-CCE8-E74D-91A0-207968B26FB3}" presName="c15" presStyleLbl="node1" presStyleIdx="14" presStyleCnt="19"/>
      <dgm:spPr/>
    </dgm:pt>
    <dgm:pt modelId="{E55B0B69-505E-5741-90C2-7F92D4D93F30}" type="pres">
      <dgm:prSet presAssocID="{5BF12D5C-CCE8-E74D-91A0-207968B26FB3}" presName="c16" presStyleLbl="node1" presStyleIdx="15" presStyleCnt="19"/>
      <dgm:spPr/>
    </dgm:pt>
    <dgm:pt modelId="{19A9C9DA-026F-814A-9B76-43E2933DE399}" type="pres">
      <dgm:prSet presAssocID="{5BF12D5C-CCE8-E74D-91A0-207968B26FB3}" presName="c17" presStyleLbl="node1" presStyleIdx="16" presStyleCnt="19"/>
      <dgm:spPr/>
    </dgm:pt>
    <dgm:pt modelId="{E4F12712-DBF3-9D43-80AE-C80600DF26B2}" type="pres">
      <dgm:prSet presAssocID="{5BF12D5C-CCE8-E74D-91A0-207968B26FB3}" presName="c18" presStyleLbl="node1" presStyleIdx="17" presStyleCnt="19"/>
      <dgm:spPr/>
    </dgm:pt>
    <dgm:pt modelId="{99370F56-A421-2A49-B23C-077EAB87F30B}" type="pres">
      <dgm:prSet presAssocID="{3AE97ABB-7831-3C43-853B-7F4484336C10}" presName="chevronComposite1" presStyleCnt="0"/>
      <dgm:spPr/>
    </dgm:pt>
    <dgm:pt modelId="{B2558B4E-39F5-E14D-ABBE-52F01C1561A8}" type="pres">
      <dgm:prSet presAssocID="{3AE97ABB-7831-3C43-853B-7F4484336C10}" presName="chevron1" presStyleLbl="sibTrans2D1" presStyleIdx="0" presStyleCnt="2"/>
      <dgm:spPr>
        <a:solidFill>
          <a:schemeClr val="accent1"/>
        </a:solidFill>
      </dgm:spPr>
    </dgm:pt>
    <dgm:pt modelId="{43E23ADF-5394-4E46-B6E7-9FC3E86C5839}" type="pres">
      <dgm:prSet presAssocID="{3AE97ABB-7831-3C43-853B-7F4484336C10}" presName="spChevron1" presStyleCnt="0"/>
      <dgm:spPr/>
    </dgm:pt>
    <dgm:pt modelId="{0BBC69E6-E2EF-6D4D-A24F-49FC7F484F85}" type="pres">
      <dgm:prSet presAssocID="{3AE97ABB-7831-3C43-853B-7F4484336C10}" presName="overlap" presStyleCnt="0"/>
      <dgm:spPr/>
    </dgm:pt>
    <dgm:pt modelId="{A150DEEE-8F41-E946-922D-EE90BDA321AD}" type="pres">
      <dgm:prSet presAssocID="{3AE97ABB-7831-3C43-853B-7F4484336C10}" presName="chevronComposite2" presStyleCnt="0"/>
      <dgm:spPr/>
    </dgm:pt>
    <dgm:pt modelId="{1E587AEE-FBE6-DC4E-B386-20773675F03E}" type="pres">
      <dgm:prSet presAssocID="{3AE97ABB-7831-3C43-853B-7F4484336C10}" presName="chevron2" presStyleLbl="sibTrans2D1" presStyleIdx="1" presStyleCnt="2"/>
      <dgm:spPr>
        <a:solidFill>
          <a:schemeClr val="accent1"/>
        </a:solidFill>
      </dgm:spPr>
    </dgm:pt>
    <dgm:pt modelId="{E830CE50-8C08-AC49-ABBB-C429C1C72936}" type="pres">
      <dgm:prSet presAssocID="{3AE97ABB-7831-3C43-853B-7F4484336C10}" presName="spChevron2" presStyleCnt="0"/>
      <dgm:spPr/>
    </dgm:pt>
    <dgm:pt modelId="{3936E4C4-5C0B-BC47-AE39-7634A6DF881D}" type="pres">
      <dgm:prSet presAssocID="{98C2AB82-B36B-F848-A002-613F5EAE9671}" presName="last" presStyleCnt="0"/>
      <dgm:spPr/>
    </dgm:pt>
    <dgm:pt modelId="{74AE4331-9219-F74B-A05D-81767F5F0A08}" type="pres">
      <dgm:prSet presAssocID="{98C2AB82-B36B-F848-A002-613F5EAE9671}" presName="circleTx" presStyleLbl="node1" presStyleIdx="18" presStyleCnt="19"/>
      <dgm:spPr/>
    </dgm:pt>
    <dgm:pt modelId="{56979312-A05A-CA46-B6DE-92E61A61B183}" type="pres">
      <dgm:prSet presAssocID="{98C2AB82-B36B-F848-A002-613F5EAE9671}" presName="desTxN" presStyleLbl="revTx" presStyleIdx="2" presStyleCnt="3">
        <dgm:presLayoutVars>
          <dgm:bulletEnabled val="1"/>
        </dgm:presLayoutVars>
      </dgm:prSet>
      <dgm:spPr/>
    </dgm:pt>
    <dgm:pt modelId="{38043C51-36C1-4146-AE1F-A9F065A95819}" type="pres">
      <dgm:prSet presAssocID="{98C2AB82-B36B-F848-A002-613F5EAE9671}" presName="spN" presStyleCnt="0"/>
      <dgm:spPr/>
    </dgm:pt>
  </dgm:ptLst>
  <dgm:cxnLst>
    <dgm:cxn modelId="{71BC9004-FEA1-7043-B212-B32F2B3DC8B6}" srcId="{98C2AB82-B36B-F848-A002-613F5EAE9671}" destId="{12884BCF-E860-9246-8049-D58169AD3ADD}" srcOrd="0" destOrd="0" parTransId="{23A42643-8C13-154F-9029-62D8E5279634}" sibTransId="{0912E477-B06D-3640-9A1E-8A408F76520C}"/>
    <dgm:cxn modelId="{42D4280D-A9AB-D046-848C-F84620581E7F}" srcId="{5BF12D5C-CCE8-E74D-91A0-207968B26FB3}" destId="{75E92547-73D8-5F4C-9F4F-2B4993F66357}" srcOrd="0" destOrd="0" parTransId="{56653B57-27EA-304D-9785-9676C674C396}" sibTransId="{064B34D7-8E43-4F4F-B536-9352AC753B5E}"/>
    <dgm:cxn modelId="{A7F85C36-6EB0-7C4D-87A9-E9B5D7A7591B}" srcId="{743520CF-97B8-7741-8E8F-6BE3CB58E95C}" destId="{5BF12D5C-CCE8-E74D-91A0-207968B26FB3}" srcOrd="0" destOrd="0" parTransId="{46B2F15C-1A3A-B741-87B6-0FA073298571}" sibTransId="{3AE97ABB-7831-3C43-853B-7F4484336C10}"/>
    <dgm:cxn modelId="{E6BADE72-B749-A745-B1B4-6C9F852FC0C3}" type="presOf" srcId="{75E92547-73D8-5F4C-9F4F-2B4993F66357}" destId="{684F7070-C20A-7E4A-86F7-F93041735ACD}" srcOrd="0" destOrd="0" presId="urn:microsoft.com/office/officeart/2009/3/layout/RandomtoResultProcess"/>
    <dgm:cxn modelId="{302A2199-CDFF-094C-99EC-344678DDD8E9}" type="presOf" srcId="{5BF12D5C-CCE8-E74D-91A0-207968B26FB3}" destId="{632F9259-92EA-B044-BA92-AF1F83A6402A}" srcOrd="0" destOrd="0" presId="urn:microsoft.com/office/officeart/2009/3/layout/RandomtoResultProcess"/>
    <dgm:cxn modelId="{48BE99B0-5803-9E44-8FC6-D4FCF1EFB65F}" type="presOf" srcId="{98C2AB82-B36B-F848-A002-613F5EAE9671}" destId="{74AE4331-9219-F74B-A05D-81767F5F0A08}" srcOrd="0" destOrd="0" presId="urn:microsoft.com/office/officeart/2009/3/layout/RandomtoResultProcess"/>
    <dgm:cxn modelId="{97B75CC4-C442-1C41-87AC-CD465A3EE66E}" type="presOf" srcId="{743520CF-97B8-7741-8E8F-6BE3CB58E95C}" destId="{03FB25E5-6C95-B440-AB3C-017D7A038B48}" srcOrd="0" destOrd="0" presId="urn:microsoft.com/office/officeart/2009/3/layout/RandomtoResultProcess"/>
    <dgm:cxn modelId="{3804BBCB-6419-594C-B7E0-A6F6BBE038D8}" type="presOf" srcId="{12884BCF-E860-9246-8049-D58169AD3ADD}" destId="{56979312-A05A-CA46-B6DE-92E61A61B183}" srcOrd="0" destOrd="0" presId="urn:microsoft.com/office/officeart/2009/3/layout/RandomtoResultProcess"/>
    <dgm:cxn modelId="{67DA40E7-8EF7-F846-81BA-10AB60A0F25C}" srcId="{743520CF-97B8-7741-8E8F-6BE3CB58E95C}" destId="{98C2AB82-B36B-F848-A002-613F5EAE9671}" srcOrd="1" destOrd="0" parTransId="{3BF0D601-898F-DF49-8081-5CB606CE2B9E}" sibTransId="{CB015E65-5446-5D49-8827-3674B222BE59}"/>
    <dgm:cxn modelId="{FFDF6E96-CBDB-FF4F-A45A-FA54519CD127}" type="presParOf" srcId="{03FB25E5-6C95-B440-AB3C-017D7A038B48}" destId="{D7741617-060E-F244-B241-1E7F8C2596E1}" srcOrd="0" destOrd="0" presId="urn:microsoft.com/office/officeart/2009/3/layout/RandomtoResultProcess"/>
    <dgm:cxn modelId="{B0A2B552-37DD-AE4F-B04B-B599ACA55DA4}" type="presParOf" srcId="{D7741617-060E-F244-B241-1E7F8C2596E1}" destId="{632F9259-92EA-B044-BA92-AF1F83A6402A}" srcOrd="0" destOrd="0" presId="urn:microsoft.com/office/officeart/2009/3/layout/RandomtoResultProcess"/>
    <dgm:cxn modelId="{5E363035-C919-FE4D-8317-DA674A8A3B8D}" type="presParOf" srcId="{D7741617-060E-F244-B241-1E7F8C2596E1}" destId="{684F7070-C20A-7E4A-86F7-F93041735ACD}" srcOrd="1" destOrd="0" presId="urn:microsoft.com/office/officeart/2009/3/layout/RandomtoResultProcess"/>
    <dgm:cxn modelId="{0358ABF3-19E9-CD43-813F-9E43335A6D13}" type="presParOf" srcId="{D7741617-060E-F244-B241-1E7F8C2596E1}" destId="{67CC6320-E12A-8243-B94F-A3866E9363C1}" srcOrd="2" destOrd="0" presId="urn:microsoft.com/office/officeart/2009/3/layout/RandomtoResultProcess"/>
    <dgm:cxn modelId="{C5F367BA-FABD-E041-89E3-8C21EF98A299}" type="presParOf" srcId="{D7741617-060E-F244-B241-1E7F8C2596E1}" destId="{39491745-AD82-E041-96DE-B22CFE54F36C}" srcOrd="3" destOrd="0" presId="urn:microsoft.com/office/officeart/2009/3/layout/RandomtoResultProcess"/>
    <dgm:cxn modelId="{6A00F005-EF22-9948-A347-1B5AD4C853C2}" type="presParOf" srcId="{D7741617-060E-F244-B241-1E7F8C2596E1}" destId="{433FD18D-FB3D-B148-9A95-51CB82E37089}" srcOrd="4" destOrd="0" presId="urn:microsoft.com/office/officeart/2009/3/layout/RandomtoResultProcess"/>
    <dgm:cxn modelId="{BF172B91-7C06-9740-A05B-AE2B4ABC9354}" type="presParOf" srcId="{D7741617-060E-F244-B241-1E7F8C2596E1}" destId="{58629F2F-F514-4B4E-B1C1-E997F4325E29}" srcOrd="5" destOrd="0" presId="urn:microsoft.com/office/officeart/2009/3/layout/RandomtoResultProcess"/>
    <dgm:cxn modelId="{B3C4CAA9-1A94-194E-8866-7409DB139070}" type="presParOf" srcId="{D7741617-060E-F244-B241-1E7F8C2596E1}" destId="{FA53F0A0-7E48-0643-8E3C-9859E0657DE9}" srcOrd="6" destOrd="0" presId="urn:microsoft.com/office/officeart/2009/3/layout/RandomtoResultProcess"/>
    <dgm:cxn modelId="{145F2909-DDFC-8341-B5F9-47182FD47613}" type="presParOf" srcId="{D7741617-060E-F244-B241-1E7F8C2596E1}" destId="{AAF811FD-3240-764C-A295-399141DB2672}" srcOrd="7" destOrd="0" presId="urn:microsoft.com/office/officeart/2009/3/layout/RandomtoResultProcess"/>
    <dgm:cxn modelId="{596D6714-EF13-0248-B6F2-C0206E8BA291}" type="presParOf" srcId="{D7741617-060E-F244-B241-1E7F8C2596E1}" destId="{06375407-0BE4-D24F-959B-0D527C35AEF9}" srcOrd="8" destOrd="0" presId="urn:microsoft.com/office/officeart/2009/3/layout/RandomtoResultProcess"/>
    <dgm:cxn modelId="{95774222-1A79-2F45-9E55-CAFF0B4EBDFE}" type="presParOf" srcId="{D7741617-060E-F244-B241-1E7F8C2596E1}" destId="{95039521-E01F-5449-86D7-C31CB0C5C4CB}" srcOrd="9" destOrd="0" presId="urn:microsoft.com/office/officeart/2009/3/layout/RandomtoResultProcess"/>
    <dgm:cxn modelId="{153B5FCE-C287-2049-8DC7-0B8AB3ECF115}" type="presParOf" srcId="{D7741617-060E-F244-B241-1E7F8C2596E1}" destId="{0B120EAD-A424-F944-AC82-DCAF9FA32A12}" srcOrd="10" destOrd="0" presId="urn:microsoft.com/office/officeart/2009/3/layout/RandomtoResultProcess"/>
    <dgm:cxn modelId="{A59746FD-EFA6-2947-9745-0EFCBB8C3F52}" type="presParOf" srcId="{D7741617-060E-F244-B241-1E7F8C2596E1}" destId="{B39E798C-5C14-E94C-8E57-06C1E7471072}" srcOrd="11" destOrd="0" presId="urn:microsoft.com/office/officeart/2009/3/layout/RandomtoResultProcess"/>
    <dgm:cxn modelId="{7B31585C-3652-4F4E-BEFB-8FE36551C6A3}" type="presParOf" srcId="{D7741617-060E-F244-B241-1E7F8C2596E1}" destId="{60C4F252-984B-DC4C-8F4A-0FDD0A60BB1A}" srcOrd="12" destOrd="0" presId="urn:microsoft.com/office/officeart/2009/3/layout/RandomtoResultProcess"/>
    <dgm:cxn modelId="{2899B1BF-352C-684C-8EE2-F0D33CED923D}" type="presParOf" srcId="{D7741617-060E-F244-B241-1E7F8C2596E1}" destId="{A335889E-7F3E-7E44-BCA1-FF90F92EE467}" srcOrd="13" destOrd="0" presId="urn:microsoft.com/office/officeart/2009/3/layout/RandomtoResultProcess"/>
    <dgm:cxn modelId="{56998846-81B5-9147-8D86-D2A164C90B87}" type="presParOf" srcId="{D7741617-060E-F244-B241-1E7F8C2596E1}" destId="{A5DD4BE9-A074-C148-AF7F-7253555EBB71}" srcOrd="14" destOrd="0" presId="urn:microsoft.com/office/officeart/2009/3/layout/RandomtoResultProcess"/>
    <dgm:cxn modelId="{1847BEA0-A71B-174F-B72E-8762F22B42B1}" type="presParOf" srcId="{D7741617-060E-F244-B241-1E7F8C2596E1}" destId="{7BB14692-F363-4B4B-9359-B4360809E9C0}" srcOrd="15" destOrd="0" presId="urn:microsoft.com/office/officeart/2009/3/layout/RandomtoResultProcess"/>
    <dgm:cxn modelId="{9BA13F21-2727-794F-86FB-7D2853A2E347}" type="presParOf" srcId="{D7741617-060E-F244-B241-1E7F8C2596E1}" destId="{C0EE7210-0DE7-814A-8475-CB6C47C6525B}" srcOrd="16" destOrd="0" presId="urn:microsoft.com/office/officeart/2009/3/layout/RandomtoResultProcess"/>
    <dgm:cxn modelId="{675809DE-3A25-9B45-A2CA-A726D3EF0DC3}" type="presParOf" srcId="{D7741617-060E-F244-B241-1E7F8C2596E1}" destId="{E55B0B69-505E-5741-90C2-7F92D4D93F30}" srcOrd="17" destOrd="0" presId="urn:microsoft.com/office/officeart/2009/3/layout/RandomtoResultProcess"/>
    <dgm:cxn modelId="{27539990-D06F-3945-BEEE-34459F734248}" type="presParOf" srcId="{D7741617-060E-F244-B241-1E7F8C2596E1}" destId="{19A9C9DA-026F-814A-9B76-43E2933DE399}" srcOrd="18" destOrd="0" presId="urn:microsoft.com/office/officeart/2009/3/layout/RandomtoResultProcess"/>
    <dgm:cxn modelId="{09127F16-086B-DA45-834F-D82CF88C98D4}" type="presParOf" srcId="{D7741617-060E-F244-B241-1E7F8C2596E1}" destId="{E4F12712-DBF3-9D43-80AE-C80600DF26B2}" srcOrd="19" destOrd="0" presId="urn:microsoft.com/office/officeart/2009/3/layout/RandomtoResultProcess"/>
    <dgm:cxn modelId="{1AC6CE10-1C9B-2C4E-8C2D-5C513E07EEA6}" type="presParOf" srcId="{03FB25E5-6C95-B440-AB3C-017D7A038B48}" destId="{99370F56-A421-2A49-B23C-077EAB87F30B}" srcOrd="1" destOrd="0" presId="urn:microsoft.com/office/officeart/2009/3/layout/RandomtoResultProcess"/>
    <dgm:cxn modelId="{9C3C0FE1-5164-4A4B-A43F-C4C8813C7461}" type="presParOf" srcId="{99370F56-A421-2A49-B23C-077EAB87F30B}" destId="{B2558B4E-39F5-E14D-ABBE-52F01C1561A8}" srcOrd="0" destOrd="0" presId="urn:microsoft.com/office/officeart/2009/3/layout/RandomtoResultProcess"/>
    <dgm:cxn modelId="{EBE84158-E94E-B54B-912C-B71F71C72CB4}" type="presParOf" srcId="{99370F56-A421-2A49-B23C-077EAB87F30B}" destId="{43E23ADF-5394-4E46-B6E7-9FC3E86C5839}" srcOrd="1" destOrd="0" presId="urn:microsoft.com/office/officeart/2009/3/layout/RandomtoResultProcess"/>
    <dgm:cxn modelId="{2C7EA4CC-0C8B-B647-BE8E-B3A23FBFF487}" type="presParOf" srcId="{03FB25E5-6C95-B440-AB3C-017D7A038B48}" destId="{0BBC69E6-E2EF-6D4D-A24F-49FC7F484F85}" srcOrd="2" destOrd="0" presId="urn:microsoft.com/office/officeart/2009/3/layout/RandomtoResultProcess"/>
    <dgm:cxn modelId="{6EBE9036-8C8C-3544-A5E7-4B95C4AFD525}" type="presParOf" srcId="{03FB25E5-6C95-B440-AB3C-017D7A038B48}" destId="{A150DEEE-8F41-E946-922D-EE90BDA321AD}" srcOrd="3" destOrd="0" presId="urn:microsoft.com/office/officeart/2009/3/layout/RandomtoResultProcess"/>
    <dgm:cxn modelId="{1F3C20DA-C6A9-3748-B299-3E18713FC6AA}" type="presParOf" srcId="{A150DEEE-8F41-E946-922D-EE90BDA321AD}" destId="{1E587AEE-FBE6-DC4E-B386-20773675F03E}" srcOrd="0" destOrd="0" presId="urn:microsoft.com/office/officeart/2009/3/layout/RandomtoResultProcess"/>
    <dgm:cxn modelId="{2BE2D76D-43FA-EE4C-88B2-00082612236A}" type="presParOf" srcId="{A150DEEE-8F41-E946-922D-EE90BDA321AD}" destId="{E830CE50-8C08-AC49-ABBB-C429C1C72936}" srcOrd="1" destOrd="0" presId="urn:microsoft.com/office/officeart/2009/3/layout/RandomtoResultProcess"/>
    <dgm:cxn modelId="{99996AA7-C60C-9C41-BAB9-6CD3DA5610D8}" type="presParOf" srcId="{03FB25E5-6C95-B440-AB3C-017D7A038B48}" destId="{3936E4C4-5C0B-BC47-AE39-7634A6DF881D}" srcOrd="4" destOrd="0" presId="urn:microsoft.com/office/officeart/2009/3/layout/RandomtoResultProcess"/>
    <dgm:cxn modelId="{18363A46-FAC5-3C45-A754-FEED2BD35720}" type="presParOf" srcId="{3936E4C4-5C0B-BC47-AE39-7634A6DF881D}" destId="{74AE4331-9219-F74B-A05D-81767F5F0A08}" srcOrd="0" destOrd="0" presId="urn:microsoft.com/office/officeart/2009/3/layout/RandomtoResultProcess"/>
    <dgm:cxn modelId="{304CDCF8-C9E4-0A4D-98F2-F964DEC91012}" type="presParOf" srcId="{3936E4C4-5C0B-BC47-AE39-7634A6DF881D}" destId="{56979312-A05A-CA46-B6DE-92E61A61B183}" srcOrd="1" destOrd="0" presId="urn:microsoft.com/office/officeart/2009/3/layout/RandomtoResultProcess"/>
    <dgm:cxn modelId="{5B55D4D6-519D-FE41-8C6D-B129F8E78DE7}" type="presParOf" srcId="{3936E4C4-5C0B-BC47-AE39-7634A6DF881D}" destId="{38043C51-36C1-4146-AE1F-A9F065A95819}" srcOrd="2" destOrd="0" presId="urn:microsoft.com/office/officeart/2009/3/layout/RandomtoResultProces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2DCE82-5A1B-7F4E-AC2C-2CDD500BFFCD}" type="doc">
      <dgm:prSet loTypeId="urn:microsoft.com/office/officeart/2005/8/layout/chevron1" loCatId="" qsTypeId="urn:microsoft.com/office/officeart/2005/8/quickstyle/simple1" qsCatId="simple" csTypeId="urn:microsoft.com/office/officeart/2005/8/colors/accent1_2" csCatId="accent1" phldr="1"/>
      <dgm:spPr/>
    </dgm:pt>
    <dgm:pt modelId="{64E0B699-D0CA-0045-A418-33D8E3B449DD}">
      <dgm:prSet phldrT="[Text]"/>
      <dgm:spPr/>
      <dgm:t>
        <a:bodyPr/>
        <a:lstStyle/>
        <a:p>
          <a:r>
            <a:rPr lang="en-US" dirty="0"/>
            <a:t>Insite Vancouver</a:t>
          </a:r>
        </a:p>
      </dgm:t>
    </dgm:pt>
    <dgm:pt modelId="{8346CA0F-E09D-FE41-9FB2-A07597DB3828}" type="parTrans" cxnId="{69766F1F-0424-B346-A768-49C4DE006DDF}">
      <dgm:prSet/>
      <dgm:spPr/>
      <dgm:t>
        <a:bodyPr/>
        <a:lstStyle/>
        <a:p>
          <a:endParaRPr lang="en-US"/>
        </a:p>
      </dgm:t>
    </dgm:pt>
    <dgm:pt modelId="{DBFFE512-9883-894D-BCEC-AB18DD26F5BC}" type="sibTrans" cxnId="{69766F1F-0424-B346-A768-49C4DE006DDF}">
      <dgm:prSet/>
      <dgm:spPr/>
      <dgm:t>
        <a:bodyPr/>
        <a:lstStyle/>
        <a:p>
          <a:endParaRPr lang="en-US"/>
        </a:p>
      </dgm:t>
    </dgm:pt>
    <dgm:pt modelId="{6F2FF27F-F8F7-0C49-97E9-410D22508C84}">
      <dgm:prSet phldrT="[Text]"/>
      <dgm:spPr/>
      <dgm:t>
        <a:bodyPr/>
        <a:lstStyle/>
        <a:p>
          <a:r>
            <a:rPr lang="en-US" dirty="0"/>
            <a:t>Safer Inside Recommendations</a:t>
          </a:r>
        </a:p>
      </dgm:t>
    </dgm:pt>
    <dgm:pt modelId="{874CE0DE-DAED-9841-8E18-CE8924B1321A}" type="parTrans" cxnId="{C8011DCC-9DF3-554C-9E19-2679A4F87FB2}">
      <dgm:prSet/>
      <dgm:spPr/>
      <dgm:t>
        <a:bodyPr/>
        <a:lstStyle/>
        <a:p>
          <a:endParaRPr lang="en-US"/>
        </a:p>
      </dgm:t>
    </dgm:pt>
    <dgm:pt modelId="{B9A944C1-7E76-A74C-831F-995EC6BD3C06}" type="sibTrans" cxnId="{C8011DCC-9DF3-554C-9E19-2679A4F87FB2}">
      <dgm:prSet/>
      <dgm:spPr/>
      <dgm:t>
        <a:bodyPr/>
        <a:lstStyle/>
        <a:p>
          <a:endParaRPr lang="en-US"/>
        </a:p>
      </dgm:t>
    </dgm:pt>
    <dgm:pt modelId="{0ABB84C6-8867-E344-A901-B8C22CE43FF9}">
      <dgm:prSet phldrT="[Text]"/>
      <dgm:spPr/>
      <dgm:t>
        <a:bodyPr/>
        <a:lstStyle/>
        <a:p>
          <a:r>
            <a:rPr lang="en-US" dirty="0"/>
            <a:t>3 day Summit </a:t>
          </a:r>
        </a:p>
      </dgm:t>
    </dgm:pt>
    <dgm:pt modelId="{9E3C2148-4266-2743-95A1-B10B93168C72}" type="parTrans" cxnId="{CB89F890-FB9F-1946-8A99-AA9E74390456}">
      <dgm:prSet/>
      <dgm:spPr/>
      <dgm:t>
        <a:bodyPr/>
        <a:lstStyle/>
        <a:p>
          <a:endParaRPr lang="en-US"/>
        </a:p>
      </dgm:t>
    </dgm:pt>
    <dgm:pt modelId="{EC1F75BA-E6D9-1C4E-8FE2-24B4361E9E12}" type="sibTrans" cxnId="{CB89F890-FB9F-1946-8A99-AA9E74390456}">
      <dgm:prSet/>
      <dgm:spPr/>
      <dgm:t>
        <a:bodyPr/>
        <a:lstStyle/>
        <a:p>
          <a:endParaRPr lang="en-US"/>
        </a:p>
      </dgm:t>
    </dgm:pt>
    <dgm:pt modelId="{40B852B3-5D1E-A340-9788-2128D3BBFB4F}">
      <dgm:prSet phldrT="[Text]"/>
      <dgm:spPr/>
      <dgm:t>
        <a:bodyPr/>
        <a:lstStyle/>
        <a:p>
          <a:r>
            <a:rPr lang="en-US" dirty="0"/>
            <a:t>Health Commission Meeting </a:t>
          </a:r>
        </a:p>
      </dgm:t>
    </dgm:pt>
    <dgm:pt modelId="{FE1A485C-35DB-CE4B-A0A3-488F25333FC7}" type="parTrans" cxnId="{685D9494-CA68-FF4E-B8AB-7D4E0E7377E0}">
      <dgm:prSet/>
      <dgm:spPr/>
      <dgm:t>
        <a:bodyPr/>
        <a:lstStyle/>
        <a:p>
          <a:endParaRPr lang="en-US"/>
        </a:p>
      </dgm:t>
    </dgm:pt>
    <dgm:pt modelId="{7548790C-B6D7-B24D-99DF-933D22207924}" type="sibTrans" cxnId="{685D9494-CA68-FF4E-B8AB-7D4E0E7377E0}">
      <dgm:prSet/>
      <dgm:spPr/>
      <dgm:t>
        <a:bodyPr/>
        <a:lstStyle/>
        <a:p>
          <a:endParaRPr lang="en-US"/>
        </a:p>
      </dgm:t>
    </dgm:pt>
    <dgm:pt modelId="{211C63F5-87C4-7643-9D2C-09A067986B87}">
      <dgm:prSet phldrT="[Text]"/>
      <dgm:spPr/>
      <dgm:t>
        <a:bodyPr/>
        <a:lstStyle/>
        <a:p>
          <a:r>
            <a:rPr lang="en-US" dirty="0"/>
            <a:t>Surgeon Generals Report</a:t>
          </a:r>
        </a:p>
      </dgm:t>
    </dgm:pt>
    <dgm:pt modelId="{9121CA97-968E-224B-8B87-3A1F3FB09A84}" type="parTrans" cxnId="{7707BB86-F936-354A-A83B-1518D4918FFB}">
      <dgm:prSet/>
      <dgm:spPr/>
      <dgm:t>
        <a:bodyPr/>
        <a:lstStyle/>
        <a:p>
          <a:endParaRPr lang="en-US"/>
        </a:p>
      </dgm:t>
    </dgm:pt>
    <dgm:pt modelId="{911DA5AD-6E04-7042-ACD2-3D882A76EE98}" type="sibTrans" cxnId="{7707BB86-F936-354A-A83B-1518D4918FFB}">
      <dgm:prSet/>
      <dgm:spPr/>
      <dgm:t>
        <a:bodyPr/>
        <a:lstStyle/>
        <a:p>
          <a:endParaRPr lang="en-US"/>
        </a:p>
      </dgm:t>
    </dgm:pt>
    <dgm:pt modelId="{821E933A-D9FF-1847-A10C-8420011816BF}" type="pres">
      <dgm:prSet presAssocID="{0E2DCE82-5A1B-7F4E-AC2C-2CDD500BFFCD}" presName="Name0" presStyleCnt="0">
        <dgm:presLayoutVars>
          <dgm:dir/>
          <dgm:animLvl val="lvl"/>
          <dgm:resizeHandles val="exact"/>
        </dgm:presLayoutVars>
      </dgm:prSet>
      <dgm:spPr/>
    </dgm:pt>
    <dgm:pt modelId="{E2EC66F1-EEC5-614A-8699-699E4C2B3969}" type="pres">
      <dgm:prSet presAssocID="{64E0B699-D0CA-0045-A418-33D8E3B449DD}" presName="parTxOnly" presStyleLbl="node1" presStyleIdx="0" presStyleCnt="5">
        <dgm:presLayoutVars>
          <dgm:chMax val="0"/>
          <dgm:chPref val="0"/>
          <dgm:bulletEnabled val="1"/>
        </dgm:presLayoutVars>
      </dgm:prSet>
      <dgm:spPr/>
    </dgm:pt>
    <dgm:pt modelId="{42510E5A-94BC-6F4D-818D-7DAEA8C3A323}" type="pres">
      <dgm:prSet presAssocID="{DBFFE512-9883-894D-BCEC-AB18DD26F5BC}" presName="parTxOnlySpace" presStyleCnt="0"/>
      <dgm:spPr/>
    </dgm:pt>
    <dgm:pt modelId="{07F8F851-69D5-2149-A565-8D8797B7BD76}" type="pres">
      <dgm:prSet presAssocID="{6F2FF27F-F8F7-0C49-97E9-410D22508C84}" presName="parTxOnly" presStyleLbl="node1" presStyleIdx="1" presStyleCnt="5">
        <dgm:presLayoutVars>
          <dgm:chMax val="0"/>
          <dgm:chPref val="0"/>
          <dgm:bulletEnabled val="1"/>
        </dgm:presLayoutVars>
      </dgm:prSet>
      <dgm:spPr/>
    </dgm:pt>
    <dgm:pt modelId="{CE2ACB20-5C70-2B45-9921-B97439DA7351}" type="pres">
      <dgm:prSet presAssocID="{B9A944C1-7E76-A74C-831F-995EC6BD3C06}" presName="parTxOnlySpace" presStyleCnt="0"/>
      <dgm:spPr/>
    </dgm:pt>
    <dgm:pt modelId="{8DAA38C9-E475-9F48-BA22-DE87AB6E223D}" type="pres">
      <dgm:prSet presAssocID="{0ABB84C6-8867-E344-A901-B8C22CE43FF9}" presName="parTxOnly" presStyleLbl="node1" presStyleIdx="2" presStyleCnt="5">
        <dgm:presLayoutVars>
          <dgm:chMax val="0"/>
          <dgm:chPref val="0"/>
          <dgm:bulletEnabled val="1"/>
        </dgm:presLayoutVars>
      </dgm:prSet>
      <dgm:spPr/>
    </dgm:pt>
    <dgm:pt modelId="{D644BAE8-E50A-8C4D-8559-BE082605617B}" type="pres">
      <dgm:prSet presAssocID="{EC1F75BA-E6D9-1C4E-8FE2-24B4361E9E12}" presName="parTxOnlySpace" presStyleCnt="0"/>
      <dgm:spPr/>
    </dgm:pt>
    <dgm:pt modelId="{1E86B9C5-A05C-D74D-A575-88001C8EE0BB}" type="pres">
      <dgm:prSet presAssocID="{40B852B3-5D1E-A340-9788-2128D3BBFB4F}" presName="parTxOnly" presStyleLbl="node1" presStyleIdx="3" presStyleCnt="5">
        <dgm:presLayoutVars>
          <dgm:chMax val="0"/>
          <dgm:chPref val="0"/>
          <dgm:bulletEnabled val="1"/>
        </dgm:presLayoutVars>
      </dgm:prSet>
      <dgm:spPr/>
    </dgm:pt>
    <dgm:pt modelId="{62109984-26ED-8F42-9C65-5AA21BD5F15F}" type="pres">
      <dgm:prSet presAssocID="{7548790C-B6D7-B24D-99DF-933D22207924}" presName="parTxOnlySpace" presStyleCnt="0"/>
      <dgm:spPr/>
    </dgm:pt>
    <dgm:pt modelId="{4A594E1E-B173-5245-8692-852A4EFA19A4}" type="pres">
      <dgm:prSet presAssocID="{211C63F5-87C4-7643-9D2C-09A067986B87}" presName="parTxOnly" presStyleLbl="node1" presStyleIdx="4" presStyleCnt="5">
        <dgm:presLayoutVars>
          <dgm:chMax val="0"/>
          <dgm:chPref val="0"/>
          <dgm:bulletEnabled val="1"/>
        </dgm:presLayoutVars>
      </dgm:prSet>
      <dgm:spPr/>
    </dgm:pt>
  </dgm:ptLst>
  <dgm:cxnLst>
    <dgm:cxn modelId="{C4C88C08-CD00-8D47-B553-2D41BF853549}" type="presOf" srcId="{40B852B3-5D1E-A340-9788-2128D3BBFB4F}" destId="{1E86B9C5-A05C-D74D-A575-88001C8EE0BB}" srcOrd="0" destOrd="0" presId="urn:microsoft.com/office/officeart/2005/8/layout/chevron1"/>
    <dgm:cxn modelId="{A55A830A-6427-C649-B4F8-50F02022B7BE}" type="presOf" srcId="{0ABB84C6-8867-E344-A901-B8C22CE43FF9}" destId="{8DAA38C9-E475-9F48-BA22-DE87AB6E223D}" srcOrd="0" destOrd="0" presId="urn:microsoft.com/office/officeart/2005/8/layout/chevron1"/>
    <dgm:cxn modelId="{69766F1F-0424-B346-A768-49C4DE006DDF}" srcId="{0E2DCE82-5A1B-7F4E-AC2C-2CDD500BFFCD}" destId="{64E0B699-D0CA-0045-A418-33D8E3B449DD}" srcOrd="0" destOrd="0" parTransId="{8346CA0F-E09D-FE41-9FB2-A07597DB3828}" sibTransId="{DBFFE512-9883-894D-BCEC-AB18DD26F5BC}"/>
    <dgm:cxn modelId="{AD663621-178A-604F-A751-E8113039ACB2}" type="presOf" srcId="{211C63F5-87C4-7643-9D2C-09A067986B87}" destId="{4A594E1E-B173-5245-8692-852A4EFA19A4}" srcOrd="0" destOrd="0" presId="urn:microsoft.com/office/officeart/2005/8/layout/chevron1"/>
    <dgm:cxn modelId="{4947CB5F-B7C8-5C45-B45A-FC10048842F0}" type="presOf" srcId="{64E0B699-D0CA-0045-A418-33D8E3B449DD}" destId="{E2EC66F1-EEC5-614A-8699-699E4C2B3969}" srcOrd="0" destOrd="0" presId="urn:microsoft.com/office/officeart/2005/8/layout/chevron1"/>
    <dgm:cxn modelId="{AEB0D383-EA9D-5D4D-9C7C-0BD248DF04BB}" type="presOf" srcId="{0E2DCE82-5A1B-7F4E-AC2C-2CDD500BFFCD}" destId="{821E933A-D9FF-1847-A10C-8420011816BF}" srcOrd="0" destOrd="0" presId="urn:microsoft.com/office/officeart/2005/8/layout/chevron1"/>
    <dgm:cxn modelId="{7707BB86-F936-354A-A83B-1518D4918FFB}" srcId="{0E2DCE82-5A1B-7F4E-AC2C-2CDD500BFFCD}" destId="{211C63F5-87C4-7643-9D2C-09A067986B87}" srcOrd="4" destOrd="0" parTransId="{9121CA97-968E-224B-8B87-3A1F3FB09A84}" sibTransId="{911DA5AD-6E04-7042-ACD2-3D882A76EE98}"/>
    <dgm:cxn modelId="{CB89F890-FB9F-1946-8A99-AA9E74390456}" srcId="{0E2DCE82-5A1B-7F4E-AC2C-2CDD500BFFCD}" destId="{0ABB84C6-8867-E344-A901-B8C22CE43FF9}" srcOrd="2" destOrd="0" parTransId="{9E3C2148-4266-2743-95A1-B10B93168C72}" sibTransId="{EC1F75BA-E6D9-1C4E-8FE2-24B4361E9E12}"/>
    <dgm:cxn modelId="{685D9494-CA68-FF4E-B8AB-7D4E0E7377E0}" srcId="{0E2DCE82-5A1B-7F4E-AC2C-2CDD500BFFCD}" destId="{40B852B3-5D1E-A340-9788-2128D3BBFB4F}" srcOrd="3" destOrd="0" parTransId="{FE1A485C-35DB-CE4B-A0A3-488F25333FC7}" sibTransId="{7548790C-B6D7-B24D-99DF-933D22207924}"/>
    <dgm:cxn modelId="{6695C9AF-5926-B54B-91A1-3EDF3D0D4265}" type="presOf" srcId="{6F2FF27F-F8F7-0C49-97E9-410D22508C84}" destId="{07F8F851-69D5-2149-A565-8D8797B7BD76}" srcOrd="0" destOrd="0" presId="urn:microsoft.com/office/officeart/2005/8/layout/chevron1"/>
    <dgm:cxn modelId="{C8011DCC-9DF3-554C-9E19-2679A4F87FB2}" srcId="{0E2DCE82-5A1B-7F4E-AC2C-2CDD500BFFCD}" destId="{6F2FF27F-F8F7-0C49-97E9-410D22508C84}" srcOrd="1" destOrd="0" parTransId="{874CE0DE-DAED-9841-8E18-CE8924B1321A}" sibTransId="{B9A944C1-7E76-A74C-831F-995EC6BD3C06}"/>
    <dgm:cxn modelId="{63EA409F-0B3C-D64A-AFA4-666953F2A1A8}" type="presParOf" srcId="{821E933A-D9FF-1847-A10C-8420011816BF}" destId="{E2EC66F1-EEC5-614A-8699-699E4C2B3969}" srcOrd="0" destOrd="0" presId="urn:microsoft.com/office/officeart/2005/8/layout/chevron1"/>
    <dgm:cxn modelId="{FC617396-D30B-CF46-82AF-34DA992A5BE2}" type="presParOf" srcId="{821E933A-D9FF-1847-A10C-8420011816BF}" destId="{42510E5A-94BC-6F4D-818D-7DAEA8C3A323}" srcOrd="1" destOrd="0" presId="urn:microsoft.com/office/officeart/2005/8/layout/chevron1"/>
    <dgm:cxn modelId="{0D8A8AA8-B187-8145-955A-A9965DB83196}" type="presParOf" srcId="{821E933A-D9FF-1847-A10C-8420011816BF}" destId="{07F8F851-69D5-2149-A565-8D8797B7BD76}" srcOrd="2" destOrd="0" presId="urn:microsoft.com/office/officeart/2005/8/layout/chevron1"/>
    <dgm:cxn modelId="{F6933BDD-A2EB-5B49-8C45-5CD0D56F9326}" type="presParOf" srcId="{821E933A-D9FF-1847-A10C-8420011816BF}" destId="{CE2ACB20-5C70-2B45-9921-B97439DA7351}" srcOrd="3" destOrd="0" presId="urn:microsoft.com/office/officeart/2005/8/layout/chevron1"/>
    <dgm:cxn modelId="{AFA90222-BC93-4A46-95DF-31E1447B1E30}" type="presParOf" srcId="{821E933A-D9FF-1847-A10C-8420011816BF}" destId="{8DAA38C9-E475-9F48-BA22-DE87AB6E223D}" srcOrd="4" destOrd="0" presId="urn:microsoft.com/office/officeart/2005/8/layout/chevron1"/>
    <dgm:cxn modelId="{C5A39E4D-7C7B-204B-B8DF-A59CB0D63609}" type="presParOf" srcId="{821E933A-D9FF-1847-A10C-8420011816BF}" destId="{D644BAE8-E50A-8C4D-8559-BE082605617B}" srcOrd="5" destOrd="0" presId="urn:microsoft.com/office/officeart/2005/8/layout/chevron1"/>
    <dgm:cxn modelId="{1B68E83D-510D-D349-8890-D43D46104371}" type="presParOf" srcId="{821E933A-D9FF-1847-A10C-8420011816BF}" destId="{1E86B9C5-A05C-D74D-A575-88001C8EE0BB}" srcOrd="6" destOrd="0" presId="urn:microsoft.com/office/officeart/2005/8/layout/chevron1"/>
    <dgm:cxn modelId="{40A40DF6-2E28-7840-B71A-118AC210EEA2}" type="presParOf" srcId="{821E933A-D9FF-1847-A10C-8420011816BF}" destId="{62109984-26ED-8F42-9C65-5AA21BD5F15F}" srcOrd="7" destOrd="0" presId="urn:microsoft.com/office/officeart/2005/8/layout/chevron1"/>
    <dgm:cxn modelId="{43A3E4CD-E055-8046-8BAF-253666C6E264}" type="presParOf" srcId="{821E933A-D9FF-1847-A10C-8420011816BF}" destId="{4A594E1E-B173-5245-8692-852A4EFA19A4}" srcOrd="8"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2DCE82-5A1B-7F4E-AC2C-2CDD500BFFCD}" type="doc">
      <dgm:prSet loTypeId="urn:microsoft.com/office/officeart/2005/8/layout/chevron1" loCatId="" qsTypeId="urn:microsoft.com/office/officeart/2005/8/quickstyle/simple1" qsCatId="simple" csTypeId="urn:microsoft.com/office/officeart/2005/8/colors/accent1_2" csCatId="accent1" phldr="1"/>
      <dgm:spPr/>
    </dgm:pt>
    <dgm:pt modelId="{A9BB5DEE-300A-D241-9F7C-FA4F2C33ECF5}">
      <dgm:prSet phldrT="[Text]"/>
      <dgm:spPr/>
      <dgm:t>
        <a:bodyPr/>
        <a:lstStyle/>
        <a:p>
          <a:r>
            <a:rPr lang="en-US" dirty="0"/>
            <a:t>AB186</a:t>
          </a:r>
        </a:p>
      </dgm:t>
    </dgm:pt>
    <dgm:pt modelId="{FD1810DA-78C0-364F-855D-5E4D6D2F6D79}" type="parTrans" cxnId="{DEB79620-2254-7547-AF32-A855E6B6A988}">
      <dgm:prSet/>
      <dgm:spPr/>
      <dgm:t>
        <a:bodyPr/>
        <a:lstStyle/>
        <a:p>
          <a:endParaRPr lang="en-US"/>
        </a:p>
      </dgm:t>
    </dgm:pt>
    <dgm:pt modelId="{12E9BBB7-3893-BE4C-9468-A4F0D40BD068}" type="sibTrans" cxnId="{DEB79620-2254-7547-AF32-A855E6B6A988}">
      <dgm:prSet/>
      <dgm:spPr/>
      <dgm:t>
        <a:bodyPr/>
        <a:lstStyle/>
        <a:p>
          <a:endParaRPr lang="en-US"/>
        </a:p>
      </dgm:t>
    </dgm:pt>
    <dgm:pt modelId="{64E0B699-D0CA-0045-A418-33D8E3B449DD}">
      <dgm:prSet phldrT="[Text]"/>
      <dgm:spPr/>
      <dgm:t>
        <a:bodyPr/>
        <a:lstStyle/>
        <a:p>
          <a:r>
            <a:rPr lang="en-US" dirty="0"/>
            <a:t>Education and Outreach</a:t>
          </a:r>
        </a:p>
      </dgm:t>
    </dgm:pt>
    <dgm:pt modelId="{8346CA0F-E09D-FE41-9FB2-A07597DB3828}" type="parTrans" cxnId="{69766F1F-0424-B346-A768-49C4DE006DDF}">
      <dgm:prSet/>
      <dgm:spPr/>
      <dgm:t>
        <a:bodyPr/>
        <a:lstStyle/>
        <a:p>
          <a:endParaRPr lang="en-US"/>
        </a:p>
      </dgm:t>
    </dgm:pt>
    <dgm:pt modelId="{DBFFE512-9883-894D-BCEC-AB18DD26F5BC}" type="sibTrans" cxnId="{69766F1F-0424-B346-A768-49C4DE006DDF}">
      <dgm:prSet/>
      <dgm:spPr/>
      <dgm:t>
        <a:bodyPr/>
        <a:lstStyle/>
        <a:p>
          <a:endParaRPr lang="en-US"/>
        </a:p>
      </dgm:t>
    </dgm:pt>
    <dgm:pt modelId="{6F2FF27F-F8F7-0C49-97E9-410D22508C84}">
      <dgm:prSet phldrT="[Text]"/>
      <dgm:spPr/>
      <dgm:t>
        <a:bodyPr/>
        <a:lstStyle/>
        <a:p>
          <a:r>
            <a:rPr lang="en-US" dirty="0"/>
            <a:t>Supervisor Breed Task Force</a:t>
          </a:r>
        </a:p>
      </dgm:t>
    </dgm:pt>
    <dgm:pt modelId="{874CE0DE-DAED-9841-8E18-CE8924B1321A}" type="parTrans" cxnId="{C8011DCC-9DF3-554C-9E19-2679A4F87FB2}">
      <dgm:prSet/>
      <dgm:spPr/>
      <dgm:t>
        <a:bodyPr/>
        <a:lstStyle/>
        <a:p>
          <a:endParaRPr lang="en-US"/>
        </a:p>
      </dgm:t>
    </dgm:pt>
    <dgm:pt modelId="{B9A944C1-7E76-A74C-831F-995EC6BD3C06}" type="sibTrans" cxnId="{C8011DCC-9DF3-554C-9E19-2679A4F87FB2}">
      <dgm:prSet/>
      <dgm:spPr/>
      <dgm:t>
        <a:bodyPr/>
        <a:lstStyle/>
        <a:p>
          <a:endParaRPr lang="en-US"/>
        </a:p>
      </dgm:t>
    </dgm:pt>
    <dgm:pt modelId="{0ABB84C6-8867-E344-A901-B8C22CE43FF9}">
      <dgm:prSet phldrT="[Text]"/>
      <dgm:spPr/>
      <dgm:t>
        <a:bodyPr/>
        <a:lstStyle/>
        <a:p>
          <a:r>
            <a:rPr lang="en-US" dirty="0"/>
            <a:t>BOS + Health Commission  Hearings</a:t>
          </a:r>
        </a:p>
      </dgm:t>
    </dgm:pt>
    <dgm:pt modelId="{9E3C2148-4266-2743-95A1-B10B93168C72}" type="parTrans" cxnId="{CB89F890-FB9F-1946-8A99-AA9E74390456}">
      <dgm:prSet/>
      <dgm:spPr/>
      <dgm:t>
        <a:bodyPr/>
        <a:lstStyle/>
        <a:p>
          <a:endParaRPr lang="en-US"/>
        </a:p>
      </dgm:t>
    </dgm:pt>
    <dgm:pt modelId="{EC1F75BA-E6D9-1C4E-8FE2-24B4361E9E12}" type="sibTrans" cxnId="{CB89F890-FB9F-1946-8A99-AA9E74390456}">
      <dgm:prSet/>
      <dgm:spPr/>
      <dgm:t>
        <a:bodyPr/>
        <a:lstStyle/>
        <a:p>
          <a:endParaRPr lang="en-US"/>
        </a:p>
      </dgm:t>
    </dgm:pt>
    <dgm:pt modelId="{98DB6AAF-3AFC-A740-81F8-3A14412F38F1}">
      <dgm:prSet phldrT="[Text]"/>
      <dgm:spPr/>
      <dgm:t>
        <a:bodyPr/>
        <a:lstStyle/>
        <a:p>
          <a:r>
            <a:rPr lang="en-US" dirty="0"/>
            <a:t>Organizational Readiness Assessment</a:t>
          </a:r>
        </a:p>
      </dgm:t>
    </dgm:pt>
    <dgm:pt modelId="{C6F20FD5-6882-3249-8CBA-9873F10DBBA2}" type="parTrans" cxnId="{760B888F-68C9-6540-BFE1-6CD2E05BBE04}">
      <dgm:prSet/>
      <dgm:spPr/>
      <dgm:t>
        <a:bodyPr/>
        <a:lstStyle/>
        <a:p>
          <a:endParaRPr lang="en-US"/>
        </a:p>
      </dgm:t>
    </dgm:pt>
    <dgm:pt modelId="{870E38A3-D129-3E48-9269-CB7E3A90D537}" type="sibTrans" cxnId="{760B888F-68C9-6540-BFE1-6CD2E05BBE04}">
      <dgm:prSet/>
      <dgm:spPr/>
      <dgm:t>
        <a:bodyPr/>
        <a:lstStyle/>
        <a:p>
          <a:endParaRPr lang="en-US"/>
        </a:p>
      </dgm:t>
    </dgm:pt>
    <dgm:pt modelId="{821E933A-D9FF-1847-A10C-8420011816BF}" type="pres">
      <dgm:prSet presAssocID="{0E2DCE82-5A1B-7F4E-AC2C-2CDD500BFFCD}" presName="Name0" presStyleCnt="0">
        <dgm:presLayoutVars>
          <dgm:dir/>
          <dgm:animLvl val="lvl"/>
          <dgm:resizeHandles val="exact"/>
        </dgm:presLayoutVars>
      </dgm:prSet>
      <dgm:spPr/>
    </dgm:pt>
    <dgm:pt modelId="{763A8378-5AAC-EB46-8FEF-F56011123C6E}" type="pres">
      <dgm:prSet presAssocID="{A9BB5DEE-300A-D241-9F7C-FA4F2C33ECF5}" presName="parTxOnly" presStyleLbl="node1" presStyleIdx="0" presStyleCnt="5">
        <dgm:presLayoutVars>
          <dgm:chMax val="0"/>
          <dgm:chPref val="0"/>
          <dgm:bulletEnabled val="1"/>
        </dgm:presLayoutVars>
      </dgm:prSet>
      <dgm:spPr/>
    </dgm:pt>
    <dgm:pt modelId="{AECC3E12-A7A1-8F4E-BB27-6C6F179B1A95}" type="pres">
      <dgm:prSet presAssocID="{12E9BBB7-3893-BE4C-9468-A4F0D40BD068}" presName="parTxOnlySpace" presStyleCnt="0"/>
      <dgm:spPr/>
    </dgm:pt>
    <dgm:pt modelId="{E2EC66F1-EEC5-614A-8699-699E4C2B3969}" type="pres">
      <dgm:prSet presAssocID="{64E0B699-D0CA-0045-A418-33D8E3B449DD}" presName="parTxOnly" presStyleLbl="node1" presStyleIdx="1" presStyleCnt="5">
        <dgm:presLayoutVars>
          <dgm:chMax val="0"/>
          <dgm:chPref val="0"/>
          <dgm:bulletEnabled val="1"/>
        </dgm:presLayoutVars>
      </dgm:prSet>
      <dgm:spPr/>
    </dgm:pt>
    <dgm:pt modelId="{42510E5A-94BC-6F4D-818D-7DAEA8C3A323}" type="pres">
      <dgm:prSet presAssocID="{DBFFE512-9883-894D-BCEC-AB18DD26F5BC}" presName="parTxOnlySpace" presStyleCnt="0"/>
      <dgm:spPr/>
    </dgm:pt>
    <dgm:pt modelId="{07F8F851-69D5-2149-A565-8D8797B7BD76}" type="pres">
      <dgm:prSet presAssocID="{6F2FF27F-F8F7-0C49-97E9-410D22508C84}" presName="parTxOnly" presStyleLbl="node1" presStyleIdx="2" presStyleCnt="5">
        <dgm:presLayoutVars>
          <dgm:chMax val="0"/>
          <dgm:chPref val="0"/>
          <dgm:bulletEnabled val="1"/>
        </dgm:presLayoutVars>
      </dgm:prSet>
      <dgm:spPr/>
    </dgm:pt>
    <dgm:pt modelId="{CE2ACB20-5C70-2B45-9921-B97439DA7351}" type="pres">
      <dgm:prSet presAssocID="{B9A944C1-7E76-A74C-831F-995EC6BD3C06}" presName="parTxOnlySpace" presStyleCnt="0"/>
      <dgm:spPr/>
    </dgm:pt>
    <dgm:pt modelId="{8DAA38C9-E475-9F48-BA22-DE87AB6E223D}" type="pres">
      <dgm:prSet presAssocID="{0ABB84C6-8867-E344-A901-B8C22CE43FF9}" presName="parTxOnly" presStyleLbl="node1" presStyleIdx="3" presStyleCnt="5">
        <dgm:presLayoutVars>
          <dgm:chMax val="0"/>
          <dgm:chPref val="0"/>
          <dgm:bulletEnabled val="1"/>
        </dgm:presLayoutVars>
      </dgm:prSet>
      <dgm:spPr/>
    </dgm:pt>
    <dgm:pt modelId="{5CBAA247-9301-ED4B-91AC-04AE5D16350A}" type="pres">
      <dgm:prSet presAssocID="{EC1F75BA-E6D9-1C4E-8FE2-24B4361E9E12}" presName="parTxOnlySpace" presStyleCnt="0"/>
      <dgm:spPr/>
    </dgm:pt>
    <dgm:pt modelId="{2FEBA609-FBD4-3542-959B-C3D9F51D6292}" type="pres">
      <dgm:prSet presAssocID="{98DB6AAF-3AFC-A740-81F8-3A14412F38F1}" presName="parTxOnly" presStyleLbl="node1" presStyleIdx="4" presStyleCnt="5">
        <dgm:presLayoutVars>
          <dgm:chMax val="0"/>
          <dgm:chPref val="0"/>
          <dgm:bulletEnabled val="1"/>
        </dgm:presLayoutVars>
      </dgm:prSet>
      <dgm:spPr/>
    </dgm:pt>
  </dgm:ptLst>
  <dgm:cxnLst>
    <dgm:cxn modelId="{A55A830A-6427-C649-B4F8-50F02022B7BE}" type="presOf" srcId="{0ABB84C6-8867-E344-A901-B8C22CE43FF9}" destId="{8DAA38C9-E475-9F48-BA22-DE87AB6E223D}" srcOrd="0" destOrd="0" presId="urn:microsoft.com/office/officeart/2005/8/layout/chevron1"/>
    <dgm:cxn modelId="{69766F1F-0424-B346-A768-49C4DE006DDF}" srcId="{0E2DCE82-5A1B-7F4E-AC2C-2CDD500BFFCD}" destId="{64E0B699-D0CA-0045-A418-33D8E3B449DD}" srcOrd="1" destOrd="0" parTransId="{8346CA0F-E09D-FE41-9FB2-A07597DB3828}" sibTransId="{DBFFE512-9883-894D-BCEC-AB18DD26F5BC}"/>
    <dgm:cxn modelId="{DEB79620-2254-7547-AF32-A855E6B6A988}" srcId="{0E2DCE82-5A1B-7F4E-AC2C-2CDD500BFFCD}" destId="{A9BB5DEE-300A-D241-9F7C-FA4F2C33ECF5}" srcOrd="0" destOrd="0" parTransId="{FD1810DA-78C0-364F-855D-5E4D6D2F6D79}" sibTransId="{12E9BBB7-3893-BE4C-9468-A4F0D40BD068}"/>
    <dgm:cxn modelId="{AD8F9E5C-1DB8-274E-8565-263FBF73E2E0}" type="presOf" srcId="{98DB6AAF-3AFC-A740-81F8-3A14412F38F1}" destId="{2FEBA609-FBD4-3542-959B-C3D9F51D6292}" srcOrd="0" destOrd="0" presId="urn:microsoft.com/office/officeart/2005/8/layout/chevron1"/>
    <dgm:cxn modelId="{4947CB5F-B7C8-5C45-B45A-FC10048842F0}" type="presOf" srcId="{64E0B699-D0CA-0045-A418-33D8E3B449DD}" destId="{E2EC66F1-EEC5-614A-8699-699E4C2B3969}" srcOrd="0" destOrd="0" presId="urn:microsoft.com/office/officeart/2005/8/layout/chevron1"/>
    <dgm:cxn modelId="{AEB0D383-EA9D-5D4D-9C7C-0BD248DF04BB}" type="presOf" srcId="{0E2DCE82-5A1B-7F4E-AC2C-2CDD500BFFCD}" destId="{821E933A-D9FF-1847-A10C-8420011816BF}" srcOrd="0" destOrd="0" presId="urn:microsoft.com/office/officeart/2005/8/layout/chevron1"/>
    <dgm:cxn modelId="{760B888F-68C9-6540-BFE1-6CD2E05BBE04}" srcId="{0E2DCE82-5A1B-7F4E-AC2C-2CDD500BFFCD}" destId="{98DB6AAF-3AFC-A740-81F8-3A14412F38F1}" srcOrd="4" destOrd="0" parTransId="{C6F20FD5-6882-3249-8CBA-9873F10DBBA2}" sibTransId="{870E38A3-D129-3E48-9269-CB7E3A90D537}"/>
    <dgm:cxn modelId="{CB89F890-FB9F-1946-8A99-AA9E74390456}" srcId="{0E2DCE82-5A1B-7F4E-AC2C-2CDD500BFFCD}" destId="{0ABB84C6-8867-E344-A901-B8C22CE43FF9}" srcOrd="3" destOrd="0" parTransId="{9E3C2148-4266-2743-95A1-B10B93168C72}" sibTransId="{EC1F75BA-E6D9-1C4E-8FE2-24B4361E9E12}"/>
    <dgm:cxn modelId="{6695C9AF-5926-B54B-91A1-3EDF3D0D4265}" type="presOf" srcId="{6F2FF27F-F8F7-0C49-97E9-410D22508C84}" destId="{07F8F851-69D5-2149-A565-8D8797B7BD76}" srcOrd="0" destOrd="0" presId="urn:microsoft.com/office/officeart/2005/8/layout/chevron1"/>
    <dgm:cxn modelId="{A99063B8-D0B3-094B-A576-FD6661853DD4}" type="presOf" srcId="{A9BB5DEE-300A-D241-9F7C-FA4F2C33ECF5}" destId="{763A8378-5AAC-EB46-8FEF-F56011123C6E}" srcOrd="0" destOrd="0" presId="urn:microsoft.com/office/officeart/2005/8/layout/chevron1"/>
    <dgm:cxn modelId="{C8011DCC-9DF3-554C-9E19-2679A4F87FB2}" srcId="{0E2DCE82-5A1B-7F4E-AC2C-2CDD500BFFCD}" destId="{6F2FF27F-F8F7-0C49-97E9-410D22508C84}" srcOrd="2" destOrd="0" parTransId="{874CE0DE-DAED-9841-8E18-CE8924B1321A}" sibTransId="{B9A944C1-7E76-A74C-831F-995EC6BD3C06}"/>
    <dgm:cxn modelId="{C03DCB4C-CD1A-D248-BD10-EE352FCC50A9}" type="presParOf" srcId="{821E933A-D9FF-1847-A10C-8420011816BF}" destId="{763A8378-5AAC-EB46-8FEF-F56011123C6E}" srcOrd="0" destOrd="0" presId="urn:microsoft.com/office/officeart/2005/8/layout/chevron1"/>
    <dgm:cxn modelId="{DA11D911-7894-7B42-8F75-60EB3EFDA418}" type="presParOf" srcId="{821E933A-D9FF-1847-A10C-8420011816BF}" destId="{AECC3E12-A7A1-8F4E-BB27-6C6F179B1A95}" srcOrd="1" destOrd="0" presId="urn:microsoft.com/office/officeart/2005/8/layout/chevron1"/>
    <dgm:cxn modelId="{63EA409F-0B3C-D64A-AFA4-666953F2A1A8}" type="presParOf" srcId="{821E933A-D9FF-1847-A10C-8420011816BF}" destId="{E2EC66F1-EEC5-614A-8699-699E4C2B3969}" srcOrd="2" destOrd="0" presId="urn:microsoft.com/office/officeart/2005/8/layout/chevron1"/>
    <dgm:cxn modelId="{FC617396-D30B-CF46-82AF-34DA992A5BE2}" type="presParOf" srcId="{821E933A-D9FF-1847-A10C-8420011816BF}" destId="{42510E5A-94BC-6F4D-818D-7DAEA8C3A323}" srcOrd="3" destOrd="0" presId="urn:microsoft.com/office/officeart/2005/8/layout/chevron1"/>
    <dgm:cxn modelId="{0D8A8AA8-B187-8145-955A-A9965DB83196}" type="presParOf" srcId="{821E933A-D9FF-1847-A10C-8420011816BF}" destId="{07F8F851-69D5-2149-A565-8D8797B7BD76}" srcOrd="4" destOrd="0" presId="urn:microsoft.com/office/officeart/2005/8/layout/chevron1"/>
    <dgm:cxn modelId="{F6933BDD-A2EB-5B49-8C45-5CD0D56F9326}" type="presParOf" srcId="{821E933A-D9FF-1847-A10C-8420011816BF}" destId="{CE2ACB20-5C70-2B45-9921-B97439DA7351}" srcOrd="5" destOrd="0" presId="urn:microsoft.com/office/officeart/2005/8/layout/chevron1"/>
    <dgm:cxn modelId="{AFA90222-BC93-4A46-95DF-31E1447B1E30}" type="presParOf" srcId="{821E933A-D9FF-1847-A10C-8420011816BF}" destId="{8DAA38C9-E475-9F48-BA22-DE87AB6E223D}" srcOrd="6" destOrd="0" presId="urn:microsoft.com/office/officeart/2005/8/layout/chevron1"/>
    <dgm:cxn modelId="{49C46F0E-3DE8-5440-87B0-79D2F9318A30}" type="presParOf" srcId="{821E933A-D9FF-1847-A10C-8420011816BF}" destId="{5CBAA247-9301-ED4B-91AC-04AE5D16350A}" srcOrd="7" destOrd="0" presId="urn:microsoft.com/office/officeart/2005/8/layout/chevron1"/>
    <dgm:cxn modelId="{7B1E50C6-C6F6-AD4C-AB75-B984DEF01F86}" type="presParOf" srcId="{821E933A-D9FF-1847-A10C-8420011816BF}" destId="{2FEBA609-FBD4-3542-959B-C3D9F51D6292}" srcOrd="8"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2DCE82-5A1B-7F4E-AC2C-2CDD500BFFCD}" type="doc">
      <dgm:prSet loTypeId="urn:microsoft.com/office/officeart/2005/8/layout/chevron1" loCatId="" qsTypeId="urn:microsoft.com/office/officeart/2005/8/quickstyle/simple1" qsCatId="simple" csTypeId="urn:microsoft.com/office/officeart/2005/8/colors/accent1_2" csCatId="accent1" phldr="1"/>
      <dgm:spPr/>
    </dgm:pt>
    <dgm:pt modelId="{A9BB5DEE-300A-D241-9F7C-FA4F2C33ECF5}">
      <dgm:prSet phldrT="[Text]"/>
      <dgm:spPr/>
      <dgm:t>
        <a:bodyPr/>
        <a:lstStyle/>
        <a:p>
          <a:r>
            <a:rPr lang="en-US" dirty="0"/>
            <a:t>Health Commission Resolution</a:t>
          </a:r>
        </a:p>
      </dgm:t>
    </dgm:pt>
    <dgm:pt modelId="{FD1810DA-78C0-364F-855D-5E4D6D2F6D79}" type="parTrans" cxnId="{DEB79620-2254-7547-AF32-A855E6B6A988}">
      <dgm:prSet/>
      <dgm:spPr/>
      <dgm:t>
        <a:bodyPr/>
        <a:lstStyle/>
        <a:p>
          <a:endParaRPr lang="en-US"/>
        </a:p>
      </dgm:t>
    </dgm:pt>
    <dgm:pt modelId="{12E9BBB7-3893-BE4C-9468-A4F0D40BD068}" type="sibTrans" cxnId="{DEB79620-2254-7547-AF32-A855E6B6A988}">
      <dgm:prSet/>
      <dgm:spPr/>
      <dgm:t>
        <a:bodyPr/>
        <a:lstStyle/>
        <a:p>
          <a:endParaRPr lang="en-US"/>
        </a:p>
      </dgm:t>
    </dgm:pt>
    <dgm:pt modelId="{1EA8DE51-2F1C-2C4A-A639-FF979FA43DCC}">
      <dgm:prSet phldrT="[Text]" custT="1"/>
      <dgm:spPr>
        <a:solidFill>
          <a:srgbClr val="79BDE9"/>
        </a:solidFill>
      </dgm:spPr>
      <dgm:t>
        <a:bodyPr/>
        <a:lstStyle/>
        <a:p>
          <a:r>
            <a:rPr lang="en-US" sz="4400" dirty="0">
              <a:solidFill>
                <a:srgbClr val="EC7E1E"/>
              </a:solidFill>
            </a:rPr>
            <a:t>SIF</a:t>
          </a:r>
        </a:p>
      </dgm:t>
    </dgm:pt>
    <dgm:pt modelId="{B30F3666-9CAD-7446-9B4F-39D17F2F382D}" type="parTrans" cxnId="{BC566FC8-1035-AA4F-903B-B1F2216407E2}">
      <dgm:prSet/>
      <dgm:spPr/>
      <dgm:t>
        <a:bodyPr/>
        <a:lstStyle/>
        <a:p>
          <a:endParaRPr lang="en-US"/>
        </a:p>
      </dgm:t>
    </dgm:pt>
    <dgm:pt modelId="{7ADE5197-5436-E642-9CAF-1BF66E4E2FF5}" type="sibTrans" cxnId="{BC566FC8-1035-AA4F-903B-B1F2216407E2}">
      <dgm:prSet/>
      <dgm:spPr/>
      <dgm:t>
        <a:bodyPr/>
        <a:lstStyle/>
        <a:p>
          <a:endParaRPr lang="en-US"/>
        </a:p>
      </dgm:t>
    </dgm:pt>
    <dgm:pt modelId="{0335AC02-F6A6-BC46-80C7-8F331C198D1D}">
      <dgm:prSet phldrT="[Text]"/>
      <dgm:spPr>
        <a:solidFill>
          <a:srgbClr val="79BDE9"/>
        </a:solidFill>
      </dgm:spPr>
      <dgm:t>
        <a:bodyPr/>
        <a:lstStyle/>
        <a:p>
          <a:r>
            <a:rPr lang="en-US" dirty="0">
              <a:solidFill>
                <a:srgbClr val="EC7E1E"/>
              </a:solidFill>
            </a:rPr>
            <a:t>City Attorney</a:t>
          </a:r>
        </a:p>
      </dgm:t>
    </dgm:pt>
    <dgm:pt modelId="{82841130-2719-CB40-85EA-7D1BCA911C67}" type="parTrans" cxnId="{DDFA7670-7E52-454A-88AA-0E260E581BF7}">
      <dgm:prSet/>
      <dgm:spPr/>
      <dgm:t>
        <a:bodyPr/>
        <a:lstStyle/>
        <a:p>
          <a:endParaRPr lang="en-US"/>
        </a:p>
      </dgm:t>
    </dgm:pt>
    <dgm:pt modelId="{5E6D8EF9-C7EC-E641-9EC0-1499B664F107}" type="sibTrans" cxnId="{DDFA7670-7E52-454A-88AA-0E260E581BF7}">
      <dgm:prSet/>
      <dgm:spPr/>
      <dgm:t>
        <a:bodyPr/>
        <a:lstStyle/>
        <a:p>
          <a:endParaRPr lang="en-US"/>
        </a:p>
      </dgm:t>
    </dgm:pt>
    <dgm:pt modelId="{768E58AD-266F-CA4D-AEF7-72D0243BD49C}">
      <dgm:prSet/>
      <dgm:spPr>
        <a:solidFill>
          <a:srgbClr val="79BDE9"/>
        </a:solidFill>
        <a:ln>
          <a:solidFill>
            <a:srgbClr val="60A7E5"/>
          </a:solidFill>
        </a:ln>
      </dgm:spPr>
      <dgm:t>
        <a:bodyPr/>
        <a:lstStyle/>
        <a:p>
          <a:r>
            <a:rPr lang="en-US">
              <a:solidFill>
                <a:srgbClr val="EC7E1E"/>
              </a:solidFill>
            </a:rPr>
            <a:t>Counting the votes for AB186</a:t>
          </a:r>
          <a:endParaRPr lang="en-US" dirty="0">
            <a:solidFill>
              <a:srgbClr val="EC7E1E"/>
            </a:solidFill>
          </a:endParaRPr>
        </a:p>
      </dgm:t>
    </dgm:pt>
    <dgm:pt modelId="{E9B8E0BF-761F-AA4F-A61C-738E6C074A9A}" type="parTrans" cxnId="{B23A7D46-468C-A541-B6D7-032AF8BEB28B}">
      <dgm:prSet/>
      <dgm:spPr/>
      <dgm:t>
        <a:bodyPr/>
        <a:lstStyle/>
        <a:p>
          <a:endParaRPr lang="en-US"/>
        </a:p>
      </dgm:t>
    </dgm:pt>
    <dgm:pt modelId="{5CD657CA-856E-874C-85D4-3B92645A0B8A}" type="sibTrans" cxnId="{B23A7D46-468C-A541-B6D7-032AF8BEB28B}">
      <dgm:prSet/>
      <dgm:spPr/>
      <dgm:t>
        <a:bodyPr/>
        <a:lstStyle/>
        <a:p>
          <a:endParaRPr lang="en-US"/>
        </a:p>
      </dgm:t>
    </dgm:pt>
    <dgm:pt modelId="{DFC6D0D5-A18F-0C4A-BCD1-10E1C04B7B21}">
      <dgm:prSet/>
      <dgm:spPr>
        <a:solidFill>
          <a:srgbClr val="79BDE9"/>
        </a:solidFill>
      </dgm:spPr>
      <dgm:t>
        <a:bodyPr/>
        <a:lstStyle/>
        <a:p>
          <a:r>
            <a:rPr lang="en-US" dirty="0">
              <a:solidFill>
                <a:srgbClr val="EC7E1E"/>
              </a:solidFill>
            </a:rPr>
            <a:t>Demonstration Project, Education and Outreach</a:t>
          </a:r>
        </a:p>
      </dgm:t>
    </dgm:pt>
    <dgm:pt modelId="{FF8660ED-E330-6A4F-A4D4-D280178D9543}" type="parTrans" cxnId="{8A3356BE-7CD2-CB4F-B711-DD924AFD095D}">
      <dgm:prSet/>
      <dgm:spPr/>
      <dgm:t>
        <a:bodyPr/>
        <a:lstStyle/>
        <a:p>
          <a:endParaRPr lang="en-US"/>
        </a:p>
      </dgm:t>
    </dgm:pt>
    <dgm:pt modelId="{405C2CBE-E828-4148-8F41-1149BF2D6EB8}" type="sibTrans" cxnId="{8A3356BE-7CD2-CB4F-B711-DD924AFD095D}">
      <dgm:prSet/>
      <dgm:spPr/>
      <dgm:t>
        <a:bodyPr/>
        <a:lstStyle/>
        <a:p>
          <a:endParaRPr lang="en-US"/>
        </a:p>
      </dgm:t>
    </dgm:pt>
    <dgm:pt modelId="{821E933A-D9FF-1847-A10C-8420011816BF}" type="pres">
      <dgm:prSet presAssocID="{0E2DCE82-5A1B-7F4E-AC2C-2CDD500BFFCD}" presName="Name0" presStyleCnt="0">
        <dgm:presLayoutVars>
          <dgm:dir/>
          <dgm:animLvl val="lvl"/>
          <dgm:resizeHandles val="exact"/>
        </dgm:presLayoutVars>
      </dgm:prSet>
      <dgm:spPr/>
    </dgm:pt>
    <dgm:pt modelId="{763A8378-5AAC-EB46-8FEF-F56011123C6E}" type="pres">
      <dgm:prSet presAssocID="{A9BB5DEE-300A-D241-9F7C-FA4F2C33ECF5}" presName="parTxOnly" presStyleLbl="node1" presStyleIdx="0" presStyleCnt="5">
        <dgm:presLayoutVars>
          <dgm:chMax val="0"/>
          <dgm:chPref val="0"/>
          <dgm:bulletEnabled val="1"/>
        </dgm:presLayoutVars>
      </dgm:prSet>
      <dgm:spPr/>
    </dgm:pt>
    <dgm:pt modelId="{27BB934E-6502-1543-A6CC-6138926FA203}" type="pres">
      <dgm:prSet presAssocID="{12E9BBB7-3893-BE4C-9468-A4F0D40BD068}" presName="parTxOnlySpace" presStyleCnt="0"/>
      <dgm:spPr/>
    </dgm:pt>
    <dgm:pt modelId="{0F8579C2-6B34-784D-96EE-676D02FD2F91}" type="pres">
      <dgm:prSet presAssocID="{0335AC02-F6A6-BC46-80C7-8F331C198D1D}" presName="parTxOnly" presStyleLbl="node1" presStyleIdx="1" presStyleCnt="5">
        <dgm:presLayoutVars>
          <dgm:chMax val="0"/>
          <dgm:chPref val="0"/>
          <dgm:bulletEnabled val="1"/>
        </dgm:presLayoutVars>
      </dgm:prSet>
      <dgm:spPr/>
    </dgm:pt>
    <dgm:pt modelId="{2713A292-C17E-AE45-815B-0C80BB25768D}" type="pres">
      <dgm:prSet presAssocID="{5E6D8EF9-C7EC-E641-9EC0-1499B664F107}" presName="parTxOnlySpace" presStyleCnt="0"/>
      <dgm:spPr/>
    </dgm:pt>
    <dgm:pt modelId="{8346D837-1BA1-3545-97B5-2CB6DBE9F192}" type="pres">
      <dgm:prSet presAssocID="{768E58AD-266F-CA4D-AEF7-72D0243BD49C}" presName="parTxOnly" presStyleLbl="node1" presStyleIdx="2" presStyleCnt="5">
        <dgm:presLayoutVars>
          <dgm:chMax val="0"/>
          <dgm:chPref val="0"/>
          <dgm:bulletEnabled val="1"/>
        </dgm:presLayoutVars>
      </dgm:prSet>
      <dgm:spPr/>
    </dgm:pt>
    <dgm:pt modelId="{24E205D3-4CC8-B14F-8366-4D17B87D24C0}" type="pres">
      <dgm:prSet presAssocID="{5CD657CA-856E-874C-85D4-3B92645A0B8A}" presName="parTxOnlySpace" presStyleCnt="0"/>
      <dgm:spPr/>
    </dgm:pt>
    <dgm:pt modelId="{2433F9C6-20CD-7B43-8345-0A35F46B9F31}" type="pres">
      <dgm:prSet presAssocID="{DFC6D0D5-A18F-0C4A-BCD1-10E1C04B7B21}" presName="parTxOnly" presStyleLbl="node1" presStyleIdx="3" presStyleCnt="5">
        <dgm:presLayoutVars>
          <dgm:chMax val="0"/>
          <dgm:chPref val="0"/>
          <dgm:bulletEnabled val="1"/>
        </dgm:presLayoutVars>
      </dgm:prSet>
      <dgm:spPr/>
    </dgm:pt>
    <dgm:pt modelId="{4F0E4F59-5A39-E541-B1C1-FFEA2B55741E}" type="pres">
      <dgm:prSet presAssocID="{405C2CBE-E828-4148-8F41-1149BF2D6EB8}" presName="parTxOnlySpace" presStyleCnt="0"/>
      <dgm:spPr/>
    </dgm:pt>
    <dgm:pt modelId="{511E5796-9ACB-AB4D-BE87-3E3329403DB9}" type="pres">
      <dgm:prSet presAssocID="{1EA8DE51-2F1C-2C4A-A639-FF979FA43DCC}" presName="parTxOnly" presStyleLbl="node1" presStyleIdx="4" presStyleCnt="5">
        <dgm:presLayoutVars>
          <dgm:chMax val="0"/>
          <dgm:chPref val="0"/>
          <dgm:bulletEnabled val="1"/>
        </dgm:presLayoutVars>
      </dgm:prSet>
      <dgm:spPr/>
    </dgm:pt>
  </dgm:ptLst>
  <dgm:cxnLst>
    <dgm:cxn modelId="{DEB79620-2254-7547-AF32-A855E6B6A988}" srcId="{0E2DCE82-5A1B-7F4E-AC2C-2CDD500BFFCD}" destId="{A9BB5DEE-300A-D241-9F7C-FA4F2C33ECF5}" srcOrd="0" destOrd="0" parTransId="{FD1810DA-78C0-364F-855D-5E4D6D2F6D79}" sibTransId="{12E9BBB7-3893-BE4C-9468-A4F0D40BD068}"/>
    <dgm:cxn modelId="{B23A7D46-468C-A541-B6D7-032AF8BEB28B}" srcId="{0E2DCE82-5A1B-7F4E-AC2C-2CDD500BFFCD}" destId="{768E58AD-266F-CA4D-AEF7-72D0243BD49C}" srcOrd="2" destOrd="0" parTransId="{E9B8E0BF-761F-AA4F-A61C-738E6C074A9A}" sibTransId="{5CD657CA-856E-874C-85D4-3B92645A0B8A}"/>
    <dgm:cxn modelId="{7AA59658-EE3B-C447-B5FD-0B5ABE69C60D}" type="presOf" srcId="{DFC6D0D5-A18F-0C4A-BCD1-10E1C04B7B21}" destId="{2433F9C6-20CD-7B43-8345-0A35F46B9F31}" srcOrd="0" destOrd="0" presId="urn:microsoft.com/office/officeart/2005/8/layout/chevron1"/>
    <dgm:cxn modelId="{DDFA7670-7E52-454A-88AA-0E260E581BF7}" srcId="{0E2DCE82-5A1B-7F4E-AC2C-2CDD500BFFCD}" destId="{0335AC02-F6A6-BC46-80C7-8F331C198D1D}" srcOrd="1" destOrd="0" parTransId="{82841130-2719-CB40-85EA-7D1BCA911C67}" sibTransId="{5E6D8EF9-C7EC-E641-9EC0-1499B664F107}"/>
    <dgm:cxn modelId="{AEB0D383-EA9D-5D4D-9C7C-0BD248DF04BB}" type="presOf" srcId="{0E2DCE82-5A1B-7F4E-AC2C-2CDD500BFFCD}" destId="{821E933A-D9FF-1847-A10C-8420011816BF}" srcOrd="0" destOrd="0" presId="urn:microsoft.com/office/officeart/2005/8/layout/chevron1"/>
    <dgm:cxn modelId="{A99063B8-D0B3-094B-A576-FD6661853DD4}" type="presOf" srcId="{A9BB5DEE-300A-D241-9F7C-FA4F2C33ECF5}" destId="{763A8378-5AAC-EB46-8FEF-F56011123C6E}" srcOrd="0" destOrd="0" presId="urn:microsoft.com/office/officeart/2005/8/layout/chevron1"/>
    <dgm:cxn modelId="{8A3356BE-7CD2-CB4F-B711-DD924AFD095D}" srcId="{0E2DCE82-5A1B-7F4E-AC2C-2CDD500BFFCD}" destId="{DFC6D0D5-A18F-0C4A-BCD1-10E1C04B7B21}" srcOrd="3" destOrd="0" parTransId="{FF8660ED-E330-6A4F-A4D4-D280178D9543}" sibTransId="{405C2CBE-E828-4148-8F41-1149BF2D6EB8}"/>
    <dgm:cxn modelId="{BC566FC8-1035-AA4F-903B-B1F2216407E2}" srcId="{0E2DCE82-5A1B-7F4E-AC2C-2CDD500BFFCD}" destId="{1EA8DE51-2F1C-2C4A-A639-FF979FA43DCC}" srcOrd="4" destOrd="0" parTransId="{B30F3666-9CAD-7446-9B4F-39D17F2F382D}" sibTransId="{7ADE5197-5436-E642-9CAF-1BF66E4E2FF5}"/>
    <dgm:cxn modelId="{30EE11D4-C66A-1743-92EA-A713111D5683}" type="presOf" srcId="{0335AC02-F6A6-BC46-80C7-8F331C198D1D}" destId="{0F8579C2-6B34-784D-96EE-676D02FD2F91}" srcOrd="0" destOrd="0" presId="urn:microsoft.com/office/officeart/2005/8/layout/chevron1"/>
    <dgm:cxn modelId="{017D35E8-E271-1F48-970B-9F078831FFDF}" type="presOf" srcId="{1EA8DE51-2F1C-2C4A-A639-FF979FA43DCC}" destId="{511E5796-9ACB-AB4D-BE87-3E3329403DB9}" srcOrd="0" destOrd="0" presId="urn:microsoft.com/office/officeart/2005/8/layout/chevron1"/>
    <dgm:cxn modelId="{D3BE05F9-5523-6D41-A746-2F54D0168386}" type="presOf" srcId="{768E58AD-266F-CA4D-AEF7-72D0243BD49C}" destId="{8346D837-1BA1-3545-97B5-2CB6DBE9F192}" srcOrd="0" destOrd="0" presId="urn:microsoft.com/office/officeart/2005/8/layout/chevron1"/>
    <dgm:cxn modelId="{C03DCB4C-CD1A-D248-BD10-EE352FCC50A9}" type="presParOf" srcId="{821E933A-D9FF-1847-A10C-8420011816BF}" destId="{763A8378-5AAC-EB46-8FEF-F56011123C6E}" srcOrd="0" destOrd="0" presId="urn:microsoft.com/office/officeart/2005/8/layout/chevron1"/>
    <dgm:cxn modelId="{8E7E88E1-543C-7340-843C-6D35F34E2877}" type="presParOf" srcId="{821E933A-D9FF-1847-A10C-8420011816BF}" destId="{27BB934E-6502-1543-A6CC-6138926FA203}" srcOrd="1" destOrd="0" presId="urn:microsoft.com/office/officeart/2005/8/layout/chevron1"/>
    <dgm:cxn modelId="{2AE4AA4C-1132-2542-8F76-3A1C5F6DCFBB}" type="presParOf" srcId="{821E933A-D9FF-1847-A10C-8420011816BF}" destId="{0F8579C2-6B34-784D-96EE-676D02FD2F91}" srcOrd="2" destOrd="0" presId="urn:microsoft.com/office/officeart/2005/8/layout/chevron1"/>
    <dgm:cxn modelId="{8401DDA1-4CCC-8049-B93F-5CBC5961E0E9}" type="presParOf" srcId="{821E933A-D9FF-1847-A10C-8420011816BF}" destId="{2713A292-C17E-AE45-815B-0C80BB25768D}" srcOrd="3" destOrd="0" presId="urn:microsoft.com/office/officeart/2005/8/layout/chevron1"/>
    <dgm:cxn modelId="{E6EF06B8-3E14-4A47-BE7F-FA1282DD99D4}" type="presParOf" srcId="{821E933A-D9FF-1847-A10C-8420011816BF}" destId="{8346D837-1BA1-3545-97B5-2CB6DBE9F192}" srcOrd="4" destOrd="0" presId="urn:microsoft.com/office/officeart/2005/8/layout/chevron1"/>
    <dgm:cxn modelId="{2D2B4299-7FBE-DC4B-9D9E-6CA9B7BE4F2B}" type="presParOf" srcId="{821E933A-D9FF-1847-A10C-8420011816BF}" destId="{24E205D3-4CC8-B14F-8366-4D17B87D24C0}" srcOrd="5" destOrd="0" presId="urn:microsoft.com/office/officeart/2005/8/layout/chevron1"/>
    <dgm:cxn modelId="{96D2D968-907E-7344-ADD7-26F64BE5EB9D}" type="presParOf" srcId="{821E933A-D9FF-1847-A10C-8420011816BF}" destId="{2433F9C6-20CD-7B43-8345-0A35F46B9F31}" srcOrd="6" destOrd="0" presId="urn:microsoft.com/office/officeart/2005/8/layout/chevron1"/>
    <dgm:cxn modelId="{4D07029C-D34A-0D49-B2A9-45CC6D1C0078}" type="presParOf" srcId="{821E933A-D9FF-1847-A10C-8420011816BF}" destId="{4F0E4F59-5A39-E541-B1C1-FFEA2B55741E}" srcOrd="7" destOrd="0" presId="urn:microsoft.com/office/officeart/2005/8/layout/chevron1"/>
    <dgm:cxn modelId="{C7F8F790-0842-CB40-9C58-D6807A2D3BD8}" type="presParOf" srcId="{821E933A-D9FF-1847-A10C-8420011816BF}" destId="{511E5796-9ACB-AB4D-BE87-3E3329403DB9}" srcOrd="8" destOrd="0" presId="urn:microsoft.com/office/officeart/2005/8/layout/chevron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2DCE82-5A1B-7F4E-AC2C-2CDD500BFFCD}" type="doc">
      <dgm:prSet loTypeId="urn:microsoft.com/office/officeart/2005/8/layout/chevron1" loCatId="" qsTypeId="urn:microsoft.com/office/officeart/2005/8/quickstyle/simple1" qsCatId="simple" csTypeId="urn:microsoft.com/office/officeart/2005/8/colors/accent1_2" csCatId="accent1" phldr="1"/>
      <dgm:spPr/>
    </dgm:pt>
    <dgm:pt modelId="{A9BB5DEE-300A-D241-9F7C-FA4F2C33ECF5}">
      <dgm:prSet phldrT="[Text]" custT="1"/>
      <dgm:spPr/>
      <dgm:t>
        <a:bodyPr/>
        <a:lstStyle/>
        <a:p>
          <a:r>
            <a:rPr lang="en-US" sz="4000" dirty="0"/>
            <a:t>Tenderloin Community Conversations</a:t>
          </a:r>
        </a:p>
      </dgm:t>
    </dgm:pt>
    <dgm:pt modelId="{FD1810DA-78C0-364F-855D-5E4D6D2F6D79}" type="parTrans" cxnId="{DEB79620-2254-7547-AF32-A855E6B6A988}">
      <dgm:prSet/>
      <dgm:spPr/>
      <dgm:t>
        <a:bodyPr/>
        <a:lstStyle/>
        <a:p>
          <a:endParaRPr lang="en-US"/>
        </a:p>
      </dgm:t>
    </dgm:pt>
    <dgm:pt modelId="{12E9BBB7-3893-BE4C-9468-A4F0D40BD068}" type="sibTrans" cxnId="{DEB79620-2254-7547-AF32-A855E6B6A988}">
      <dgm:prSet/>
      <dgm:spPr/>
      <dgm:t>
        <a:bodyPr/>
        <a:lstStyle/>
        <a:p>
          <a:endParaRPr lang="en-US"/>
        </a:p>
      </dgm:t>
    </dgm:pt>
    <dgm:pt modelId="{821E933A-D9FF-1847-A10C-8420011816BF}" type="pres">
      <dgm:prSet presAssocID="{0E2DCE82-5A1B-7F4E-AC2C-2CDD500BFFCD}" presName="Name0" presStyleCnt="0">
        <dgm:presLayoutVars>
          <dgm:dir/>
          <dgm:animLvl val="lvl"/>
          <dgm:resizeHandles val="exact"/>
        </dgm:presLayoutVars>
      </dgm:prSet>
      <dgm:spPr/>
    </dgm:pt>
    <dgm:pt modelId="{763A8378-5AAC-EB46-8FEF-F56011123C6E}" type="pres">
      <dgm:prSet presAssocID="{A9BB5DEE-300A-D241-9F7C-FA4F2C33ECF5}" presName="parTxOnly" presStyleLbl="node1" presStyleIdx="0" presStyleCnt="1">
        <dgm:presLayoutVars>
          <dgm:chMax val="0"/>
          <dgm:chPref val="0"/>
          <dgm:bulletEnabled val="1"/>
        </dgm:presLayoutVars>
      </dgm:prSet>
      <dgm:spPr/>
    </dgm:pt>
  </dgm:ptLst>
  <dgm:cxnLst>
    <dgm:cxn modelId="{DEB79620-2254-7547-AF32-A855E6B6A988}" srcId="{0E2DCE82-5A1B-7F4E-AC2C-2CDD500BFFCD}" destId="{A9BB5DEE-300A-D241-9F7C-FA4F2C33ECF5}" srcOrd="0" destOrd="0" parTransId="{FD1810DA-78C0-364F-855D-5E4D6D2F6D79}" sibTransId="{12E9BBB7-3893-BE4C-9468-A4F0D40BD068}"/>
    <dgm:cxn modelId="{AEB0D383-EA9D-5D4D-9C7C-0BD248DF04BB}" type="presOf" srcId="{0E2DCE82-5A1B-7F4E-AC2C-2CDD500BFFCD}" destId="{821E933A-D9FF-1847-A10C-8420011816BF}" srcOrd="0" destOrd="0" presId="urn:microsoft.com/office/officeart/2005/8/layout/chevron1"/>
    <dgm:cxn modelId="{A99063B8-D0B3-094B-A576-FD6661853DD4}" type="presOf" srcId="{A9BB5DEE-300A-D241-9F7C-FA4F2C33ECF5}" destId="{763A8378-5AAC-EB46-8FEF-F56011123C6E}" srcOrd="0" destOrd="0" presId="urn:microsoft.com/office/officeart/2005/8/layout/chevron1"/>
    <dgm:cxn modelId="{C03DCB4C-CD1A-D248-BD10-EE352FCC50A9}" type="presParOf" srcId="{821E933A-D9FF-1847-A10C-8420011816BF}" destId="{763A8378-5AAC-EB46-8FEF-F56011123C6E}" srcOrd="0" destOrd="0" presId="urn:microsoft.com/office/officeart/2005/8/layout/chevron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85CE2C-E98C-7A40-966A-B80AA671A937}"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30BE4FFC-C84D-6A48-AAE0-C1D5355E05B4}">
      <dgm:prSet phldrT="[Text]"/>
      <dgm:spPr/>
      <dgm:t>
        <a:bodyPr/>
        <a:lstStyle/>
        <a:p>
          <a:r>
            <a:rPr lang="en-US" dirty="0">
              <a:solidFill>
                <a:srgbClr val="60A7E5"/>
              </a:solidFill>
            </a:rPr>
            <a:t>SFF</a:t>
          </a:r>
        </a:p>
      </dgm:t>
    </dgm:pt>
    <dgm:pt modelId="{21745B41-701F-7C47-97EB-41690544F7AA}" type="parTrans" cxnId="{0C460845-1A53-7E42-8627-A66C92DFA923}">
      <dgm:prSet/>
      <dgm:spPr/>
      <dgm:t>
        <a:bodyPr/>
        <a:lstStyle/>
        <a:p>
          <a:endParaRPr lang="en-US"/>
        </a:p>
      </dgm:t>
    </dgm:pt>
    <dgm:pt modelId="{96AE82CF-EE55-8240-B28D-3366B4E7FDED}" type="sibTrans" cxnId="{0C460845-1A53-7E42-8627-A66C92DFA923}">
      <dgm:prSet/>
      <dgm:spPr/>
      <dgm:t>
        <a:bodyPr/>
        <a:lstStyle/>
        <a:p>
          <a:endParaRPr lang="en-US"/>
        </a:p>
      </dgm:t>
    </dgm:pt>
    <dgm:pt modelId="{B5F80AA8-AF65-EE47-AD9A-768E31F594F7}">
      <dgm:prSet phldrT="[Text]"/>
      <dgm:spPr>
        <a:ln>
          <a:noFill/>
        </a:ln>
      </dgm:spPr>
      <dgm:t>
        <a:bodyPr/>
        <a:lstStyle/>
        <a:p>
          <a:r>
            <a:rPr lang="en-US" dirty="0">
              <a:solidFill>
                <a:srgbClr val="EC7E1E"/>
              </a:solidFill>
            </a:rPr>
            <a:t>SFMH</a:t>
          </a:r>
        </a:p>
      </dgm:t>
    </dgm:pt>
    <dgm:pt modelId="{3C1DB68D-D10F-704A-8519-0901CADC8CCF}" type="parTrans" cxnId="{77845390-C01B-3346-828F-02E0885FC130}">
      <dgm:prSet/>
      <dgm:spPr/>
      <dgm:t>
        <a:bodyPr/>
        <a:lstStyle/>
        <a:p>
          <a:endParaRPr lang="en-US"/>
        </a:p>
      </dgm:t>
    </dgm:pt>
    <dgm:pt modelId="{7022FCCF-C9E5-3044-9B1E-4806B0FC33E4}" type="sibTrans" cxnId="{77845390-C01B-3346-828F-02E0885FC130}">
      <dgm:prSet/>
      <dgm:spPr/>
      <dgm:t>
        <a:bodyPr/>
        <a:lstStyle/>
        <a:p>
          <a:endParaRPr lang="en-US"/>
        </a:p>
      </dgm:t>
    </dgm:pt>
    <dgm:pt modelId="{2FEA72E5-17F5-E545-9829-899B9E4F4C1C}" type="pres">
      <dgm:prSet presAssocID="{8685CE2C-E98C-7A40-966A-B80AA671A937}" presName="Name0" presStyleCnt="0">
        <dgm:presLayoutVars>
          <dgm:chMax val="7"/>
          <dgm:chPref val="7"/>
          <dgm:dir/>
          <dgm:animLvl val="lvl"/>
        </dgm:presLayoutVars>
      </dgm:prSet>
      <dgm:spPr/>
    </dgm:pt>
    <dgm:pt modelId="{768CA5D1-172F-CF47-9998-29680957BDE2}" type="pres">
      <dgm:prSet presAssocID="{30BE4FFC-C84D-6A48-AAE0-C1D5355E05B4}" presName="Accent1" presStyleCnt="0"/>
      <dgm:spPr/>
    </dgm:pt>
    <dgm:pt modelId="{4B30F37B-15BA-F142-9653-74F951865FD1}" type="pres">
      <dgm:prSet presAssocID="{30BE4FFC-C84D-6A48-AAE0-C1D5355E05B4}" presName="Accent" presStyleLbl="node1" presStyleIdx="0" presStyleCnt="2"/>
      <dgm:spPr>
        <a:solidFill>
          <a:srgbClr val="60A7E5"/>
        </a:solidFill>
        <a:ln>
          <a:noFill/>
        </a:ln>
      </dgm:spPr>
    </dgm:pt>
    <dgm:pt modelId="{71AB0824-2963-1E4A-8169-7F5E46AF5D71}" type="pres">
      <dgm:prSet presAssocID="{30BE4FFC-C84D-6A48-AAE0-C1D5355E05B4}" presName="Parent1" presStyleLbl="revTx" presStyleIdx="0" presStyleCnt="2">
        <dgm:presLayoutVars>
          <dgm:chMax val="1"/>
          <dgm:chPref val="1"/>
          <dgm:bulletEnabled val="1"/>
        </dgm:presLayoutVars>
      </dgm:prSet>
      <dgm:spPr/>
    </dgm:pt>
    <dgm:pt modelId="{F7A01C50-0AF3-214B-9F5F-729A688FB8DF}" type="pres">
      <dgm:prSet presAssocID="{B5F80AA8-AF65-EE47-AD9A-768E31F594F7}" presName="Accent2" presStyleCnt="0"/>
      <dgm:spPr/>
    </dgm:pt>
    <dgm:pt modelId="{63DAC321-FE61-6F48-AEE4-729692C47797}" type="pres">
      <dgm:prSet presAssocID="{B5F80AA8-AF65-EE47-AD9A-768E31F594F7}" presName="Accent" presStyleLbl="node1" presStyleIdx="1" presStyleCnt="2"/>
      <dgm:spPr>
        <a:solidFill>
          <a:srgbClr val="EC7E1E"/>
        </a:solidFill>
      </dgm:spPr>
    </dgm:pt>
    <dgm:pt modelId="{B8DFED6C-75B8-8E48-8938-F9949FB24E9D}" type="pres">
      <dgm:prSet presAssocID="{B5F80AA8-AF65-EE47-AD9A-768E31F594F7}" presName="Parent2" presStyleLbl="revTx" presStyleIdx="1" presStyleCnt="2">
        <dgm:presLayoutVars>
          <dgm:chMax val="1"/>
          <dgm:chPref val="1"/>
          <dgm:bulletEnabled val="1"/>
        </dgm:presLayoutVars>
      </dgm:prSet>
      <dgm:spPr/>
    </dgm:pt>
  </dgm:ptLst>
  <dgm:cxnLst>
    <dgm:cxn modelId="{8E42AA36-D2D2-1541-90BD-092B9774AB9E}" type="presOf" srcId="{30BE4FFC-C84D-6A48-AAE0-C1D5355E05B4}" destId="{71AB0824-2963-1E4A-8169-7F5E46AF5D71}" srcOrd="0" destOrd="0" presId="urn:microsoft.com/office/officeart/2009/layout/CircleArrowProcess"/>
    <dgm:cxn modelId="{FE2F9A3E-8E26-084B-8DD3-95DFEAC9BEA0}" type="presOf" srcId="{B5F80AA8-AF65-EE47-AD9A-768E31F594F7}" destId="{B8DFED6C-75B8-8E48-8938-F9949FB24E9D}" srcOrd="0" destOrd="0" presId="urn:microsoft.com/office/officeart/2009/layout/CircleArrowProcess"/>
    <dgm:cxn modelId="{0C460845-1A53-7E42-8627-A66C92DFA923}" srcId="{8685CE2C-E98C-7A40-966A-B80AA671A937}" destId="{30BE4FFC-C84D-6A48-AAE0-C1D5355E05B4}" srcOrd="0" destOrd="0" parTransId="{21745B41-701F-7C47-97EB-41690544F7AA}" sibTransId="{96AE82CF-EE55-8240-B28D-3366B4E7FDED}"/>
    <dgm:cxn modelId="{EE29CA70-8258-8C45-B818-C50B7D5CE712}" type="presOf" srcId="{8685CE2C-E98C-7A40-966A-B80AA671A937}" destId="{2FEA72E5-17F5-E545-9829-899B9E4F4C1C}" srcOrd="0" destOrd="0" presId="urn:microsoft.com/office/officeart/2009/layout/CircleArrowProcess"/>
    <dgm:cxn modelId="{77845390-C01B-3346-828F-02E0885FC130}" srcId="{8685CE2C-E98C-7A40-966A-B80AA671A937}" destId="{B5F80AA8-AF65-EE47-AD9A-768E31F594F7}" srcOrd="1" destOrd="0" parTransId="{3C1DB68D-D10F-704A-8519-0901CADC8CCF}" sibTransId="{7022FCCF-C9E5-3044-9B1E-4806B0FC33E4}"/>
    <dgm:cxn modelId="{37B86DFA-2929-1647-86D7-92633C744AB9}" type="presParOf" srcId="{2FEA72E5-17F5-E545-9829-899B9E4F4C1C}" destId="{768CA5D1-172F-CF47-9998-29680957BDE2}" srcOrd="0" destOrd="0" presId="urn:microsoft.com/office/officeart/2009/layout/CircleArrowProcess"/>
    <dgm:cxn modelId="{0745EC37-DBB5-C949-BADB-E794F59AA74D}" type="presParOf" srcId="{768CA5D1-172F-CF47-9998-29680957BDE2}" destId="{4B30F37B-15BA-F142-9653-74F951865FD1}" srcOrd="0" destOrd="0" presId="urn:microsoft.com/office/officeart/2009/layout/CircleArrowProcess"/>
    <dgm:cxn modelId="{2D0830F5-A093-204D-845A-2FDB485860B3}" type="presParOf" srcId="{2FEA72E5-17F5-E545-9829-899B9E4F4C1C}" destId="{71AB0824-2963-1E4A-8169-7F5E46AF5D71}" srcOrd="1" destOrd="0" presId="urn:microsoft.com/office/officeart/2009/layout/CircleArrowProcess"/>
    <dgm:cxn modelId="{095A62F3-2B9D-FC41-80E0-FCB627D31F54}" type="presParOf" srcId="{2FEA72E5-17F5-E545-9829-899B9E4F4C1C}" destId="{F7A01C50-0AF3-214B-9F5F-729A688FB8DF}" srcOrd="2" destOrd="0" presId="urn:microsoft.com/office/officeart/2009/layout/CircleArrowProcess"/>
    <dgm:cxn modelId="{9DBCA7DF-7145-6E45-ABD7-BE6F628B6449}" type="presParOf" srcId="{F7A01C50-0AF3-214B-9F5F-729A688FB8DF}" destId="{63DAC321-FE61-6F48-AEE4-729692C47797}" srcOrd="0" destOrd="0" presId="urn:microsoft.com/office/officeart/2009/layout/CircleArrowProcess"/>
    <dgm:cxn modelId="{79FC67EA-9C37-BB45-8604-37ACF51809B4}" type="presParOf" srcId="{2FEA72E5-17F5-E545-9829-899B9E4F4C1C}" destId="{B8DFED6C-75B8-8E48-8938-F9949FB24E9D}" srcOrd="3" destOrd="0" presId="urn:microsoft.com/office/officeart/2009/layout/CircleArrowProcess"/>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85CE2C-E98C-7A40-966A-B80AA671A937}"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30BE4FFC-C84D-6A48-AAE0-C1D5355E05B4}">
      <dgm:prSet phldrT="[Text]"/>
      <dgm:spPr/>
      <dgm:t>
        <a:bodyPr/>
        <a:lstStyle/>
        <a:p>
          <a:r>
            <a:rPr lang="en-US" dirty="0">
              <a:solidFill>
                <a:srgbClr val="60A7E5"/>
              </a:solidFill>
            </a:rPr>
            <a:t>SFF</a:t>
          </a:r>
        </a:p>
      </dgm:t>
    </dgm:pt>
    <dgm:pt modelId="{21745B41-701F-7C47-97EB-41690544F7AA}" type="parTrans" cxnId="{0C460845-1A53-7E42-8627-A66C92DFA923}">
      <dgm:prSet/>
      <dgm:spPr/>
      <dgm:t>
        <a:bodyPr/>
        <a:lstStyle/>
        <a:p>
          <a:endParaRPr lang="en-US"/>
        </a:p>
      </dgm:t>
    </dgm:pt>
    <dgm:pt modelId="{96AE82CF-EE55-8240-B28D-3366B4E7FDED}" type="sibTrans" cxnId="{0C460845-1A53-7E42-8627-A66C92DFA923}">
      <dgm:prSet/>
      <dgm:spPr/>
      <dgm:t>
        <a:bodyPr/>
        <a:lstStyle/>
        <a:p>
          <a:endParaRPr lang="en-US"/>
        </a:p>
      </dgm:t>
    </dgm:pt>
    <dgm:pt modelId="{B5F80AA8-AF65-EE47-AD9A-768E31F594F7}">
      <dgm:prSet phldrT="[Text]"/>
      <dgm:spPr>
        <a:ln>
          <a:noFill/>
        </a:ln>
      </dgm:spPr>
      <dgm:t>
        <a:bodyPr/>
        <a:lstStyle/>
        <a:p>
          <a:r>
            <a:rPr lang="en-US" dirty="0">
              <a:solidFill>
                <a:srgbClr val="EC7E1E"/>
              </a:solidFill>
            </a:rPr>
            <a:t>SFMH</a:t>
          </a:r>
        </a:p>
      </dgm:t>
    </dgm:pt>
    <dgm:pt modelId="{3C1DB68D-D10F-704A-8519-0901CADC8CCF}" type="parTrans" cxnId="{77845390-C01B-3346-828F-02E0885FC130}">
      <dgm:prSet/>
      <dgm:spPr/>
      <dgm:t>
        <a:bodyPr/>
        <a:lstStyle/>
        <a:p>
          <a:endParaRPr lang="en-US"/>
        </a:p>
      </dgm:t>
    </dgm:pt>
    <dgm:pt modelId="{7022FCCF-C9E5-3044-9B1E-4806B0FC33E4}" type="sibTrans" cxnId="{77845390-C01B-3346-828F-02E0885FC130}">
      <dgm:prSet/>
      <dgm:spPr/>
      <dgm:t>
        <a:bodyPr/>
        <a:lstStyle/>
        <a:p>
          <a:endParaRPr lang="en-US"/>
        </a:p>
      </dgm:t>
    </dgm:pt>
    <dgm:pt modelId="{2FEA72E5-17F5-E545-9829-899B9E4F4C1C}" type="pres">
      <dgm:prSet presAssocID="{8685CE2C-E98C-7A40-966A-B80AA671A937}" presName="Name0" presStyleCnt="0">
        <dgm:presLayoutVars>
          <dgm:chMax val="7"/>
          <dgm:chPref val="7"/>
          <dgm:dir/>
          <dgm:animLvl val="lvl"/>
        </dgm:presLayoutVars>
      </dgm:prSet>
      <dgm:spPr/>
    </dgm:pt>
    <dgm:pt modelId="{768CA5D1-172F-CF47-9998-29680957BDE2}" type="pres">
      <dgm:prSet presAssocID="{30BE4FFC-C84D-6A48-AAE0-C1D5355E05B4}" presName="Accent1" presStyleCnt="0"/>
      <dgm:spPr/>
    </dgm:pt>
    <dgm:pt modelId="{4B30F37B-15BA-F142-9653-74F951865FD1}" type="pres">
      <dgm:prSet presAssocID="{30BE4FFC-C84D-6A48-AAE0-C1D5355E05B4}" presName="Accent" presStyleLbl="node1" presStyleIdx="0" presStyleCnt="2"/>
      <dgm:spPr>
        <a:solidFill>
          <a:srgbClr val="60A7E5"/>
        </a:solidFill>
        <a:ln>
          <a:noFill/>
        </a:ln>
      </dgm:spPr>
    </dgm:pt>
    <dgm:pt modelId="{71AB0824-2963-1E4A-8169-7F5E46AF5D71}" type="pres">
      <dgm:prSet presAssocID="{30BE4FFC-C84D-6A48-AAE0-C1D5355E05B4}" presName="Parent1" presStyleLbl="revTx" presStyleIdx="0" presStyleCnt="2">
        <dgm:presLayoutVars>
          <dgm:chMax val="1"/>
          <dgm:chPref val="1"/>
          <dgm:bulletEnabled val="1"/>
        </dgm:presLayoutVars>
      </dgm:prSet>
      <dgm:spPr/>
    </dgm:pt>
    <dgm:pt modelId="{F7A01C50-0AF3-214B-9F5F-729A688FB8DF}" type="pres">
      <dgm:prSet presAssocID="{B5F80AA8-AF65-EE47-AD9A-768E31F594F7}" presName="Accent2" presStyleCnt="0"/>
      <dgm:spPr/>
    </dgm:pt>
    <dgm:pt modelId="{63DAC321-FE61-6F48-AEE4-729692C47797}" type="pres">
      <dgm:prSet presAssocID="{B5F80AA8-AF65-EE47-AD9A-768E31F594F7}" presName="Accent" presStyleLbl="node1" presStyleIdx="1" presStyleCnt="2"/>
      <dgm:spPr>
        <a:solidFill>
          <a:srgbClr val="EC7E1E"/>
        </a:solidFill>
      </dgm:spPr>
    </dgm:pt>
    <dgm:pt modelId="{B8DFED6C-75B8-8E48-8938-F9949FB24E9D}" type="pres">
      <dgm:prSet presAssocID="{B5F80AA8-AF65-EE47-AD9A-768E31F594F7}" presName="Parent2" presStyleLbl="revTx" presStyleIdx="1" presStyleCnt="2">
        <dgm:presLayoutVars>
          <dgm:chMax val="1"/>
          <dgm:chPref val="1"/>
          <dgm:bulletEnabled val="1"/>
        </dgm:presLayoutVars>
      </dgm:prSet>
      <dgm:spPr/>
    </dgm:pt>
  </dgm:ptLst>
  <dgm:cxnLst>
    <dgm:cxn modelId="{D66E6A17-6176-444E-A27E-BED9DD71FD21}" type="presOf" srcId="{30BE4FFC-C84D-6A48-AAE0-C1D5355E05B4}" destId="{71AB0824-2963-1E4A-8169-7F5E46AF5D71}" srcOrd="0" destOrd="0" presId="urn:microsoft.com/office/officeart/2009/layout/CircleArrowProcess"/>
    <dgm:cxn modelId="{0C460845-1A53-7E42-8627-A66C92DFA923}" srcId="{8685CE2C-E98C-7A40-966A-B80AA671A937}" destId="{30BE4FFC-C84D-6A48-AAE0-C1D5355E05B4}" srcOrd="0" destOrd="0" parTransId="{21745B41-701F-7C47-97EB-41690544F7AA}" sibTransId="{96AE82CF-EE55-8240-B28D-3366B4E7FDED}"/>
    <dgm:cxn modelId="{9C58C785-76B6-7246-8E86-2D1AEE9C7D08}" type="presOf" srcId="{8685CE2C-E98C-7A40-966A-B80AA671A937}" destId="{2FEA72E5-17F5-E545-9829-899B9E4F4C1C}" srcOrd="0" destOrd="0" presId="urn:microsoft.com/office/officeart/2009/layout/CircleArrowProcess"/>
    <dgm:cxn modelId="{77845390-C01B-3346-828F-02E0885FC130}" srcId="{8685CE2C-E98C-7A40-966A-B80AA671A937}" destId="{B5F80AA8-AF65-EE47-AD9A-768E31F594F7}" srcOrd="1" destOrd="0" parTransId="{3C1DB68D-D10F-704A-8519-0901CADC8CCF}" sibTransId="{7022FCCF-C9E5-3044-9B1E-4806B0FC33E4}"/>
    <dgm:cxn modelId="{5985A398-9228-3C4D-8BC1-2BB9F4950CC7}" type="presOf" srcId="{B5F80AA8-AF65-EE47-AD9A-768E31F594F7}" destId="{B8DFED6C-75B8-8E48-8938-F9949FB24E9D}" srcOrd="0" destOrd="0" presId="urn:microsoft.com/office/officeart/2009/layout/CircleArrowProcess"/>
    <dgm:cxn modelId="{B8E5E94D-9445-E043-8FFA-E8A4BEBC4AE0}" type="presParOf" srcId="{2FEA72E5-17F5-E545-9829-899B9E4F4C1C}" destId="{768CA5D1-172F-CF47-9998-29680957BDE2}" srcOrd="0" destOrd="0" presId="urn:microsoft.com/office/officeart/2009/layout/CircleArrowProcess"/>
    <dgm:cxn modelId="{9ACEEDFC-E662-0941-86A5-79C7FC395CBA}" type="presParOf" srcId="{768CA5D1-172F-CF47-9998-29680957BDE2}" destId="{4B30F37B-15BA-F142-9653-74F951865FD1}" srcOrd="0" destOrd="0" presId="urn:microsoft.com/office/officeart/2009/layout/CircleArrowProcess"/>
    <dgm:cxn modelId="{AF3F3AD8-46B3-CB4F-835A-580CF01B8688}" type="presParOf" srcId="{2FEA72E5-17F5-E545-9829-899B9E4F4C1C}" destId="{71AB0824-2963-1E4A-8169-7F5E46AF5D71}" srcOrd="1" destOrd="0" presId="urn:microsoft.com/office/officeart/2009/layout/CircleArrowProcess"/>
    <dgm:cxn modelId="{37FBFA9F-8950-C14D-A736-34C805B09040}" type="presParOf" srcId="{2FEA72E5-17F5-E545-9829-899B9E4F4C1C}" destId="{F7A01C50-0AF3-214B-9F5F-729A688FB8DF}" srcOrd="2" destOrd="0" presId="urn:microsoft.com/office/officeart/2009/layout/CircleArrowProcess"/>
    <dgm:cxn modelId="{0359857A-9D4E-1B43-A20C-42145709F599}" type="presParOf" srcId="{F7A01C50-0AF3-214B-9F5F-729A688FB8DF}" destId="{63DAC321-FE61-6F48-AEE4-729692C47797}" srcOrd="0" destOrd="0" presId="urn:microsoft.com/office/officeart/2009/layout/CircleArrowProcess"/>
    <dgm:cxn modelId="{56FF1D9E-8AC9-4E4B-A7EB-F53FFB871290}" type="presParOf" srcId="{2FEA72E5-17F5-E545-9829-899B9E4F4C1C}" destId="{B8DFED6C-75B8-8E48-8938-F9949FB24E9D}" srcOrd="3" destOrd="0" presId="urn:microsoft.com/office/officeart/2009/layout/CircleArrowProcess"/>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39A690-CAE5-2C43-9D80-46498965AE37}" type="doc">
      <dgm:prSet loTypeId="urn:microsoft.com/office/officeart/2005/8/layout/arrow2" loCatId="" qsTypeId="urn:microsoft.com/office/officeart/2005/8/quickstyle/simple4" qsCatId="simple" csTypeId="urn:microsoft.com/office/officeart/2005/8/colors/accent1_2" csCatId="accent1" phldr="1"/>
      <dgm:spPr/>
    </dgm:pt>
    <dgm:pt modelId="{10EC5684-205A-E249-A2A8-3FB9B03A1203}">
      <dgm:prSet phldrT="[Text]"/>
      <dgm:spPr/>
      <dgm:t>
        <a:bodyPr/>
        <a:lstStyle/>
        <a:p>
          <a:r>
            <a:rPr lang="en-US" dirty="0">
              <a:solidFill>
                <a:schemeClr val="tx1"/>
              </a:solidFill>
            </a:rPr>
            <a:t>Safe Injection Services</a:t>
          </a:r>
          <a:endParaRPr lang="en-US" dirty="0"/>
        </a:p>
      </dgm:t>
    </dgm:pt>
    <dgm:pt modelId="{71DAEA14-A61D-1742-9700-18090B350505}" type="parTrans" cxnId="{18274148-415D-B54C-8D67-ABD9AAF2B9C8}">
      <dgm:prSet/>
      <dgm:spPr/>
      <dgm:t>
        <a:bodyPr/>
        <a:lstStyle/>
        <a:p>
          <a:endParaRPr lang="en-US"/>
        </a:p>
      </dgm:t>
    </dgm:pt>
    <dgm:pt modelId="{2A3CA386-8D92-A444-965D-12965714E0D5}" type="sibTrans" cxnId="{18274148-415D-B54C-8D67-ABD9AAF2B9C8}">
      <dgm:prSet/>
      <dgm:spPr/>
      <dgm:t>
        <a:bodyPr/>
        <a:lstStyle/>
        <a:p>
          <a:endParaRPr lang="en-US"/>
        </a:p>
      </dgm:t>
    </dgm:pt>
    <dgm:pt modelId="{125C1CAA-19BE-8A41-98C0-A50CCE75B00C}">
      <dgm:prSet phldrT="[Text]"/>
      <dgm:spPr/>
      <dgm:t>
        <a:bodyPr/>
        <a:lstStyle/>
        <a:p>
          <a:r>
            <a:rPr lang="en-US" dirty="0">
              <a:solidFill>
                <a:schemeClr val="tx1"/>
              </a:solidFill>
            </a:rPr>
            <a:t>Drug User Resource Center</a:t>
          </a:r>
        </a:p>
      </dgm:t>
    </dgm:pt>
    <dgm:pt modelId="{B398B790-3E71-0D4F-BF2D-D5E15D4FE2D6}" type="parTrans" cxnId="{AA0716E4-0C24-1B4A-BB62-87383CF1D9CD}">
      <dgm:prSet/>
      <dgm:spPr/>
      <dgm:t>
        <a:bodyPr/>
        <a:lstStyle/>
        <a:p>
          <a:endParaRPr lang="en-US"/>
        </a:p>
      </dgm:t>
    </dgm:pt>
    <dgm:pt modelId="{AA5D0518-A4A4-5E40-9B73-CD492A9C2BA3}" type="sibTrans" cxnId="{AA0716E4-0C24-1B4A-BB62-87383CF1D9CD}">
      <dgm:prSet/>
      <dgm:spPr/>
      <dgm:t>
        <a:bodyPr/>
        <a:lstStyle/>
        <a:p>
          <a:endParaRPr lang="en-US"/>
        </a:p>
      </dgm:t>
    </dgm:pt>
    <dgm:pt modelId="{9C20E601-1F41-934E-91AC-BD79D0E57FD1}">
      <dgm:prSet phldrT="[Text]"/>
      <dgm:spPr/>
      <dgm:t>
        <a:bodyPr/>
        <a:lstStyle/>
        <a:p>
          <a:r>
            <a:rPr lang="en-US" dirty="0">
              <a:solidFill>
                <a:schemeClr val="tx1"/>
              </a:solidFill>
            </a:rPr>
            <a:t>Access to Treatment + Recovery</a:t>
          </a:r>
          <a:endParaRPr lang="en-US" dirty="0"/>
        </a:p>
      </dgm:t>
    </dgm:pt>
    <dgm:pt modelId="{9C781044-594A-4D48-B0F9-DB3FEDFACEE5}" type="parTrans" cxnId="{058E8A62-795B-4040-A169-7B805ED74A9E}">
      <dgm:prSet/>
      <dgm:spPr/>
      <dgm:t>
        <a:bodyPr/>
        <a:lstStyle/>
        <a:p>
          <a:endParaRPr lang="en-US"/>
        </a:p>
      </dgm:t>
    </dgm:pt>
    <dgm:pt modelId="{031D4431-D384-2943-8575-4A574950982F}" type="sibTrans" cxnId="{058E8A62-795B-4040-A169-7B805ED74A9E}">
      <dgm:prSet/>
      <dgm:spPr/>
      <dgm:t>
        <a:bodyPr/>
        <a:lstStyle/>
        <a:p>
          <a:endParaRPr lang="en-US"/>
        </a:p>
      </dgm:t>
    </dgm:pt>
    <dgm:pt modelId="{776A8A95-CA3B-5B4C-82EE-C9EBAB8F9038}" type="pres">
      <dgm:prSet presAssocID="{3D39A690-CAE5-2C43-9D80-46498965AE37}" presName="arrowDiagram" presStyleCnt="0">
        <dgm:presLayoutVars>
          <dgm:chMax val="5"/>
          <dgm:dir/>
          <dgm:resizeHandles val="exact"/>
        </dgm:presLayoutVars>
      </dgm:prSet>
      <dgm:spPr/>
    </dgm:pt>
    <dgm:pt modelId="{2E9E7C01-87EF-A944-A546-6A3AAB54E0A8}" type="pres">
      <dgm:prSet presAssocID="{3D39A690-CAE5-2C43-9D80-46498965AE37}" presName="arrow" presStyleLbl="bgShp" presStyleIdx="0" presStyleCnt="1" custLinFactNeighborX="-15383" custLinFactNeighborY="701"/>
      <dgm:spPr/>
    </dgm:pt>
    <dgm:pt modelId="{D700B543-003C-D94E-AA3C-01779E6D3174}" type="pres">
      <dgm:prSet presAssocID="{3D39A690-CAE5-2C43-9D80-46498965AE37}" presName="arrowDiagram3" presStyleCnt="0"/>
      <dgm:spPr/>
    </dgm:pt>
    <dgm:pt modelId="{AE5E9F8C-7CF7-B64A-BB0E-598ABE2B4DF3}" type="pres">
      <dgm:prSet presAssocID="{10EC5684-205A-E249-A2A8-3FB9B03A1203}" presName="bullet3a" presStyleLbl="node1" presStyleIdx="0" presStyleCnt="3" custLinFactNeighborY="-29212"/>
      <dgm:spPr>
        <a:solidFill>
          <a:srgbClr val="60A7E5"/>
        </a:solidFill>
      </dgm:spPr>
    </dgm:pt>
    <dgm:pt modelId="{11A34BF4-F408-0944-9C24-4B474A12CD7B}" type="pres">
      <dgm:prSet presAssocID="{10EC5684-205A-E249-A2A8-3FB9B03A1203}" presName="textBox3a" presStyleLbl="revTx" presStyleIdx="0" presStyleCnt="3" custScaleX="192779" custLinFactNeighborX="51855" custLinFactNeighborY="-3642">
        <dgm:presLayoutVars>
          <dgm:bulletEnabled val="1"/>
        </dgm:presLayoutVars>
      </dgm:prSet>
      <dgm:spPr/>
    </dgm:pt>
    <dgm:pt modelId="{7B7EBD4A-B08B-C94F-BA69-03517F9F5731}" type="pres">
      <dgm:prSet presAssocID="{9C20E601-1F41-934E-91AC-BD79D0E57FD1}" presName="bullet3b" presStyleLbl="node1" presStyleIdx="1" presStyleCnt="3"/>
      <dgm:spPr>
        <a:solidFill>
          <a:srgbClr val="60A7E5"/>
        </a:solidFill>
      </dgm:spPr>
    </dgm:pt>
    <dgm:pt modelId="{5A131915-D85D-774C-87F8-BCD856241B5A}" type="pres">
      <dgm:prSet presAssocID="{9C20E601-1F41-934E-91AC-BD79D0E57FD1}" presName="textBox3b" presStyleLbl="revTx" presStyleIdx="1" presStyleCnt="3" custScaleX="141434" custLinFactNeighborX="33875" custLinFactNeighborY="-13337">
        <dgm:presLayoutVars>
          <dgm:bulletEnabled val="1"/>
        </dgm:presLayoutVars>
      </dgm:prSet>
      <dgm:spPr/>
    </dgm:pt>
    <dgm:pt modelId="{A5F29F79-03F3-E649-9425-E6A751917061}" type="pres">
      <dgm:prSet presAssocID="{125C1CAA-19BE-8A41-98C0-A50CCE75B00C}" presName="bullet3c" presStyleLbl="node1" presStyleIdx="2" presStyleCnt="3"/>
      <dgm:spPr>
        <a:solidFill>
          <a:srgbClr val="60A7E5"/>
        </a:solidFill>
      </dgm:spPr>
    </dgm:pt>
    <dgm:pt modelId="{5C026E6B-8923-FF4C-967D-9E51D9232D47}" type="pres">
      <dgm:prSet presAssocID="{125C1CAA-19BE-8A41-98C0-A50CCE75B00C}" presName="textBox3c" presStyleLbl="revTx" presStyleIdx="2" presStyleCnt="3" custLinFactNeighborX="20847" custLinFactNeighborY="-11749">
        <dgm:presLayoutVars>
          <dgm:bulletEnabled val="1"/>
        </dgm:presLayoutVars>
      </dgm:prSet>
      <dgm:spPr/>
    </dgm:pt>
  </dgm:ptLst>
  <dgm:cxnLst>
    <dgm:cxn modelId="{18274148-415D-B54C-8D67-ABD9AAF2B9C8}" srcId="{3D39A690-CAE5-2C43-9D80-46498965AE37}" destId="{10EC5684-205A-E249-A2A8-3FB9B03A1203}" srcOrd="0" destOrd="0" parTransId="{71DAEA14-A61D-1742-9700-18090B350505}" sibTransId="{2A3CA386-8D92-A444-965D-12965714E0D5}"/>
    <dgm:cxn modelId="{988E165C-867F-7E41-80B0-9400345A9760}" type="presOf" srcId="{125C1CAA-19BE-8A41-98C0-A50CCE75B00C}" destId="{5C026E6B-8923-FF4C-967D-9E51D9232D47}" srcOrd="0" destOrd="0" presId="urn:microsoft.com/office/officeart/2005/8/layout/arrow2"/>
    <dgm:cxn modelId="{058E8A62-795B-4040-A169-7B805ED74A9E}" srcId="{3D39A690-CAE5-2C43-9D80-46498965AE37}" destId="{9C20E601-1F41-934E-91AC-BD79D0E57FD1}" srcOrd="1" destOrd="0" parTransId="{9C781044-594A-4D48-B0F9-DB3FEDFACEE5}" sibTransId="{031D4431-D384-2943-8575-4A574950982F}"/>
    <dgm:cxn modelId="{450E819D-9825-294B-9B6F-7252A186C8DF}" type="presOf" srcId="{3D39A690-CAE5-2C43-9D80-46498965AE37}" destId="{776A8A95-CA3B-5B4C-82EE-C9EBAB8F9038}" srcOrd="0" destOrd="0" presId="urn:microsoft.com/office/officeart/2005/8/layout/arrow2"/>
    <dgm:cxn modelId="{79CEF0B1-C906-6A4F-B773-4293AD236016}" type="presOf" srcId="{9C20E601-1F41-934E-91AC-BD79D0E57FD1}" destId="{5A131915-D85D-774C-87F8-BCD856241B5A}" srcOrd="0" destOrd="0" presId="urn:microsoft.com/office/officeart/2005/8/layout/arrow2"/>
    <dgm:cxn modelId="{53F42CB9-88F8-0D4A-826F-0CCC2070BA68}" type="presOf" srcId="{10EC5684-205A-E249-A2A8-3FB9B03A1203}" destId="{11A34BF4-F408-0944-9C24-4B474A12CD7B}" srcOrd="0" destOrd="0" presId="urn:microsoft.com/office/officeart/2005/8/layout/arrow2"/>
    <dgm:cxn modelId="{AA0716E4-0C24-1B4A-BB62-87383CF1D9CD}" srcId="{3D39A690-CAE5-2C43-9D80-46498965AE37}" destId="{125C1CAA-19BE-8A41-98C0-A50CCE75B00C}" srcOrd="2" destOrd="0" parTransId="{B398B790-3E71-0D4F-BF2D-D5E15D4FE2D6}" sibTransId="{AA5D0518-A4A4-5E40-9B73-CD492A9C2BA3}"/>
    <dgm:cxn modelId="{4488E7A9-8643-3E48-8E49-E3F68FC5D952}" type="presParOf" srcId="{776A8A95-CA3B-5B4C-82EE-C9EBAB8F9038}" destId="{2E9E7C01-87EF-A944-A546-6A3AAB54E0A8}" srcOrd="0" destOrd="0" presId="urn:microsoft.com/office/officeart/2005/8/layout/arrow2"/>
    <dgm:cxn modelId="{0A7FE5D1-FC55-944D-B319-E8CB08A4209C}" type="presParOf" srcId="{776A8A95-CA3B-5B4C-82EE-C9EBAB8F9038}" destId="{D700B543-003C-D94E-AA3C-01779E6D3174}" srcOrd="1" destOrd="0" presId="urn:microsoft.com/office/officeart/2005/8/layout/arrow2"/>
    <dgm:cxn modelId="{4B6519DE-4885-3A4D-90D4-938028B75972}" type="presParOf" srcId="{D700B543-003C-D94E-AA3C-01779E6D3174}" destId="{AE5E9F8C-7CF7-B64A-BB0E-598ABE2B4DF3}" srcOrd="0" destOrd="0" presId="urn:microsoft.com/office/officeart/2005/8/layout/arrow2"/>
    <dgm:cxn modelId="{8B816EE0-F02C-7F47-8222-E797D577336D}" type="presParOf" srcId="{D700B543-003C-D94E-AA3C-01779E6D3174}" destId="{11A34BF4-F408-0944-9C24-4B474A12CD7B}" srcOrd="1" destOrd="0" presId="urn:microsoft.com/office/officeart/2005/8/layout/arrow2"/>
    <dgm:cxn modelId="{F708F912-EA7C-BD43-B26C-D45733A41F55}" type="presParOf" srcId="{D700B543-003C-D94E-AA3C-01779E6D3174}" destId="{7B7EBD4A-B08B-C94F-BA69-03517F9F5731}" srcOrd="2" destOrd="0" presId="urn:microsoft.com/office/officeart/2005/8/layout/arrow2"/>
    <dgm:cxn modelId="{717AC496-320B-3940-BE70-B5CB9DB77517}" type="presParOf" srcId="{D700B543-003C-D94E-AA3C-01779E6D3174}" destId="{5A131915-D85D-774C-87F8-BCD856241B5A}" srcOrd="3" destOrd="0" presId="urn:microsoft.com/office/officeart/2005/8/layout/arrow2"/>
    <dgm:cxn modelId="{3114E45D-F313-464F-A5A8-A0BDA89FCE76}" type="presParOf" srcId="{D700B543-003C-D94E-AA3C-01779E6D3174}" destId="{A5F29F79-03F3-E649-9425-E6A751917061}" srcOrd="4" destOrd="0" presId="urn:microsoft.com/office/officeart/2005/8/layout/arrow2"/>
    <dgm:cxn modelId="{AE1F07F9-B0A0-6849-8B6D-D5AE0B96E2D8}" type="presParOf" srcId="{D700B543-003C-D94E-AA3C-01779E6D3174}" destId="{5C026E6B-8923-FF4C-967D-9E51D9232D47}"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F9259-92EA-B044-BA92-AF1F83A6402A}">
      <dsp:nvSpPr>
        <dsp:cNvPr id="0" name=""/>
        <dsp:cNvSpPr/>
      </dsp:nvSpPr>
      <dsp:spPr>
        <a:xfrm>
          <a:off x="970761" y="1411862"/>
          <a:ext cx="2714538" cy="894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Defining goals</a:t>
          </a:r>
        </a:p>
      </dsp:txBody>
      <dsp:txXfrm>
        <a:off x="970761" y="1411862"/>
        <a:ext cx="2714538" cy="894563"/>
      </dsp:txXfrm>
    </dsp:sp>
    <dsp:sp modelId="{684F7070-C20A-7E4A-86F7-F93041735ACD}">
      <dsp:nvSpPr>
        <dsp:cNvPr id="0" name=""/>
        <dsp:cNvSpPr/>
      </dsp:nvSpPr>
      <dsp:spPr>
        <a:xfrm>
          <a:off x="4032" y="3298190"/>
          <a:ext cx="4647996" cy="167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Building Trust</a:t>
          </a:r>
        </a:p>
      </dsp:txBody>
      <dsp:txXfrm>
        <a:off x="4032" y="3298190"/>
        <a:ext cx="4647996" cy="1675976"/>
      </dsp:txXfrm>
    </dsp:sp>
    <dsp:sp modelId="{67CC6320-E12A-8243-B94F-A3866E9363C1}">
      <dsp:nvSpPr>
        <dsp:cNvPr id="0" name=""/>
        <dsp:cNvSpPr/>
      </dsp:nvSpPr>
      <dsp:spPr>
        <a:xfrm>
          <a:off x="967676" y="1139792"/>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9491745-AD82-E041-96DE-B22CFE54F36C}">
      <dsp:nvSpPr>
        <dsp:cNvPr id="0" name=""/>
        <dsp:cNvSpPr/>
      </dsp:nvSpPr>
      <dsp:spPr>
        <a:xfrm>
          <a:off x="1118827" y="837491"/>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33FD18D-FB3D-B148-9A95-51CB82E37089}">
      <dsp:nvSpPr>
        <dsp:cNvPr id="0" name=""/>
        <dsp:cNvSpPr/>
      </dsp:nvSpPr>
      <dsp:spPr>
        <a:xfrm>
          <a:off x="1481588" y="897951"/>
          <a:ext cx="339317" cy="33931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8629F2F-F514-4B4E-B1C1-E997F4325E29}">
      <dsp:nvSpPr>
        <dsp:cNvPr id="0" name=""/>
        <dsp:cNvSpPr/>
      </dsp:nvSpPr>
      <dsp:spPr>
        <a:xfrm>
          <a:off x="1783889" y="565420"/>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A53F0A0-7E48-0643-8E3C-9859E0657DE9}">
      <dsp:nvSpPr>
        <dsp:cNvPr id="0" name=""/>
        <dsp:cNvSpPr/>
      </dsp:nvSpPr>
      <dsp:spPr>
        <a:xfrm>
          <a:off x="2176880" y="444500"/>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F811FD-3240-764C-A295-399141DB2672}">
      <dsp:nvSpPr>
        <dsp:cNvPr id="0" name=""/>
        <dsp:cNvSpPr/>
      </dsp:nvSpPr>
      <dsp:spPr>
        <a:xfrm>
          <a:off x="2660562" y="656110"/>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6375407-0BE4-D24F-959B-0D527C35AEF9}">
      <dsp:nvSpPr>
        <dsp:cNvPr id="0" name=""/>
        <dsp:cNvSpPr/>
      </dsp:nvSpPr>
      <dsp:spPr>
        <a:xfrm>
          <a:off x="2962862" y="807261"/>
          <a:ext cx="339317" cy="33931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5039521-E01F-5449-86D7-C31CB0C5C4CB}">
      <dsp:nvSpPr>
        <dsp:cNvPr id="0" name=""/>
        <dsp:cNvSpPr/>
      </dsp:nvSpPr>
      <dsp:spPr>
        <a:xfrm>
          <a:off x="3386084" y="1139792"/>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B120EAD-A424-F944-AC82-DCAF9FA32A12}">
      <dsp:nvSpPr>
        <dsp:cNvPr id="0" name=""/>
        <dsp:cNvSpPr/>
      </dsp:nvSpPr>
      <dsp:spPr>
        <a:xfrm>
          <a:off x="3567464" y="1472323"/>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9E798C-5C14-E94C-8E57-06C1E7471072}">
      <dsp:nvSpPr>
        <dsp:cNvPr id="0" name=""/>
        <dsp:cNvSpPr/>
      </dsp:nvSpPr>
      <dsp:spPr>
        <a:xfrm>
          <a:off x="1995500" y="837491"/>
          <a:ext cx="555246" cy="55524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C4F252-984B-DC4C-8F4A-0FDD0A60BB1A}">
      <dsp:nvSpPr>
        <dsp:cNvPr id="0" name=""/>
        <dsp:cNvSpPr/>
      </dsp:nvSpPr>
      <dsp:spPr>
        <a:xfrm>
          <a:off x="816526" y="1986234"/>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35889E-7F3E-7E44-BCA1-FF90F92EE467}">
      <dsp:nvSpPr>
        <dsp:cNvPr id="0" name=""/>
        <dsp:cNvSpPr/>
      </dsp:nvSpPr>
      <dsp:spPr>
        <a:xfrm>
          <a:off x="997907" y="2258305"/>
          <a:ext cx="339317" cy="33931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DD4BE9-A074-C148-AF7F-7253555EBB71}">
      <dsp:nvSpPr>
        <dsp:cNvPr id="0" name=""/>
        <dsp:cNvSpPr/>
      </dsp:nvSpPr>
      <dsp:spPr>
        <a:xfrm>
          <a:off x="1451358" y="2500146"/>
          <a:ext cx="493552" cy="4935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BB14692-F363-4B4B-9359-B4360809E9C0}">
      <dsp:nvSpPr>
        <dsp:cNvPr id="0" name=""/>
        <dsp:cNvSpPr/>
      </dsp:nvSpPr>
      <dsp:spPr>
        <a:xfrm>
          <a:off x="2086190" y="2893137"/>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0EE7210-0DE7-814A-8475-CB6C47C6525B}">
      <dsp:nvSpPr>
        <dsp:cNvPr id="0" name=""/>
        <dsp:cNvSpPr/>
      </dsp:nvSpPr>
      <dsp:spPr>
        <a:xfrm>
          <a:off x="2207110" y="2500146"/>
          <a:ext cx="339317" cy="33931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55B0B69-505E-5741-90C2-7F92D4D93F30}">
      <dsp:nvSpPr>
        <dsp:cNvPr id="0" name=""/>
        <dsp:cNvSpPr/>
      </dsp:nvSpPr>
      <dsp:spPr>
        <a:xfrm>
          <a:off x="2509411" y="2923367"/>
          <a:ext cx="215929" cy="2159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9A9C9DA-026F-814A-9B76-43E2933DE399}">
      <dsp:nvSpPr>
        <dsp:cNvPr id="0" name=""/>
        <dsp:cNvSpPr/>
      </dsp:nvSpPr>
      <dsp:spPr>
        <a:xfrm>
          <a:off x="2781482" y="2439686"/>
          <a:ext cx="493552" cy="49355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F12712-DBF3-9D43-80AE-C80600DF26B2}">
      <dsp:nvSpPr>
        <dsp:cNvPr id="0" name=""/>
        <dsp:cNvSpPr/>
      </dsp:nvSpPr>
      <dsp:spPr>
        <a:xfrm>
          <a:off x="3446544" y="2318765"/>
          <a:ext cx="339317" cy="33931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2558B4E-39F5-E14D-ABBE-52F01C1561A8}">
      <dsp:nvSpPr>
        <dsp:cNvPr id="0" name=""/>
        <dsp:cNvSpPr/>
      </dsp:nvSpPr>
      <dsp:spPr>
        <a:xfrm>
          <a:off x="4652029" y="897448"/>
          <a:ext cx="996526" cy="1902478"/>
        </a:xfrm>
        <a:prstGeom prst="chevron">
          <a:avLst>
            <a:gd name="adj" fmla="val 6231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E587AEE-FBE6-DC4E-B386-20773675F03E}">
      <dsp:nvSpPr>
        <dsp:cNvPr id="0" name=""/>
        <dsp:cNvSpPr/>
      </dsp:nvSpPr>
      <dsp:spPr>
        <a:xfrm>
          <a:off x="5467369" y="897448"/>
          <a:ext cx="996526" cy="1902478"/>
        </a:xfrm>
        <a:prstGeom prst="chevron">
          <a:avLst>
            <a:gd name="adj" fmla="val 6231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4AE4331-9219-F74B-A05D-81767F5F0A08}">
      <dsp:nvSpPr>
        <dsp:cNvPr id="0" name=""/>
        <dsp:cNvSpPr/>
      </dsp:nvSpPr>
      <dsp:spPr>
        <a:xfrm>
          <a:off x="6667730" y="762482"/>
          <a:ext cx="2310130" cy="2310130"/>
        </a:xfrm>
        <a:prstGeom prst="ellipse">
          <a:avLst/>
        </a:prstGeom>
        <a:solidFill>
          <a:srgbClr val="EC7E1E"/>
        </a:solidFill>
        <a:ln w="57150">
          <a:solidFill>
            <a:srgbClr val="60A7E5"/>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Action</a:t>
          </a:r>
        </a:p>
      </dsp:txBody>
      <dsp:txXfrm>
        <a:off x="7006041" y="1100793"/>
        <a:ext cx="1633508" cy="1633508"/>
      </dsp:txXfrm>
    </dsp:sp>
    <dsp:sp modelId="{56979312-A05A-CA46-B6DE-92E61A61B183}">
      <dsp:nvSpPr>
        <dsp:cNvPr id="0" name=""/>
        <dsp:cNvSpPr/>
      </dsp:nvSpPr>
      <dsp:spPr>
        <a:xfrm>
          <a:off x="6463895" y="3298190"/>
          <a:ext cx="2717800" cy="167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Advocacy and Outreach</a:t>
          </a:r>
        </a:p>
      </dsp:txBody>
      <dsp:txXfrm>
        <a:off x="6463895" y="3298190"/>
        <a:ext cx="2717800" cy="1675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C66F1-EEC5-614A-8699-699E4C2B3969}">
      <dsp:nvSpPr>
        <dsp:cNvPr id="0" name=""/>
        <dsp:cNvSpPr/>
      </dsp:nvSpPr>
      <dsp:spPr>
        <a:xfrm>
          <a:off x="2724"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Insite Vancouver</a:t>
          </a:r>
        </a:p>
      </dsp:txBody>
      <dsp:txXfrm>
        <a:off x="487769" y="387929"/>
        <a:ext cx="1455135" cy="970090"/>
      </dsp:txXfrm>
    </dsp:sp>
    <dsp:sp modelId="{07F8F851-69D5-2149-A565-8D8797B7BD76}">
      <dsp:nvSpPr>
        <dsp:cNvPr id="0" name=""/>
        <dsp:cNvSpPr/>
      </dsp:nvSpPr>
      <dsp:spPr>
        <a:xfrm>
          <a:off x="2185427"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Safer Inside Recommendations</a:t>
          </a:r>
        </a:p>
      </dsp:txBody>
      <dsp:txXfrm>
        <a:off x="2670472" y="387929"/>
        <a:ext cx="1455135" cy="970090"/>
      </dsp:txXfrm>
    </dsp:sp>
    <dsp:sp modelId="{8DAA38C9-E475-9F48-BA22-DE87AB6E223D}">
      <dsp:nvSpPr>
        <dsp:cNvPr id="0" name=""/>
        <dsp:cNvSpPr/>
      </dsp:nvSpPr>
      <dsp:spPr>
        <a:xfrm>
          <a:off x="4368129"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3 day Summit </a:t>
          </a:r>
        </a:p>
      </dsp:txBody>
      <dsp:txXfrm>
        <a:off x="4853174" y="387929"/>
        <a:ext cx="1455135" cy="970090"/>
      </dsp:txXfrm>
    </dsp:sp>
    <dsp:sp modelId="{1E86B9C5-A05C-D74D-A575-88001C8EE0BB}">
      <dsp:nvSpPr>
        <dsp:cNvPr id="0" name=""/>
        <dsp:cNvSpPr/>
      </dsp:nvSpPr>
      <dsp:spPr>
        <a:xfrm>
          <a:off x="6550832"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Health Commission Meeting </a:t>
          </a:r>
        </a:p>
      </dsp:txBody>
      <dsp:txXfrm>
        <a:off x="7035877" y="387929"/>
        <a:ext cx="1455135" cy="970090"/>
      </dsp:txXfrm>
    </dsp:sp>
    <dsp:sp modelId="{4A594E1E-B173-5245-8692-852A4EFA19A4}">
      <dsp:nvSpPr>
        <dsp:cNvPr id="0" name=""/>
        <dsp:cNvSpPr/>
      </dsp:nvSpPr>
      <dsp:spPr>
        <a:xfrm>
          <a:off x="8733535"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Surgeon Generals Report</a:t>
          </a:r>
        </a:p>
      </dsp:txBody>
      <dsp:txXfrm>
        <a:off x="9218580" y="387929"/>
        <a:ext cx="1455135" cy="970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A8378-5AAC-EB46-8FEF-F56011123C6E}">
      <dsp:nvSpPr>
        <dsp:cNvPr id="0" name=""/>
        <dsp:cNvSpPr/>
      </dsp:nvSpPr>
      <dsp:spPr>
        <a:xfrm>
          <a:off x="2724"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AB186</a:t>
          </a:r>
        </a:p>
      </dsp:txBody>
      <dsp:txXfrm>
        <a:off x="487769" y="387929"/>
        <a:ext cx="1455135" cy="970090"/>
      </dsp:txXfrm>
    </dsp:sp>
    <dsp:sp modelId="{E2EC66F1-EEC5-614A-8699-699E4C2B3969}">
      <dsp:nvSpPr>
        <dsp:cNvPr id="0" name=""/>
        <dsp:cNvSpPr/>
      </dsp:nvSpPr>
      <dsp:spPr>
        <a:xfrm>
          <a:off x="2185427"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Education and Outreach</a:t>
          </a:r>
        </a:p>
      </dsp:txBody>
      <dsp:txXfrm>
        <a:off x="2670472" y="387929"/>
        <a:ext cx="1455135" cy="970090"/>
      </dsp:txXfrm>
    </dsp:sp>
    <dsp:sp modelId="{07F8F851-69D5-2149-A565-8D8797B7BD76}">
      <dsp:nvSpPr>
        <dsp:cNvPr id="0" name=""/>
        <dsp:cNvSpPr/>
      </dsp:nvSpPr>
      <dsp:spPr>
        <a:xfrm>
          <a:off x="4368129"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Supervisor Breed Task Force</a:t>
          </a:r>
        </a:p>
      </dsp:txBody>
      <dsp:txXfrm>
        <a:off x="4853174" y="387929"/>
        <a:ext cx="1455135" cy="970090"/>
      </dsp:txXfrm>
    </dsp:sp>
    <dsp:sp modelId="{8DAA38C9-E475-9F48-BA22-DE87AB6E223D}">
      <dsp:nvSpPr>
        <dsp:cNvPr id="0" name=""/>
        <dsp:cNvSpPr/>
      </dsp:nvSpPr>
      <dsp:spPr>
        <a:xfrm>
          <a:off x="6550832"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BOS + Health Commission  Hearings</a:t>
          </a:r>
        </a:p>
      </dsp:txBody>
      <dsp:txXfrm>
        <a:off x="7035877" y="387929"/>
        <a:ext cx="1455135" cy="970090"/>
      </dsp:txXfrm>
    </dsp:sp>
    <dsp:sp modelId="{2FEBA609-FBD4-3542-959B-C3D9F51D6292}">
      <dsp:nvSpPr>
        <dsp:cNvPr id="0" name=""/>
        <dsp:cNvSpPr/>
      </dsp:nvSpPr>
      <dsp:spPr>
        <a:xfrm>
          <a:off x="8733535"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Organizational Readiness Assessment</a:t>
          </a:r>
        </a:p>
      </dsp:txBody>
      <dsp:txXfrm>
        <a:off x="9218580" y="387929"/>
        <a:ext cx="1455135" cy="970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A8378-5AAC-EB46-8FEF-F56011123C6E}">
      <dsp:nvSpPr>
        <dsp:cNvPr id="0" name=""/>
        <dsp:cNvSpPr/>
      </dsp:nvSpPr>
      <dsp:spPr>
        <a:xfrm>
          <a:off x="2724" y="387929"/>
          <a:ext cx="2425225" cy="970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Health Commission Resolution</a:t>
          </a:r>
        </a:p>
      </dsp:txBody>
      <dsp:txXfrm>
        <a:off x="487769" y="387929"/>
        <a:ext cx="1455135" cy="970090"/>
      </dsp:txXfrm>
    </dsp:sp>
    <dsp:sp modelId="{0F8579C2-6B34-784D-96EE-676D02FD2F91}">
      <dsp:nvSpPr>
        <dsp:cNvPr id="0" name=""/>
        <dsp:cNvSpPr/>
      </dsp:nvSpPr>
      <dsp:spPr>
        <a:xfrm>
          <a:off x="2185427" y="387929"/>
          <a:ext cx="2425225" cy="970090"/>
        </a:xfrm>
        <a:prstGeom prst="chevron">
          <a:avLst/>
        </a:prstGeom>
        <a:solidFill>
          <a:srgbClr val="79BD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EC7E1E"/>
              </a:solidFill>
            </a:rPr>
            <a:t>City Attorney</a:t>
          </a:r>
        </a:p>
      </dsp:txBody>
      <dsp:txXfrm>
        <a:off x="2670472" y="387929"/>
        <a:ext cx="1455135" cy="970090"/>
      </dsp:txXfrm>
    </dsp:sp>
    <dsp:sp modelId="{8346D837-1BA1-3545-97B5-2CB6DBE9F192}">
      <dsp:nvSpPr>
        <dsp:cNvPr id="0" name=""/>
        <dsp:cNvSpPr/>
      </dsp:nvSpPr>
      <dsp:spPr>
        <a:xfrm>
          <a:off x="4368129" y="387929"/>
          <a:ext cx="2425225" cy="970090"/>
        </a:xfrm>
        <a:prstGeom prst="chevron">
          <a:avLst/>
        </a:prstGeom>
        <a:solidFill>
          <a:srgbClr val="79BDE9"/>
        </a:solidFill>
        <a:ln w="12700" cap="flat" cmpd="sng" algn="ctr">
          <a:solidFill>
            <a:srgbClr val="60A7E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EC7E1E"/>
              </a:solidFill>
            </a:rPr>
            <a:t>Counting the votes for AB186</a:t>
          </a:r>
          <a:endParaRPr lang="en-US" sz="1600" kern="1200" dirty="0">
            <a:solidFill>
              <a:srgbClr val="EC7E1E"/>
            </a:solidFill>
          </a:endParaRPr>
        </a:p>
      </dsp:txBody>
      <dsp:txXfrm>
        <a:off x="4853174" y="387929"/>
        <a:ext cx="1455135" cy="970090"/>
      </dsp:txXfrm>
    </dsp:sp>
    <dsp:sp modelId="{2433F9C6-20CD-7B43-8345-0A35F46B9F31}">
      <dsp:nvSpPr>
        <dsp:cNvPr id="0" name=""/>
        <dsp:cNvSpPr/>
      </dsp:nvSpPr>
      <dsp:spPr>
        <a:xfrm>
          <a:off x="6550832" y="387929"/>
          <a:ext cx="2425225" cy="970090"/>
        </a:xfrm>
        <a:prstGeom prst="chevron">
          <a:avLst/>
        </a:prstGeom>
        <a:solidFill>
          <a:srgbClr val="79BD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EC7E1E"/>
              </a:solidFill>
            </a:rPr>
            <a:t>Demonstration Project, Education and Outreach</a:t>
          </a:r>
        </a:p>
      </dsp:txBody>
      <dsp:txXfrm>
        <a:off x="7035877" y="387929"/>
        <a:ext cx="1455135" cy="970090"/>
      </dsp:txXfrm>
    </dsp:sp>
    <dsp:sp modelId="{511E5796-9ACB-AB4D-BE87-3E3329403DB9}">
      <dsp:nvSpPr>
        <dsp:cNvPr id="0" name=""/>
        <dsp:cNvSpPr/>
      </dsp:nvSpPr>
      <dsp:spPr>
        <a:xfrm>
          <a:off x="8733535" y="387929"/>
          <a:ext cx="2425225" cy="970090"/>
        </a:xfrm>
        <a:prstGeom prst="chevron">
          <a:avLst/>
        </a:prstGeom>
        <a:solidFill>
          <a:srgbClr val="79BD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EC7E1E"/>
              </a:solidFill>
            </a:rPr>
            <a:t>SIF</a:t>
          </a:r>
        </a:p>
      </dsp:txBody>
      <dsp:txXfrm>
        <a:off x="9218580" y="387929"/>
        <a:ext cx="1455135" cy="9700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A8378-5AAC-EB46-8FEF-F56011123C6E}">
      <dsp:nvSpPr>
        <dsp:cNvPr id="0" name=""/>
        <dsp:cNvSpPr/>
      </dsp:nvSpPr>
      <dsp:spPr>
        <a:xfrm>
          <a:off x="4780" y="0"/>
          <a:ext cx="9780677" cy="1003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90000"/>
            </a:lnSpc>
            <a:spcBef>
              <a:spcPct val="0"/>
            </a:spcBef>
            <a:spcAft>
              <a:spcPct val="35000"/>
            </a:spcAft>
            <a:buNone/>
          </a:pPr>
          <a:r>
            <a:rPr lang="en-US" sz="4000" kern="1200" dirty="0"/>
            <a:t>Tenderloin Community Conversations</a:t>
          </a:r>
        </a:p>
      </dsp:txBody>
      <dsp:txXfrm>
        <a:off x="506732" y="0"/>
        <a:ext cx="8776774" cy="1003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0F37B-15BA-F142-9653-74F951865FD1}">
      <dsp:nvSpPr>
        <dsp:cNvPr id="0" name=""/>
        <dsp:cNvSpPr/>
      </dsp:nvSpPr>
      <dsp:spPr>
        <a:xfrm>
          <a:off x="1481194" y="0"/>
          <a:ext cx="2302886" cy="2302952"/>
        </a:xfrm>
        <a:prstGeom prst="circularArrow">
          <a:avLst>
            <a:gd name="adj1" fmla="val 10980"/>
            <a:gd name="adj2" fmla="val 1142322"/>
            <a:gd name="adj3" fmla="val 4500000"/>
            <a:gd name="adj4" fmla="val 10800000"/>
            <a:gd name="adj5" fmla="val 12500"/>
          </a:avLst>
        </a:prstGeom>
        <a:solidFill>
          <a:srgbClr val="60A7E5"/>
        </a:solidFill>
        <a:ln>
          <a:noFill/>
        </a:ln>
        <a:effectLst/>
      </dsp:spPr>
      <dsp:style>
        <a:lnRef idx="0">
          <a:scrgbClr r="0" g="0" b="0"/>
        </a:lnRef>
        <a:fillRef idx="3">
          <a:scrgbClr r="0" g="0" b="0"/>
        </a:fillRef>
        <a:effectRef idx="2">
          <a:scrgbClr r="0" g="0" b="0"/>
        </a:effectRef>
        <a:fontRef idx="minor">
          <a:schemeClr val="lt1"/>
        </a:fontRef>
      </dsp:style>
    </dsp:sp>
    <dsp:sp modelId="{71AB0824-2963-1E4A-8169-7F5E46AF5D71}">
      <dsp:nvSpPr>
        <dsp:cNvPr id="0" name=""/>
        <dsp:cNvSpPr/>
      </dsp:nvSpPr>
      <dsp:spPr>
        <a:xfrm>
          <a:off x="1989807" y="833761"/>
          <a:ext cx="1284829" cy="64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60A7E5"/>
              </a:solidFill>
            </a:rPr>
            <a:t>SFF</a:t>
          </a:r>
        </a:p>
      </dsp:txBody>
      <dsp:txXfrm>
        <a:off x="1989807" y="833761"/>
        <a:ext cx="1284829" cy="642338"/>
      </dsp:txXfrm>
    </dsp:sp>
    <dsp:sp modelId="{63DAC321-FE61-6F48-AEE4-729692C47797}">
      <dsp:nvSpPr>
        <dsp:cNvPr id="0" name=""/>
        <dsp:cNvSpPr/>
      </dsp:nvSpPr>
      <dsp:spPr>
        <a:xfrm>
          <a:off x="1005824" y="1476100"/>
          <a:ext cx="1978354" cy="1979191"/>
        </a:xfrm>
        <a:prstGeom prst="blockArc">
          <a:avLst>
            <a:gd name="adj1" fmla="val 0"/>
            <a:gd name="adj2" fmla="val 18900000"/>
            <a:gd name="adj3" fmla="val 12740"/>
          </a:avLst>
        </a:prstGeom>
        <a:solidFill>
          <a:srgbClr val="EC7E1E"/>
        </a:solidFill>
        <a:ln>
          <a:noFill/>
        </a:ln>
        <a:effectLst/>
      </dsp:spPr>
      <dsp:style>
        <a:lnRef idx="0">
          <a:scrgbClr r="0" g="0" b="0"/>
        </a:lnRef>
        <a:fillRef idx="3">
          <a:scrgbClr r="0" g="0" b="0"/>
        </a:fillRef>
        <a:effectRef idx="2">
          <a:scrgbClr r="0" g="0" b="0"/>
        </a:effectRef>
        <a:fontRef idx="minor">
          <a:schemeClr val="lt1"/>
        </a:fontRef>
      </dsp:style>
    </dsp:sp>
    <dsp:sp modelId="{B8DFED6C-75B8-8E48-8938-F9949FB24E9D}">
      <dsp:nvSpPr>
        <dsp:cNvPr id="0" name=""/>
        <dsp:cNvSpPr/>
      </dsp:nvSpPr>
      <dsp:spPr>
        <a:xfrm>
          <a:off x="1347392" y="2159557"/>
          <a:ext cx="1284829" cy="64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EC7E1E"/>
              </a:solidFill>
            </a:rPr>
            <a:t>SFMH</a:t>
          </a:r>
        </a:p>
      </dsp:txBody>
      <dsp:txXfrm>
        <a:off x="1347392" y="2159557"/>
        <a:ext cx="1284829" cy="642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0F37B-15BA-F142-9653-74F951865FD1}">
      <dsp:nvSpPr>
        <dsp:cNvPr id="0" name=""/>
        <dsp:cNvSpPr/>
      </dsp:nvSpPr>
      <dsp:spPr>
        <a:xfrm>
          <a:off x="1481194" y="0"/>
          <a:ext cx="2302886" cy="2302952"/>
        </a:xfrm>
        <a:prstGeom prst="circularArrow">
          <a:avLst>
            <a:gd name="adj1" fmla="val 10980"/>
            <a:gd name="adj2" fmla="val 1142322"/>
            <a:gd name="adj3" fmla="val 4500000"/>
            <a:gd name="adj4" fmla="val 10800000"/>
            <a:gd name="adj5" fmla="val 12500"/>
          </a:avLst>
        </a:prstGeom>
        <a:solidFill>
          <a:srgbClr val="60A7E5"/>
        </a:solidFill>
        <a:ln>
          <a:noFill/>
        </a:ln>
        <a:effectLst/>
      </dsp:spPr>
      <dsp:style>
        <a:lnRef idx="0">
          <a:scrgbClr r="0" g="0" b="0"/>
        </a:lnRef>
        <a:fillRef idx="3">
          <a:scrgbClr r="0" g="0" b="0"/>
        </a:fillRef>
        <a:effectRef idx="2">
          <a:scrgbClr r="0" g="0" b="0"/>
        </a:effectRef>
        <a:fontRef idx="minor">
          <a:schemeClr val="lt1"/>
        </a:fontRef>
      </dsp:style>
    </dsp:sp>
    <dsp:sp modelId="{71AB0824-2963-1E4A-8169-7F5E46AF5D71}">
      <dsp:nvSpPr>
        <dsp:cNvPr id="0" name=""/>
        <dsp:cNvSpPr/>
      </dsp:nvSpPr>
      <dsp:spPr>
        <a:xfrm>
          <a:off x="1989807" y="833761"/>
          <a:ext cx="1284829" cy="64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60A7E5"/>
              </a:solidFill>
            </a:rPr>
            <a:t>SFF</a:t>
          </a:r>
        </a:p>
      </dsp:txBody>
      <dsp:txXfrm>
        <a:off x="1989807" y="833761"/>
        <a:ext cx="1284829" cy="642338"/>
      </dsp:txXfrm>
    </dsp:sp>
    <dsp:sp modelId="{63DAC321-FE61-6F48-AEE4-729692C47797}">
      <dsp:nvSpPr>
        <dsp:cNvPr id="0" name=""/>
        <dsp:cNvSpPr/>
      </dsp:nvSpPr>
      <dsp:spPr>
        <a:xfrm>
          <a:off x="1005824" y="1476100"/>
          <a:ext cx="1978354" cy="1979191"/>
        </a:xfrm>
        <a:prstGeom prst="blockArc">
          <a:avLst>
            <a:gd name="adj1" fmla="val 0"/>
            <a:gd name="adj2" fmla="val 18900000"/>
            <a:gd name="adj3" fmla="val 12740"/>
          </a:avLst>
        </a:prstGeom>
        <a:solidFill>
          <a:srgbClr val="EC7E1E"/>
        </a:solidFill>
        <a:ln>
          <a:noFill/>
        </a:ln>
        <a:effectLst/>
      </dsp:spPr>
      <dsp:style>
        <a:lnRef idx="0">
          <a:scrgbClr r="0" g="0" b="0"/>
        </a:lnRef>
        <a:fillRef idx="3">
          <a:scrgbClr r="0" g="0" b="0"/>
        </a:fillRef>
        <a:effectRef idx="2">
          <a:scrgbClr r="0" g="0" b="0"/>
        </a:effectRef>
        <a:fontRef idx="minor">
          <a:schemeClr val="lt1"/>
        </a:fontRef>
      </dsp:style>
    </dsp:sp>
    <dsp:sp modelId="{B8DFED6C-75B8-8E48-8938-F9949FB24E9D}">
      <dsp:nvSpPr>
        <dsp:cNvPr id="0" name=""/>
        <dsp:cNvSpPr/>
      </dsp:nvSpPr>
      <dsp:spPr>
        <a:xfrm>
          <a:off x="1347392" y="2159557"/>
          <a:ext cx="1284829" cy="64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EC7E1E"/>
              </a:solidFill>
            </a:rPr>
            <a:t>SFMH</a:t>
          </a:r>
        </a:p>
      </dsp:txBody>
      <dsp:txXfrm>
        <a:off x="1347392" y="2159557"/>
        <a:ext cx="1284829" cy="6423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7C01-87EF-A944-A546-6A3AAB54E0A8}">
      <dsp:nvSpPr>
        <dsp:cNvPr id="0" name=""/>
        <dsp:cNvSpPr/>
      </dsp:nvSpPr>
      <dsp:spPr>
        <a:xfrm>
          <a:off x="0" y="0"/>
          <a:ext cx="6336987" cy="396061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E5E9F8C-7CF7-B64A-BB0E-598ABE2B4DF3}">
      <dsp:nvSpPr>
        <dsp:cNvPr id="0" name=""/>
        <dsp:cNvSpPr/>
      </dsp:nvSpPr>
      <dsp:spPr>
        <a:xfrm>
          <a:off x="939640" y="2685487"/>
          <a:ext cx="164761" cy="164761"/>
        </a:xfrm>
        <a:prstGeom prst="ellipse">
          <a:avLst/>
        </a:prstGeom>
        <a:solidFill>
          <a:srgbClr val="60A7E5"/>
        </a:solidFill>
        <a:ln>
          <a:noFill/>
        </a:ln>
        <a:effectLst/>
      </dsp:spPr>
      <dsp:style>
        <a:lnRef idx="0">
          <a:scrgbClr r="0" g="0" b="0"/>
        </a:lnRef>
        <a:fillRef idx="3">
          <a:scrgbClr r="0" g="0" b="0"/>
        </a:fillRef>
        <a:effectRef idx="2">
          <a:scrgbClr r="0" g="0" b="0"/>
        </a:effectRef>
        <a:fontRef idx="minor">
          <a:schemeClr val="lt1"/>
        </a:fontRef>
      </dsp:style>
    </dsp:sp>
    <dsp:sp modelId="{11A34BF4-F408-0944-9C24-4B474A12CD7B}">
      <dsp:nvSpPr>
        <dsp:cNvPr id="0" name=""/>
        <dsp:cNvSpPr/>
      </dsp:nvSpPr>
      <dsp:spPr>
        <a:xfrm>
          <a:off x="1102720" y="2774311"/>
          <a:ext cx="2846416" cy="1144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04" tIns="0" rIns="0" bIns="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Safe Injection Services</a:t>
          </a:r>
          <a:endParaRPr lang="en-US" sz="2700" kern="1200" dirty="0"/>
        </a:p>
      </dsp:txBody>
      <dsp:txXfrm>
        <a:off x="1102720" y="2774311"/>
        <a:ext cx="2846416" cy="1144618"/>
      </dsp:txXfrm>
    </dsp:sp>
    <dsp:sp modelId="{7B7EBD4A-B08B-C94F-BA69-03517F9F5731}">
      <dsp:nvSpPr>
        <dsp:cNvPr id="0" name=""/>
        <dsp:cNvSpPr/>
      </dsp:nvSpPr>
      <dsp:spPr>
        <a:xfrm>
          <a:off x="2393979" y="1657122"/>
          <a:ext cx="297838" cy="297838"/>
        </a:xfrm>
        <a:prstGeom prst="ellipse">
          <a:avLst/>
        </a:prstGeom>
        <a:solidFill>
          <a:srgbClr val="60A7E5"/>
        </a:solidFill>
        <a:ln>
          <a:noFill/>
        </a:ln>
        <a:effectLst/>
      </dsp:spPr>
      <dsp:style>
        <a:lnRef idx="0">
          <a:scrgbClr r="0" g="0" b="0"/>
        </a:lnRef>
        <a:fillRef idx="3">
          <a:scrgbClr r="0" g="0" b="0"/>
        </a:fillRef>
        <a:effectRef idx="2">
          <a:scrgbClr r="0" g="0" b="0"/>
        </a:effectRef>
        <a:fontRef idx="minor">
          <a:schemeClr val="lt1"/>
        </a:fontRef>
      </dsp:style>
    </dsp:sp>
    <dsp:sp modelId="{5A131915-D85D-774C-87F8-BCD856241B5A}">
      <dsp:nvSpPr>
        <dsp:cNvPr id="0" name=""/>
        <dsp:cNvSpPr/>
      </dsp:nvSpPr>
      <dsp:spPr>
        <a:xfrm>
          <a:off x="2743015" y="1518685"/>
          <a:ext cx="2151037" cy="21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818"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Access to Treatment + Recovery</a:t>
          </a:r>
          <a:endParaRPr lang="en-US" sz="2600" kern="1200" dirty="0"/>
        </a:p>
      </dsp:txBody>
      <dsp:txXfrm>
        <a:off x="2743015" y="1518685"/>
        <a:ext cx="2151037" cy="2154575"/>
      </dsp:txXfrm>
    </dsp:sp>
    <dsp:sp modelId="{A5F29F79-03F3-E649-9425-E6A751917061}">
      <dsp:nvSpPr>
        <dsp:cNvPr id="0" name=""/>
        <dsp:cNvSpPr/>
      </dsp:nvSpPr>
      <dsp:spPr>
        <a:xfrm>
          <a:off x="4142987" y="1002036"/>
          <a:ext cx="411904" cy="411904"/>
        </a:xfrm>
        <a:prstGeom prst="ellipse">
          <a:avLst/>
        </a:prstGeom>
        <a:solidFill>
          <a:srgbClr val="60A7E5"/>
        </a:solidFill>
        <a:ln>
          <a:noFill/>
        </a:ln>
        <a:effectLst/>
      </dsp:spPr>
      <dsp:style>
        <a:lnRef idx="0">
          <a:scrgbClr r="0" g="0" b="0"/>
        </a:lnRef>
        <a:fillRef idx="3">
          <a:scrgbClr r="0" g="0" b="0"/>
        </a:fillRef>
        <a:effectRef idx="2">
          <a:scrgbClr r="0" g="0" b="0"/>
        </a:effectRef>
        <a:fontRef idx="minor">
          <a:schemeClr val="lt1"/>
        </a:fontRef>
      </dsp:style>
    </dsp:sp>
    <dsp:sp modelId="{5C026E6B-8923-FF4C-967D-9E51D9232D47}">
      <dsp:nvSpPr>
        <dsp:cNvPr id="0" name=""/>
        <dsp:cNvSpPr/>
      </dsp:nvSpPr>
      <dsp:spPr>
        <a:xfrm>
          <a:off x="4665997" y="884581"/>
          <a:ext cx="1520876" cy="2752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259"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Drug User Resource Center</a:t>
          </a:r>
        </a:p>
      </dsp:txBody>
      <dsp:txXfrm>
        <a:off x="4665997" y="884581"/>
        <a:ext cx="1520876" cy="2752628"/>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4051D-1A2E-7141-BF6F-4487A503040A}" type="datetimeFigureOut">
              <a:rPr lang="en-US" smtClean="0"/>
              <a:t>5/3/18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0612E-A024-3B4C-804D-FFFD6214333B}" type="slidenum">
              <a:rPr lang="en-US" smtClean="0"/>
              <a:t>‹#›</a:t>
            </a:fld>
            <a:endParaRPr lang="en-US" dirty="0"/>
          </a:p>
        </p:txBody>
      </p:sp>
    </p:spTree>
    <p:extLst>
      <p:ext uri="{BB962C8B-B14F-4D97-AF65-F5344CB8AC3E}">
        <p14:creationId xmlns:p14="http://schemas.microsoft.com/office/powerpoint/2010/main" val="24199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ddiction.surgeongeneral.gov/executive-summary#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ddiction.surgeongeneral.gov/executive-summary#i"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addiction.surgeongeneral.gov/executive-summary#3" TargetMode="External"/><Relationship Id="rId5" Type="http://schemas.openxmlformats.org/officeDocument/2006/relationships/hyperlink" Target="https://addiction.surgeongeneral.gov/executive-summary#2" TargetMode="External"/><Relationship Id="rId4" Type="http://schemas.openxmlformats.org/officeDocument/2006/relationships/hyperlink" Target="https://addiction.surgeongeneral.gov/executive-summary#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a:t>
            </a:fld>
            <a:endParaRPr lang="en-US" dirty="0"/>
          </a:p>
        </p:txBody>
      </p:sp>
    </p:spTree>
    <p:extLst>
      <p:ext uri="{BB962C8B-B14F-4D97-AF65-F5344CB8AC3E}">
        <p14:creationId xmlns:p14="http://schemas.microsoft.com/office/powerpoint/2010/main" val="38311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Nov 2016 Surgeon General report on addiction as a chronic health condition – what does an opioid addiction look like and why do we not treat it as we do other chronic conditions?</a:t>
            </a:r>
            <a:endParaRPr lang="en-US" b="1" dirty="0"/>
          </a:p>
        </p:txBody>
      </p:sp>
      <p:sp>
        <p:nvSpPr>
          <p:cNvPr id="4" name="Slide Number Placeholder 3"/>
          <p:cNvSpPr>
            <a:spLocks noGrp="1"/>
          </p:cNvSpPr>
          <p:nvPr>
            <p:ph type="sldNum" sz="quarter" idx="10"/>
          </p:nvPr>
        </p:nvSpPr>
        <p:spPr/>
        <p:txBody>
          <a:bodyPr/>
          <a:lstStyle/>
          <a:p>
            <a:fld id="{1F52DA40-9C30-4472-9681-DEDBD263B123}" type="slidenum">
              <a:rPr lang="en-US" smtClean="0"/>
              <a:t>11</a:t>
            </a:fld>
            <a:endParaRPr lang="en-US"/>
          </a:p>
        </p:txBody>
      </p:sp>
    </p:spTree>
    <p:extLst>
      <p:ext uri="{BB962C8B-B14F-4D97-AF65-F5344CB8AC3E}">
        <p14:creationId xmlns:p14="http://schemas.microsoft.com/office/powerpoint/2010/main" val="1028466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addiction.surgeongeneral.gov</a:t>
            </a:r>
            <a:r>
              <a:rPr lang="en-US" dirty="0"/>
              <a:t>/executive-summary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Most Americans know someone with a substance use disorder, and many know someone who has lost or nearly lost a family member as a consequence of substance misuse. Yet, at the same time, few other medical conditions are surrounded by as much shame and misunderstanding as substance use disorders. Historically, our society has treated addiction and misuse of alcohol and drugs as symptoms of moral weakness or as a willful rejection of societal norms, and these problems have been addressed primarily through the criminal justice system. Our health care system has not given the same level of attention to substance use disorders as it has to other health concerns that affect similar numbers of people. Substance use disorder treatment in the United States remains largely segregated from the rest of health care and serves only a fraction of those in need of treatment. Only about 10 percent of people with a substance use disorder receive any type of specialty treatment.</a:t>
            </a:r>
            <a:r>
              <a:rPr lang="en-US" sz="1200" b="0" i="0" u="sng" kern="1200" baseline="300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Further, over 40 percent of people with a substance use disorder also have a mental health condition, yet fewer than half (48.0 percent) receive treatment for either disorder.</a:t>
            </a:r>
          </a:p>
          <a:p>
            <a:endParaRPr lang="en-US" sz="1200" b="0" i="0" kern="1200" dirty="0">
              <a:solidFill>
                <a:schemeClr val="tx1"/>
              </a:solidFill>
              <a:effectLst/>
              <a:latin typeface="+mn-lt"/>
              <a:ea typeface="+mn-ea"/>
              <a:cs typeface="+mn-cs"/>
            </a:endParaRPr>
          </a:p>
          <a:p>
            <a:r>
              <a:rPr lang="en-US" dirty="0"/>
              <a:t>Although the mechanisms may be different, addiction has many features in common with disorders such as diabetes, asthma, and hypertension. All of these disorders are chronic, subject to relapse, and influenced by genetic, developmental, behavioral, social, and environmental factors. In all of these disorders, affected individuals may have difficulty in complying with the prescribed treatment.4</a:t>
            </a:r>
          </a:p>
          <a:p>
            <a:endParaRPr lang="en-US" dirty="0"/>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12</a:t>
            </a:fld>
            <a:endParaRPr lang="en-US" dirty="0"/>
          </a:p>
        </p:txBody>
      </p:sp>
    </p:spTree>
    <p:extLst>
      <p:ext uri="{BB962C8B-B14F-4D97-AF65-F5344CB8AC3E}">
        <p14:creationId xmlns:p14="http://schemas.microsoft.com/office/powerpoint/2010/main" val="3343974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r>
              <a:rPr lang="en-US" dirty="0"/>
              <a:t>Although the mechanisms may be different, addiction has many features in common with disorders such as diabetes, asthma, and hypertension. All of these disorders are chronic, subject to relapse, and influenced by genetic, developmental, behavioral, social, and environmental factors. In all of these disorders, affected individuals may have difficulty in complying with the prescribed treatment.4</a:t>
            </a:r>
          </a:p>
          <a:p>
            <a:endParaRPr lang="en-US" dirty="0"/>
          </a:p>
          <a:p>
            <a:pPr marL="0" indent="0">
              <a:buFont typeface="Arial" panose="020B0604020202020204" pitchFamily="34" charset="0"/>
              <a:buNone/>
            </a:pPr>
            <a:r>
              <a:rPr lang="en-US" dirty="0"/>
              <a:t>• Well-supported scientific evidence shows that addiction to alcohol or drugs is a chronic brain disease that has potential for recurrence and recovery. </a:t>
            </a:r>
          </a:p>
          <a:p>
            <a:pPr marL="0" indent="0">
              <a:buFont typeface="Arial" panose="020B0604020202020204" pitchFamily="34" charset="0"/>
              <a:buNone/>
            </a:pPr>
            <a:r>
              <a:rPr lang="en-US" dirty="0"/>
              <a:t>• Well-supported evidence suggests that the addiction process involves a three-stage cycle: binge/ intoxication, withdrawal/negative affect, and preoccupation/anticipation. This cycle becomes more severe as a person continues substance use and as it produces dramatic changes in brain function that reduce a person’s ability to control his or her substance use. </a:t>
            </a:r>
          </a:p>
          <a:p>
            <a:pPr marL="0" indent="0">
              <a:buFont typeface="Arial" panose="020B0604020202020204" pitchFamily="34" charset="0"/>
              <a:buNone/>
            </a:pPr>
            <a:r>
              <a:rPr lang="en-US" dirty="0"/>
              <a:t>• Well-supported scientific evidence shows that disruptions in three areas of the brain are particularly important in the onset, development, and maintenance of substance use disorders: the basal ganglia, the extended amygdala, and the prefrontal cortex. These disruptions: (1) enable substance-associated cues to trigger substance seeking (i.e., they increase incentive salience); (2) reduce sensitivity of brain systems involved in the experience of pleasure or reward, and heighten activation of brain stress systems; and (3) reduce functioning of brain executive control systems, which are involved in the ability to make decisions and regulate one’s actions, emotions, and impulses. </a:t>
            </a:r>
          </a:p>
          <a:p>
            <a:pPr marL="0" indent="0">
              <a:buFont typeface="Arial" panose="020B0604020202020204" pitchFamily="34" charset="0"/>
              <a:buNone/>
            </a:pPr>
            <a:r>
              <a:rPr lang="en-US" dirty="0"/>
              <a:t>• Supported scientific evidence shows that these changes in the brain persist long after substance use stops. It is not yet known how much these changes may be reversed or how long that process may take. </a:t>
            </a:r>
          </a:p>
          <a:p>
            <a:pPr marL="0" indent="0">
              <a:buFont typeface="Arial" panose="020B0604020202020204" pitchFamily="34" charset="0"/>
              <a:buNone/>
            </a:pPr>
            <a:r>
              <a:rPr lang="en-US" dirty="0"/>
              <a:t>• Well-supported scientific evidence shows that adolescence is a critical “at-risk period” for substance use and addiction. All addictive drugs, including alcohol and marijuana, have especially harmful effects on the adolescent brain, which is still undergoing significant development.</a:t>
            </a:r>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13</a:t>
            </a:fld>
            <a:endParaRPr lang="en-US" dirty="0"/>
          </a:p>
        </p:txBody>
      </p:sp>
    </p:spTree>
    <p:extLst>
      <p:ext uri="{BB962C8B-B14F-4D97-AF65-F5344CB8AC3E}">
        <p14:creationId xmlns:p14="http://schemas.microsoft.com/office/powerpoint/2010/main" val="2117117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pPr marL="0" indent="0">
              <a:buFont typeface="Arial" panose="020B0604020202020204" pitchFamily="34" charset="0"/>
              <a:buNone/>
            </a:pPr>
            <a:r>
              <a:rPr lang="en-US" dirty="0"/>
              <a:t>Well-supported scientific evidence shows that addiction to alcohol or drugs is a chronic brain disease that has potential for recurrence and recovery. </a:t>
            </a:r>
          </a:p>
          <a:p>
            <a:pPr marL="0" indent="0">
              <a:buFont typeface="Arial" panose="020B0604020202020204" pitchFamily="34" charset="0"/>
              <a:buNone/>
            </a:pPr>
            <a:r>
              <a:rPr lang="en-US" dirty="0"/>
              <a:t>• Well-supported evidence suggests that the addiction process involves a three-stage cycle: binge/ intoxication, withdrawal/negative affect, and preoccupation/anticipation. This cycle becomes more severe as a person continues substance use and as it produces dramatic changes in brain function that reduce a person’s ability to control his or her substance use. </a:t>
            </a:r>
          </a:p>
          <a:p>
            <a:pPr marL="0" indent="0">
              <a:buFont typeface="Arial" panose="020B0604020202020204" pitchFamily="34" charset="0"/>
              <a:buNone/>
            </a:pPr>
            <a:r>
              <a:rPr lang="en-US" dirty="0"/>
              <a:t>• Well-supported scientific evidence shows that disruptions in three areas of the brain are particularly important in the onset, development, and maintenance of substance use disorders: the basal ganglia, the extended amygdala, and the prefrontal cortex. These disruptions: (1) enable substance-associated cues to trigger substance seeking (i.e., they increase incentive salience); (2) reduce sensitivity of brain systems involved in the experience of pleasure or reward, and heighten activation of brain stress systems; and (3) reduce functioning of brain executive control systems, which are involved in the ability to make decisions and regulate one’s actions, emotions, and impulses. </a:t>
            </a:r>
          </a:p>
          <a:p>
            <a:pPr marL="0" indent="0">
              <a:buFont typeface="Arial" panose="020B0604020202020204" pitchFamily="34" charset="0"/>
              <a:buNone/>
            </a:pPr>
            <a:r>
              <a:rPr lang="en-US" dirty="0"/>
              <a:t>• Supported scientific evidence shows that these changes in the brain persist long after substance use stops. It is not yet known how much these changes may be reversed or how long that process may take. </a:t>
            </a:r>
          </a:p>
          <a:p>
            <a:pPr marL="0" indent="0">
              <a:buFont typeface="Arial" panose="020B0604020202020204" pitchFamily="34" charset="0"/>
              <a:buNone/>
            </a:pPr>
            <a:r>
              <a:rPr lang="en-US" dirty="0"/>
              <a:t>• Well-supported scientific evidence shows that adolescence is a critical “at-risk period” for substance use and addiction. All addictive drugs, including alcohol and marijuana, have especially harmful effects on the adolescent brain, which is still undergoing significant development.</a:t>
            </a:r>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14</a:t>
            </a:fld>
            <a:endParaRPr lang="en-US" dirty="0"/>
          </a:p>
        </p:txBody>
      </p:sp>
    </p:spTree>
    <p:extLst>
      <p:ext uri="{BB962C8B-B14F-4D97-AF65-F5344CB8AC3E}">
        <p14:creationId xmlns:p14="http://schemas.microsoft.com/office/powerpoint/2010/main" val="385190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pPr marL="0" marR="0" lvl="0" indent="0" algn="l" defTabSz="914339"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kind of health complications do PWID face? How are these exacerbated in the Tenderloin?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2015, over 27 million people in the United States reported current use of illicit drugs or misuse of prescription drugs, and over 66 million people (nearly a quarter of the adult and adolescent population) reported </a:t>
            </a:r>
            <a:r>
              <a:rPr lang="en-US" sz="1200" b="0" i="0" kern="1200" dirty="0" err="1">
                <a:solidFill>
                  <a:schemeClr val="tx1"/>
                </a:solidFill>
                <a:effectLst/>
                <a:latin typeface="+mn-lt"/>
                <a:ea typeface="+mn-ea"/>
                <a:cs typeface="+mn-cs"/>
              </a:rPr>
              <a:t>binge</a:t>
            </a:r>
            <a:r>
              <a:rPr lang="en-US" sz="1200" b="0" i="0" u="sng" kern="1200" baseline="30000" dirty="0" err="1">
                <a:solidFill>
                  <a:schemeClr val="tx1"/>
                </a:solidFill>
                <a:effectLst/>
                <a:latin typeface="+mn-lt"/>
                <a:ea typeface="+mn-ea"/>
                <a:cs typeface="+mn-cs"/>
                <a:hlinkClick r:id="rId3"/>
              </a:rPr>
              <a:t>i</a:t>
            </a:r>
            <a:r>
              <a:rPr lang="en-US" sz="1200" b="0" i="0" kern="1200" dirty="0" err="1">
                <a:solidFill>
                  <a:schemeClr val="tx1"/>
                </a:solidFill>
                <a:effectLst/>
                <a:latin typeface="+mn-lt"/>
                <a:ea typeface="+mn-ea"/>
                <a:cs typeface="+mn-cs"/>
              </a:rPr>
              <a:t>drinking</a:t>
            </a:r>
            <a:r>
              <a:rPr lang="en-US" sz="1200" b="0" i="0" kern="1200" dirty="0">
                <a:solidFill>
                  <a:schemeClr val="tx1"/>
                </a:solidFill>
                <a:effectLst/>
                <a:latin typeface="+mn-lt"/>
                <a:ea typeface="+mn-ea"/>
                <a:cs typeface="+mn-cs"/>
              </a:rPr>
              <a:t> in the past month.</a:t>
            </a:r>
            <a:r>
              <a:rPr lang="en-US" sz="1200" b="0" i="0" u="sng" kern="1200" baseline="30000" dirty="0">
                <a:solidFill>
                  <a:schemeClr val="tx1"/>
                </a:solidFill>
                <a:effectLst/>
                <a:latin typeface="+mn-lt"/>
                <a:ea typeface="+mn-ea"/>
                <a:cs typeface="+mn-cs"/>
                <a:hlinkClick r:id="rId4"/>
              </a:rPr>
              <a:t>1</a:t>
            </a:r>
            <a:r>
              <a:rPr lang="en-US" sz="1200" b="0" i="0" kern="1200" dirty="0">
                <a:solidFill>
                  <a:schemeClr val="tx1"/>
                </a:solidFill>
                <a:effectLst/>
                <a:latin typeface="+mn-lt"/>
                <a:ea typeface="+mn-ea"/>
                <a:cs typeface="+mn-cs"/>
              </a:rPr>
              <a:t> Alcohol and drug misuse and related disorders are major public health challenges that are taking an enormous toll on individuals, families, and society. Neighborhoods and communities as a whole are also suffering as a result of alcohol- and drug-related crime and violence, abuse and neglect of children, and the increased costs of health care associated with substance misuse. It is estimated that the yearly economic impact of substance misuse is $249 billion for alcohol misuse and $193 billion for illicit drug use.</a:t>
            </a:r>
            <a:r>
              <a:rPr lang="en-US" sz="1200" b="0" i="0" u="sng" kern="1200" baseline="30000" dirty="0">
                <a:solidFill>
                  <a:schemeClr val="tx1"/>
                </a:solidFill>
                <a:effectLst/>
                <a:latin typeface="+mn-lt"/>
                <a:ea typeface="+mn-ea"/>
                <a:cs typeface="+mn-cs"/>
                <a:hlinkClick r:id="rId5"/>
              </a:rPr>
              <a:t>2</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6"/>
              </a:rPr>
              <a:t>3</a:t>
            </a:r>
            <a:endParaRPr lang="en-US" dirty="0"/>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15</a:t>
            </a:fld>
            <a:endParaRPr lang="en-US" dirty="0"/>
          </a:p>
        </p:txBody>
      </p:sp>
    </p:spTree>
    <p:extLst>
      <p:ext uri="{BB962C8B-B14F-4D97-AF65-F5344CB8AC3E}">
        <p14:creationId xmlns:p14="http://schemas.microsoft.com/office/powerpoint/2010/main" val="2170363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2DA40-9C30-4472-9681-DEDBD263B123}" type="slidenum">
              <a:rPr lang="en-US" smtClean="0"/>
              <a:t>16</a:t>
            </a:fld>
            <a:endParaRPr lang="en-US"/>
          </a:p>
        </p:txBody>
      </p:sp>
    </p:spTree>
    <p:extLst>
      <p:ext uri="{BB962C8B-B14F-4D97-AF65-F5344CB8AC3E}">
        <p14:creationId xmlns:p14="http://schemas.microsoft.com/office/powerpoint/2010/main" val="2894771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cs typeface="Arial" panose="020B0604020202020204" pitchFamily="34" charset="0"/>
              </a:rPr>
              <a:t>Source: WHO/ UNODC/UNAIDS Technical Guide </a:t>
            </a:r>
            <a:endParaRPr lang="en-US" dirty="0"/>
          </a:p>
          <a:p>
            <a:endParaRPr lang="en-US" dirty="0"/>
          </a:p>
          <a:p>
            <a:r>
              <a:rPr lang="en-US" sz="1200" b="0" i="0" kern="1200" dirty="0">
                <a:solidFill>
                  <a:schemeClr val="tx1"/>
                </a:solidFill>
                <a:effectLst/>
                <a:latin typeface="+mn-lt"/>
                <a:ea typeface="+mn-ea"/>
                <a:cs typeface="+mn-cs"/>
              </a:rPr>
              <a:t>The WHO/ UNODC/UNAIDS Technical Guide to reduce HIV infection among people who inject drugs (PWID) sets out nine interventions proven effective in reducing HIV transmission among this population. Universal access to the comprehensive package of nine interventions is a priority. Of these nine, the first four have been identified as the most effective in reducing the spread of HIV: when delivered at scale the four can contain and reverse the upward trend of HIV epidemics among PWID. The nine interventions are:</a:t>
            </a:r>
          </a:p>
          <a:p>
            <a:r>
              <a:rPr lang="en-US" sz="1200" b="0" i="0" kern="1200" dirty="0">
                <a:solidFill>
                  <a:schemeClr val="tx1"/>
                </a:solidFill>
                <a:effectLst/>
                <a:latin typeface="+mn-lt"/>
                <a:ea typeface="+mn-ea"/>
                <a:cs typeface="+mn-cs"/>
              </a:rPr>
              <a:t>Needle and syringe </a:t>
            </a:r>
            <a:r>
              <a:rPr lang="en-US" sz="1200" b="0" i="0" kern="1200" dirty="0" err="1">
                <a:solidFill>
                  <a:schemeClr val="tx1"/>
                </a:solidFill>
                <a:effectLst/>
                <a:latin typeface="+mn-lt"/>
                <a:ea typeface="+mn-ea"/>
                <a:cs typeface="+mn-cs"/>
              </a:rPr>
              <a:t>programmes</a:t>
            </a:r>
            <a:r>
              <a:rPr lang="en-US" sz="1200" b="0" i="0" kern="1200" dirty="0">
                <a:solidFill>
                  <a:schemeClr val="tx1"/>
                </a:solidFill>
                <a:effectLst/>
                <a:latin typeface="+mn-lt"/>
                <a:ea typeface="+mn-ea"/>
                <a:cs typeface="+mn-cs"/>
              </a:rPr>
              <a:t> (NSPs)</a:t>
            </a:r>
          </a:p>
          <a:p>
            <a:r>
              <a:rPr lang="en-US" sz="1200" b="0" i="0" kern="1200" dirty="0">
                <a:solidFill>
                  <a:schemeClr val="tx1"/>
                </a:solidFill>
                <a:effectLst/>
                <a:latin typeface="+mn-lt"/>
                <a:ea typeface="+mn-ea"/>
                <a:cs typeface="+mn-cs"/>
              </a:rPr>
              <a:t>Opioid substitution therapy (OST) and other evidence based drug dependence treatment</a:t>
            </a:r>
          </a:p>
          <a:p>
            <a:r>
              <a:rPr lang="en-US" sz="1200" b="0" i="0" kern="1200" dirty="0">
                <a:solidFill>
                  <a:schemeClr val="tx1"/>
                </a:solidFill>
                <a:effectLst/>
                <a:latin typeface="+mn-lt"/>
                <a:ea typeface="+mn-ea"/>
                <a:cs typeface="+mn-cs"/>
              </a:rPr>
              <a:t>HIV testing and counselling (HTC)</a:t>
            </a:r>
          </a:p>
          <a:p>
            <a:r>
              <a:rPr lang="en-US" sz="1200" b="0" i="0" kern="1200" dirty="0">
                <a:solidFill>
                  <a:schemeClr val="tx1"/>
                </a:solidFill>
                <a:effectLst/>
                <a:latin typeface="+mn-lt"/>
                <a:ea typeface="+mn-ea"/>
                <a:cs typeface="+mn-cs"/>
              </a:rPr>
              <a:t>Antiretroviral therapy (ART)</a:t>
            </a:r>
          </a:p>
          <a:p>
            <a:r>
              <a:rPr lang="en-US" sz="1200" b="0" i="0" kern="1200" dirty="0">
                <a:solidFill>
                  <a:schemeClr val="tx1"/>
                </a:solidFill>
                <a:effectLst/>
                <a:latin typeface="+mn-lt"/>
                <a:ea typeface="+mn-ea"/>
                <a:cs typeface="+mn-cs"/>
              </a:rPr>
              <a:t>Prevention and treatment of sexually transmitted infections (STIs)</a:t>
            </a:r>
          </a:p>
          <a:p>
            <a:r>
              <a:rPr lang="en-US" sz="1200" b="0" i="0" kern="1200" dirty="0">
                <a:solidFill>
                  <a:schemeClr val="tx1"/>
                </a:solidFill>
                <a:effectLst/>
                <a:latin typeface="+mn-lt"/>
                <a:ea typeface="+mn-ea"/>
                <a:cs typeface="+mn-cs"/>
              </a:rPr>
              <a:t>Condom </a:t>
            </a:r>
            <a:r>
              <a:rPr lang="en-US" sz="1200" b="0" i="0" kern="1200" dirty="0" err="1">
                <a:solidFill>
                  <a:schemeClr val="tx1"/>
                </a:solidFill>
                <a:effectLst/>
                <a:latin typeface="+mn-lt"/>
                <a:ea typeface="+mn-ea"/>
                <a:cs typeface="+mn-cs"/>
              </a:rPr>
              <a:t>programmes</a:t>
            </a:r>
            <a:r>
              <a:rPr lang="en-US" sz="1200" b="0" i="0" kern="1200" dirty="0">
                <a:solidFill>
                  <a:schemeClr val="tx1"/>
                </a:solidFill>
                <a:effectLst/>
                <a:latin typeface="+mn-lt"/>
                <a:ea typeface="+mn-ea"/>
                <a:cs typeface="+mn-cs"/>
              </a:rPr>
              <a:t> for people who inject drugs and their sexual partners</a:t>
            </a:r>
          </a:p>
          <a:p>
            <a:r>
              <a:rPr lang="en-US" sz="1200" b="0" i="0" kern="1200" dirty="0">
                <a:solidFill>
                  <a:schemeClr val="tx1"/>
                </a:solidFill>
                <a:effectLst/>
                <a:latin typeface="+mn-lt"/>
                <a:ea typeface="+mn-ea"/>
                <a:cs typeface="+mn-cs"/>
              </a:rPr>
              <a:t>Targeted information, education and communication (IEC) for people who inject drugs and their sexual partners</a:t>
            </a:r>
          </a:p>
          <a:p>
            <a:r>
              <a:rPr lang="en-US" sz="1200" b="0" i="0" kern="1200" dirty="0">
                <a:solidFill>
                  <a:schemeClr val="tx1"/>
                </a:solidFill>
                <a:effectLst/>
                <a:latin typeface="+mn-lt"/>
                <a:ea typeface="+mn-ea"/>
                <a:cs typeface="+mn-cs"/>
              </a:rPr>
              <a:t>Prevention, vaccination, diagnosis and treatment for viral hepatitis</a:t>
            </a:r>
          </a:p>
          <a:p>
            <a:r>
              <a:rPr lang="en-US" sz="1200" b="0" i="0" kern="1200" dirty="0">
                <a:solidFill>
                  <a:schemeClr val="tx1"/>
                </a:solidFill>
                <a:effectLst/>
                <a:latin typeface="+mn-lt"/>
                <a:ea typeface="+mn-ea"/>
                <a:cs typeface="+mn-cs"/>
              </a:rPr>
              <a:t>Prevention, diagnosis and treatment of tuberculosis (TB)</a:t>
            </a:r>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17</a:t>
            </a:fld>
            <a:endParaRPr lang="en-US" dirty="0"/>
          </a:p>
        </p:txBody>
      </p:sp>
    </p:spTree>
    <p:extLst>
      <p:ext uri="{BB962C8B-B14F-4D97-AF65-F5344CB8AC3E}">
        <p14:creationId xmlns:p14="http://schemas.microsoft.com/office/powerpoint/2010/main" val="377790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r>
              <a:rPr lang="en-US" sz="1200" b="1" dirty="0"/>
              <a:t>The other</a:t>
            </a:r>
            <a:r>
              <a:rPr lang="en-US" sz="1200" b="1" baseline="0" dirty="0"/>
              <a:t> effective response to opioid analgesic use or heroin use disorders is medication assisted treatment.</a:t>
            </a:r>
          </a:p>
          <a:p>
            <a:endParaRPr lang="en-US" sz="1200" b="1" baseline="0" dirty="0"/>
          </a:p>
          <a:p>
            <a:r>
              <a:rPr lang="en-US" sz="1200" b="1" baseline="0" dirty="0"/>
              <a:t>The come in 3 forms:….READ</a:t>
            </a:r>
            <a:endParaRPr lang="en-US" sz="1200" b="1" dirty="0"/>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18</a:t>
            </a:fld>
            <a:endParaRPr lang="en-US" dirty="0"/>
          </a:p>
        </p:txBody>
      </p:sp>
    </p:spTree>
    <p:extLst>
      <p:ext uri="{BB962C8B-B14F-4D97-AF65-F5344CB8AC3E}">
        <p14:creationId xmlns:p14="http://schemas.microsoft.com/office/powerpoint/2010/main" val="2948026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addiction.surgeongeneral.gov</a:t>
            </a:r>
            <a:r>
              <a:rPr lang="en-US" dirty="0"/>
              <a:t>/sites/default/files/executive-</a:t>
            </a:r>
            <a:r>
              <a:rPr lang="en-US" dirty="0" err="1"/>
              <a:t>summary.pdf</a:t>
            </a:r>
            <a:endParaRPr lang="en-US" dirty="0"/>
          </a:p>
          <a:p>
            <a:endParaRPr lang="en-US" dirty="0"/>
          </a:p>
          <a:p>
            <a:r>
              <a:rPr lang="en-US" sz="1200" b="1" kern="1200" dirty="0">
                <a:solidFill>
                  <a:schemeClr val="tx1"/>
                </a:solidFill>
                <a:effectLst/>
                <a:latin typeface="+mn-lt"/>
                <a:ea typeface="+mn-ea"/>
                <a:cs typeface="+mn-cs"/>
              </a:rPr>
              <a:t>What role does stigma and judgement play in a person’s ability to access a pathway to health What does success look like from your perspective?</a:t>
            </a:r>
          </a:p>
          <a:p>
            <a:endParaRPr lang="en-US" sz="1200" kern="1200" dirty="0">
              <a:solidFill>
                <a:schemeClr val="tx1"/>
              </a:solidFill>
              <a:effectLst/>
              <a:latin typeface="+mn-lt"/>
              <a:ea typeface="+mn-ea"/>
              <a:cs typeface="+mn-cs"/>
            </a:endParaRPr>
          </a:p>
          <a:p>
            <a:r>
              <a:rPr lang="en-US" dirty="0"/>
              <a:t>Many factors contribute to this “treatment gap,” including the inability to access or afford care, fear of shame and discrimination, and lack of screening for substance misuse and substance use disorders in general health care settings. Further, about 40 percent of individuals who know they have an alcohol or drug problem are not ready to stop using, and many others simply feel they do not have a problem or a need for treatment1 —which may partly be a consequence of the neurobiological changes that profoundly affect the judgment, motivation, and priorities of a person with a substance use disorder.</a:t>
            </a:r>
          </a:p>
        </p:txBody>
      </p:sp>
      <p:sp>
        <p:nvSpPr>
          <p:cNvPr id="4" name="Slide Number Placeholder 3"/>
          <p:cNvSpPr>
            <a:spLocks noGrp="1"/>
          </p:cNvSpPr>
          <p:nvPr>
            <p:ph type="sldNum" sz="quarter" idx="10"/>
          </p:nvPr>
        </p:nvSpPr>
        <p:spPr/>
        <p:txBody>
          <a:bodyPr/>
          <a:lstStyle/>
          <a:p>
            <a:fld id="{4860612E-A024-3B4C-804D-FFFD6214333B}" type="slidenum">
              <a:rPr lang="en-US" smtClean="0"/>
              <a:t>19</a:t>
            </a:fld>
            <a:endParaRPr lang="en-US" dirty="0"/>
          </a:p>
        </p:txBody>
      </p:sp>
    </p:spTree>
    <p:extLst>
      <p:ext uri="{BB962C8B-B14F-4D97-AF65-F5344CB8AC3E}">
        <p14:creationId xmlns:p14="http://schemas.microsoft.com/office/powerpoint/2010/main" val="4244513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 LUM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We need UPSTREAM strategies to deliver treatment to persons not engaged in care</a:t>
            </a:r>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20</a:t>
            </a:fld>
            <a:endParaRPr lang="en-US" dirty="0"/>
          </a:p>
        </p:txBody>
      </p:sp>
    </p:spTree>
    <p:extLst>
      <p:ext uri="{BB962C8B-B14F-4D97-AF65-F5344CB8AC3E}">
        <p14:creationId xmlns:p14="http://schemas.microsoft.com/office/powerpoint/2010/main" val="57751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latin typeface="Franklin Gothic Book" charset="0"/>
              </a:rPr>
              <a:t>between health care, community based organizations and other stakeholders </a:t>
            </a:r>
          </a:p>
          <a:p>
            <a:endParaRPr lang="en-US" sz="1200" dirty="0">
              <a:solidFill>
                <a:schemeClr val="tx1">
                  <a:lumMod val="65000"/>
                  <a:lumOff val="35000"/>
                </a:schemeClr>
              </a:solidFill>
              <a:latin typeface="Franklin Gothic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Franklin Gothic Book" charset="0"/>
              </a:rPr>
              <a:t>Role of engagement and trust in creating the conditions for behavior, policy and systems change</a:t>
            </a:r>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a:t>
            </a:fld>
            <a:endParaRPr lang="en-US" dirty="0"/>
          </a:p>
        </p:txBody>
      </p:sp>
    </p:spTree>
    <p:extLst>
      <p:ext uri="{BB962C8B-B14F-4D97-AF65-F5344CB8AC3E}">
        <p14:creationId xmlns:p14="http://schemas.microsoft.com/office/powerpoint/2010/main" val="48076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22</a:t>
            </a:fld>
            <a:endParaRPr lang="en-US" dirty="0"/>
          </a:p>
        </p:txBody>
      </p:sp>
    </p:spTree>
    <p:extLst>
      <p:ext uri="{BB962C8B-B14F-4D97-AF65-F5344CB8AC3E}">
        <p14:creationId xmlns:p14="http://schemas.microsoft.com/office/powerpoint/2010/main" val="129519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23</a:t>
            </a:fld>
            <a:endParaRPr lang="en-US" dirty="0"/>
          </a:p>
        </p:txBody>
      </p:sp>
    </p:spTree>
    <p:extLst>
      <p:ext uri="{BB962C8B-B14F-4D97-AF65-F5344CB8AC3E}">
        <p14:creationId xmlns:p14="http://schemas.microsoft.com/office/powerpoint/2010/main" val="3668849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25</a:t>
            </a:fld>
            <a:endParaRPr lang="en-US" dirty="0"/>
          </a:p>
        </p:txBody>
      </p:sp>
    </p:spTree>
    <p:extLst>
      <p:ext uri="{BB962C8B-B14F-4D97-AF65-F5344CB8AC3E}">
        <p14:creationId xmlns:p14="http://schemas.microsoft.com/office/powerpoint/2010/main" val="2163478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26</a:t>
            </a:fld>
            <a:endParaRPr lang="en-US" dirty="0"/>
          </a:p>
        </p:txBody>
      </p:sp>
    </p:spTree>
    <p:extLst>
      <p:ext uri="{BB962C8B-B14F-4D97-AF65-F5344CB8AC3E}">
        <p14:creationId xmlns:p14="http://schemas.microsoft.com/office/powerpoint/2010/main" val="1849264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Clr>
                <a:schemeClr val="accent2"/>
              </a:buClr>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In 2015, TLHIP convened local stakeholders to explore community concerns about environmental trauma and persistent traumatic stress arising from </a:t>
            </a:r>
            <a:r>
              <a:rPr lang="en-US" sz="1200" b="1" dirty="0">
                <a:solidFill>
                  <a:schemeClr val="tx1">
                    <a:lumMod val="65000"/>
                    <a:lumOff val="35000"/>
                  </a:schemeClr>
                </a:solidFill>
                <a:latin typeface="Franklin Gothic Book" charset="0"/>
                <a:ea typeface="Franklin Gothic Book" charset="0"/>
                <a:cs typeface="Franklin Gothic Book" charset="0"/>
              </a:rPr>
              <a:t>public injection drug use and improperly discarded syringes </a:t>
            </a:r>
            <a:r>
              <a:rPr lang="en-US" sz="1200" dirty="0">
                <a:solidFill>
                  <a:schemeClr val="tx1">
                    <a:lumMod val="65000"/>
                    <a:lumOff val="35000"/>
                  </a:schemeClr>
                </a:solidFill>
                <a:latin typeface="Franklin Gothic Book" charset="0"/>
                <a:ea typeface="Franklin Gothic Book" charset="0"/>
                <a:cs typeface="Franklin Gothic Book" charset="0"/>
              </a:rPr>
              <a:t>in the Tenderloin</a:t>
            </a:r>
          </a:p>
          <a:p>
            <a:pPr marL="342900" indent="-342900" algn="l">
              <a:buClr>
                <a:schemeClr val="accent2"/>
              </a:buClr>
              <a:buFont typeface="Arial" charset="0"/>
              <a:buChar char="•"/>
            </a:pPr>
            <a:endParaRPr lang="en-US"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Tensions ran high between leading needle exchange service providers and children and family serving organizations, as the prevalence of discarded needles in the Tenderloin were seen as an unintended negative consequence of a nationally recognized syringe access program revered by the harm reduction community</a:t>
            </a:r>
          </a:p>
          <a:p>
            <a:pPr marL="342900" indent="-342900" algn="l">
              <a:buClr>
                <a:schemeClr val="accent2"/>
              </a:buClr>
              <a:buFont typeface="Arial" charset="0"/>
              <a:buChar char="•"/>
            </a:pPr>
            <a:endParaRPr lang="en-US" dirty="0">
              <a:solidFill>
                <a:schemeClr val="tx1">
                  <a:lumMod val="65000"/>
                  <a:lumOff val="35000"/>
                </a:schemeClr>
              </a:solidFill>
              <a:latin typeface="Franklin Gothic Book" charset="0"/>
              <a:ea typeface="Franklin Gothic Book" charset="0"/>
              <a:cs typeface="Franklin Gothic Book" charset="0"/>
            </a:endParaRPr>
          </a:p>
          <a:p>
            <a:pPr marL="342900" indent="-342900" algn="l">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TLHIP stepped in to lead a multi-sector response to this community need</a:t>
            </a:r>
          </a:p>
          <a:p>
            <a:pPr marL="342900" indent="-342900" algn="l">
              <a:buFont typeface="Arial" charset="0"/>
              <a:buChar char="•"/>
            </a:pPr>
            <a:endParaRPr lang="en-US" sz="12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Question of toxicity depended on the lens </a:t>
            </a:r>
          </a:p>
          <a:p>
            <a:pPr marL="342900" indent="-342900" algn="l">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On the one hand were community members who felt that discarded needles and public injecting were causing an environmental trauma on the community and contributing to ACE’s (adverse childhood experiences) amongst children that would contribute to long term mental health challenges</a:t>
            </a:r>
          </a:p>
          <a:p>
            <a:pPr marL="342900" indent="-342900" algn="l">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On the other were members of the community who felt that the stigma and rejection shown to PWID who were suffering from addiction was discriminatory and amounted to a toxic response to human suffering</a:t>
            </a:r>
          </a:p>
          <a:p>
            <a:r>
              <a:rPr lang="en-US" sz="1200" dirty="0">
                <a:solidFill>
                  <a:schemeClr val="tx1">
                    <a:lumMod val="65000"/>
                    <a:lumOff val="35000"/>
                  </a:schemeClr>
                </a:solidFill>
                <a:latin typeface="Franklin Gothic Book" charset="0"/>
                <a:ea typeface="Franklin Gothic Book" charset="0"/>
                <a:cs typeface="Franklin Gothic Book" charset="0"/>
              </a:rPr>
              <a:t>n</a:t>
            </a:r>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27</a:t>
            </a:fld>
            <a:endParaRPr lang="en-US" dirty="0"/>
          </a:p>
        </p:txBody>
      </p:sp>
    </p:spTree>
    <p:extLst>
      <p:ext uri="{BB962C8B-B14F-4D97-AF65-F5344CB8AC3E}">
        <p14:creationId xmlns:p14="http://schemas.microsoft.com/office/powerpoint/2010/main" val="1984967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charset="0"/>
              <a:buChar char="•"/>
              <a:tabLst/>
              <a:defRPr/>
            </a:pPr>
            <a:r>
              <a:rPr lang="en-US" sz="1200" dirty="0">
                <a:solidFill>
                  <a:schemeClr val="tx1">
                    <a:lumMod val="65000"/>
                    <a:lumOff val="35000"/>
                  </a:schemeClr>
                </a:solidFill>
                <a:latin typeface="Franklin Gothic Book" charset="0"/>
                <a:ea typeface="Franklin Gothic Book" charset="0"/>
                <a:cs typeface="Franklin Gothic Book" charset="0"/>
              </a:rPr>
              <a:t>In 2014, Golden Gate neighbors first met with harm reduction service providers to address concerns about environmental trauma and persistent traumatic stress arising from </a:t>
            </a:r>
            <a:r>
              <a:rPr lang="en-US" sz="1200" b="1" dirty="0">
                <a:solidFill>
                  <a:schemeClr val="tx1">
                    <a:lumMod val="65000"/>
                    <a:lumOff val="35000"/>
                  </a:schemeClr>
                </a:solidFill>
                <a:latin typeface="Franklin Gothic Book" charset="0"/>
                <a:ea typeface="Franklin Gothic Book" charset="0"/>
                <a:cs typeface="Franklin Gothic Book" charset="0"/>
              </a:rPr>
              <a:t>public injection drug use and improperly discarded syringes.</a:t>
            </a:r>
            <a:endParaRPr lang="en-US" sz="12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12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TLHIP encouraged more voices to join the conversation, including addiction experts and researchers, neighborhood organizations serving the local drug user population, Department of Public Health and other city agencies, business stakeholders, CBO’s, philanthropy and others</a:t>
            </a:r>
          </a:p>
          <a:p>
            <a:pPr marL="342900" indent="-342900" algn="l">
              <a:buClr>
                <a:schemeClr val="accent2"/>
              </a:buClr>
              <a:buFont typeface="Arial" charset="0"/>
              <a:buChar char="•"/>
            </a:pPr>
            <a:endParaRPr lang="en-US"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Despite knowing the importance of having lived experience at the table, it took until the fall of 2016 to include the voice of people who use drugs directly in the conversation </a:t>
            </a:r>
          </a:p>
          <a:p>
            <a:pPr marL="342900" indent="-342900" algn="l">
              <a:buClr>
                <a:schemeClr val="accent2"/>
              </a:buClr>
              <a:buFont typeface="Arial" charset="0"/>
              <a:buChar char="•"/>
            </a:pPr>
            <a:endParaRPr lang="en-US"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r>
              <a:rPr lang="en-US" sz="1200" dirty="0">
                <a:solidFill>
                  <a:schemeClr val="tx1">
                    <a:lumMod val="65000"/>
                    <a:lumOff val="35000"/>
                  </a:schemeClr>
                </a:solidFill>
                <a:latin typeface="Franklin Gothic Book" charset="0"/>
                <a:ea typeface="Franklin Gothic Book" charset="0"/>
                <a:cs typeface="Franklin Gothic Book" charset="0"/>
              </a:rPr>
              <a:t>Over more than two years, through sustained dialogue and reflection, the </a:t>
            </a:r>
            <a:r>
              <a:rPr lang="en-US" sz="1200" i="1" dirty="0">
                <a:solidFill>
                  <a:schemeClr val="tx1">
                    <a:lumMod val="65000"/>
                    <a:lumOff val="35000"/>
                  </a:schemeClr>
                </a:solidFill>
                <a:latin typeface="Franklin Gothic Book" charset="0"/>
                <a:ea typeface="Franklin Gothic Book" charset="0"/>
                <a:cs typeface="Franklin Gothic Book" charset="0"/>
              </a:rPr>
              <a:t>Safer Inside </a:t>
            </a:r>
            <a:r>
              <a:rPr lang="en-US" sz="1200" dirty="0">
                <a:solidFill>
                  <a:schemeClr val="tx1">
                    <a:lumMod val="65000"/>
                    <a:lumOff val="35000"/>
                  </a:schemeClr>
                </a:solidFill>
                <a:latin typeface="Franklin Gothic Book" charset="0"/>
                <a:ea typeface="Franklin Gothic Book" charset="0"/>
                <a:cs typeface="Franklin Gothic Book" charset="0"/>
              </a:rPr>
              <a:t>taskforce moved from reacting to a community and environmental health crisis to a more nuanced understanding of the consequences of public injection drug use for both individual drug users and the community at large. </a:t>
            </a:r>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28</a:t>
            </a:fld>
            <a:endParaRPr lang="en-US" dirty="0"/>
          </a:p>
        </p:txBody>
      </p:sp>
    </p:spTree>
    <p:extLst>
      <p:ext uri="{BB962C8B-B14F-4D97-AF65-F5344CB8AC3E}">
        <p14:creationId xmlns:p14="http://schemas.microsoft.com/office/powerpoint/2010/main" val="344092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 2015 Community Conversations</a:t>
            </a:r>
          </a:p>
          <a:p>
            <a:r>
              <a:rPr lang="en-US" dirty="0"/>
              <a:t>2016</a:t>
            </a:r>
          </a:p>
          <a:p>
            <a:r>
              <a:rPr lang="en-US" dirty="0"/>
              <a:t>April – Vancouver</a:t>
            </a:r>
          </a:p>
          <a:p>
            <a:r>
              <a:rPr lang="en-US" dirty="0"/>
              <a:t>Summer – Safer Inside Recommendations</a:t>
            </a:r>
          </a:p>
          <a:p>
            <a:r>
              <a:rPr lang="en-US" dirty="0"/>
              <a:t>August - Opioid and Addiction Summit</a:t>
            </a:r>
          </a:p>
          <a:p>
            <a:r>
              <a:rPr lang="en-US" dirty="0"/>
              <a:t>September – Health Commission Meeting in community</a:t>
            </a:r>
          </a:p>
          <a:p>
            <a:r>
              <a:rPr lang="en-US" dirty="0"/>
              <a:t>November – Surgeon Generals Report on Addiction</a:t>
            </a:r>
          </a:p>
          <a:p>
            <a:r>
              <a:rPr lang="en-US" dirty="0"/>
              <a:t>2017</a:t>
            </a:r>
          </a:p>
          <a:p>
            <a:r>
              <a:rPr lang="en-US" dirty="0"/>
              <a:t>Susan </a:t>
            </a:r>
            <a:r>
              <a:rPr lang="en-US" dirty="0" err="1"/>
              <a:t>Eggman</a:t>
            </a:r>
            <a:r>
              <a:rPr lang="en-US" dirty="0"/>
              <a:t> introduced AB186 to create a legal pathway to opening safe injection facilities with medical supervision</a:t>
            </a:r>
          </a:p>
          <a:p>
            <a:r>
              <a:rPr lang="en-US" dirty="0"/>
              <a:t>Spring and Summer – passed through House and Senate Committees</a:t>
            </a:r>
          </a:p>
          <a:p>
            <a:r>
              <a:rPr lang="en-US" dirty="0"/>
              <a:t>April – Sup Breed charged DPH with convening a Safe Injection Taskforce to make recommendations  for operating SIF in SF</a:t>
            </a:r>
          </a:p>
          <a:p>
            <a:r>
              <a:rPr lang="en-US" dirty="0"/>
              <a:t>September – Task Force Report and Recommendations</a:t>
            </a:r>
          </a:p>
          <a:p>
            <a:r>
              <a:rPr lang="en-US" dirty="0"/>
              <a:t>October – BOS Hearing</a:t>
            </a:r>
          </a:p>
          <a:p>
            <a:r>
              <a:rPr lang="en-US" dirty="0"/>
              <a:t>November – Health Commission hearing </a:t>
            </a:r>
          </a:p>
          <a:p>
            <a:r>
              <a:rPr lang="en-US" dirty="0"/>
              <a:t>2018</a:t>
            </a:r>
          </a:p>
          <a:p>
            <a:r>
              <a:rPr lang="en-US" dirty="0"/>
              <a:t>Health Commission endorsed SIF </a:t>
            </a:r>
            <a:r>
              <a:rPr lang="en-US" dirty="0" err="1"/>
              <a:t>TAsk</a:t>
            </a:r>
            <a:r>
              <a:rPr lang="en-US" dirty="0"/>
              <a:t> Force Report and Recommendations</a:t>
            </a:r>
          </a:p>
        </p:txBody>
      </p:sp>
      <p:sp>
        <p:nvSpPr>
          <p:cNvPr id="4" name="Slide Number Placeholder 3"/>
          <p:cNvSpPr>
            <a:spLocks noGrp="1"/>
          </p:cNvSpPr>
          <p:nvPr>
            <p:ph type="sldNum" sz="quarter" idx="10"/>
          </p:nvPr>
        </p:nvSpPr>
        <p:spPr/>
        <p:txBody>
          <a:bodyPr/>
          <a:lstStyle/>
          <a:p>
            <a:fld id="{4860612E-A024-3B4C-804D-FFFD6214333B}" type="slidenum">
              <a:rPr lang="en-US" smtClean="0"/>
              <a:t>29</a:t>
            </a:fld>
            <a:endParaRPr lang="en-US" dirty="0"/>
          </a:p>
        </p:txBody>
      </p:sp>
    </p:spTree>
    <p:extLst>
      <p:ext uri="{BB962C8B-B14F-4D97-AF65-F5344CB8AC3E}">
        <p14:creationId xmlns:p14="http://schemas.microsoft.com/office/powerpoint/2010/main" val="223413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30</a:t>
            </a:fld>
            <a:endParaRPr lang="en-US" dirty="0"/>
          </a:p>
        </p:txBody>
      </p:sp>
    </p:spTree>
    <p:extLst>
      <p:ext uri="{BB962C8B-B14F-4D97-AF65-F5344CB8AC3E}">
        <p14:creationId xmlns:p14="http://schemas.microsoft.com/office/powerpoint/2010/main" val="396367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31</a:t>
            </a:fld>
            <a:endParaRPr lang="en-US" dirty="0"/>
          </a:p>
        </p:txBody>
      </p:sp>
    </p:spTree>
    <p:extLst>
      <p:ext uri="{BB962C8B-B14F-4D97-AF65-F5344CB8AC3E}">
        <p14:creationId xmlns:p14="http://schemas.microsoft.com/office/powerpoint/2010/main" val="3042041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MORRIS</a:t>
            </a:r>
          </a:p>
        </p:txBody>
      </p:sp>
      <p:sp>
        <p:nvSpPr>
          <p:cNvPr id="4" name="Slide Number Placeholder 3"/>
          <p:cNvSpPr>
            <a:spLocks noGrp="1"/>
          </p:cNvSpPr>
          <p:nvPr>
            <p:ph type="sldNum" sz="quarter" idx="10"/>
          </p:nvPr>
        </p:nvSpPr>
        <p:spPr/>
        <p:txBody>
          <a:bodyPr/>
          <a:lstStyle/>
          <a:p>
            <a:fld id="{4860612E-A024-3B4C-804D-FFFD6214333B}" type="slidenum">
              <a:rPr lang="en-US" smtClean="0"/>
              <a:t>32</a:t>
            </a:fld>
            <a:endParaRPr lang="en-US" dirty="0"/>
          </a:p>
        </p:txBody>
      </p:sp>
    </p:spTree>
    <p:extLst>
      <p:ext uri="{BB962C8B-B14F-4D97-AF65-F5344CB8AC3E}">
        <p14:creationId xmlns:p14="http://schemas.microsoft.com/office/powerpoint/2010/main" val="268047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 of community stakeholders who came together to address the issue of public injecting and improper needle disposal in the Tenderloin </a:t>
            </a:r>
          </a:p>
          <a:p>
            <a:endParaRPr lang="en-US" dirty="0"/>
          </a:p>
          <a:p>
            <a:r>
              <a:rPr lang="en-US" dirty="0"/>
              <a:t>Coalesced around a set of recommendations that included the opening of safe injection services </a:t>
            </a:r>
            <a:r>
              <a:rPr lang="en-US"/>
              <a:t>in ttheTenderoin</a:t>
            </a:r>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3</a:t>
            </a:fld>
            <a:endParaRPr lang="en-US" dirty="0"/>
          </a:p>
        </p:txBody>
      </p:sp>
    </p:spTree>
    <p:extLst>
      <p:ext uri="{BB962C8B-B14F-4D97-AF65-F5344CB8AC3E}">
        <p14:creationId xmlns:p14="http://schemas.microsoft.com/office/powerpoint/2010/main" val="3489044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Franklin Gothic Book" charset="0"/>
                <a:ea typeface="Franklin Gothic Book" charset="0"/>
                <a:cs typeface="Franklin Gothic Book" charset="0"/>
              </a:rPr>
              <a:t>Despite knowing the importance of having lived experience at the table, it took until the fall of 2016 to include the voice of people who use drugs directly in the conversation </a:t>
            </a:r>
          </a:p>
          <a:p>
            <a:endParaRPr lang="en-US" dirty="0"/>
          </a:p>
          <a:p>
            <a:r>
              <a:rPr lang="en-US" dirty="0"/>
              <a:t>Made space at the table for active drug users – invites into the conversations, especially as they related to the operating plans</a:t>
            </a:r>
          </a:p>
          <a:p>
            <a:endParaRPr lang="en-US" dirty="0"/>
          </a:p>
          <a:p>
            <a:r>
              <a:rPr lang="en-US" dirty="0"/>
              <a:t>Saw the power of these voices in the public advocacy efforts</a:t>
            </a:r>
          </a:p>
        </p:txBody>
      </p:sp>
      <p:sp>
        <p:nvSpPr>
          <p:cNvPr id="4" name="Slide Number Placeholder 3"/>
          <p:cNvSpPr>
            <a:spLocks noGrp="1"/>
          </p:cNvSpPr>
          <p:nvPr>
            <p:ph type="sldNum" sz="quarter" idx="10"/>
          </p:nvPr>
        </p:nvSpPr>
        <p:spPr/>
        <p:txBody>
          <a:bodyPr/>
          <a:lstStyle/>
          <a:p>
            <a:fld id="{4860612E-A024-3B4C-804D-FFFD6214333B}" type="slidenum">
              <a:rPr lang="en-US" smtClean="0"/>
              <a:t>33</a:t>
            </a:fld>
            <a:endParaRPr lang="en-US" dirty="0"/>
          </a:p>
        </p:txBody>
      </p:sp>
    </p:spTree>
    <p:extLst>
      <p:ext uri="{BB962C8B-B14F-4D97-AF65-F5344CB8AC3E}">
        <p14:creationId xmlns:p14="http://schemas.microsoft.com/office/powerpoint/2010/main" val="3106572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36</a:t>
            </a:fld>
            <a:endParaRPr lang="en-US" dirty="0"/>
          </a:p>
        </p:txBody>
      </p:sp>
    </p:spTree>
    <p:extLst>
      <p:ext uri="{BB962C8B-B14F-4D97-AF65-F5344CB8AC3E}">
        <p14:creationId xmlns:p14="http://schemas.microsoft.com/office/powerpoint/2010/main" val="3763637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chemeClr val="accent1">
                    <a:lumMod val="75000"/>
                  </a:schemeClr>
                </a:solidFill>
              </a:rPr>
              <a:t>Partnership</a:t>
            </a:r>
            <a:r>
              <a:rPr lang="en-US" sz="1200" b="1" i="0" baseline="0" dirty="0">
                <a:solidFill>
                  <a:schemeClr val="accent1">
                    <a:lumMod val="75000"/>
                  </a:schemeClr>
                </a:solidFill>
              </a:rPr>
              <a:t> is l</a:t>
            </a:r>
            <a:r>
              <a:rPr lang="en-US" sz="1200" b="1" i="0" dirty="0">
                <a:solidFill>
                  <a:schemeClr val="accent1">
                    <a:lumMod val="75000"/>
                  </a:schemeClr>
                </a:solidFill>
              </a:rPr>
              <a:t>ed jointly by Saint Francis Foundation and SFMH</a:t>
            </a:r>
          </a:p>
        </p:txBody>
      </p:sp>
      <p:sp>
        <p:nvSpPr>
          <p:cNvPr id="4" name="Slide Number Placeholder 3"/>
          <p:cNvSpPr>
            <a:spLocks noGrp="1"/>
          </p:cNvSpPr>
          <p:nvPr>
            <p:ph type="sldNum" sz="quarter" idx="10"/>
          </p:nvPr>
        </p:nvSpPr>
        <p:spPr/>
        <p:txBody>
          <a:bodyPr/>
          <a:lstStyle/>
          <a:p>
            <a:fld id="{4860612E-A024-3B4C-804D-FFFD6214333B}" type="slidenum">
              <a:rPr lang="en-US" smtClean="0"/>
              <a:t>37</a:t>
            </a:fld>
            <a:endParaRPr lang="en-US" dirty="0"/>
          </a:p>
        </p:txBody>
      </p:sp>
    </p:spTree>
    <p:extLst>
      <p:ext uri="{BB962C8B-B14F-4D97-AF65-F5344CB8AC3E}">
        <p14:creationId xmlns:p14="http://schemas.microsoft.com/office/powerpoint/2010/main" val="189248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chemeClr val="accent1">
                    <a:lumMod val="75000"/>
                  </a:schemeClr>
                </a:solidFill>
              </a:rPr>
              <a:t>SFFMH community hospital in down town SF</a:t>
            </a:r>
          </a:p>
          <a:p>
            <a:pPr marL="0" indent="0">
              <a:buNone/>
            </a:pPr>
            <a:endParaRPr lang="en-US" sz="1200" b="1" i="0"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4860612E-A024-3B4C-804D-FFFD6214333B}" type="slidenum">
              <a:rPr lang="en-US" smtClean="0"/>
              <a:t>38</a:t>
            </a:fld>
            <a:endParaRPr lang="en-US"/>
          </a:p>
        </p:txBody>
      </p:sp>
    </p:spTree>
    <p:extLst>
      <p:ext uri="{BB962C8B-B14F-4D97-AF65-F5344CB8AC3E}">
        <p14:creationId xmlns:p14="http://schemas.microsoft.com/office/powerpoint/2010/main" val="3599364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 </a:t>
            </a:r>
            <a:r>
              <a:rPr kumimoji="0" lang="en-US" sz="1200" b="1" i="0" u="none" strike="noStrike" kern="1200" cap="none" spc="0" normalizeH="0" baseline="0" noProof="0" dirty="0">
                <a:ln>
                  <a:noFill/>
                </a:ln>
                <a:solidFill>
                  <a:prstClr val="white"/>
                </a:solidFill>
                <a:effectLst/>
                <a:uLnTx/>
                <a:uFillTx/>
                <a:latin typeface="+mn-lt"/>
                <a:ea typeface="+mn-ea"/>
                <a:cs typeface="+mn-cs"/>
              </a:rPr>
              <a:t>Safety, Community Connections, Opportunities for Health Choices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 </a:t>
            </a:r>
            <a:r>
              <a:rPr kumimoji="0" lang="en-US" sz="1200" b="1" i="0" u="none" strike="noStrike" kern="1200" cap="none" spc="0" normalizeH="0" baseline="0" noProof="0" dirty="0">
                <a:ln>
                  <a:noFill/>
                </a:ln>
                <a:solidFill>
                  <a:prstClr val="white"/>
                </a:solidFill>
                <a:effectLst/>
                <a:uLnTx/>
                <a:uFillTx/>
                <a:latin typeface="+mn-lt"/>
                <a:ea typeface="+mn-ea"/>
                <a:cs typeface="+mn-cs"/>
              </a:rPr>
              <a:t>Community Engagement and Neighborhood Voice: </a:t>
            </a:r>
            <a:r>
              <a:rPr kumimoji="0" lang="en-US" sz="1200" b="0" i="0" u="none" strike="noStrike" kern="1200" cap="none" spc="0" normalizeH="0" baseline="0" noProof="0" dirty="0">
                <a:ln>
                  <a:noFill/>
                </a:ln>
                <a:solidFill>
                  <a:prstClr val="white"/>
                </a:solidFill>
                <a:effectLst/>
                <a:uLnTx/>
                <a:uFillTx/>
                <a:latin typeface="+mn-lt"/>
                <a:ea typeface="+mn-ea"/>
                <a:cs typeface="+mn-cs"/>
              </a:rPr>
              <a:t>Listen to and work with residents to strengthen community connection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 </a:t>
            </a:r>
            <a:r>
              <a:rPr kumimoji="0" lang="en-US" sz="1200" b="1" i="0" u="none" strike="noStrike" kern="1200" cap="none" spc="0" normalizeH="0" baseline="0" noProof="0" dirty="0">
                <a:ln>
                  <a:noFill/>
                </a:ln>
                <a:solidFill>
                  <a:prstClr val="white"/>
                </a:solidFill>
                <a:effectLst/>
                <a:uLnTx/>
                <a:uFillTx/>
                <a:latin typeface="+mn-lt"/>
                <a:ea typeface="+mn-ea"/>
                <a:cs typeface="+mn-cs"/>
              </a:rPr>
              <a:t>Equity: </a:t>
            </a:r>
            <a:r>
              <a:rPr kumimoji="0" lang="en-US" sz="1200" b="0" i="0" u="none" strike="noStrike" kern="1200" cap="none" spc="0" normalizeH="0" baseline="0" noProof="0" dirty="0">
                <a:ln>
                  <a:noFill/>
                </a:ln>
                <a:solidFill>
                  <a:prstClr val="white"/>
                </a:solidFill>
                <a:effectLst/>
                <a:uLnTx/>
                <a:uFillTx/>
                <a:latin typeface="+mn-lt"/>
                <a:ea typeface="+mn-ea"/>
                <a:cs typeface="+mn-cs"/>
              </a:rPr>
              <a:t>Race/ethnicity, gender, sexual orientation, primary language, action zone, justice-involved, physical/mental abilities, income, legal status, trauma exposure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Context for the goals is our Pathways</a:t>
            </a:r>
            <a:r>
              <a:rPr lang="en-US" baseline="0" dirty="0"/>
              <a:t> to Health strategy </a:t>
            </a:r>
            <a:r>
              <a:rPr lang="en-US" baseline="0" dirty="0" err="1"/>
              <a:t>ching</a:t>
            </a:r>
            <a:r>
              <a:rPr lang="en-US" baseline="0" dirty="0"/>
              <a:t> continuum toward population level goals</a:t>
            </a:r>
            <a:endParaRPr lang="en-US" dirty="0"/>
          </a:p>
          <a:p>
            <a:endParaRPr lang="en-US" baseline="0" dirty="0"/>
          </a:p>
          <a:p>
            <a:endParaRPr lang="en-US" baseline="0" dirty="0"/>
          </a:p>
          <a:p>
            <a:r>
              <a:rPr lang="en-US" sz="1200" kern="1200" baseline="0" dirty="0">
                <a:solidFill>
                  <a:schemeClr val="tx1"/>
                </a:solidFill>
                <a:effectLst/>
                <a:latin typeface="+mn-lt"/>
                <a:ea typeface="+mn-ea"/>
                <a:cs typeface="+mn-cs"/>
              </a:rPr>
              <a:t>TLHIP Pathways to Health</a:t>
            </a:r>
          </a:p>
          <a:p>
            <a:r>
              <a:rPr lang="en-US" sz="1200" b="1" baseline="0" dirty="0"/>
              <a:t>Active, Vibrant, Safe + Clean Shared Spaces</a:t>
            </a:r>
          </a:p>
          <a:p>
            <a:pPr marL="285750" marR="0" lvl="0" indent="-285750">
              <a:lnSpc>
                <a:spcPct val="115000"/>
              </a:lnSpc>
              <a:spcBef>
                <a:spcPts val="600"/>
              </a:spcBef>
              <a:spcAft>
                <a:spcPts val="600"/>
              </a:spcAft>
              <a:buFont typeface="Arial" panose="020B0604020202020204" pitchFamily="34" charset="0"/>
              <a:buChar char="•"/>
            </a:pPr>
            <a:r>
              <a:rPr lang="en-US" sz="1200" dirty="0">
                <a:solidFill>
                  <a:schemeClr val="bg1"/>
                </a:solidFill>
                <a:ea typeface="Calibri"/>
                <a:cs typeface="Times New Roman"/>
              </a:rPr>
              <a:t>Safe, clean neighborhood</a:t>
            </a:r>
          </a:p>
          <a:p>
            <a:pPr marL="285750" indent="-285750">
              <a:lnSpc>
                <a:spcPct val="115000"/>
              </a:lnSpc>
              <a:spcBef>
                <a:spcPts val="600"/>
              </a:spcBef>
              <a:spcAft>
                <a:spcPts val="600"/>
              </a:spcAft>
              <a:buFont typeface="Arial" panose="020B0604020202020204" pitchFamily="34" charset="0"/>
              <a:buChar char="•"/>
            </a:pPr>
            <a:r>
              <a:rPr lang="en-US" sz="1200" dirty="0">
                <a:solidFill>
                  <a:schemeClr val="bg1"/>
                </a:solidFill>
                <a:ea typeface="Calibri"/>
                <a:cs typeface="Times New Roman"/>
              </a:rPr>
              <a:t>Positively activated shared community spaces</a:t>
            </a:r>
          </a:p>
          <a:p>
            <a:pPr marL="285750" indent="-285750">
              <a:lnSpc>
                <a:spcPct val="115000"/>
              </a:lnSpc>
              <a:spcBef>
                <a:spcPts val="600"/>
              </a:spcBef>
              <a:spcAft>
                <a:spcPts val="600"/>
              </a:spcAft>
              <a:buFont typeface="Arial" panose="020B0604020202020204" pitchFamily="34" charset="0"/>
              <a:buChar char="•"/>
            </a:pPr>
            <a:r>
              <a:rPr lang="en-US" sz="1200" baseline="0" dirty="0"/>
              <a:t>4Corner Friday is an example of a strategy to address safety in the neighborhood</a:t>
            </a:r>
          </a:p>
          <a:p>
            <a:endParaRPr lang="en-US" sz="1200" kern="1200" baseline="0" dirty="0">
              <a:solidFill>
                <a:schemeClr val="tx1"/>
              </a:solidFill>
              <a:effectLst/>
              <a:latin typeface="+mn-lt"/>
              <a:ea typeface="+mn-ea"/>
              <a:cs typeface="+mn-cs"/>
            </a:endParaRPr>
          </a:p>
          <a:p>
            <a:r>
              <a:rPr lang="en-US" sz="1200" b="1" baseline="0" dirty="0"/>
              <a:t>Behavioral Health &amp; Mental Health</a:t>
            </a:r>
          </a:p>
          <a:p>
            <a:pPr marL="285750" marR="0" lvl="0" indent="-28575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Resilient , supportive community free of trauma</a:t>
            </a:r>
          </a:p>
          <a:p>
            <a:pPr marL="285750" marR="0" lvl="0" indent="-28575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Strong community identity + sense of purpose</a:t>
            </a:r>
          </a:p>
          <a:p>
            <a:pPr marL="285750" marR="0" lvl="0" indent="-28575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Residents behavioral, addiction and mental health are supported</a:t>
            </a:r>
          </a:p>
          <a:p>
            <a:endParaRPr lang="en-US" sz="1200" baseline="0" dirty="0"/>
          </a:p>
          <a:p>
            <a:r>
              <a:rPr lang="en-US" sz="1200" b="1" baseline="0" dirty="0"/>
              <a:t>Resident Health</a:t>
            </a:r>
          </a:p>
          <a:p>
            <a:pPr marL="285750" marR="0" lvl="0" indent="-28575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Healthcare is accessible + coordinated amongst providers</a:t>
            </a:r>
          </a:p>
          <a:p>
            <a:pPr marL="285750" marR="0" lvl="0" indent="-28575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Healthy food + opportunities for physical activity are available + accessible to residents</a:t>
            </a:r>
          </a:p>
          <a:p>
            <a:pPr marL="285750" marR="0" lvl="0" indent="-28575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Residents prevent +manage chronic conditions outside SFMH</a:t>
            </a:r>
          </a:p>
          <a:p>
            <a:endParaRPr lang="en-US" sz="1200" baseline="0" dirty="0"/>
          </a:p>
          <a:p>
            <a:r>
              <a:rPr lang="en-US" sz="1200" b="1" baseline="0" dirty="0"/>
              <a:t>Economic Opportunity &amp; Affordable Retail</a:t>
            </a:r>
          </a:p>
          <a:p>
            <a:pPr marL="342900" indent="-34290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Local businesses serve residents of all incomes</a:t>
            </a:r>
          </a:p>
          <a:p>
            <a:pPr marL="342900" indent="-34290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Living wage jobs + career growth are available + accessible</a:t>
            </a:r>
          </a:p>
          <a:p>
            <a:endParaRPr lang="en-US" sz="1200" baseline="0" dirty="0"/>
          </a:p>
          <a:p>
            <a:r>
              <a:rPr lang="en-US" sz="1200" b="1" baseline="0" dirty="0"/>
              <a:t>Housing Access</a:t>
            </a:r>
          </a:p>
          <a:p>
            <a:pPr marL="342900" indent="-34290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The neighborhood is diverse and has a range of income levels</a:t>
            </a:r>
          </a:p>
          <a:p>
            <a:pPr marL="342900" indent="-342900">
              <a:spcBef>
                <a:spcPts val="600"/>
              </a:spcBef>
              <a:spcAft>
                <a:spcPts val="600"/>
              </a:spcAft>
              <a:buFont typeface="Arial" panose="020B0604020202020204" pitchFamily="34" charset="0"/>
              <a:buChar char="•"/>
            </a:pPr>
            <a:r>
              <a:rPr lang="en-US" sz="1200" dirty="0">
                <a:solidFill>
                  <a:schemeClr val="bg1"/>
                </a:solidFill>
                <a:ea typeface="Calibri"/>
                <a:cs typeface="Times New Roman"/>
              </a:rPr>
              <a:t>Safe, permanently affordable housing is available + accessible to no, low + middle income residents</a:t>
            </a:r>
          </a:p>
          <a:p>
            <a:endParaRPr lang="en-US" sz="1200" baseline="0" dirty="0"/>
          </a:p>
          <a:p>
            <a:pPr marL="0" indent="0">
              <a:buFont typeface="Arial" panose="020B0604020202020204" pitchFamily="34" charset="0"/>
              <a:buNone/>
            </a:pPr>
            <a:r>
              <a:rPr lang="en-US" sz="1200" b="1" baseline="0" dirty="0"/>
              <a:t>Public Realm: TLCBD</a:t>
            </a:r>
          </a:p>
          <a:p>
            <a:pPr marL="171450" indent="-171450">
              <a:buFont typeface="Arial" panose="020B0604020202020204" pitchFamily="34" charset="0"/>
              <a:buChar char="•"/>
            </a:pPr>
            <a:r>
              <a:rPr lang="en-US" sz="1200" baseline="0" dirty="0"/>
              <a:t>Something we have supported and more recently the re-emergence/stabilization </a:t>
            </a:r>
          </a:p>
          <a:p>
            <a:pPr marL="171450" indent="-171450">
              <a:buFont typeface="Arial" panose="020B0604020202020204" pitchFamily="34" charset="0"/>
              <a:buChar char="•"/>
            </a:pPr>
            <a:r>
              <a:rPr lang="en-US" sz="1200" baseline="0" dirty="0"/>
              <a:t>Safe Passage is now a program of TLCBD again</a:t>
            </a:r>
          </a:p>
          <a:p>
            <a:pPr marL="171450" indent="-171450">
              <a:buFont typeface="Arial" panose="020B0604020202020204" pitchFamily="34" charset="0"/>
              <a:buChar char="•"/>
            </a:pPr>
            <a:r>
              <a:rPr lang="en-US" sz="2200" dirty="0"/>
              <a:t>Turk and Hyde Mini Park</a:t>
            </a:r>
          </a:p>
          <a:p>
            <a:pPr marL="171450" indent="-171450">
              <a:buFont typeface="Arial" panose="020B0604020202020204" pitchFamily="34" charset="0"/>
              <a:buChar char="•"/>
            </a:pPr>
            <a:r>
              <a:rPr lang="en-US" sz="2200" dirty="0"/>
              <a:t>Tenderloin Wellness Trail	</a:t>
            </a:r>
            <a:endParaRPr lang="en-US" sz="1200" baseline="0" dirty="0"/>
          </a:p>
          <a:p>
            <a:pPr marL="0" indent="0">
              <a:buFont typeface="Arial" panose="020B0604020202020204" pitchFamily="34" charset="0"/>
              <a:buNone/>
            </a:pPr>
            <a:endParaRPr lang="en-US" sz="1200" b="1" dirty="0"/>
          </a:p>
          <a:p>
            <a:pPr marL="0" indent="0">
              <a:buFont typeface="Arial" panose="020B0604020202020204" pitchFamily="34" charset="0"/>
              <a:buNone/>
            </a:pPr>
            <a:r>
              <a:rPr lang="en-US" sz="1200" b="1" dirty="0"/>
              <a:t>Community Trauma: Supervised Injection</a:t>
            </a:r>
            <a:r>
              <a:rPr lang="en-US" sz="1200" b="1" baseline="0" dirty="0"/>
              <a:t> Services</a:t>
            </a:r>
          </a:p>
          <a:p>
            <a:pPr marL="171450" indent="-171450">
              <a:buFont typeface="Arial" panose="020B0604020202020204" pitchFamily="34" charset="0"/>
              <a:buChar char="•"/>
            </a:pPr>
            <a:r>
              <a:rPr lang="en-US" sz="1200" baseline="0" dirty="0"/>
              <a:t>Partner with Community for Healthier Tenderloin.</a:t>
            </a:r>
          </a:p>
          <a:p>
            <a:pPr marL="171450" indent="-171450">
              <a:buFont typeface="Arial" panose="020B0604020202020204" pitchFamily="34" charset="0"/>
              <a:buChar char="•"/>
            </a:pPr>
            <a:r>
              <a:rPr lang="en-US" sz="1200" baseline="0" dirty="0"/>
              <a:t>Stepped into a new world engaging active users which has been a learning for everyone and has shaped the work we’re doing.</a:t>
            </a:r>
          </a:p>
          <a:p>
            <a:pPr marL="171450" indent="-171450">
              <a:buFont typeface="Arial" panose="020B0604020202020204" pitchFamily="34" charset="0"/>
              <a:buChar char="•"/>
            </a:pPr>
            <a:r>
              <a:rPr lang="en-US" sz="1200" baseline="0" dirty="0"/>
              <a:t>Community Outreach we’ve conducted about 40-50 reaching hundreds of people to talk about Safe Injection Services.</a:t>
            </a:r>
            <a:br>
              <a:rPr lang="en-US" sz="1200" baseline="0" dirty="0"/>
            </a:br>
            <a:r>
              <a:rPr lang="en-US" sz="1200" baseline="0" dirty="0"/>
              <a:t>Developed template for Operational Plan so people can have idea for what that could look like</a:t>
            </a:r>
          </a:p>
          <a:p>
            <a:pPr marL="171450" indent="-171450">
              <a:buFont typeface="Arial" panose="020B0604020202020204" pitchFamily="34" charset="0"/>
              <a:buChar char="•"/>
            </a:pPr>
            <a:r>
              <a:rPr lang="en-US" sz="1200" baseline="0" dirty="0"/>
              <a:t>Participated in the Breed’s SF Safe Injection Taskforce</a:t>
            </a:r>
          </a:p>
          <a:p>
            <a:pPr marL="171450" indent="-171450">
              <a:buFont typeface="Arial" panose="020B0604020202020204" pitchFamily="34" charset="0"/>
              <a:buChar char="•"/>
            </a:pPr>
            <a:r>
              <a:rPr lang="en-US" sz="1200" baseline="0" dirty="0"/>
              <a:t>Did the Urban Solutions Summit last fall.</a:t>
            </a:r>
          </a:p>
          <a:p>
            <a:pPr marL="171450" indent="-171450">
              <a:buFont typeface="Arial" panose="020B0604020202020204" pitchFamily="34" charset="0"/>
              <a:buChar cha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Linkages to Social</a:t>
            </a:r>
            <a:r>
              <a:rPr lang="en-US" sz="1200" b="1" baseline="0" dirty="0"/>
              <a:t> Services and Health Services: Navigator + AOD Counselor</a:t>
            </a:r>
          </a:p>
        </p:txBody>
      </p:sp>
      <p:sp>
        <p:nvSpPr>
          <p:cNvPr id="4" name="Slide Number Placeholder 3"/>
          <p:cNvSpPr>
            <a:spLocks noGrp="1"/>
          </p:cNvSpPr>
          <p:nvPr>
            <p:ph type="sldNum" sz="quarter" idx="10"/>
          </p:nvPr>
        </p:nvSpPr>
        <p:spPr/>
        <p:txBody>
          <a:bodyPr/>
          <a:lstStyle/>
          <a:p>
            <a:fld id="{4860612E-A024-3B4C-804D-FFFD6214333B}" type="slidenum">
              <a:rPr lang="en-US" smtClean="0"/>
              <a:t>39</a:t>
            </a:fld>
            <a:endParaRPr lang="en-US"/>
          </a:p>
        </p:txBody>
      </p:sp>
    </p:spTree>
    <p:extLst>
      <p:ext uri="{BB962C8B-B14F-4D97-AF65-F5344CB8AC3E}">
        <p14:creationId xmlns:p14="http://schemas.microsoft.com/office/powerpoint/2010/main" val="1212212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Spreading Community Accelerators through Learning and Evaluation</a:t>
            </a:r>
            <a:endParaRPr lang="en-US" b="0" dirty="0">
              <a:effectLst/>
            </a:endParaRPr>
          </a:p>
          <a:p>
            <a:endParaRPr lang="en-US" sz="1200" b="0" i="0" u="none" strike="noStrike" cap="none" dirty="0">
              <a:solidFill>
                <a:schemeClr val="lt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Improvement Science, Small Tests of Change, Scaling what works, Failing Forward, Authentic Engagement and Inclusion with Lived Experience</a:t>
            </a:r>
          </a:p>
          <a:p>
            <a:endParaRPr lang="en-US" sz="1200" b="0" i="0" u="none" strike="noStrike" cap="none" dirty="0">
              <a:solidFill>
                <a:schemeClr val="lt1"/>
              </a:solidFill>
              <a:latin typeface="Arial"/>
              <a:ea typeface="Arial"/>
              <a:cs typeface="Arial"/>
              <a:sym typeface="Arial"/>
            </a:endParaRPr>
          </a:p>
          <a:p>
            <a:pPr marL="465138" marR="0" lvl="0" indent="-526098" algn="l" rtl="0">
              <a:lnSpc>
                <a:spcPct val="100000"/>
              </a:lnSpc>
              <a:spcBef>
                <a:spcPts val="0"/>
              </a:spcBef>
              <a:spcAft>
                <a:spcPts val="0"/>
              </a:spcAft>
              <a:buClr>
                <a:srgbClr val="ED9451"/>
              </a:buClr>
              <a:buSzPts val="3000"/>
              <a:buFont typeface="Trebuchet MS"/>
              <a:buAutoNum type="arabicPeriod"/>
            </a:pPr>
            <a:endParaRPr lang="en-US" sz="1200" b="0" i="0" u="none" strike="noStrike" cap="none" dirty="0">
              <a:solidFill>
                <a:schemeClr val="lt1"/>
              </a:solidFill>
              <a:latin typeface="Arial"/>
              <a:ea typeface="Arial"/>
              <a:cs typeface="Arial"/>
              <a:sym typeface="Arial"/>
            </a:endParaRPr>
          </a:p>
          <a:p>
            <a:pPr marL="465138" marR="0" lvl="0" indent="-526098" algn="l" rtl="0">
              <a:lnSpc>
                <a:spcPct val="100000"/>
              </a:lnSpc>
              <a:spcBef>
                <a:spcPts val="0"/>
              </a:spcBef>
              <a:spcAft>
                <a:spcPts val="0"/>
              </a:spcAft>
              <a:buClr>
                <a:srgbClr val="ED9451"/>
              </a:buClr>
              <a:buSzPts val="3000"/>
              <a:buFont typeface="Trebuchet MS"/>
              <a:buAutoNum type="arabicPeriod"/>
            </a:pPr>
            <a:r>
              <a:rPr lang="en-US" sz="1200" b="0" i="0" u="none" strike="noStrike" cap="none" dirty="0">
                <a:solidFill>
                  <a:schemeClr val="lt1"/>
                </a:solidFill>
                <a:latin typeface="Arial"/>
                <a:ea typeface="Arial"/>
                <a:cs typeface="Arial"/>
                <a:sym typeface="Arial"/>
              </a:rPr>
              <a:t>From a “sick care system” to a “health and wellbeing system”</a:t>
            </a:r>
            <a:endParaRPr lang="en-US" sz="1200" dirty="0"/>
          </a:p>
          <a:p>
            <a:pPr marL="465138" marR="0" lvl="0" indent="-526098" algn="l" rtl="0">
              <a:lnSpc>
                <a:spcPct val="100000"/>
              </a:lnSpc>
              <a:spcBef>
                <a:spcPts val="1200"/>
              </a:spcBef>
              <a:spcAft>
                <a:spcPts val="0"/>
              </a:spcAft>
              <a:buClr>
                <a:srgbClr val="ED9451"/>
              </a:buClr>
              <a:buSzPts val="3000"/>
              <a:buFont typeface="Trebuchet MS"/>
              <a:buAutoNum type="arabicPeriod"/>
            </a:pPr>
            <a:r>
              <a:rPr lang="en-US" sz="1200" b="0" i="0" u="none" strike="noStrike" cap="none" dirty="0">
                <a:solidFill>
                  <a:schemeClr val="lt1"/>
                </a:solidFill>
                <a:latin typeface="Arial"/>
                <a:ea typeface="Arial"/>
                <a:cs typeface="Arial"/>
                <a:sym typeface="Arial"/>
              </a:rPr>
              <a:t>Take our work on equity from “doing good” to a recognition that we are interconnected and cannot afford the price of poverty and inequity in terms of health and life outcomes or cost</a:t>
            </a:r>
            <a:endParaRPr lang="en-US" sz="1200" dirty="0"/>
          </a:p>
          <a:p>
            <a:pPr marL="465138" marR="0" lvl="0" indent="-526098" algn="l" rtl="0">
              <a:lnSpc>
                <a:spcPct val="100000"/>
              </a:lnSpc>
              <a:spcBef>
                <a:spcPts val="1200"/>
              </a:spcBef>
              <a:spcAft>
                <a:spcPts val="0"/>
              </a:spcAft>
              <a:buClr>
                <a:srgbClr val="ED9451"/>
              </a:buClr>
              <a:buSzPts val="3000"/>
              <a:buFont typeface="Trebuchet MS"/>
              <a:buAutoNum type="arabicPeriod"/>
            </a:pPr>
            <a:r>
              <a:rPr lang="en-US" sz="1200" b="0" i="0" u="none" strike="noStrike" cap="none" dirty="0">
                <a:solidFill>
                  <a:schemeClr val="lt1"/>
                </a:solidFill>
                <a:latin typeface="Arial"/>
                <a:ea typeface="Arial"/>
                <a:cs typeface="Arial"/>
                <a:sym typeface="Arial"/>
              </a:rPr>
              <a:t>From people and communities of poverty to people and communities of trapped and untapped potential</a:t>
            </a:r>
            <a:endParaRPr lang="en-US" sz="1200" dirty="0"/>
          </a:p>
          <a:p>
            <a:pPr marL="465138" marR="0" lvl="0" indent="-526098" algn="l" rtl="0">
              <a:lnSpc>
                <a:spcPct val="100000"/>
              </a:lnSpc>
              <a:spcBef>
                <a:spcPts val="1200"/>
              </a:spcBef>
              <a:spcAft>
                <a:spcPts val="0"/>
              </a:spcAft>
              <a:buClr>
                <a:srgbClr val="ED9451"/>
              </a:buClr>
              <a:buSzPts val="3000"/>
              <a:buFont typeface="Trebuchet MS"/>
              <a:buAutoNum type="arabicPeriod"/>
            </a:pPr>
            <a:r>
              <a:rPr lang="en-US" sz="1200" b="0" i="0" u="none" strike="noStrike" cap="none" dirty="0">
                <a:solidFill>
                  <a:schemeClr val="lt1"/>
                </a:solidFill>
                <a:latin typeface="Arial"/>
                <a:ea typeface="Arial"/>
                <a:cs typeface="Arial"/>
                <a:sym typeface="Arial"/>
              </a:rPr>
              <a:t>From pathology to vision – change is possible</a:t>
            </a:r>
            <a:endParaRPr lang="en-US" sz="1200" dirty="0"/>
          </a:p>
          <a:p>
            <a:pPr marL="465138" marR="0" lvl="0" indent="-526098" algn="l" rtl="0">
              <a:lnSpc>
                <a:spcPct val="100000"/>
              </a:lnSpc>
              <a:spcBef>
                <a:spcPts val="1200"/>
              </a:spcBef>
              <a:spcAft>
                <a:spcPts val="0"/>
              </a:spcAft>
              <a:buClr>
                <a:srgbClr val="ED9451"/>
              </a:buClr>
              <a:buSzPts val="3000"/>
              <a:buFont typeface="Trebuchet MS"/>
              <a:buAutoNum type="arabicPeriod"/>
            </a:pPr>
            <a:r>
              <a:rPr lang="en-US" sz="1200" b="0" i="0" u="none" strike="noStrike" cap="none" dirty="0">
                <a:solidFill>
                  <a:schemeClr val="lt1"/>
                </a:solidFill>
                <a:latin typeface="Arial"/>
                <a:ea typeface="Arial"/>
                <a:cs typeface="Arial"/>
                <a:sym typeface="Arial"/>
              </a:rPr>
              <a:t>From scarcity to abundance</a:t>
            </a:r>
            <a:endParaRPr lang="en-US" sz="1200" dirty="0"/>
          </a:p>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40</a:t>
            </a:fld>
            <a:endParaRPr lang="en-US" dirty="0"/>
          </a:p>
        </p:txBody>
      </p:sp>
    </p:spTree>
    <p:extLst>
      <p:ext uri="{BB962C8B-B14F-4D97-AF65-F5344CB8AC3E}">
        <p14:creationId xmlns:p14="http://schemas.microsoft.com/office/powerpoint/2010/main" val="1185604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ahead</a:t>
            </a:r>
          </a:p>
        </p:txBody>
      </p:sp>
      <p:sp>
        <p:nvSpPr>
          <p:cNvPr id="4" name="Slide Number Placeholder 3"/>
          <p:cNvSpPr>
            <a:spLocks noGrp="1"/>
          </p:cNvSpPr>
          <p:nvPr>
            <p:ph type="sldNum" sz="quarter" idx="10"/>
          </p:nvPr>
        </p:nvSpPr>
        <p:spPr/>
        <p:txBody>
          <a:bodyPr/>
          <a:lstStyle/>
          <a:p>
            <a:fld id="{4860612E-A024-3B4C-804D-FFFD6214333B}" type="slidenum">
              <a:rPr lang="en-US" smtClean="0"/>
              <a:t>41</a:t>
            </a:fld>
            <a:endParaRPr lang="en-US" dirty="0"/>
          </a:p>
        </p:txBody>
      </p:sp>
    </p:spTree>
    <p:extLst>
      <p:ext uri="{BB962C8B-B14F-4D97-AF65-F5344CB8AC3E}">
        <p14:creationId xmlns:p14="http://schemas.microsoft.com/office/powerpoint/2010/main" val="413691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42</a:t>
            </a:fld>
            <a:endParaRPr lang="en-US" dirty="0"/>
          </a:p>
        </p:txBody>
      </p:sp>
    </p:spTree>
    <p:extLst>
      <p:ext uri="{BB962C8B-B14F-4D97-AF65-F5344CB8AC3E}">
        <p14:creationId xmlns:p14="http://schemas.microsoft.com/office/powerpoint/2010/main" val="831890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43</a:t>
            </a:fld>
            <a:endParaRPr lang="en-US" dirty="0"/>
          </a:p>
        </p:txBody>
      </p:sp>
    </p:spTree>
    <p:extLst>
      <p:ext uri="{BB962C8B-B14F-4D97-AF65-F5344CB8AC3E}">
        <p14:creationId xmlns:p14="http://schemas.microsoft.com/office/powerpoint/2010/main" val="879560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44</a:t>
            </a:fld>
            <a:endParaRPr lang="en-US" dirty="0"/>
          </a:p>
        </p:txBody>
      </p:sp>
    </p:spTree>
    <p:extLst>
      <p:ext uri="{BB962C8B-B14F-4D97-AF65-F5344CB8AC3E}">
        <p14:creationId xmlns:p14="http://schemas.microsoft.com/office/powerpoint/2010/main" val="137050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4</a:t>
            </a:fld>
            <a:endParaRPr lang="en-US" dirty="0"/>
          </a:p>
        </p:txBody>
      </p:sp>
    </p:spTree>
    <p:extLst>
      <p:ext uri="{BB962C8B-B14F-4D97-AF65-F5344CB8AC3E}">
        <p14:creationId xmlns:p14="http://schemas.microsoft.com/office/powerpoint/2010/main" val="1919678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45</a:t>
            </a:fld>
            <a:endParaRPr lang="en-US" dirty="0"/>
          </a:p>
        </p:txBody>
      </p:sp>
    </p:spTree>
    <p:extLst>
      <p:ext uri="{BB962C8B-B14F-4D97-AF65-F5344CB8AC3E}">
        <p14:creationId xmlns:p14="http://schemas.microsoft.com/office/powerpoint/2010/main" val="744630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MORRIS</a:t>
            </a:r>
          </a:p>
        </p:txBody>
      </p:sp>
      <p:sp>
        <p:nvSpPr>
          <p:cNvPr id="4" name="Slide Number Placeholder 3"/>
          <p:cNvSpPr>
            <a:spLocks noGrp="1"/>
          </p:cNvSpPr>
          <p:nvPr>
            <p:ph type="sldNum" sz="quarter" idx="10"/>
          </p:nvPr>
        </p:nvSpPr>
        <p:spPr/>
        <p:txBody>
          <a:bodyPr/>
          <a:lstStyle/>
          <a:p>
            <a:fld id="{4860612E-A024-3B4C-804D-FFFD6214333B}" type="slidenum">
              <a:rPr lang="en-US" smtClean="0"/>
              <a:t>5</a:t>
            </a:fld>
            <a:endParaRPr lang="en-US" dirty="0"/>
          </a:p>
        </p:txBody>
      </p:sp>
    </p:spTree>
    <p:extLst>
      <p:ext uri="{BB962C8B-B14F-4D97-AF65-F5344CB8AC3E}">
        <p14:creationId xmlns:p14="http://schemas.microsoft.com/office/powerpoint/2010/main" val="235006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MORRIS</a:t>
            </a:r>
          </a:p>
        </p:txBody>
      </p:sp>
      <p:sp>
        <p:nvSpPr>
          <p:cNvPr id="4" name="Slide Number Placeholder 3"/>
          <p:cNvSpPr>
            <a:spLocks noGrp="1"/>
          </p:cNvSpPr>
          <p:nvPr>
            <p:ph type="sldNum" sz="quarter" idx="10"/>
          </p:nvPr>
        </p:nvSpPr>
        <p:spPr/>
        <p:txBody>
          <a:bodyPr/>
          <a:lstStyle/>
          <a:p>
            <a:fld id="{4860612E-A024-3B4C-804D-FFFD6214333B}" type="slidenum">
              <a:rPr lang="en-US" smtClean="0"/>
              <a:t>6</a:t>
            </a:fld>
            <a:endParaRPr lang="en-US" dirty="0"/>
          </a:p>
        </p:txBody>
      </p:sp>
    </p:spTree>
    <p:extLst>
      <p:ext uri="{BB962C8B-B14F-4D97-AF65-F5344CB8AC3E}">
        <p14:creationId xmlns:p14="http://schemas.microsoft.com/office/powerpoint/2010/main" val="3585901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7</a:t>
            </a:fld>
            <a:endParaRPr lang="en-US" dirty="0"/>
          </a:p>
        </p:txBody>
      </p:sp>
    </p:spTree>
    <p:extLst>
      <p:ext uri="{BB962C8B-B14F-4D97-AF65-F5344CB8AC3E}">
        <p14:creationId xmlns:p14="http://schemas.microsoft.com/office/powerpoint/2010/main" val="1847700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HARKIN</a:t>
            </a:r>
          </a:p>
        </p:txBody>
      </p:sp>
      <p:sp>
        <p:nvSpPr>
          <p:cNvPr id="4" name="Slide Number Placeholder 3"/>
          <p:cNvSpPr>
            <a:spLocks noGrp="1"/>
          </p:cNvSpPr>
          <p:nvPr>
            <p:ph type="sldNum" sz="quarter" idx="10"/>
          </p:nvPr>
        </p:nvSpPr>
        <p:spPr/>
        <p:txBody>
          <a:bodyPr/>
          <a:lstStyle/>
          <a:p>
            <a:fld id="{4860612E-A024-3B4C-804D-FFFD6214333B}" type="slidenum">
              <a:rPr lang="en-US" smtClean="0"/>
              <a:t>8</a:t>
            </a:fld>
            <a:endParaRPr lang="en-US" dirty="0"/>
          </a:p>
        </p:txBody>
      </p:sp>
    </p:spTree>
    <p:extLst>
      <p:ext uri="{BB962C8B-B14F-4D97-AF65-F5344CB8AC3E}">
        <p14:creationId xmlns:p14="http://schemas.microsoft.com/office/powerpoint/2010/main" val="326953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0612E-A024-3B4C-804D-FFFD6214333B}" type="slidenum">
              <a:rPr lang="en-US" smtClean="0"/>
              <a:t>9</a:t>
            </a:fld>
            <a:endParaRPr lang="en-US" dirty="0"/>
          </a:p>
        </p:txBody>
      </p:sp>
    </p:spTree>
    <p:extLst>
      <p:ext uri="{BB962C8B-B14F-4D97-AF65-F5344CB8AC3E}">
        <p14:creationId xmlns:p14="http://schemas.microsoft.com/office/powerpoint/2010/main" val="3352298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E9C3A-C4E7-2C46-84AF-CE3530F6E247}"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171732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E9C3A-C4E7-2C46-84AF-CE3530F6E247}"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176642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E9C3A-C4E7-2C46-84AF-CE3530F6E247}"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1407608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2BD578-08C3-804A-9490-8C2010C45974}"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664891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BD578-08C3-804A-9490-8C2010C45974}"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1465991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BD578-08C3-804A-9490-8C2010C45974}"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83779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BD578-08C3-804A-9490-8C2010C45974}" type="datetimeFigureOut">
              <a:rPr lang="en-US" smtClean="0"/>
              <a:t>5/3/18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1938952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BD578-08C3-804A-9490-8C2010C45974}" type="datetimeFigureOut">
              <a:rPr lang="en-US" smtClean="0"/>
              <a:t>5/3/18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2050883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BD578-08C3-804A-9490-8C2010C45974}" type="datetimeFigureOut">
              <a:rPr lang="en-US" smtClean="0"/>
              <a:t>5/3/18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2085408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BD578-08C3-804A-9490-8C2010C45974}" type="datetimeFigureOut">
              <a:rPr lang="en-US" smtClean="0"/>
              <a:t>5/3/18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37360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BD578-08C3-804A-9490-8C2010C45974}" type="datetimeFigureOut">
              <a:rPr lang="en-US" smtClean="0"/>
              <a:t>5/3/18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204966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5927" y="6330334"/>
            <a:ext cx="1840150" cy="393194"/>
          </a:xfrm>
          <a:prstGeom prst="rect">
            <a:avLst/>
          </a:prstGeom>
        </p:spPr>
      </p:pic>
      <p:sp>
        <p:nvSpPr>
          <p:cNvPr id="4" name="Date Placeholder 3"/>
          <p:cNvSpPr>
            <a:spLocks noGrp="1"/>
          </p:cNvSpPr>
          <p:nvPr>
            <p:ph type="dt" sz="half" idx="10"/>
          </p:nvPr>
        </p:nvSpPr>
        <p:spPr/>
        <p:txBody>
          <a:bodyPr/>
          <a:lstStyle/>
          <a:p>
            <a:fld id="{974E9C3A-C4E7-2C46-84AF-CE3530F6E247}" type="datetimeFigureOut">
              <a:rPr lang="en-US" smtClean="0"/>
              <a:t>5/3/18</a:t>
            </a:fld>
            <a:endParaRPr lang="en-US" dirty="0"/>
          </a:p>
        </p:txBody>
      </p:sp>
      <p:sp>
        <p:nvSpPr>
          <p:cNvPr id="6" name="Slide Number Placeholder 5"/>
          <p:cNvSpPr>
            <a:spLocks noGrp="1"/>
          </p:cNvSpPr>
          <p:nvPr>
            <p:ph type="sldNum" sz="quarter" idx="12"/>
          </p:nvPr>
        </p:nvSpPr>
        <p:spPr/>
        <p:txBody>
          <a:bodyPr/>
          <a:lstStyle/>
          <a:p>
            <a:fld id="{27CA67A2-2874-8142-AF39-DDC29844C531}" type="slidenum">
              <a:rPr lang="en-US" smtClean="0"/>
              <a:t>‹#›</a:t>
            </a:fld>
            <a:endParaRPr lang="en-US" dirty="0"/>
          </a:p>
        </p:txBody>
      </p:sp>
      <p:cxnSp>
        <p:nvCxnSpPr>
          <p:cNvPr id="10" name="Straight Connector 9"/>
          <p:cNvCxnSpPr/>
          <p:nvPr userDrawn="1"/>
        </p:nvCxnSpPr>
        <p:spPr>
          <a:xfrm>
            <a:off x="1714638" y="6589688"/>
            <a:ext cx="8205366" cy="10829"/>
          </a:xfrm>
          <a:prstGeom prst="line">
            <a:avLst/>
          </a:prstGeom>
          <a:ln w="28575">
            <a:solidFill>
              <a:srgbClr val="EC7E1E"/>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0393" y="570961"/>
            <a:ext cx="1078800" cy="10788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567" y="6370924"/>
            <a:ext cx="1297504" cy="292230"/>
          </a:xfrm>
          <a:prstGeom prst="rect">
            <a:avLst/>
          </a:prstGeom>
        </p:spPr>
      </p:pic>
    </p:spTree>
    <p:extLst>
      <p:ext uri="{BB962C8B-B14F-4D97-AF65-F5344CB8AC3E}">
        <p14:creationId xmlns:p14="http://schemas.microsoft.com/office/powerpoint/2010/main" val="735947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BD578-08C3-804A-9490-8C2010C45974}" type="datetimeFigureOut">
              <a:rPr lang="en-US" smtClean="0"/>
              <a:t>5/3/18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85537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BD578-08C3-804A-9490-8C2010C45974}"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111160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BD578-08C3-804A-9490-8C2010C45974}"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84CDB1-E2A9-0A4E-B3B0-1029AC55B6A5}" type="slidenum">
              <a:rPr lang="en-US" smtClean="0"/>
              <a:t>‹#›</a:t>
            </a:fld>
            <a:endParaRPr lang="en-US" dirty="0"/>
          </a:p>
        </p:txBody>
      </p:sp>
    </p:spTree>
    <p:extLst>
      <p:ext uri="{BB962C8B-B14F-4D97-AF65-F5344CB8AC3E}">
        <p14:creationId xmlns:p14="http://schemas.microsoft.com/office/powerpoint/2010/main" val="180009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4E9C3A-C4E7-2C46-84AF-CE3530F6E247}" type="datetimeFigureOut">
              <a:rPr lang="en-US" smtClean="0"/>
              <a:t>5/3/18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92346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E9C3A-C4E7-2C46-84AF-CE3530F6E247}" type="datetimeFigureOut">
              <a:rPr lang="en-US" smtClean="0"/>
              <a:t>5/3/18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77918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E9C3A-C4E7-2C46-84AF-CE3530F6E247}" type="datetimeFigureOut">
              <a:rPr lang="en-US" smtClean="0"/>
              <a:t>5/3/18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34462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E9C3A-C4E7-2C46-84AF-CE3530F6E247}" type="datetimeFigureOut">
              <a:rPr lang="en-US" smtClean="0"/>
              <a:t>5/3/18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399568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E9C3A-C4E7-2C46-84AF-CE3530F6E247}" type="datetimeFigureOut">
              <a:rPr lang="en-US" smtClean="0"/>
              <a:t>5/3/18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35987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4E9C3A-C4E7-2C46-84AF-CE3530F6E247}" type="datetimeFigureOut">
              <a:rPr lang="en-US" smtClean="0"/>
              <a:t>5/3/18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114564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4E9C3A-C4E7-2C46-84AF-CE3530F6E247}" type="datetimeFigureOut">
              <a:rPr lang="en-US" smtClean="0"/>
              <a:t>5/3/18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CA67A2-2874-8142-AF39-DDC29844C531}" type="slidenum">
              <a:rPr lang="en-US" smtClean="0"/>
              <a:t>‹#›</a:t>
            </a:fld>
            <a:endParaRPr lang="en-US" dirty="0"/>
          </a:p>
        </p:txBody>
      </p:sp>
    </p:spTree>
    <p:extLst>
      <p:ext uri="{BB962C8B-B14F-4D97-AF65-F5344CB8AC3E}">
        <p14:creationId xmlns:p14="http://schemas.microsoft.com/office/powerpoint/2010/main" val="53905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E9C3A-C4E7-2C46-84AF-CE3530F6E247}" type="datetimeFigureOut">
              <a:rPr lang="en-US" smtClean="0"/>
              <a:t>5/3/18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A67A2-2874-8142-AF39-DDC29844C531}" type="slidenum">
              <a:rPr lang="en-US" smtClean="0"/>
              <a:t>‹#›</a:t>
            </a:fld>
            <a:endParaRPr lang="en-US" dirty="0"/>
          </a:p>
        </p:txBody>
      </p:sp>
    </p:spTree>
    <p:extLst>
      <p:ext uri="{BB962C8B-B14F-4D97-AF65-F5344CB8AC3E}">
        <p14:creationId xmlns:p14="http://schemas.microsoft.com/office/powerpoint/2010/main" val="103730637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BD578-08C3-804A-9490-8C2010C45974}" type="datetimeFigureOut">
              <a:rPr lang="en-US" smtClean="0"/>
              <a:t>5/3/18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4CDB1-E2A9-0A4E-B3B0-1029AC55B6A5}" type="slidenum">
              <a:rPr lang="en-US" smtClean="0"/>
              <a:t>‹#›</a:t>
            </a:fld>
            <a:endParaRPr lang="en-US" dirty="0"/>
          </a:p>
        </p:txBody>
      </p:sp>
    </p:spTree>
    <p:extLst>
      <p:ext uri="{BB962C8B-B14F-4D97-AF65-F5344CB8AC3E}">
        <p14:creationId xmlns:p14="http://schemas.microsoft.com/office/powerpoint/2010/main" val="1857989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6.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jpe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emf"/><Relationship Id="rId7" Type="http://schemas.openxmlformats.org/officeDocument/2006/relationships/diagramColors" Target="../diagrams/colors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png"/><Relationship Id="rId7" Type="http://schemas.openxmlformats.org/officeDocument/2006/relationships/diagramColors" Target="../diagrams/colors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100mlives.org/" TargetMode="External"/></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8.jpg"/><Relationship Id="rId7" Type="http://schemas.openxmlformats.org/officeDocument/2006/relationships/diagramColors" Target="../diagrams/colors8.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30.jpg"/><Relationship Id="rId4" Type="http://schemas.openxmlformats.org/officeDocument/2006/relationships/diagramData" Target="../diagrams/data8.xml"/><Relationship Id="rId9"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saintfrancisfoundation.org/tenderloinhi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468" y="-305603"/>
            <a:ext cx="12192000" cy="7163603"/>
          </a:xfrm>
          <a:prstGeom prst="rect">
            <a:avLst/>
          </a:prstGeom>
          <a:solidFill>
            <a:srgbClr val="514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C7E1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832" y="1771475"/>
            <a:ext cx="4862337" cy="1038960"/>
          </a:xfrm>
          <a:prstGeom prst="rect">
            <a:avLst/>
          </a:prstGeom>
        </p:spPr>
      </p:pic>
      <p:sp>
        <p:nvSpPr>
          <p:cNvPr id="36" name="Rectangle 35"/>
          <p:cNvSpPr/>
          <p:nvPr/>
        </p:nvSpPr>
        <p:spPr>
          <a:xfrm>
            <a:off x="-6417" y="-300790"/>
            <a:ext cx="654518" cy="7158790"/>
          </a:xfrm>
          <a:prstGeom prst="rect">
            <a:avLst/>
          </a:prstGeom>
          <a:solidFill>
            <a:srgbClr val="EC7E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1543900" y="-305603"/>
            <a:ext cx="654518" cy="7163603"/>
          </a:xfrm>
          <a:prstGeom prst="rect">
            <a:avLst/>
          </a:prstGeom>
          <a:solidFill>
            <a:srgbClr val="EC7E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txBox="1">
            <a:spLocks/>
          </p:cNvSpPr>
          <p:nvPr/>
        </p:nvSpPr>
        <p:spPr>
          <a:xfrm>
            <a:off x="822360" y="3717799"/>
            <a:ext cx="10702490" cy="22328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dirty="0">
                <a:solidFill>
                  <a:srgbClr val="EC7E1E"/>
                </a:solidFill>
                <a:latin typeface="Franklin Gothic Book" charset="0"/>
                <a:ea typeface="Franklin Gothic Book" charset="0"/>
                <a:cs typeface="Franklin Gothic Book" charset="0"/>
              </a:rPr>
              <a:t>Pathways to Health</a:t>
            </a:r>
          </a:p>
          <a:p>
            <a:pPr algn="ctr"/>
            <a:r>
              <a:rPr lang="en-US" dirty="0">
                <a:solidFill>
                  <a:srgbClr val="EC7E1E"/>
                </a:solidFill>
                <a:latin typeface="Franklin Gothic Book" charset="0"/>
                <a:ea typeface="Franklin Gothic Book" charset="0"/>
                <a:cs typeface="Franklin Gothic Book" charset="0"/>
              </a:rPr>
              <a:t>Community Led Solutions to Public Injecting </a:t>
            </a:r>
          </a:p>
          <a:p>
            <a:pPr algn="ctr"/>
            <a:r>
              <a:rPr lang="en-US" sz="3600" dirty="0">
                <a:solidFill>
                  <a:srgbClr val="EC7E1E"/>
                </a:solidFill>
                <a:latin typeface="Franklin Gothic Book" charset="0"/>
                <a:ea typeface="Franklin Gothic Book" charset="0"/>
                <a:cs typeface="Franklin Gothic Book" charset="0"/>
              </a:rPr>
              <a:t>Lessons Learned from the Safer Inside Initiative</a:t>
            </a:r>
            <a:endParaRPr lang="en-US" sz="2400" dirty="0">
              <a:solidFill>
                <a:srgbClr val="EC7E1E"/>
              </a:solidFill>
              <a:latin typeface="Franklin Gothic Book" charset="0"/>
              <a:ea typeface="Franklin Gothic Book" charset="0"/>
              <a:cs typeface="Franklin Gothic Book" charset="0"/>
            </a:endParaRPr>
          </a:p>
          <a:p>
            <a:pPr algn="ctr"/>
            <a:endParaRPr lang="en-US" sz="2400" dirty="0">
              <a:solidFill>
                <a:srgbClr val="EC7E1E"/>
              </a:solidFill>
              <a:latin typeface="Franklin Gothic Book" charset="0"/>
              <a:ea typeface="Franklin Gothic Book" charset="0"/>
              <a:cs typeface="Franklin Gothic Book" charset="0"/>
            </a:endParaRPr>
          </a:p>
          <a:p>
            <a:pPr algn="ctr"/>
            <a:r>
              <a:rPr lang="en-US" sz="2400" dirty="0">
                <a:solidFill>
                  <a:srgbClr val="EC7E1E"/>
                </a:solidFill>
                <a:latin typeface="Franklin Gothic Book" charset="0"/>
                <a:ea typeface="Franklin Gothic Book" charset="0"/>
                <a:cs typeface="Franklin Gothic Book" charset="0"/>
              </a:rPr>
              <a:t>May 3, 2018</a:t>
            </a:r>
          </a:p>
        </p:txBody>
      </p:sp>
    </p:spTree>
    <p:extLst>
      <p:ext uri="{BB962C8B-B14F-4D97-AF65-F5344CB8AC3E}">
        <p14:creationId xmlns:p14="http://schemas.microsoft.com/office/powerpoint/2010/main" val="1003330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9D14089-2E8A-D641-88C3-5357F1BE14BE}"/>
              </a:ext>
            </a:extLst>
          </p:cNvPr>
          <p:cNvSpPr txBox="1">
            <a:spLocks/>
          </p:cNvSpPr>
          <p:nvPr/>
        </p:nvSpPr>
        <p:spPr>
          <a:xfrm>
            <a:off x="849086" y="1060907"/>
            <a:ext cx="10639844" cy="29069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a:t>
            </a:r>
          </a:p>
          <a:p>
            <a:r>
              <a:rPr lang="en-US" dirty="0">
                <a:solidFill>
                  <a:srgbClr val="60A7E5"/>
                </a:solidFill>
                <a:ea typeface="Franklin Gothic Book" charset="0"/>
                <a:cs typeface="Franklin Gothic Book" charset="0"/>
              </a:rPr>
              <a:t>Substance use and treatment options from a medical perspective</a:t>
            </a:r>
          </a:p>
          <a:p>
            <a:endParaRPr lang="en-US" b="1" dirty="0">
              <a:solidFill>
                <a:srgbClr val="60A7E5"/>
              </a:solidFill>
              <a:ea typeface="Franklin Gothic Book" charset="0"/>
              <a:cs typeface="Franklin Gothic Book" charset="0"/>
            </a:endParaRPr>
          </a:p>
          <a:p>
            <a:endParaRPr lang="en-US" b="1" dirty="0">
              <a:solidFill>
                <a:srgbClr val="60A7E5"/>
              </a:solidFill>
              <a:ea typeface="Franklin Gothic Book" charset="0"/>
              <a:cs typeface="Franklin Gothic Book" charset="0"/>
            </a:endParaRPr>
          </a:p>
          <a:p>
            <a:pPr algn="ctr"/>
            <a:r>
              <a:rPr lang="en-US" b="1" dirty="0">
                <a:solidFill>
                  <a:srgbClr val="60A7E5"/>
                </a:solidFill>
                <a:ea typeface="Franklin Gothic Book" charset="0"/>
                <a:cs typeface="Franklin Gothic Book" charset="0"/>
              </a:rPr>
              <a:t>Dr. Paula </a:t>
            </a:r>
            <a:r>
              <a:rPr lang="en-US" b="1" dirty="0" err="1">
                <a:solidFill>
                  <a:srgbClr val="60A7E5"/>
                </a:solidFill>
                <a:ea typeface="Franklin Gothic Book" charset="0"/>
                <a:cs typeface="Franklin Gothic Book" charset="0"/>
              </a:rPr>
              <a:t>Lum</a:t>
            </a:r>
            <a:r>
              <a:rPr lang="en-US" b="1" dirty="0">
                <a:solidFill>
                  <a:srgbClr val="60A7E5"/>
                </a:solidFill>
                <a:ea typeface="Franklin Gothic Book" charset="0"/>
                <a:cs typeface="Franklin Gothic Book" charset="0"/>
              </a:rPr>
              <a:t> – UCSF</a:t>
            </a:r>
            <a:endParaRPr lang="en-US" b="1" dirty="0">
              <a:solidFill>
                <a:srgbClr val="60A7E5"/>
              </a:solidFill>
            </a:endParaRPr>
          </a:p>
          <a:p>
            <a:endParaRPr lang="en-US" b="1" dirty="0">
              <a:solidFill>
                <a:srgbClr val="60A7E5"/>
              </a:solidFill>
            </a:endParaRPr>
          </a:p>
        </p:txBody>
      </p:sp>
    </p:spTree>
    <p:extLst>
      <p:ext uri="{BB962C8B-B14F-4D97-AF65-F5344CB8AC3E}">
        <p14:creationId xmlns:p14="http://schemas.microsoft.com/office/powerpoint/2010/main" val="253334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705303" y="4960138"/>
            <a:ext cx="4160126" cy="1463040"/>
          </a:xfrm>
        </p:spPr>
        <p:txBody>
          <a:bodyPr>
            <a:noAutofit/>
          </a:bodyPr>
          <a:lstStyle/>
          <a:p>
            <a:r>
              <a:rPr lang="en-US" sz="2400" dirty="0">
                <a:latin typeface="Franklin Gothic Book" panose="020B0503020102020204" pitchFamily="34" charset="0"/>
              </a:rPr>
              <a:t>Vivek H. Murthy, M.D., M.B.A</a:t>
            </a:r>
            <a:br>
              <a:rPr lang="en-US" sz="2400" dirty="0">
                <a:latin typeface="Franklin Gothic Book" panose="020B0503020102020204" pitchFamily="34" charset="0"/>
              </a:rPr>
            </a:br>
            <a:r>
              <a:rPr lang="en-US" sz="2400" dirty="0">
                <a:latin typeface="Franklin Gothic Book" panose="020B0503020102020204" pitchFamily="34" charset="0"/>
              </a:rPr>
              <a:t>Office of the Surgeon General, </a:t>
            </a:r>
            <a:br>
              <a:rPr lang="en-US" sz="2400" dirty="0">
                <a:latin typeface="Franklin Gothic Book" panose="020B0503020102020204" pitchFamily="34" charset="0"/>
              </a:rPr>
            </a:br>
            <a:r>
              <a:rPr lang="en-US" sz="2400" dirty="0">
                <a:latin typeface="Franklin Gothic Book" panose="020B0503020102020204" pitchFamily="34" charset="0"/>
              </a:rPr>
              <a:t>Washington, DC: November 2016.</a:t>
            </a:r>
            <a:br>
              <a:rPr lang="en-US" sz="2400" dirty="0">
                <a:latin typeface="Franklin Gothic Book" panose="020B0503020102020204" pitchFamily="34" charset="0"/>
              </a:rPr>
            </a:br>
            <a:r>
              <a:rPr lang="en-US" sz="2400" dirty="0"/>
              <a:t> </a:t>
            </a:r>
          </a:p>
        </p:txBody>
      </p:sp>
      <p:pic>
        <p:nvPicPr>
          <p:cNvPr id="8" name="Content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2842" r="2842"/>
          <a:stretch>
            <a:fillRect/>
          </a:stretch>
        </p:blipFill>
        <p:spPr>
          <a:xfrm>
            <a:off x="1524000" y="0"/>
            <a:ext cx="9141714" cy="4572000"/>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798" y="3687819"/>
            <a:ext cx="4644916" cy="3096611"/>
          </a:xfrm>
          <a:prstGeom prst="rect">
            <a:avLst/>
          </a:prstGeom>
        </p:spPr>
      </p:pic>
    </p:spTree>
    <p:extLst>
      <p:ext uri="{BB962C8B-B14F-4D97-AF65-F5344CB8AC3E}">
        <p14:creationId xmlns:p14="http://schemas.microsoft.com/office/powerpoint/2010/main" val="214163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723901" y="1274685"/>
            <a:ext cx="11587842" cy="5216813"/>
          </a:xfrm>
          <a:prstGeom prst="rect">
            <a:avLst/>
          </a:prstGeom>
        </p:spPr>
        <p:txBody>
          <a:bodyPr wrap="square">
            <a:spAutoFit/>
          </a:bodyPr>
          <a:lstStyle/>
          <a:p>
            <a:pPr marL="457200"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Few other medical conditions are surrounded by as much shame and misunderstanding.</a:t>
            </a:r>
          </a:p>
          <a:p>
            <a:pPr marL="457200"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Historically treated as symptoms of moral weakness or a willful rejection of societal norms, and addressed primarily through the criminal justice system. </a:t>
            </a:r>
          </a:p>
          <a:p>
            <a:pPr marL="457200"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Not given the same level of attention by our health care system as other health concerns that affect similar numbers of people. </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723901" y="505244"/>
            <a:ext cx="10858500" cy="769441"/>
          </a:xfrm>
          <a:prstGeom prst="rect">
            <a:avLst/>
          </a:prstGeom>
          <a:noFill/>
        </p:spPr>
        <p:txBody>
          <a:bodyPr wrap="square" rtlCol="0">
            <a:spAutoFit/>
          </a:bodyPr>
          <a:lstStyle/>
          <a:p>
            <a:pPr algn="ctr"/>
            <a:r>
              <a:rPr lang="en-US" sz="4400" b="1" dirty="0">
                <a:solidFill>
                  <a:srgbClr val="60A7E5"/>
                </a:solidFill>
                <a:latin typeface="+mj-lt"/>
              </a:rPr>
              <a:t>Substance Use Disorders</a:t>
            </a:r>
          </a:p>
        </p:txBody>
      </p:sp>
    </p:spTree>
    <p:extLst>
      <p:ext uri="{BB962C8B-B14F-4D97-AF65-F5344CB8AC3E}">
        <p14:creationId xmlns:p14="http://schemas.microsoft.com/office/powerpoint/2010/main" val="406772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723901" y="1274685"/>
            <a:ext cx="11587842" cy="4524315"/>
          </a:xfrm>
          <a:prstGeom prst="rect">
            <a:avLst/>
          </a:prstGeom>
        </p:spPr>
        <p:txBody>
          <a:bodyPr wrap="square">
            <a:spAutoFit/>
          </a:bodyPr>
          <a:lstStyle/>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Chronic</a:t>
            </a:r>
          </a:p>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Subject to relapse </a:t>
            </a:r>
          </a:p>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Influenced by genetic, developmental, behavioral, social, and environmental factors </a:t>
            </a:r>
          </a:p>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Affected individuals may have difficulty in complying with the prescribed treatment</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723901" y="505244"/>
            <a:ext cx="10858500" cy="769441"/>
          </a:xfrm>
          <a:prstGeom prst="rect">
            <a:avLst/>
          </a:prstGeom>
          <a:noFill/>
        </p:spPr>
        <p:txBody>
          <a:bodyPr wrap="square" rtlCol="0">
            <a:spAutoFit/>
          </a:bodyPr>
          <a:lstStyle/>
          <a:p>
            <a:pPr algn="ctr"/>
            <a:r>
              <a:rPr lang="en-US" sz="4400" b="1" dirty="0">
                <a:solidFill>
                  <a:srgbClr val="60A7E5"/>
                </a:solidFill>
                <a:latin typeface="+mj-lt"/>
              </a:rPr>
              <a:t>Like Diabetes, Asthma, Hypertension</a:t>
            </a:r>
          </a:p>
        </p:txBody>
      </p:sp>
    </p:spTree>
    <p:extLst>
      <p:ext uri="{BB962C8B-B14F-4D97-AF65-F5344CB8AC3E}">
        <p14:creationId xmlns:p14="http://schemas.microsoft.com/office/powerpoint/2010/main" val="103936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723901" y="1780870"/>
            <a:ext cx="10368642" cy="4524315"/>
          </a:xfrm>
          <a:prstGeom prst="rect">
            <a:avLst/>
          </a:prstGeom>
        </p:spPr>
        <p:txBody>
          <a:bodyPr wrap="square">
            <a:spAutoFit/>
          </a:bodyPr>
          <a:lstStyle/>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A brain disease that has potential for recurrence and recovery</a:t>
            </a:r>
          </a:p>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3-stage cycle: binge/ intoxication, withdrawal/negative affect, preoccupation/anticipation</a:t>
            </a:r>
          </a:p>
          <a:p>
            <a:pPr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3 brain areas disrupted: basal ganglia, amygdala, prefrontal cortex</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723901" y="505244"/>
            <a:ext cx="10858500" cy="769441"/>
          </a:xfrm>
          <a:prstGeom prst="rect">
            <a:avLst/>
          </a:prstGeom>
          <a:noFill/>
        </p:spPr>
        <p:txBody>
          <a:bodyPr wrap="square" rtlCol="0">
            <a:spAutoFit/>
          </a:bodyPr>
          <a:lstStyle/>
          <a:p>
            <a:pPr algn="ctr"/>
            <a:r>
              <a:rPr lang="en-US" sz="4400" b="1" dirty="0">
                <a:solidFill>
                  <a:srgbClr val="60A7E5"/>
                </a:solidFill>
                <a:latin typeface="+mj-lt"/>
              </a:rPr>
              <a:t>Addiction</a:t>
            </a:r>
          </a:p>
        </p:txBody>
      </p:sp>
    </p:spTree>
    <p:extLst>
      <p:ext uri="{BB962C8B-B14F-4D97-AF65-F5344CB8AC3E}">
        <p14:creationId xmlns:p14="http://schemas.microsoft.com/office/powerpoint/2010/main" val="2515512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9FA313-10B7-4749-90D7-654434E82EE6}"/>
              </a:ext>
            </a:extLst>
          </p:cNvPr>
          <p:cNvSpPr txBox="1"/>
          <p:nvPr/>
        </p:nvSpPr>
        <p:spPr>
          <a:xfrm>
            <a:off x="-1077940" y="439930"/>
            <a:ext cx="10858500" cy="769441"/>
          </a:xfrm>
          <a:prstGeom prst="rect">
            <a:avLst/>
          </a:prstGeom>
          <a:noFill/>
        </p:spPr>
        <p:txBody>
          <a:bodyPr wrap="square" rtlCol="0">
            <a:spAutoFit/>
          </a:bodyPr>
          <a:lstStyle/>
          <a:p>
            <a:pPr algn="ctr"/>
            <a:r>
              <a:rPr lang="en-US" sz="4400" b="1" dirty="0">
                <a:solidFill>
                  <a:srgbClr val="60A7E5"/>
                </a:solidFill>
                <a:latin typeface="+mj-lt"/>
              </a:rPr>
              <a:t>Major Public Health Challenge</a:t>
            </a:r>
          </a:p>
        </p:txBody>
      </p:sp>
      <p:pic>
        <p:nvPicPr>
          <p:cNvPr id="4" name="Content Placeholder 7">
            <a:extLst>
              <a:ext uri="{FF2B5EF4-FFF2-40B4-BE49-F238E27FC236}">
                <a16:creationId xmlns:a16="http://schemas.microsoft.com/office/drawing/2014/main" id="{8FF6E5FB-6644-F54B-8254-7D4DA61FA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349" y="244928"/>
            <a:ext cx="3668995" cy="5965847"/>
          </a:xfrm>
          <a:prstGeom prst="rect">
            <a:avLst/>
          </a:prstGeom>
        </p:spPr>
      </p:pic>
      <p:sp>
        <p:nvSpPr>
          <p:cNvPr id="5" name="Content Placeholder 2">
            <a:extLst>
              <a:ext uri="{FF2B5EF4-FFF2-40B4-BE49-F238E27FC236}">
                <a16:creationId xmlns:a16="http://schemas.microsoft.com/office/drawing/2014/main" id="{04E65F02-F811-A941-9EB4-40190AFC6824}"/>
              </a:ext>
            </a:extLst>
          </p:cNvPr>
          <p:cNvSpPr txBox="1">
            <a:spLocks/>
          </p:cNvSpPr>
          <p:nvPr/>
        </p:nvSpPr>
        <p:spPr>
          <a:xfrm>
            <a:off x="669473" y="1209371"/>
            <a:ext cx="6727370" cy="446479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457200">
              <a:lnSpc>
                <a:spcPct val="150000"/>
              </a:lnSpc>
              <a:buClr>
                <a:schemeClr val="accent2"/>
              </a:buClr>
              <a:buFont typeface="Arial" panose="020B0604020202020204" pitchFamily="34" charset="0"/>
              <a:buChar char="•"/>
            </a:pPr>
            <a:r>
              <a:rPr lang="en-US" dirty="0">
                <a:solidFill>
                  <a:schemeClr val="tx1">
                    <a:lumMod val="65000"/>
                    <a:lumOff val="35000"/>
                  </a:schemeClr>
                </a:solidFill>
                <a:latin typeface="Franklin Gothic Book" charset="0"/>
              </a:rPr>
              <a:t>Over 27 million people in the U.S. reported current use of illicit drugs or misuse of prescription drugs in 2015</a:t>
            </a:r>
          </a:p>
          <a:p>
            <a:pPr marL="457200" lvl="1" indent="-457200">
              <a:lnSpc>
                <a:spcPct val="150000"/>
              </a:lnSpc>
              <a:buClr>
                <a:schemeClr val="accent2"/>
              </a:buClr>
              <a:buFont typeface="Arial" panose="020B0604020202020204" pitchFamily="34" charset="0"/>
              <a:buChar char="•"/>
            </a:pPr>
            <a:r>
              <a:rPr lang="en-US" dirty="0">
                <a:solidFill>
                  <a:schemeClr val="tx1">
                    <a:lumMod val="65000"/>
                    <a:lumOff val="35000"/>
                  </a:schemeClr>
                </a:solidFill>
                <a:latin typeface="Franklin Gothic Book" charset="0"/>
              </a:rPr>
              <a:t>Nearly 20.5 million have a </a:t>
            </a:r>
            <a:r>
              <a:rPr lang="en-US" b="1" dirty="0">
                <a:solidFill>
                  <a:srgbClr val="60A7E5"/>
                </a:solidFill>
                <a:latin typeface="Franklin Gothic Book" charset="0"/>
              </a:rPr>
              <a:t>substance use disorder (SUD) </a:t>
            </a:r>
          </a:p>
          <a:p>
            <a:pPr marL="457200" lvl="1" indent="-457200">
              <a:lnSpc>
                <a:spcPct val="150000"/>
              </a:lnSpc>
              <a:buClr>
                <a:schemeClr val="accent2"/>
              </a:buClr>
              <a:buFont typeface="Arial" panose="020B0604020202020204" pitchFamily="34" charset="0"/>
              <a:buChar char="•"/>
            </a:pPr>
            <a:r>
              <a:rPr lang="en-US" dirty="0">
                <a:solidFill>
                  <a:schemeClr val="tx1">
                    <a:lumMod val="65000"/>
                    <a:lumOff val="35000"/>
                  </a:schemeClr>
                </a:solidFill>
                <a:latin typeface="Franklin Gothic Book" charset="0"/>
              </a:rPr>
              <a:t>Only about 10% receive any type of specialty treatment</a:t>
            </a:r>
          </a:p>
          <a:p>
            <a:pPr marL="457200" lvl="1" indent="-457200">
              <a:lnSpc>
                <a:spcPct val="150000"/>
              </a:lnSpc>
              <a:buClr>
                <a:schemeClr val="accent2"/>
              </a:buClr>
              <a:buFont typeface="Arial" panose="020B0604020202020204" pitchFamily="34" charset="0"/>
              <a:buChar char="•"/>
            </a:pPr>
            <a:r>
              <a:rPr lang="en-US" dirty="0">
                <a:solidFill>
                  <a:schemeClr val="tx1">
                    <a:lumMod val="65000"/>
                    <a:lumOff val="35000"/>
                  </a:schemeClr>
                </a:solidFill>
                <a:latin typeface="Franklin Gothic Book" charset="0"/>
              </a:rPr>
              <a:t>60,000 drug overdose deaths in 2016 and climbing</a:t>
            </a:r>
          </a:p>
        </p:txBody>
      </p:sp>
    </p:spTree>
    <p:extLst>
      <p:ext uri="{BB962C8B-B14F-4D97-AF65-F5344CB8AC3E}">
        <p14:creationId xmlns:p14="http://schemas.microsoft.com/office/powerpoint/2010/main" val="4110626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1744"/>
            <a:ext cx="9144000" cy="6094512"/>
          </a:xfrm>
          <a:prstGeom prst="rect">
            <a:avLst/>
          </a:prstGeom>
        </p:spPr>
      </p:pic>
      <p:sp>
        <p:nvSpPr>
          <p:cNvPr id="3" name="Rectangle 2"/>
          <p:cNvSpPr/>
          <p:nvPr/>
        </p:nvSpPr>
        <p:spPr>
          <a:xfrm>
            <a:off x="1713186" y="3720662"/>
            <a:ext cx="3712780" cy="2862322"/>
          </a:xfrm>
          <a:prstGeom prst="rect">
            <a:avLst/>
          </a:prstGeom>
        </p:spPr>
        <p:txBody>
          <a:bodyPr wrap="square">
            <a:spAutoFit/>
          </a:bodyPr>
          <a:lstStyle/>
          <a:p>
            <a:pPr fontAlgn="base"/>
            <a:r>
              <a:rPr lang="en-US" b="1" i="1" dirty="0">
                <a:solidFill>
                  <a:srgbClr val="FFFFFF"/>
                </a:solidFill>
                <a:latin typeface="Cambria" panose="02040503050406030204" pitchFamily="18" charset="0"/>
              </a:rPr>
              <a:t>Injecting Drugs Can Ruin a Heart. How Many Second Chances Should a User Get?</a:t>
            </a:r>
          </a:p>
          <a:p>
            <a:pPr fontAlgn="base"/>
            <a:r>
              <a:rPr lang="en-US" dirty="0">
                <a:solidFill>
                  <a:srgbClr val="FFFFFF"/>
                </a:solidFill>
                <a:latin typeface="Cambria" panose="02040503050406030204" pitchFamily="18" charset="0"/>
              </a:rPr>
              <a:t>A life-threatening heart infection afflicts a growing number of people who inject opioids or meth. Costly surgery can fix it, but the addiction often goes unaddressed.</a:t>
            </a:r>
          </a:p>
          <a:p>
            <a:br>
              <a:rPr lang="en-US" dirty="0">
                <a:solidFill>
                  <a:srgbClr val="333333"/>
                </a:solidFill>
                <a:latin typeface="Times New Roman" panose="02020603050405020304" pitchFamily="18" charset="0"/>
              </a:rPr>
            </a:br>
            <a:endParaRPr lang="en-US" dirty="0"/>
          </a:p>
        </p:txBody>
      </p:sp>
      <p:sp>
        <p:nvSpPr>
          <p:cNvPr id="4" name="Rectangle 3"/>
          <p:cNvSpPr/>
          <p:nvPr/>
        </p:nvSpPr>
        <p:spPr>
          <a:xfrm>
            <a:off x="1634359" y="6476256"/>
            <a:ext cx="8891751" cy="338554"/>
          </a:xfrm>
          <a:prstGeom prst="rect">
            <a:avLst/>
          </a:prstGeom>
        </p:spPr>
        <p:txBody>
          <a:bodyPr wrap="square">
            <a:spAutoFit/>
          </a:bodyPr>
          <a:lstStyle/>
          <a:p>
            <a:r>
              <a:rPr lang="en-US" sz="1600" dirty="0"/>
              <a:t>https://www.nytimes.com/2018/04/29/health/drugs-opioids-addiction-heart-endocarditis.html</a:t>
            </a:r>
          </a:p>
        </p:txBody>
      </p:sp>
      <p:pic>
        <p:nvPicPr>
          <p:cNvPr id="1032" name="Picture 8" descr="Image result for the new york tim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929" y="471707"/>
            <a:ext cx="2012183" cy="41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22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9FA313-10B7-4749-90D7-654434E82EE6}"/>
              </a:ext>
            </a:extLst>
          </p:cNvPr>
          <p:cNvSpPr txBox="1"/>
          <p:nvPr/>
        </p:nvSpPr>
        <p:spPr>
          <a:xfrm>
            <a:off x="294457" y="178673"/>
            <a:ext cx="11288487" cy="1446550"/>
          </a:xfrm>
          <a:prstGeom prst="rect">
            <a:avLst/>
          </a:prstGeom>
          <a:noFill/>
        </p:spPr>
        <p:txBody>
          <a:bodyPr wrap="square" rtlCol="0">
            <a:spAutoFit/>
          </a:bodyPr>
          <a:lstStyle/>
          <a:p>
            <a:pPr algn="ctr"/>
            <a:r>
              <a:rPr lang="en-US" sz="4400" b="1" dirty="0">
                <a:solidFill>
                  <a:srgbClr val="60A7E5"/>
                </a:solidFill>
                <a:latin typeface="+mj-lt"/>
              </a:rPr>
              <a:t>9 Interventions Proven to Reduce HIV Transmission in PWID</a:t>
            </a:r>
          </a:p>
        </p:txBody>
      </p:sp>
      <p:sp>
        <p:nvSpPr>
          <p:cNvPr id="4" name="Content Placeholder 2">
            <a:extLst>
              <a:ext uri="{FF2B5EF4-FFF2-40B4-BE49-F238E27FC236}">
                <a16:creationId xmlns:a16="http://schemas.microsoft.com/office/drawing/2014/main" id="{0BC2D7F1-DF90-9247-B5D5-1F857CAE76DB}"/>
              </a:ext>
            </a:extLst>
          </p:cNvPr>
          <p:cNvSpPr txBox="1">
            <a:spLocks/>
          </p:cNvSpPr>
          <p:nvPr/>
        </p:nvSpPr>
        <p:spPr>
          <a:xfrm>
            <a:off x="822958" y="1625223"/>
            <a:ext cx="10623372" cy="469393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Bef>
                <a:spcPts val="600"/>
              </a:spcBef>
              <a:spcAft>
                <a:spcPts val="600"/>
              </a:spcAft>
              <a:buClr>
                <a:schemeClr val="accent2"/>
              </a:buClr>
              <a:buNone/>
            </a:pPr>
            <a:r>
              <a:rPr lang="en-US" sz="2200" b="1" dirty="0">
                <a:solidFill>
                  <a:schemeClr val="tx1">
                    <a:lumMod val="65000"/>
                    <a:lumOff val="35000"/>
                  </a:schemeClr>
                </a:solidFill>
                <a:latin typeface="Franklin Gothic Book" charset="0"/>
              </a:rPr>
              <a:t>When delivered at scale, first 4 can contain/reverse upward trend of HIV epidemics among PWID:</a:t>
            </a:r>
          </a:p>
          <a:p>
            <a:pPr marL="457200" lvl="1" indent="-457200">
              <a:lnSpc>
                <a:spcPct val="100000"/>
              </a:lnSpc>
              <a:buClr>
                <a:schemeClr val="accent2"/>
              </a:buClr>
              <a:buFont typeface="Arial" panose="020B0604020202020204" pitchFamily="34" charset="0"/>
              <a:buChar char="•"/>
            </a:pPr>
            <a:r>
              <a:rPr lang="en-US" sz="2200" dirty="0">
                <a:solidFill>
                  <a:srgbClr val="FF0000"/>
                </a:solidFill>
                <a:latin typeface="Franklin Gothic Book" charset="0"/>
              </a:rPr>
              <a:t>Opioid agonist therapy (OAT) and other evidence-based drug treatment</a:t>
            </a:r>
          </a:p>
          <a:p>
            <a:pPr marL="457200" lvl="1" indent="-457200">
              <a:lnSpc>
                <a:spcPct val="100000"/>
              </a:lnSpc>
              <a:buClr>
                <a:schemeClr val="accent2"/>
              </a:buClr>
              <a:buFont typeface="Arial" panose="020B0604020202020204" pitchFamily="34" charset="0"/>
              <a:buChar char="•"/>
            </a:pPr>
            <a:r>
              <a:rPr lang="en-US" sz="2200" dirty="0">
                <a:solidFill>
                  <a:srgbClr val="FF0000"/>
                </a:solidFill>
                <a:latin typeface="Franklin Gothic Book" charset="0"/>
              </a:rPr>
              <a:t>HIV testing and counseling</a:t>
            </a:r>
          </a:p>
          <a:p>
            <a:pPr marL="457200" lvl="1" indent="-457200">
              <a:lnSpc>
                <a:spcPct val="100000"/>
              </a:lnSpc>
              <a:buClr>
                <a:schemeClr val="accent2"/>
              </a:buClr>
              <a:buFont typeface="Arial" panose="020B0604020202020204" pitchFamily="34" charset="0"/>
              <a:buChar char="•"/>
            </a:pPr>
            <a:r>
              <a:rPr lang="en-US" sz="2200" dirty="0">
                <a:solidFill>
                  <a:srgbClr val="FF0000"/>
                </a:solidFill>
                <a:latin typeface="Franklin Gothic Book" charset="0"/>
              </a:rPr>
              <a:t>Antiretroviral therapy (ART)</a:t>
            </a:r>
          </a:p>
          <a:p>
            <a:pPr marL="457200" lvl="1" indent="-457200">
              <a:lnSpc>
                <a:spcPct val="100000"/>
              </a:lnSpc>
              <a:buClr>
                <a:schemeClr val="accent2"/>
              </a:buClr>
              <a:buFont typeface="Arial" panose="020B0604020202020204" pitchFamily="34" charset="0"/>
              <a:buChar char="•"/>
            </a:pPr>
            <a:r>
              <a:rPr lang="en-US" sz="2200" dirty="0">
                <a:solidFill>
                  <a:srgbClr val="FF0000"/>
                </a:solidFill>
                <a:latin typeface="Franklin Gothic Book" charset="0"/>
              </a:rPr>
              <a:t>Needle and syringe programs (NSPs)</a:t>
            </a:r>
          </a:p>
          <a:p>
            <a:pPr marL="457200" lvl="1" indent="-457200">
              <a:lnSpc>
                <a:spcPct val="100000"/>
              </a:lnSpc>
              <a:buClr>
                <a:schemeClr val="accent2"/>
              </a:buClr>
              <a:buFont typeface="Arial" panose="020B0604020202020204" pitchFamily="34" charset="0"/>
              <a:buChar char="•"/>
            </a:pPr>
            <a:r>
              <a:rPr lang="en-US" sz="2200" dirty="0">
                <a:solidFill>
                  <a:schemeClr val="tx1">
                    <a:lumMod val="65000"/>
                    <a:lumOff val="35000"/>
                  </a:schemeClr>
                </a:solidFill>
                <a:latin typeface="Franklin Gothic Book" charset="0"/>
              </a:rPr>
              <a:t>Prevention and treatment of sexually transmitted infections </a:t>
            </a:r>
          </a:p>
          <a:p>
            <a:pPr marL="457200" lvl="1" indent="-457200">
              <a:lnSpc>
                <a:spcPct val="100000"/>
              </a:lnSpc>
              <a:buClr>
                <a:schemeClr val="accent2"/>
              </a:buClr>
              <a:buFont typeface="Arial" panose="020B0604020202020204" pitchFamily="34" charset="0"/>
              <a:buChar char="•"/>
            </a:pPr>
            <a:r>
              <a:rPr lang="en-US" sz="2200" dirty="0">
                <a:solidFill>
                  <a:schemeClr val="tx1">
                    <a:lumMod val="65000"/>
                    <a:lumOff val="35000"/>
                  </a:schemeClr>
                </a:solidFill>
                <a:latin typeface="Franklin Gothic Book" charset="0"/>
              </a:rPr>
              <a:t>Condom programs for PWID and their sexual partners</a:t>
            </a:r>
          </a:p>
          <a:p>
            <a:pPr marL="457200" lvl="1" indent="-457200">
              <a:lnSpc>
                <a:spcPct val="100000"/>
              </a:lnSpc>
              <a:buClr>
                <a:schemeClr val="accent2"/>
              </a:buClr>
              <a:buFont typeface="Arial" panose="020B0604020202020204" pitchFamily="34" charset="0"/>
              <a:buChar char="•"/>
            </a:pPr>
            <a:r>
              <a:rPr lang="en-US" sz="2200" dirty="0">
                <a:solidFill>
                  <a:schemeClr val="tx1">
                    <a:lumMod val="65000"/>
                    <a:lumOff val="35000"/>
                  </a:schemeClr>
                </a:solidFill>
                <a:latin typeface="Franklin Gothic Book" charset="0"/>
              </a:rPr>
              <a:t>Targeted information, education and communication (IEC) for PWID and their sexual partners</a:t>
            </a:r>
          </a:p>
          <a:p>
            <a:pPr marL="457200" lvl="1" indent="-457200">
              <a:lnSpc>
                <a:spcPct val="100000"/>
              </a:lnSpc>
              <a:buClr>
                <a:schemeClr val="accent2"/>
              </a:buClr>
              <a:buFont typeface="Arial" panose="020B0604020202020204" pitchFamily="34" charset="0"/>
              <a:buChar char="•"/>
            </a:pPr>
            <a:r>
              <a:rPr lang="en-US" sz="2200" dirty="0">
                <a:solidFill>
                  <a:schemeClr val="tx1">
                    <a:lumMod val="65000"/>
                    <a:lumOff val="35000"/>
                  </a:schemeClr>
                </a:solidFill>
                <a:latin typeface="Franklin Gothic Book" charset="0"/>
              </a:rPr>
              <a:t>Prevention, vaccination, diagnosis and treatment for viral hepatitis</a:t>
            </a:r>
          </a:p>
          <a:p>
            <a:pPr marL="457200" lvl="1" indent="-457200">
              <a:lnSpc>
                <a:spcPct val="100000"/>
              </a:lnSpc>
              <a:buClr>
                <a:schemeClr val="accent2"/>
              </a:buClr>
              <a:buFont typeface="Arial" panose="020B0604020202020204" pitchFamily="34" charset="0"/>
              <a:buChar char="•"/>
            </a:pPr>
            <a:r>
              <a:rPr lang="en-US" sz="2200" dirty="0">
                <a:solidFill>
                  <a:schemeClr val="tx1">
                    <a:lumMod val="65000"/>
                    <a:lumOff val="35000"/>
                  </a:schemeClr>
                </a:solidFill>
                <a:latin typeface="Franklin Gothic Book" charset="0"/>
              </a:rPr>
              <a:t>Prevention, diagnosis and treatment of tuberculosis </a:t>
            </a:r>
          </a:p>
        </p:txBody>
      </p:sp>
    </p:spTree>
    <p:extLst>
      <p:ext uri="{BB962C8B-B14F-4D97-AF65-F5344CB8AC3E}">
        <p14:creationId xmlns:p14="http://schemas.microsoft.com/office/powerpoint/2010/main" val="1369453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9FA313-10B7-4749-90D7-654434E82EE6}"/>
              </a:ext>
            </a:extLst>
          </p:cNvPr>
          <p:cNvSpPr txBox="1"/>
          <p:nvPr/>
        </p:nvSpPr>
        <p:spPr>
          <a:xfrm>
            <a:off x="313880" y="299386"/>
            <a:ext cx="11288487" cy="769441"/>
          </a:xfrm>
          <a:prstGeom prst="rect">
            <a:avLst/>
          </a:prstGeom>
          <a:noFill/>
        </p:spPr>
        <p:txBody>
          <a:bodyPr wrap="square" rtlCol="0">
            <a:spAutoFit/>
          </a:bodyPr>
          <a:lstStyle/>
          <a:p>
            <a:pPr algn="ctr"/>
            <a:r>
              <a:rPr lang="en-US" sz="4400" b="1" dirty="0">
                <a:solidFill>
                  <a:srgbClr val="60A7E5"/>
                </a:solidFill>
                <a:latin typeface="+mj-lt"/>
              </a:rPr>
              <a:t>Treatment for Opioid Use Disorder</a:t>
            </a:r>
          </a:p>
        </p:txBody>
      </p:sp>
      <p:pic>
        <p:nvPicPr>
          <p:cNvPr id="5" name="Content Placeholder 5">
            <a:extLst>
              <a:ext uri="{FF2B5EF4-FFF2-40B4-BE49-F238E27FC236}">
                <a16:creationId xmlns:a16="http://schemas.microsoft.com/office/drawing/2014/main" id="{04F45AE5-6FD2-CA48-B057-EEFBFB893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453" y="1356328"/>
            <a:ext cx="3417275" cy="4883857"/>
          </a:xfrm>
          <a:prstGeom prst="rect">
            <a:avLst/>
          </a:prstGeom>
        </p:spPr>
      </p:pic>
      <p:sp>
        <p:nvSpPr>
          <p:cNvPr id="6" name="Text Placeholder 3">
            <a:extLst>
              <a:ext uri="{FF2B5EF4-FFF2-40B4-BE49-F238E27FC236}">
                <a16:creationId xmlns:a16="http://schemas.microsoft.com/office/drawing/2014/main" id="{DF3B781B-AF8B-5E49-8803-B8C3ADAF9648}"/>
              </a:ext>
            </a:extLst>
          </p:cNvPr>
          <p:cNvSpPr txBox="1">
            <a:spLocks/>
          </p:cNvSpPr>
          <p:nvPr/>
        </p:nvSpPr>
        <p:spPr>
          <a:xfrm>
            <a:off x="5582119" y="1518600"/>
            <a:ext cx="4327635" cy="40233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42950" indent="-742950">
              <a:spcBef>
                <a:spcPts val="0"/>
              </a:spcBef>
              <a:spcAft>
                <a:spcPts val="1800"/>
              </a:spcAft>
              <a:buClr>
                <a:schemeClr val="tx1"/>
              </a:buClr>
              <a:buFont typeface="+mj-lt"/>
              <a:buAutoNum type="arabicPeriod"/>
            </a:pPr>
            <a:r>
              <a:rPr lang="en-US" dirty="0">
                <a:latin typeface="Franklin Gothic Book" panose="020B0503020102020204" pitchFamily="34" charset="0"/>
              </a:rPr>
              <a:t>Opioid agonists              </a:t>
            </a:r>
            <a:r>
              <a:rPr lang="en-US" dirty="0">
                <a:solidFill>
                  <a:schemeClr val="accent2"/>
                </a:solidFill>
                <a:latin typeface="Franklin Gothic Book" panose="020B0503020102020204" pitchFamily="34" charset="0"/>
              </a:rPr>
              <a:t>e.g. methadone</a:t>
            </a:r>
          </a:p>
          <a:p>
            <a:pPr marL="742950" indent="-742950">
              <a:spcBef>
                <a:spcPts val="0"/>
              </a:spcBef>
              <a:spcAft>
                <a:spcPts val="1800"/>
              </a:spcAft>
              <a:buClr>
                <a:schemeClr val="tx1"/>
              </a:buClr>
              <a:buFont typeface="+mj-lt"/>
              <a:buAutoNum type="arabicPeriod"/>
            </a:pPr>
            <a:r>
              <a:rPr lang="en-US" dirty="0">
                <a:latin typeface="Franklin Gothic Book" panose="020B0503020102020204" pitchFamily="34" charset="0"/>
              </a:rPr>
              <a:t>Opioid partial agonists </a:t>
            </a:r>
            <a:r>
              <a:rPr lang="en-US" dirty="0">
                <a:solidFill>
                  <a:schemeClr val="accent2"/>
                </a:solidFill>
                <a:latin typeface="Franklin Gothic Book" panose="020B0503020102020204" pitchFamily="34" charset="0"/>
              </a:rPr>
              <a:t>e.g. buprenorphine</a:t>
            </a:r>
          </a:p>
          <a:p>
            <a:pPr marL="742950" indent="-742950">
              <a:spcBef>
                <a:spcPts val="0"/>
              </a:spcBef>
              <a:spcAft>
                <a:spcPts val="1800"/>
              </a:spcAft>
              <a:buClr>
                <a:schemeClr val="tx1"/>
              </a:buClr>
              <a:buFont typeface="+mj-lt"/>
              <a:buAutoNum type="arabicPeriod"/>
            </a:pPr>
            <a:r>
              <a:rPr lang="en-US" dirty="0">
                <a:latin typeface="Franklin Gothic Book" panose="020B0503020102020204" pitchFamily="34" charset="0"/>
              </a:rPr>
              <a:t>Opioid antagonists</a:t>
            </a:r>
            <a:endParaRPr lang="en-US" sz="1800" dirty="0">
              <a:solidFill>
                <a:srgbClr val="7030A0"/>
              </a:solidFill>
              <a:latin typeface="Franklin Gothic Book" panose="020B0503020102020204" pitchFamily="34" charset="0"/>
            </a:endParaRPr>
          </a:p>
        </p:txBody>
      </p:sp>
      <p:pic>
        <p:nvPicPr>
          <p:cNvPr id="7" name="Picture 6">
            <a:extLst>
              <a:ext uri="{FF2B5EF4-FFF2-40B4-BE49-F238E27FC236}">
                <a16:creationId xmlns:a16="http://schemas.microsoft.com/office/drawing/2014/main" id="{4F63EB11-0734-7E4E-8BA1-E56E524EF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124" y="4154814"/>
            <a:ext cx="3575624" cy="2221639"/>
          </a:xfrm>
          <a:prstGeom prst="rect">
            <a:avLst/>
          </a:prstGeom>
        </p:spPr>
      </p:pic>
    </p:spTree>
    <p:extLst>
      <p:ext uri="{BB962C8B-B14F-4D97-AF65-F5344CB8AC3E}">
        <p14:creationId xmlns:p14="http://schemas.microsoft.com/office/powerpoint/2010/main" val="422990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9FA313-10B7-4749-90D7-654434E82EE6}"/>
              </a:ext>
            </a:extLst>
          </p:cNvPr>
          <p:cNvSpPr txBox="1"/>
          <p:nvPr/>
        </p:nvSpPr>
        <p:spPr>
          <a:xfrm>
            <a:off x="723901" y="505244"/>
            <a:ext cx="10858500" cy="769441"/>
          </a:xfrm>
          <a:prstGeom prst="rect">
            <a:avLst/>
          </a:prstGeom>
          <a:noFill/>
        </p:spPr>
        <p:txBody>
          <a:bodyPr wrap="square" rtlCol="0">
            <a:spAutoFit/>
          </a:bodyPr>
          <a:lstStyle/>
          <a:p>
            <a:pPr algn="ctr"/>
            <a:r>
              <a:rPr lang="en-US" sz="4400" b="1" dirty="0">
                <a:solidFill>
                  <a:srgbClr val="60A7E5"/>
                </a:solidFill>
                <a:latin typeface="+mj-lt"/>
              </a:rPr>
              <a:t>Addiction Treatment Gap</a:t>
            </a:r>
          </a:p>
        </p:txBody>
      </p:sp>
      <p:sp>
        <p:nvSpPr>
          <p:cNvPr id="4" name="Content Placeholder 2">
            <a:extLst>
              <a:ext uri="{FF2B5EF4-FFF2-40B4-BE49-F238E27FC236}">
                <a16:creationId xmlns:a16="http://schemas.microsoft.com/office/drawing/2014/main" id="{7FB13B8B-BFF5-BE40-BF75-1DA68C4DE600}"/>
              </a:ext>
            </a:extLst>
          </p:cNvPr>
          <p:cNvSpPr txBox="1">
            <a:spLocks/>
          </p:cNvSpPr>
          <p:nvPr/>
        </p:nvSpPr>
        <p:spPr>
          <a:xfrm>
            <a:off x="0" y="1518557"/>
            <a:ext cx="10814305" cy="402336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Inability to access or afford care</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Lack of screening for unhealthy substance use in general health care settings</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Not a problem, not ready</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Fear of shame and discrimination</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Stigma and discrimination</a:t>
            </a:r>
          </a:p>
        </p:txBody>
      </p:sp>
    </p:spTree>
    <p:extLst>
      <p:ext uri="{BB962C8B-B14F-4D97-AF65-F5344CB8AC3E}">
        <p14:creationId xmlns:p14="http://schemas.microsoft.com/office/powerpoint/2010/main" val="1947037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A194B7-2529-2E49-A9EB-A85B903B1BDC}"/>
              </a:ext>
            </a:extLst>
          </p:cNvPr>
          <p:cNvSpPr txBox="1"/>
          <p:nvPr/>
        </p:nvSpPr>
        <p:spPr>
          <a:xfrm>
            <a:off x="1404256" y="1746992"/>
            <a:ext cx="9503229" cy="4162678"/>
          </a:xfrm>
          <a:prstGeom prst="rect">
            <a:avLst/>
          </a:prstGeom>
          <a:noFill/>
        </p:spPr>
        <p:txBody>
          <a:bodyPr wrap="square" rtlCol="0">
            <a:spAutoFit/>
          </a:bodyPr>
          <a:lstStyle/>
          <a:p>
            <a:pPr marL="571500" lvl="1" indent="-5715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Impact of the opioid epidemic on health and well-being in the Tenderloin</a:t>
            </a:r>
          </a:p>
          <a:p>
            <a:pPr marL="571500" lvl="1" indent="-5715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Creating effective partnerships between health care and community to address complex issues</a:t>
            </a:r>
          </a:p>
          <a:p>
            <a:pPr marL="571500" lvl="1" indent="-5715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Role of hospital systems can play in advancing community solutions to population health challenges</a:t>
            </a:r>
          </a:p>
        </p:txBody>
      </p:sp>
      <p:sp>
        <p:nvSpPr>
          <p:cNvPr id="4" name="Title 1">
            <a:extLst>
              <a:ext uri="{FF2B5EF4-FFF2-40B4-BE49-F238E27FC236}">
                <a16:creationId xmlns:a16="http://schemas.microsoft.com/office/drawing/2014/main" id="{EF333FF9-2F95-8948-B001-7AC3FF549260}"/>
              </a:ext>
            </a:extLst>
          </p:cNvPr>
          <p:cNvSpPr txBox="1">
            <a:spLocks/>
          </p:cNvSpPr>
          <p:nvPr/>
        </p:nvSpPr>
        <p:spPr>
          <a:xfrm>
            <a:off x="636815" y="421429"/>
            <a:ext cx="9227361"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pPr algn="ctr"/>
            <a:r>
              <a:rPr lang="en-US" b="1" dirty="0">
                <a:latin typeface="+mj-lt"/>
              </a:rPr>
              <a:t>Workshop Overview</a:t>
            </a:r>
          </a:p>
          <a:p>
            <a:endParaRPr lang="en-US" sz="1200" b="1" dirty="0">
              <a:latin typeface="+mj-lt"/>
            </a:endParaRPr>
          </a:p>
          <a:p>
            <a:r>
              <a:rPr lang="en-US" b="1" dirty="0">
                <a:solidFill>
                  <a:srgbClr val="EC7E1E"/>
                </a:solidFill>
                <a:latin typeface="+mj-lt"/>
              </a:rPr>
              <a:t>Explore</a:t>
            </a:r>
          </a:p>
        </p:txBody>
      </p:sp>
    </p:spTree>
    <p:extLst>
      <p:ext uri="{BB962C8B-B14F-4D97-AF65-F5344CB8AC3E}">
        <p14:creationId xmlns:p14="http://schemas.microsoft.com/office/powerpoint/2010/main" val="1526220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3484D05-53E5-9045-8B43-B8B5D7755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635" y="440861"/>
            <a:ext cx="3586765" cy="5807822"/>
          </a:xfrm>
          <a:prstGeom prst="rect">
            <a:avLst/>
          </a:prstGeom>
        </p:spPr>
      </p:pic>
    </p:spTree>
    <p:extLst>
      <p:ext uri="{BB962C8B-B14F-4D97-AF65-F5344CB8AC3E}">
        <p14:creationId xmlns:p14="http://schemas.microsoft.com/office/powerpoint/2010/main" val="111912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9D14089-2E8A-D641-88C3-5357F1BE14BE}"/>
              </a:ext>
            </a:extLst>
          </p:cNvPr>
          <p:cNvSpPr txBox="1">
            <a:spLocks/>
          </p:cNvSpPr>
          <p:nvPr/>
        </p:nvSpPr>
        <p:spPr>
          <a:xfrm>
            <a:off x="1110343" y="1109893"/>
            <a:ext cx="10639844" cy="279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a:t>
            </a:r>
          </a:p>
          <a:p>
            <a:r>
              <a:rPr lang="en-US" dirty="0">
                <a:solidFill>
                  <a:srgbClr val="60A7E5"/>
                </a:solidFill>
                <a:ea typeface="Franklin Gothic Book" charset="0"/>
                <a:cs typeface="Franklin Gothic Book" charset="0"/>
              </a:rPr>
              <a:t>Safe Injection Services from a research and public policy lens</a:t>
            </a:r>
          </a:p>
          <a:p>
            <a:endParaRPr lang="en-US" b="1" dirty="0">
              <a:solidFill>
                <a:srgbClr val="60A7E5"/>
              </a:solidFill>
            </a:endParaRPr>
          </a:p>
          <a:p>
            <a:endParaRPr lang="en-US" b="1" dirty="0">
              <a:solidFill>
                <a:srgbClr val="60A7E5"/>
              </a:solidFill>
            </a:endParaRPr>
          </a:p>
          <a:p>
            <a:pPr algn="ctr"/>
            <a:r>
              <a:rPr lang="en-US" b="1" dirty="0">
                <a:solidFill>
                  <a:srgbClr val="60A7E5"/>
                </a:solidFill>
              </a:rPr>
              <a:t>Laura Thomas - Drug Policy Alliance</a:t>
            </a:r>
          </a:p>
          <a:p>
            <a:endParaRPr lang="en-US" b="1" dirty="0">
              <a:solidFill>
                <a:srgbClr val="60A7E5"/>
              </a:solidFill>
            </a:endParaRPr>
          </a:p>
          <a:p>
            <a:endParaRPr lang="en-US" b="1" dirty="0">
              <a:solidFill>
                <a:srgbClr val="60A7E5"/>
              </a:solidFill>
            </a:endParaRPr>
          </a:p>
          <a:p>
            <a:pPr algn="ctr"/>
            <a:endParaRPr lang="en-US" b="1" dirty="0">
              <a:solidFill>
                <a:srgbClr val="60A7E5"/>
              </a:solidFill>
            </a:endParaRPr>
          </a:p>
        </p:txBody>
      </p:sp>
    </p:spTree>
    <p:extLst>
      <p:ext uri="{BB962C8B-B14F-4D97-AF65-F5344CB8AC3E}">
        <p14:creationId xmlns:p14="http://schemas.microsoft.com/office/powerpoint/2010/main" val="15999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850445" y="1292068"/>
            <a:ext cx="12396106" cy="5216813"/>
          </a:xfrm>
          <a:prstGeom prst="rect">
            <a:avLst/>
          </a:prstGeom>
        </p:spPr>
        <p:txBody>
          <a:bodyPr wrap="square">
            <a:spAutoFit/>
          </a:bodyPr>
          <a:lstStyle/>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Safe injection services provide a safe, hygienic space for a person to </a:t>
            </a:r>
            <a:r>
              <a:rPr lang="en-US" sz="3000" b="1" dirty="0">
                <a:solidFill>
                  <a:schemeClr val="tx1">
                    <a:lumMod val="65000"/>
                    <a:lumOff val="35000"/>
                  </a:schemeClr>
                </a:solidFill>
                <a:latin typeface="Franklin Gothic Book" charset="0"/>
              </a:rPr>
              <a:t>inject their own drugs, under clinical supervision, in a facility where they can be linked to programs and services </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Safe injection services prevent fatal overdoses</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&gt;100 safe injection sites in 10 countries in 66 cities across the globe – 0 overdose deaths</a:t>
            </a:r>
          </a:p>
          <a:p>
            <a:pPr marL="2286000" lvl="2"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At Insite, &gt;30% of clients enter substance use treatment</a:t>
            </a:r>
          </a:p>
          <a:p>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228601" y="537900"/>
            <a:ext cx="10858500" cy="769441"/>
          </a:xfrm>
          <a:prstGeom prst="rect">
            <a:avLst/>
          </a:prstGeom>
          <a:noFill/>
        </p:spPr>
        <p:txBody>
          <a:bodyPr wrap="square" rtlCol="0">
            <a:spAutoFit/>
          </a:bodyPr>
          <a:lstStyle/>
          <a:p>
            <a:pPr algn="ctr"/>
            <a:r>
              <a:rPr lang="en-US" sz="4400" b="1" dirty="0">
                <a:solidFill>
                  <a:srgbClr val="60A7E5"/>
                </a:solidFill>
                <a:latin typeface="+mj-lt"/>
              </a:rPr>
              <a:t>Safe Injection Services</a:t>
            </a:r>
          </a:p>
        </p:txBody>
      </p:sp>
    </p:spTree>
    <p:extLst>
      <p:ext uri="{BB962C8B-B14F-4D97-AF65-F5344CB8AC3E}">
        <p14:creationId xmlns:p14="http://schemas.microsoft.com/office/powerpoint/2010/main" val="2194344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540202" y="1373711"/>
            <a:ext cx="12396106" cy="5216813"/>
          </a:xfrm>
          <a:prstGeom prst="rect">
            <a:avLst/>
          </a:prstGeom>
        </p:spPr>
        <p:txBody>
          <a:bodyPr wrap="square">
            <a:spAutoFit/>
          </a:bodyPr>
          <a:lstStyle/>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Promote safer drug injection practices + healthy behaviors</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Attract hard to reach populations</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Reduce morbidity and mortality</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Reduce public drug injection</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Reduce discarded syringes and drug paraphernalia</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Improve public spaces in areas surrounding urban drug markets</a:t>
            </a:r>
          </a:p>
          <a:p>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228601" y="537900"/>
            <a:ext cx="10858500" cy="769441"/>
          </a:xfrm>
          <a:prstGeom prst="rect">
            <a:avLst/>
          </a:prstGeom>
          <a:noFill/>
        </p:spPr>
        <p:txBody>
          <a:bodyPr wrap="square" rtlCol="0">
            <a:spAutoFit/>
          </a:bodyPr>
          <a:lstStyle/>
          <a:p>
            <a:pPr algn="ctr"/>
            <a:r>
              <a:rPr lang="en-US" sz="4400" b="1" dirty="0">
                <a:solidFill>
                  <a:srgbClr val="60A7E5"/>
                </a:solidFill>
                <a:latin typeface="+mj-lt"/>
              </a:rPr>
              <a:t>Safe Injection Services</a:t>
            </a:r>
          </a:p>
        </p:txBody>
      </p:sp>
    </p:spTree>
    <p:extLst>
      <p:ext uri="{BB962C8B-B14F-4D97-AF65-F5344CB8AC3E}">
        <p14:creationId xmlns:p14="http://schemas.microsoft.com/office/powerpoint/2010/main" val="3060568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83598" y="1695747"/>
            <a:ext cx="10041115" cy="4731026"/>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accent2"/>
              </a:buClr>
              <a:buFont typeface="Arial" pitchFamily="34" charset="0"/>
              <a:buChar char="•"/>
            </a:pPr>
            <a:r>
              <a:rPr lang="en-US" sz="3000" b="1" dirty="0">
                <a:solidFill>
                  <a:schemeClr val="tx1">
                    <a:lumMod val="65000"/>
                    <a:lumOff val="35000"/>
                  </a:schemeClr>
                </a:solidFill>
                <a:latin typeface="+mj-lt"/>
                <a:ea typeface="Franklin Gothic Book" charset="0"/>
                <a:cs typeface="Franklin Gothic Book" charset="0"/>
              </a:rPr>
              <a:t>Board of Supervisors City-Wide Task Force</a:t>
            </a:r>
          </a:p>
          <a:p>
            <a:pPr lvl="1">
              <a:buClr>
                <a:schemeClr val="accent2"/>
              </a:buClr>
            </a:pPr>
            <a:r>
              <a:rPr lang="en-US" sz="2200" dirty="0">
                <a:solidFill>
                  <a:schemeClr val="tx1">
                    <a:lumMod val="65000"/>
                    <a:lumOff val="35000"/>
                  </a:schemeClr>
                </a:solidFill>
                <a:latin typeface="Franklin Gothic Book" charset="0"/>
                <a:ea typeface="Franklin Gothic Book" charset="0"/>
                <a:cs typeface="Franklin Gothic Book" charset="0"/>
              </a:rPr>
              <a:t>Diverse public and private stakeholder representation, including many voices from the Tenderloin Taskforce</a:t>
            </a:r>
          </a:p>
          <a:p>
            <a:pPr lvl="1">
              <a:buClr>
                <a:schemeClr val="accent2"/>
              </a:buClr>
            </a:pPr>
            <a:r>
              <a:rPr lang="en-US" sz="2200" dirty="0">
                <a:solidFill>
                  <a:schemeClr val="tx1">
                    <a:lumMod val="65000"/>
                    <a:lumOff val="35000"/>
                  </a:schemeClr>
                </a:solidFill>
                <a:latin typeface="Franklin Gothic Book" charset="0"/>
                <a:ea typeface="Franklin Gothic Book" charset="0"/>
                <a:cs typeface="Franklin Gothic Book" charset="0"/>
              </a:rPr>
              <a:t>Report and Recommendations released Sept. 2017 - BOS hearing</a:t>
            </a:r>
          </a:p>
          <a:p>
            <a:pPr lvl="1">
              <a:buClr>
                <a:schemeClr val="accent2"/>
              </a:buClr>
            </a:pPr>
            <a:r>
              <a:rPr lang="en-US" sz="2200" dirty="0">
                <a:solidFill>
                  <a:schemeClr val="tx1">
                    <a:lumMod val="65000"/>
                    <a:lumOff val="35000"/>
                  </a:schemeClr>
                </a:solidFill>
                <a:latin typeface="Franklin Gothic Book" charset="0"/>
                <a:ea typeface="Franklin Gothic Book" charset="0"/>
                <a:cs typeface="Franklin Gothic Book" charset="0"/>
              </a:rPr>
              <a:t>SF Health Commission endorsed the Taskforce recommendations early 2018</a:t>
            </a:r>
            <a:endParaRPr lang="en-US" sz="1200" b="1" dirty="0">
              <a:solidFill>
                <a:schemeClr val="tx1">
                  <a:lumMod val="65000"/>
                  <a:lumOff val="35000"/>
                </a:schemeClr>
              </a:solidFill>
              <a:latin typeface="Franklin Gothic Book" charset="0"/>
              <a:ea typeface="Franklin Gothic Book" charset="0"/>
              <a:cs typeface="Franklin Gothic Book" charset="0"/>
            </a:endParaRPr>
          </a:p>
          <a:p>
            <a:pPr>
              <a:buClr>
                <a:schemeClr val="accent2"/>
              </a:buClr>
            </a:pPr>
            <a:r>
              <a:rPr lang="en-US" sz="3400" b="1" dirty="0">
                <a:solidFill>
                  <a:schemeClr val="tx1">
                    <a:lumMod val="65000"/>
                    <a:lumOff val="35000"/>
                  </a:schemeClr>
                </a:solidFill>
                <a:latin typeface="+mj-lt"/>
                <a:ea typeface="Franklin Gothic Book" charset="0"/>
                <a:cs typeface="Franklin Gothic Book" charset="0"/>
              </a:rPr>
              <a:t>Statewide Legislation AB 186</a:t>
            </a:r>
          </a:p>
          <a:p>
            <a:pPr lvl="1">
              <a:spcBef>
                <a:spcPts val="600"/>
              </a:spcBef>
              <a:buClr>
                <a:schemeClr val="accent2"/>
              </a:buClr>
            </a:pPr>
            <a:r>
              <a:rPr lang="en-US" sz="2200" dirty="0">
                <a:solidFill>
                  <a:schemeClr val="tx1">
                    <a:lumMod val="65000"/>
                    <a:lumOff val="35000"/>
                  </a:schemeClr>
                </a:solidFill>
                <a:latin typeface="Franklin Gothic Book" charset="0"/>
                <a:ea typeface="Franklin Gothic Book" charset="0"/>
                <a:cs typeface="Franklin Gothic Book" charset="0"/>
              </a:rPr>
              <a:t>Advocacy efforts in Sacramento</a:t>
            </a:r>
          </a:p>
          <a:p>
            <a:pPr lvl="1">
              <a:spcBef>
                <a:spcPts val="600"/>
              </a:spcBef>
              <a:buClr>
                <a:schemeClr val="accent2"/>
              </a:buClr>
            </a:pPr>
            <a:r>
              <a:rPr lang="en-US" sz="2200" dirty="0">
                <a:solidFill>
                  <a:schemeClr val="tx1">
                    <a:lumMod val="65000"/>
                    <a:lumOff val="35000"/>
                  </a:schemeClr>
                </a:solidFill>
                <a:latin typeface="Franklin Gothic Book" charset="0"/>
                <a:ea typeface="Franklin Gothic Book" charset="0"/>
                <a:cs typeface="Franklin Gothic Book" charset="0"/>
              </a:rPr>
              <a:t>AB186 passed both Assembly and Senate Health and Public Safety Committees </a:t>
            </a:r>
            <a:r>
              <a:rPr lang="mr-IN" sz="2200" dirty="0">
                <a:solidFill>
                  <a:schemeClr val="tx1">
                    <a:lumMod val="65000"/>
                    <a:lumOff val="35000"/>
                  </a:schemeClr>
                </a:solidFill>
                <a:latin typeface="Franklin Gothic Book" charset="0"/>
                <a:ea typeface="Franklin Gothic Book" charset="0"/>
                <a:cs typeface="Franklin Gothic Book" charset="0"/>
              </a:rPr>
              <a:t>–</a:t>
            </a:r>
            <a:r>
              <a:rPr lang="en-US" sz="2200" dirty="0">
                <a:solidFill>
                  <a:schemeClr val="tx1">
                    <a:lumMod val="65000"/>
                    <a:lumOff val="35000"/>
                  </a:schemeClr>
                </a:solidFill>
                <a:latin typeface="Franklin Gothic Book" charset="0"/>
                <a:ea typeface="Franklin Gothic Book" charset="0"/>
                <a:cs typeface="Franklin Gothic Book" charset="0"/>
              </a:rPr>
              <a:t> fell short in Senate by 2 votes in 2017.  On hold through 2018</a:t>
            </a:r>
          </a:p>
          <a:p>
            <a:pPr>
              <a:spcBef>
                <a:spcPts val="600"/>
              </a:spcBef>
              <a:buClr>
                <a:schemeClr val="accent2"/>
              </a:buClr>
            </a:pPr>
            <a:r>
              <a:rPr lang="en-US" sz="3400" b="1" dirty="0">
                <a:solidFill>
                  <a:schemeClr val="tx1">
                    <a:lumMod val="65000"/>
                    <a:lumOff val="35000"/>
                  </a:schemeClr>
                </a:solidFill>
                <a:latin typeface="+mj-lt"/>
                <a:ea typeface="Franklin Gothic Book" charset="0"/>
                <a:cs typeface="Franklin Gothic Book" charset="0"/>
              </a:rPr>
              <a:t>City-Wide Coalition </a:t>
            </a:r>
          </a:p>
          <a:p>
            <a:pPr lvl="1">
              <a:buClr>
                <a:schemeClr val="accent2"/>
              </a:buClr>
            </a:pPr>
            <a:r>
              <a:rPr lang="en-US" sz="2200" dirty="0">
                <a:solidFill>
                  <a:schemeClr val="tx1">
                    <a:lumMod val="65000"/>
                    <a:lumOff val="35000"/>
                  </a:schemeClr>
                </a:solidFill>
                <a:latin typeface="Franklin Gothic Book" charset="0"/>
                <a:ea typeface="Franklin Gothic Book" charset="0"/>
                <a:cs typeface="Franklin Gothic Book" charset="0"/>
              </a:rPr>
              <a:t>Supporting Yes to SCS - Supervised Consumption Services</a:t>
            </a:r>
          </a:p>
          <a:p>
            <a:pPr fontAlgn="base">
              <a:buClr>
                <a:schemeClr val="accent2"/>
              </a:buClr>
              <a:buNone/>
            </a:pPr>
            <a:endParaRPr lang="en-US" sz="2200" dirty="0">
              <a:solidFill>
                <a:schemeClr val="tx1">
                  <a:lumMod val="65000"/>
                  <a:lumOff val="35000"/>
                </a:schemeClr>
              </a:solidFill>
              <a:latin typeface="Franklin Gothic Book" charset="0"/>
              <a:ea typeface="Franklin Gothic Book" charset="0"/>
              <a:cs typeface="Franklin Gothic Book" charset="0"/>
            </a:endParaRPr>
          </a:p>
        </p:txBody>
      </p:sp>
      <p:sp>
        <p:nvSpPr>
          <p:cNvPr id="3" name="Title 3"/>
          <p:cNvSpPr txBox="1">
            <a:spLocks/>
          </p:cNvSpPr>
          <p:nvPr/>
        </p:nvSpPr>
        <p:spPr>
          <a:xfrm>
            <a:off x="297162" y="130439"/>
            <a:ext cx="10338178" cy="7958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b="1" i="1" dirty="0">
                <a:solidFill>
                  <a:srgbClr val="79BDE9"/>
                </a:solidFill>
                <a:ea typeface="Franklin Gothic Book" charset="0"/>
                <a:cs typeface="Franklin Gothic Book" charset="0"/>
              </a:rPr>
            </a:br>
            <a:r>
              <a:rPr lang="en-US" b="1" dirty="0">
                <a:solidFill>
                  <a:srgbClr val="79BDE9"/>
                </a:solidFill>
                <a:ea typeface="Franklin Gothic Book" charset="0"/>
                <a:cs typeface="Franklin Gothic Book" charset="0"/>
              </a:rPr>
              <a:t>Advocacy + Aligning for results</a:t>
            </a:r>
          </a:p>
        </p:txBody>
      </p:sp>
      <p:sp>
        <p:nvSpPr>
          <p:cNvPr id="4" name="TextBox 3"/>
          <p:cNvSpPr txBox="1"/>
          <p:nvPr/>
        </p:nvSpPr>
        <p:spPr>
          <a:xfrm>
            <a:off x="586536" y="926306"/>
            <a:ext cx="10048803" cy="769441"/>
          </a:xfrm>
          <a:prstGeom prst="rect">
            <a:avLst/>
          </a:prstGeom>
          <a:noFill/>
        </p:spPr>
        <p:txBody>
          <a:bodyPr wrap="square" rtlCol="0">
            <a:spAutoFit/>
          </a:bodyPr>
          <a:lstStyle/>
          <a:p>
            <a:pPr marL="0" lvl="1"/>
            <a:r>
              <a:rPr lang="en-US" sz="2200" i="1" dirty="0">
                <a:solidFill>
                  <a:schemeClr val="tx1">
                    <a:lumMod val="65000"/>
                    <a:lumOff val="35000"/>
                  </a:schemeClr>
                </a:solidFill>
                <a:latin typeface="Franklin Gothic Book" charset="0"/>
                <a:ea typeface="Franklin Gothic Book" charset="0"/>
                <a:cs typeface="Franklin Gothic Book" charset="0"/>
              </a:rPr>
              <a:t>Safer Inside </a:t>
            </a:r>
            <a:r>
              <a:rPr lang="en-US" sz="2200" dirty="0">
                <a:solidFill>
                  <a:schemeClr val="tx1">
                    <a:lumMod val="65000"/>
                    <a:lumOff val="35000"/>
                  </a:schemeClr>
                </a:solidFill>
                <a:latin typeface="Franklin Gothic Book" charset="0"/>
                <a:ea typeface="Franklin Gothic Book" charset="0"/>
                <a:cs typeface="Franklin Gothic Book" charset="0"/>
              </a:rPr>
              <a:t>has informed the SF city-wide and State efforts to address the opioid crisis with expertise, recommendations and data</a:t>
            </a:r>
            <a:endParaRPr lang="en-US" sz="2200" dirty="0"/>
          </a:p>
        </p:txBody>
      </p:sp>
    </p:spTree>
    <p:extLst>
      <p:ext uri="{BB962C8B-B14F-4D97-AF65-F5344CB8AC3E}">
        <p14:creationId xmlns:p14="http://schemas.microsoft.com/office/powerpoint/2010/main" val="255996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30629" y="562574"/>
            <a:ext cx="11175088" cy="7958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b="1" dirty="0">
                <a:solidFill>
                  <a:srgbClr val="79BDE9"/>
                </a:solidFill>
                <a:ea typeface="Franklin Gothic Book" charset="0"/>
                <a:cs typeface="Franklin Gothic Book" charset="0"/>
              </a:rPr>
            </a:br>
            <a:r>
              <a:rPr lang="en-US" b="1" dirty="0">
                <a:solidFill>
                  <a:srgbClr val="79BDE9"/>
                </a:solidFill>
                <a:ea typeface="Franklin Gothic Book" charset="0"/>
                <a:cs typeface="Franklin Gothic Book" charset="0"/>
              </a:rPr>
              <a:t>Safe Injection Services: Ongoing Challenges</a:t>
            </a:r>
          </a:p>
        </p:txBody>
      </p:sp>
      <p:sp>
        <p:nvSpPr>
          <p:cNvPr id="3" name="Content Placeholder 2"/>
          <p:cNvSpPr txBox="1">
            <a:spLocks/>
          </p:cNvSpPr>
          <p:nvPr/>
        </p:nvSpPr>
        <p:spPr>
          <a:xfrm>
            <a:off x="576943" y="1661767"/>
            <a:ext cx="10199914" cy="4313055"/>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buClr>
                <a:schemeClr val="accent2"/>
              </a:buClr>
              <a:buFont typeface="Arial" charset="0"/>
              <a:buChar char="•"/>
            </a:pPr>
            <a:r>
              <a:rPr lang="en-US" sz="2400" b="1" dirty="0">
                <a:solidFill>
                  <a:schemeClr val="tx1">
                    <a:lumMod val="65000"/>
                    <a:lumOff val="35000"/>
                  </a:schemeClr>
                </a:solidFill>
                <a:latin typeface="Franklin Gothic Book" charset="0"/>
                <a:ea typeface="Franklin Gothic Book" charset="0"/>
                <a:cs typeface="Franklin Gothic Book" charset="0"/>
              </a:rPr>
              <a:t>Legal barriers to providing Safe Injection Services </a:t>
            </a:r>
            <a:r>
              <a:rPr lang="mr-IN" sz="2400" dirty="0">
                <a:solidFill>
                  <a:schemeClr val="tx1">
                    <a:lumMod val="65000"/>
                    <a:lumOff val="35000"/>
                  </a:schemeClr>
                </a:solidFill>
                <a:latin typeface="Franklin Gothic Book" charset="0"/>
                <a:ea typeface="Franklin Gothic Book" charset="0"/>
                <a:cs typeface="Franklin Gothic Book" charset="0"/>
              </a:rPr>
              <a:t>–</a:t>
            </a:r>
            <a:r>
              <a:rPr lang="en-US" sz="2400" dirty="0">
                <a:solidFill>
                  <a:schemeClr val="tx1">
                    <a:lumMod val="65000"/>
                    <a:lumOff val="35000"/>
                  </a:schemeClr>
                </a:solidFill>
                <a:latin typeface="Franklin Gothic Book" charset="0"/>
                <a:ea typeface="Franklin Gothic Book" charset="0"/>
                <a:cs typeface="Franklin Gothic Book" charset="0"/>
              </a:rPr>
              <a:t> local / State / Federal</a:t>
            </a:r>
          </a:p>
          <a:p>
            <a:pPr>
              <a:lnSpc>
                <a:spcPct val="150000"/>
              </a:lnSpc>
              <a:buClr>
                <a:schemeClr val="accent2"/>
              </a:buClr>
              <a:buFont typeface="Arial" charset="0"/>
              <a:buChar char="•"/>
            </a:pPr>
            <a:r>
              <a:rPr lang="en-US" sz="2400" b="1" dirty="0">
                <a:solidFill>
                  <a:schemeClr val="tx1">
                    <a:lumMod val="65000"/>
                    <a:lumOff val="35000"/>
                  </a:schemeClr>
                </a:solidFill>
                <a:latin typeface="Franklin Gothic Book" charset="0"/>
                <a:ea typeface="Franklin Gothic Book" charset="0"/>
                <a:cs typeface="Franklin Gothic Book" charset="0"/>
              </a:rPr>
              <a:t>Service Providers </a:t>
            </a:r>
            <a:r>
              <a:rPr lang="mr-IN" sz="2400" dirty="0">
                <a:solidFill>
                  <a:schemeClr val="tx1">
                    <a:lumMod val="65000"/>
                    <a:lumOff val="35000"/>
                  </a:schemeClr>
                </a:solidFill>
                <a:latin typeface="Franklin Gothic Book" charset="0"/>
                <a:ea typeface="Franklin Gothic Book" charset="0"/>
                <a:cs typeface="Franklin Gothic Book" charset="0"/>
              </a:rPr>
              <a:t>–</a:t>
            </a:r>
            <a:r>
              <a:rPr lang="en-US" sz="2400" dirty="0">
                <a:solidFill>
                  <a:schemeClr val="tx1">
                    <a:lumMod val="65000"/>
                    <a:lumOff val="35000"/>
                  </a:schemeClr>
                </a:solidFill>
                <a:latin typeface="Franklin Gothic Book" charset="0"/>
                <a:ea typeface="Franklin Gothic Book" charset="0"/>
                <a:cs typeface="Franklin Gothic Book" charset="0"/>
              </a:rPr>
              <a:t> organizations who serve PWID securing internal approvals to expand existing services to include Safe Injection Services</a:t>
            </a:r>
          </a:p>
          <a:p>
            <a:pPr>
              <a:lnSpc>
                <a:spcPct val="150000"/>
              </a:lnSpc>
              <a:buClr>
                <a:schemeClr val="accent2"/>
              </a:buClr>
            </a:pPr>
            <a:r>
              <a:rPr lang="en-US" sz="2400" b="1" dirty="0">
                <a:solidFill>
                  <a:schemeClr val="tx1">
                    <a:lumMod val="65000"/>
                    <a:lumOff val="35000"/>
                  </a:schemeClr>
                </a:solidFill>
                <a:latin typeface="Franklin Gothic Book" charset="0"/>
                <a:ea typeface="Franklin Gothic Book" charset="0"/>
                <a:cs typeface="Franklin Gothic Book" charset="0"/>
              </a:rPr>
              <a:t>Locations</a:t>
            </a:r>
            <a:r>
              <a:rPr lang="en-US" sz="2400" dirty="0">
                <a:solidFill>
                  <a:schemeClr val="tx1">
                    <a:lumMod val="65000"/>
                    <a:lumOff val="35000"/>
                  </a:schemeClr>
                </a:solidFill>
                <a:latin typeface="Franklin Gothic Book" charset="0"/>
                <a:ea typeface="Franklin Gothic Book" charset="0"/>
                <a:cs typeface="Franklin Gothic Book" charset="0"/>
              </a:rPr>
              <a:t> </a:t>
            </a:r>
            <a:r>
              <a:rPr lang="mr-IN" sz="2400" dirty="0">
                <a:solidFill>
                  <a:schemeClr val="tx1">
                    <a:lumMod val="65000"/>
                    <a:lumOff val="35000"/>
                  </a:schemeClr>
                </a:solidFill>
                <a:latin typeface="Franklin Gothic Book" charset="0"/>
                <a:ea typeface="Franklin Gothic Book" charset="0"/>
                <a:cs typeface="Franklin Gothic Book" charset="0"/>
              </a:rPr>
              <a:t>–</a:t>
            </a:r>
            <a:r>
              <a:rPr lang="en-US" sz="2400" dirty="0">
                <a:solidFill>
                  <a:schemeClr val="tx1">
                    <a:lumMod val="65000"/>
                    <a:lumOff val="35000"/>
                  </a:schemeClr>
                </a:solidFill>
                <a:latin typeface="Franklin Gothic Book" charset="0"/>
                <a:ea typeface="Franklin Gothic Book" charset="0"/>
                <a:cs typeface="Franklin Gothic Book" charset="0"/>
              </a:rPr>
              <a:t> expansion of existing services / new sites? </a:t>
            </a:r>
          </a:p>
          <a:p>
            <a:pPr>
              <a:lnSpc>
                <a:spcPct val="150000"/>
              </a:lnSpc>
              <a:buClr>
                <a:schemeClr val="accent2"/>
              </a:buClr>
            </a:pPr>
            <a:r>
              <a:rPr lang="en-US" sz="2400" b="1" dirty="0">
                <a:solidFill>
                  <a:schemeClr val="tx1">
                    <a:lumMod val="65000"/>
                    <a:lumOff val="35000"/>
                  </a:schemeClr>
                </a:solidFill>
                <a:latin typeface="Franklin Gothic Book" charset="0"/>
                <a:ea typeface="Franklin Gothic Book" charset="0"/>
                <a:cs typeface="Franklin Gothic Book" charset="0"/>
              </a:rPr>
              <a:t>Funding</a:t>
            </a:r>
            <a:r>
              <a:rPr lang="en-US" sz="2400" dirty="0">
                <a:solidFill>
                  <a:schemeClr val="tx1">
                    <a:lumMod val="65000"/>
                    <a:lumOff val="35000"/>
                  </a:schemeClr>
                </a:solidFill>
                <a:latin typeface="Franklin Gothic Book" charset="0"/>
                <a:ea typeface="Franklin Gothic Book" charset="0"/>
                <a:cs typeface="Franklin Gothic Book" charset="0"/>
              </a:rPr>
              <a:t> </a:t>
            </a:r>
            <a:r>
              <a:rPr lang="mr-IN" sz="2400" dirty="0">
                <a:solidFill>
                  <a:schemeClr val="tx1">
                    <a:lumMod val="65000"/>
                    <a:lumOff val="35000"/>
                  </a:schemeClr>
                </a:solidFill>
                <a:latin typeface="Franklin Gothic Book" charset="0"/>
                <a:ea typeface="Franklin Gothic Book" charset="0"/>
                <a:cs typeface="Franklin Gothic Book" charset="0"/>
              </a:rPr>
              <a:t>–</a:t>
            </a:r>
            <a:r>
              <a:rPr lang="en-US" sz="2400" dirty="0">
                <a:solidFill>
                  <a:schemeClr val="tx1">
                    <a:lumMod val="65000"/>
                    <a:lumOff val="35000"/>
                  </a:schemeClr>
                </a:solidFill>
                <a:latin typeface="Franklin Gothic Book" charset="0"/>
                <a:ea typeface="Franklin Gothic Book" charset="0"/>
                <a:cs typeface="Franklin Gothic Book" charset="0"/>
              </a:rPr>
              <a:t> DPH or public/private partnerships or both? </a:t>
            </a:r>
          </a:p>
          <a:p>
            <a:pPr fontAlgn="base">
              <a:lnSpc>
                <a:spcPct val="150000"/>
              </a:lnSpc>
              <a:buClr>
                <a:schemeClr val="accent2"/>
              </a:buClr>
            </a:pPr>
            <a:r>
              <a:rPr lang="en-US" sz="2400" b="1" dirty="0">
                <a:solidFill>
                  <a:schemeClr val="tx1">
                    <a:lumMod val="65000"/>
                    <a:lumOff val="35000"/>
                  </a:schemeClr>
                </a:solidFill>
                <a:latin typeface="Franklin Gothic Book" charset="0"/>
                <a:ea typeface="Franklin Gothic Book" charset="0"/>
                <a:cs typeface="Franklin Gothic Book" charset="0"/>
              </a:rPr>
              <a:t>Community Education </a:t>
            </a:r>
            <a:r>
              <a:rPr lang="en-US" sz="2400" dirty="0">
                <a:solidFill>
                  <a:schemeClr val="tx1">
                    <a:lumMod val="65000"/>
                    <a:lumOff val="35000"/>
                  </a:schemeClr>
                </a:solidFill>
                <a:latin typeface="Franklin Gothic Book" charset="0"/>
                <a:ea typeface="Franklin Gothic Book" charset="0"/>
                <a:cs typeface="Franklin Gothic Book" charset="0"/>
              </a:rPr>
              <a:t>- substance use disorders and the benefits of Safe Injection Services</a:t>
            </a:r>
          </a:p>
          <a:p>
            <a:pPr fontAlgn="base">
              <a:lnSpc>
                <a:spcPct val="150000"/>
              </a:lnSpc>
              <a:buClr>
                <a:schemeClr val="accent2"/>
              </a:buClr>
            </a:pPr>
            <a:endParaRPr lang="en-US" sz="2400" dirty="0">
              <a:solidFill>
                <a:schemeClr val="tx1">
                  <a:lumMod val="65000"/>
                  <a:lumOff val="35000"/>
                </a:schemeClr>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3817794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39D5BA1-D607-5F4D-A294-2EEC939C6361}"/>
              </a:ext>
            </a:extLst>
          </p:cNvPr>
          <p:cNvGraphicFramePr/>
          <p:nvPr>
            <p:extLst>
              <p:ext uri="{D42A27DB-BD31-4B8C-83A1-F6EECF244321}">
                <p14:modId xmlns:p14="http://schemas.microsoft.com/office/powerpoint/2010/main" val="2955790897"/>
              </p:ext>
            </p:extLst>
          </p:nvPr>
        </p:nvGraphicFramePr>
        <p:xfrm>
          <a:off x="1166585" y="1306285"/>
          <a:ext cx="918572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4C9BFF1-CB77-0846-9009-DDAE58367BBD}"/>
              </a:ext>
            </a:extLst>
          </p:cNvPr>
          <p:cNvSpPr txBox="1">
            <a:spLocks/>
          </p:cNvSpPr>
          <p:nvPr/>
        </p:nvSpPr>
        <p:spPr>
          <a:xfrm>
            <a:off x="888128" y="456750"/>
            <a:ext cx="9751716" cy="795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How did it evolve?</a:t>
            </a:r>
            <a:endParaRPr lang="en-US" b="1" dirty="0">
              <a:solidFill>
                <a:srgbClr val="60A7E5"/>
              </a:solidFill>
            </a:endParaRPr>
          </a:p>
        </p:txBody>
      </p:sp>
    </p:spTree>
    <p:extLst>
      <p:ext uri="{BB962C8B-B14F-4D97-AF65-F5344CB8AC3E}">
        <p14:creationId xmlns:p14="http://schemas.microsoft.com/office/powerpoint/2010/main" val="51996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244929" y="1119267"/>
            <a:ext cx="11038114" cy="5738733"/>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a:p>
            <a:pPr marL="342900" indent="-342900" algn="l">
              <a:buClr>
                <a:schemeClr val="accent2"/>
              </a:buClr>
              <a:buFont typeface="Arial" charset="0"/>
              <a:buChar char="•"/>
            </a:pPr>
            <a:endParaRPr lang="en-US" dirty="0">
              <a:solidFill>
                <a:schemeClr val="tx1">
                  <a:lumMod val="65000"/>
                  <a:lumOff val="35000"/>
                </a:schemeClr>
              </a:solidFill>
              <a:latin typeface="Franklin Gothic Book" charset="0"/>
              <a:ea typeface="Franklin Gothic Book" charset="0"/>
              <a:cs typeface="Franklin Gothic Book" charset="0"/>
            </a:endParaRPr>
          </a:p>
        </p:txBody>
      </p:sp>
      <p:sp>
        <p:nvSpPr>
          <p:cNvPr id="10" name="Title 3"/>
          <p:cNvSpPr txBox="1">
            <a:spLocks/>
          </p:cNvSpPr>
          <p:nvPr/>
        </p:nvSpPr>
        <p:spPr>
          <a:xfrm>
            <a:off x="888128" y="291956"/>
            <a:ext cx="9751716" cy="795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Community Process</a:t>
            </a:r>
          </a:p>
          <a:p>
            <a:pPr algn="ctr"/>
            <a:r>
              <a:rPr lang="en-US" b="1" dirty="0">
                <a:solidFill>
                  <a:srgbClr val="60A7E5"/>
                </a:solidFill>
                <a:ea typeface="Franklin Gothic Book" charset="0"/>
                <a:cs typeface="Franklin Gothic Book" charset="0"/>
              </a:rPr>
              <a:t>What is toxic ?</a:t>
            </a:r>
            <a:endParaRPr lang="en-US" b="1" dirty="0">
              <a:solidFill>
                <a:srgbClr val="60A7E5"/>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19" y="1633916"/>
            <a:ext cx="6280380" cy="41869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989" y="2399892"/>
            <a:ext cx="5769749" cy="3849117"/>
          </a:xfrm>
          <a:prstGeom prst="rect">
            <a:avLst/>
          </a:prstGeom>
        </p:spPr>
      </p:pic>
    </p:spTree>
    <p:extLst>
      <p:ext uri="{BB962C8B-B14F-4D97-AF65-F5344CB8AC3E}">
        <p14:creationId xmlns:p14="http://schemas.microsoft.com/office/powerpoint/2010/main" val="325543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673064" y="2805374"/>
            <a:ext cx="6638180" cy="405262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charset="0"/>
              <a:buChar char="•"/>
            </a:pPr>
            <a:endParaRPr lang="en-US" sz="2400" dirty="0">
              <a:solidFill>
                <a:schemeClr val="tx1">
                  <a:lumMod val="65000"/>
                  <a:lumOff val="35000"/>
                </a:schemeClr>
              </a:solidFill>
              <a:latin typeface="Franklin Gothic Book" charset="0"/>
              <a:ea typeface="Franklin Gothic Book" charset="0"/>
              <a:cs typeface="Franklin Gothic 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242" y="1738489"/>
            <a:ext cx="6758158" cy="4511070"/>
          </a:xfrm>
          <a:prstGeom prst="rect">
            <a:avLst/>
          </a:prstGeom>
        </p:spPr>
      </p:pic>
      <p:sp>
        <p:nvSpPr>
          <p:cNvPr id="10" name="Title 3"/>
          <p:cNvSpPr txBox="1">
            <a:spLocks/>
          </p:cNvSpPr>
          <p:nvPr/>
        </p:nvSpPr>
        <p:spPr>
          <a:xfrm>
            <a:off x="1117571" y="187225"/>
            <a:ext cx="9715500" cy="795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60A7E5"/>
                </a:solidFill>
                <a:ea typeface="Franklin Gothic Book" charset="0"/>
                <a:cs typeface="Franklin Gothic Book" charset="0"/>
              </a:rPr>
              <a:t>Safer Inside: </a:t>
            </a:r>
          </a:p>
          <a:p>
            <a:r>
              <a:rPr lang="en-US" b="1" dirty="0">
                <a:solidFill>
                  <a:srgbClr val="60A7E5"/>
                </a:solidFill>
                <a:ea typeface="Franklin Gothic Book" charset="0"/>
                <a:cs typeface="Franklin Gothic Book" charset="0"/>
              </a:rPr>
              <a:t>Building Trust through sustained dialogue</a:t>
            </a:r>
            <a:endParaRPr lang="en-US" b="1" dirty="0">
              <a:solidFill>
                <a:srgbClr val="60A7E5"/>
              </a:solidFill>
            </a:endParaRPr>
          </a:p>
        </p:txBody>
      </p:sp>
    </p:spTree>
    <p:extLst>
      <p:ext uri="{BB962C8B-B14F-4D97-AF65-F5344CB8AC3E}">
        <p14:creationId xmlns:p14="http://schemas.microsoft.com/office/powerpoint/2010/main" val="457395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91EFC1E-65CB-4F40-A566-5134DD14C307}"/>
              </a:ext>
            </a:extLst>
          </p:cNvPr>
          <p:cNvGrpSpPr/>
          <p:nvPr/>
        </p:nvGrpSpPr>
        <p:grpSpPr>
          <a:xfrm>
            <a:off x="676724" y="1879594"/>
            <a:ext cx="11161487" cy="4564749"/>
            <a:chOff x="382810" y="1879594"/>
            <a:chExt cx="11161487" cy="4564749"/>
          </a:xfrm>
        </p:grpSpPr>
        <p:graphicFrame>
          <p:nvGraphicFramePr>
            <p:cNvPr id="3" name="Diagram 2">
              <a:extLst>
                <a:ext uri="{FF2B5EF4-FFF2-40B4-BE49-F238E27FC236}">
                  <a16:creationId xmlns:a16="http://schemas.microsoft.com/office/drawing/2014/main" id="{BC849BC0-1F01-D44C-8CCE-1E15CA1FAC84}"/>
                </a:ext>
              </a:extLst>
            </p:cNvPr>
            <p:cNvGraphicFramePr/>
            <p:nvPr>
              <p:extLst>
                <p:ext uri="{D42A27DB-BD31-4B8C-83A1-F6EECF244321}">
                  <p14:modId xmlns:p14="http://schemas.microsoft.com/office/powerpoint/2010/main" val="3567588111"/>
                </p:ext>
              </p:extLst>
            </p:nvPr>
          </p:nvGraphicFramePr>
          <p:xfrm>
            <a:off x="382810" y="1879594"/>
            <a:ext cx="11161485" cy="174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5B1C0F29-7350-BA4D-866C-335ABEC503FC}"/>
                </a:ext>
              </a:extLst>
            </p:cNvPr>
            <p:cNvGraphicFramePr/>
            <p:nvPr>
              <p:extLst>
                <p:ext uri="{D42A27DB-BD31-4B8C-83A1-F6EECF244321}">
                  <p14:modId xmlns:p14="http://schemas.microsoft.com/office/powerpoint/2010/main" val="2669269670"/>
                </p:ext>
              </p:extLst>
            </p:nvPr>
          </p:nvGraphicFramePr>
          <p:xfrm>
            <a:off x="382810" y="3288994"/>
            <a:ext cx="11161485" cy="17459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AFCD74AB-91E0-4147-8CFA-A7FDAB8F8B0F}"/>
                </a:ext>
              </a:extLst>
            </p:cNvPr>
            <p:cNvGraphicFramePr/>
            <p:nvPr>
              <p:extLst>
                <p:ext uri="{D42A27DB-BD31-4B8C-83A1-F6EECF244321}">
                  <p14:modId xmlns:p14="http://schemas.microsoft.com/office/powerpoint/2010/main" val="902470923"/>
                </p:ext>
              </p:extLst>
            </p:nvPr>
          </p:nvGraphicFramePr>
          <p:xfrm>
            <a:off x="382812" y="4698394"/>
            <a:ext cx="11161485" cy="17459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graphicFrame>
        <p:nvGraphicFramePr>
          <p:cNvPr id="6" name="Diagram 5">
            <a:extLst>
              <a:ext uri="{FF2B5EF4-FFF2-40B4-BE49-F238E27FC236}">
                <a16:creationId xmlns:a16="http://schemas.microsoft.com/office/drawing/2014/main" id="{9DEB815E-B289-1043-B11F-99271AE329FC}"/>
              </a:ext>
            </a:extLst>
          </p:cNvPr>
          <p:cNvGraphicFramePr/>
          <p:nvPr>
            <p:extLst>
              <p:ext uri="{D42A27DB-BD31-4B8C-83A1-F6EECF244321}">
                <p14:modId xmlns:p14="http://schemas.microsoft.com/office/powerpoint/2010/main" val="2272282633"/>
              </p:ext>
            </p:extLst>
          </p:nvPr>
        </p:nvGraphicFramePr>
        <p:xfrm>
          <a:off x="676724" y="875691"/>
          <a:ext cx="9790238" cy="100390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TextBox 7">
            <a:extLst>
              <a:ext uri="{FF2B5EF4-FFF2-40B4-BE49-F238E27FC236}">
                <a16:creationId xmlns:a16="http://schemas.microsoft.com/office/drawing/2014/main" id="{F66D02DC-D368-BD45-9463-EC1C6E5CA7F7}"/>
              </a:ext>
            </a:extLst>
          </p:cNvPr>
          <p:cNvSpPr txBox="1"/>
          <p:nvPr/>
        </p:nvSpPr>
        <p:spPr>
          <a:xfrm>
            <a:off x="64402" y="1007907"/>
            <a:ext cx="1224643" cy="861774"/>
          </a:xfrm>
          <a:prstGeom prst="rect">
            <a:avLst/>
          </a:prstGeom>
          <a:noFill/>
        </p:spPr>
        <p:txBody>
          <a:bodyPr wrap="square" rtlCol="0">
            <a:spAutoFit/>
          </a:bodyPr>
          <a:lstStyle/>
          <a:p>
            <a:r>
              <a:rPr lang="en-US" sz="2500" b="1" dirty="0">
                <a:solidFill>
                  <a:srgbClr val="EC7E1E"/>
                </a:solidFill>
              </a:rPr>
              <a:t>2014 -2018</a:t>
            </a:r>
          </a:p>
        </p:txBody>
      </p:sp>
      <p:sp>
        <p:nvSpPr>
          <p:cNvPr id="9" name="TextBox 8">
            <a:extLst>
              <a:ext uri="{FF2B5EF4-FFF2-40B4-BE49-F238E27FC236}">
                <a16:creationId xmlns:a16="http://schemas.microsoft.com/office/drawing/2014/main" id="{469B51E0-B18E-0E4B-ACA8-41DF864473F7}"/>
              </a:ext>
            </a:extLst>
          </p:cNvPr>
          <p:cNvSpPr txBox="1"/>
          <p:nvPr/>
        </p:nvSpPr>
        <p:spPr>
          <a:xfrm>
            <a:off x="108857" y="3933355"/>
            <a:ext cx="827314" cy="477054"/>
          </a:xfrm>
          <a:prstGeom prst="rect">
            <a:avLst/>
          </a:prstGeom>
          <a:noFill/>
        </p:spPr>
        <p:txBody>
          <a:bodyPr wrap="square" rtlCol="0">
            <a:spAutoFit/>
          </a:bodyPr>
          <a:lstStyle/>
          <a:p>
            <a:r>
              <a:rPr lang="en-US" sz="2500" b="1" dirty="0">
                <a:solidFill>
                  <a:srgbClr val="EC7E1E"/>
                </a:solidFill>
              </a:rPr>
              <a:t>2017</a:t>
            </a:r>
          </a:p>
        </p:txBody>
      </p:sp>
      <p:sp>
        <p:nvSpPr>
          <p:cNvPr id="10" name="TextBox 9">
            <a:extLst>
              <a:ext uri="{FF2B5EF4-FFF2-40B4-BE49-F238E27FC236}">
                <a16:creationId xmlns:a16="http://schemas.microsoft.com/office/drawing/2014/main" id="{171ED288-453B-2F40-AC92-535A2195A0B4}"/>
              </a:ext>
            </a:extLst>
          </p:cNvPr>
          <p:cNvSpPr txBox="1"/>
          <p:nvPr/>
        </p:nvSpPr>
        <p:spPr>
          <a:xfrm>
            <a:off x="108857" y="2514042"/>
            <a:ext cx="827314" cy="477054"/>
          </a:xfrm>
          <a:prstGeom prst="rect">
            <a:avLst/>
          </a:prstGeom>
          <a:noFill/>
        </p:spPr>
        <p:txBody>
          <a:bodyPr wrap="square" rtlCol="0">
            <a:spAutoFit/>
          </a:bodyPr>
          <a:lstStyle/>
          <a:p>
            <a:r>
              <a:rPr lang="en-US" sz="2500" b="1" dirty="0">
                <a:solidFill>
                  <a:srgbClr val="EC7E1E"/>
                </a:solidFill>
              </a:rPr>
              <a:t>2016</a:t>
            </a:r>
          </a:p>
        </p:txBody>
      </p:sp>
      <p:sp>
        <p:nvSpPr>
          <p:cNvPr id="12" name="TextBox 11">
            <a:extLst>
              <a:ext uri="{FF2B5EF4-FFF2-40B4-BE49-F238E27FC236}">
                <a16:creationId xmlns:a16="http://schemas.microsoft.com/office/drawing/2014/main" id="{9B426218-3E79-504F-B247-2C34BF5F9C87}"/>
              </a:ext>
            </a:extLst>
          </p:cNvPr>
          <p:cNvSpPr txBox="1"/>
          <p:nvPr/>
        </p:nvSpPr>
        <p:spPr>
          <a:xfrm>
            <a:off x="108857" y="5322928"/>
            <a:ext cx="827314" cy="477054"/>
          </a:xfrm>
          <a:prstGeom prst="rect">
            <a:avLst/>
          </a:prstGeom>
          <a:noFill/>
        </p:spPr>
        <p:txBody>
          <a:bodyPr wrap="square" rtlCol="0">
            <a:spAutoFit/>
          </a:bodyPr>
          <a:lstStyle/>
          <a:p>
            <a:r>
              <a:rPr lang="en-US" sz="2500" b="1" dirty="0">
                <a:solidFill>
                  <a:srgbClr val="EC7E1E"/>
                </a:solidFill>
              </a:rPr>
              <a:t>2018</a:t>
            </a:r>
          </a:p>
        </p:txBody>
      </p:sp>
      <p:sp>
        <p:nvSpPr>
          <p:cNvPr id="13" name="Title 3">
            <a:extLst>
              <a:ext uri="{FF2B5EF4-FFF2-40B4-BE49-F238E27FC236}">
                <a16:creationId xmlns:a16="http://schemas.microsoft.com/office/drawing/2014/main" id="{F3B02054-4B84-A042-9A81-3707A534C4FD}"/>
              </a:ext>
            </a:extLst>
          </p:cNvPr>
          <p:cNvSpPr txBox="1">
            <a:spLocks/>
          </p:cNvSpPr>
          <p:nvPr/>
        </p:nvSpPr>
        <p:spPr>
          <a:xfrm>
            <a:off x="676724" y="-24194"/>
            <a:ext cx="7830462" cy="7958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0A7E5"/>
                </a:solidFill>
                <a:ea typeface="Franklin Gothic Book" charset="0"/>
                <a:cs typeface="Franklin Gothic Book" charset="0"/>
              </a:rPr>
              <a:t>SIF Timeline</a:t>
            </a:r>
          </a:p>
        </p:txBody>
      </p:sp>
    </p:spTree>
    <p:extLst>
      <p:ext uri="{BB962C8B-B14F-4D97-AF65-F5344CB8AC3E}">
        <p14:creationId xmlns:p14="http://schemas.microsoft.com/office/powerpoint/2010/main" val="203505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1AAC1-E1D2-5340-849F-522129C4199E}"/>
              </a:ext>
            </a:extLst>
          </p:cNvPr>
          <p:cNvSpPr/>
          <p:nvPr/>
        </p:nvSpPr>
        <p:spPr>
          <a:xfrm>
            <a:off x="1061357" y="1560738"/>
            <a:ext cx="10074728" cy="4439677"/>
          </a:xfrm>
          <a:prstGeom prst="rect">
            <a:avLst/>
          </a:prstGeom>
        </p:spPr>
        <p:txBody>
          <a:bodyPr wrap="square">
            <a:spAutoFit/>
          </a:bodyPr>
          <a:lstStyle/>
          <a:p>
            <a:pPr lvl="1">
              <a:lnSpc>
                <a:spcPct val="150000"/>
              </a:lnSpc>
              <a:buClr>
                <a:schemeClr val="accent2"/>
              </a:buClr>
            </a:pPr>
            <a:r>
              <a:rPr lang="en-US" sz="3000" b="1" i="1" dirty="0">
                <a:solidFill>
                  <a:srgbClr val="60A7E5"/>
                </a:solidFill>
                <a:latin typeface="Franklin Gothic Book" charset="0"/>
                <a:ea typeface="Franklin Gothic Book" charset="0"/>
                <a:cs typeface="Franklin Gothic Book" charset="0"/>
              </a:rPr>
              <a:t>Safer Inside </a:t>
            </a:r>
            <a:r>
              <a:rPr lang="en-US" sz="3000" dirty="0">
                <a:latin typeface="Franklin Gothic Book" charset="0"/>
                <a:ea typeface="Franklin Gothic Book" charset="0"/>
                <a:cs typeface="Franklin Gothic Book" charset="0"/>
              </a:rPr>
              <a:t>is a neighborhood based, community-driven initiative for a healthier Tenderloin.</a:t>
            </a:r>
          </a:p>
          <a:p>
            <a:pPr lvl="1">
              <a:lnSpc>
                <a:spcPct val="150000"/>
              </a:lnSpc>
              <a:buClr>
                <a:schemeClr val="accent2"/>
              </a:buClr>
            </a:pPr>
            <a:endParaRPr lang="en-US" sz="1200" dirty="0">
              <a:latin typeface="Franklin Gothic Book" charset="0"/>
              <a:ea typeface="Franklin Gothic Book" charset="0"/>
              <a:cs typeface="Franklin Gothic Book" charset="0"/>
            </a:endParaRPr>
          </a:p>
          <a:p>
            <a:pPr lvl="1">
              <a:lnSpc>
                <a:spcPct val="150000"/>
              </a:lnSpc>
              <a:buClr>
                <a:schemeClr val="accent2"/>
              </a:buClr>
            </a:pPr>
            <a:r>
              <a:rPr lang="en-US" sz="3000" b="1" i="1" dirty="0">
                <a:solidFill>
                  <a:srgbClr val="60A7E5"/>
                </a:solidFill>
                <a:latin typeface="Franklin Gothic Book" charset="0"/>
                <a:ea typeface="Franklin Gothic Book" charset="0"/>
                <a:cs typeface="Franklin Gothic Book" charset="0"/>
              </a:rPr>
              <a:t>Safer Inside </a:t>
            </a:r>
            <a:r>
              <a:rPr lang="en-US" sz="3000" dirty="0">
                <a:latin typeface="Franklin Gothic Book" charset="0"/>
                <a:ea typeface="Franklin Gothic Book" charset="0"/>
                <a:cs typeface="Franklin Gothic Book" charset="0"/>
              </a:rPr>
              <a:t>partners actively support supervised injection services as an evidence based response to the public health crisis of substance use in the neighborhood.</a:t>
            </a:r>
          </a:p>
          <a:p>
            <a:pPr lvl="1">
              <a:lnSpc>
                <a:spcPct val="150000"/>
              </a:lnSpc>
              <a:buClr>
                <a:schemeClr val="accent2"/>
              </a:buClr>
            </a:pPr>
            <a:endParaRPr lang="en-US" sz="3000" dirty="0">
              <a:solidFill>
                <a:schemeClr val="tx1">
                  <a:lumMod val="65000"/>
                  <a:lumOff val="35000"/>
                </a:schemeClr>
              </a:solidFill>
              <a:latin typeface="Franklin Gothic Book" charset="0"/>
              <a:ea typeface="Franklin Gothic Book" charset="0"/>
              <a:cs typeface="Franklin Gothic Book" charset="0"/>
            </a:endParaRPr>
          </a:p>
        </p:txBody>
      </p:sp>
      <p:sp>
        <p:nvSpPr>
          <p:cNvPr id="4" name="Title 3">
            <a:extLst>
              <a:ext uri="{FF2B5EF4-FFF2-40B4-BE49-F238E27FC236}">
                <a16:creationId xmlns:a16="http://schemas.microsoft.com/office/drawing/2014/main" id="{4DE291E2-B35B-2247-8FDC-B7D9D2E1360F}"/>
              </a:ext>
            </a:extLst>
          </p:cNvPr>
          <p:cNvSpPr txBox="1">
            <a:spLocks/>
          </p:cNvSpPr>
          <p:nvPr/>
        </p:nvSpPr>
        <p:spPr>
          <a:xfrm>
            <a:off x="1061357" y="604712"/>
            <a:ext cx="9412985" cy="795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60A7E5"/>
                </a:solidFill>
                <a:ea typeface="Franklin Gothic Book" charset="0"/>
                <a:cs typeface="Franklin Gothic Book" charset="0"/>
              </a:rPr>
              <a:t>Who are we and what is </a:t>
            </a:r>
            <a:r>
              <a:rPr lang="en-US" b="1" i="1" dirty="0">
                <a:solidFill>
                  <a:srgbClr val="60A7E5"/>
                </a:solidFill>
                <a:ea typeface="Franklin Gothic Book" charset="0"/>
                <a:cs typeface="Franklin Gothic Book" charset="0"/>
              </a:rPr>
              <a:t>Safer Inside?</a:t>
            </a:r>
            <a:endParaRPr lang="en-US" b="1" i="1" dirty="0">
              <a:solidFill>
                <a:srgbClr val="60A7E5"/>
              </a:solidFill>
            </a:endParaRPr>
          </a:p>
        </p:txBody>
      </p:sp>
    </p:spTree>
    <p:extLst>
      <p:ext uri="{BB962C8B-B14F-4D97-AF65-F5344CB8AC3E}">
        <p14:creationId xmlns:p14="http://schemas.microsoft.com/office/powerpoint/2010/main" val="361940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26671" y="190939"/>
            <a:ext cx="9945779" cy="7958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60A7E5"/>
                </a:solidFill>
                <a:ea typeface="Franklin Gothic Book" charset="0"/>
                <a:cs typeface="Franklin Gothic Book" charset="0"/>
              </a:rPr>
              <a:t>Participating Organizations and Agencies</a:t>
            </a:r>
          </a:p>
        </p:txBody>
      </p:sp>
      <p:graphicFrame>
        <p:nvGraphicFramePr>
          <p:cNvPr id="7" name="Table 6"/>
          <p:cNvGraphicFramePr>
            <a:graphicFrameLocks noGrp="1"/>
          </p:cNvGraphicFramePr>
          <p:nvPr>
            <p:extLst>
              <p:ext uri="{D42A27DB-BD31-4B8C-83A1-F6EECF244321}">
                <p14:modId xmlns:p14="http://schemas.microsoft.com/office/powerpoint/2010/main" val="1461338287"/>
              </p:ext>
            </p:extLst>
          </p:nvPr>
        </p:nvGraphicFramePr>
        <p:xfrm>
          <a:off x="1852916" y="1124264"/>
          <a:ext cx="8228012" cy="5394960"/>
        </p:xfrm>
        <a:graphic>
          <a:graphicData uri="http://schemas.openxmlformats.org/drawingml/2006/table">
            <a:tbl>
              <a:tblPr firstRow="1" bandRow="1">
                <a:tableStyleId>{5C22544A-7EE6-4342-B048-85BDC9FD1C3A}</a:tableStyleId>
              </a:tblPr>
              <a:tblGrid>
                <a:gridCol w="4114006">
                  <a:extLst>
                    <a:ext uri="{9D8B030D-6E8A-4147-A177-3AD203B41FA5}">
                      <a16:colId xmlns:a16="http://schemas.microsoft.com/office/drawing/2014/main" val="20000"/>
                    </a:ext>
                  </a:extLst>
                </a:gridCol>
                <a:gridCol w="4114006">
                  <a:extLst>
                    <a:ext uri="{9D8B030D-6E8A-4147-A177-3AD203B41FA5}">
                      <a16:colId xmlns:a16="http://schemas.microsoft.com/office/drawing/2014/main" val="20001"/>
                    </a:ext>
                  </a:extLst>
                </a:gridCol>
              </a:tblGrid>
              <a:tr h="434685">
                <a:tc>
                  <a:txBody>
                    <a:bodyPr/>
                    <a:lstStyle/>
                    <a:p>
                      <a:r>
                        <a:rPr lang="en-US" sz="2400" b="1" u="none" dirty="0">
                          <a:solidFill>
                            <a:schemeClr val="bg1"/>
                          </a:solidFill>
                          <a:latin typeface="Franklin Gothic Book" charset="0"/>
                          <a:ea typeface="Franklin Gothic Book" charset="0"/>
                          <a:cs typeface="Franklin Gothic Book" charset="0"/>
                        </a:rPr>
                        <a:t>Organizations</a:t>
                      </a:r>
                    </a:p>
                  </a:txBody>
                  <a:tcPr/>
                </a:tc>
                <a:tc>
                  <a:txBody>
                    <a:bodyPr/>
                    <a:lstStyle/>
                    <a:p>
                      <a:r>
                        <a:rPr lang="en-US" sz="2400" b="1" dirty="0">
                          <a:solidFill>
                            <a:schemeClr val="bg1"/>
                          </a:solidFill>
                          <a:latin typeface="Franklin Gothic Book" charset="0"/>
                          <a:ea typeface="Franklin Gothic Book" charset="0"/>
                          <a:cs typeface="Franklin Gothic Book" charset="0"/>
                        </a:rPr>
                        <a:t>Advisory</a:t>
                      </a:r>
                      <a:r>
                        <a:rPr lang="en-US" sz="2400" b="1" baseline="0" dirty="0">
                          <a:solidFill>
                            <a:schemeClr val="bg1"/>
                          </a:solidFill>
                          <a:latin typeface="Franklin Gothic Book" charset="0"/>
                          <a:ea typeface="Franklin Gothic Book" charset="0"/>
                          <a:cs typeface="Franklin Gothic Book" charset="0"/>
                        </a:rPr>
                        <a:t> Participants</a:t>
                      </a:r>
                      <a:endParaRPr lang="en-US" sz="2400" b="1" dirty="0">
                        <a:solidFill>
                          <a:schemeClr val="bg1"/>
                        </a:solidFill>
                        <a:latin typeface="Franklin Gothic Book" charset="0"/>
                        <a:ea typeface="Franklin Gothic Book" charset="0"/>
                        <a:cs typeface="Franklin Gothic Book" charset="0"/>
                      </a:endParaRPr>
                    </a:p>
                  </a:txBody>
                  <a:tcPr/>
                </a:tc>
                <a:extLst>
                  <a:ext uri="{0D108BD9-81ED-4DB2-BD59-A6C34878D82A}">
                    <a16:rowId xmlns:a16="http://schemas.microsoft.com/office/drawing/2014/main" val="10000"/>
                  </a:ext>
                </a:extLst>
              </a:tr>
              <a:tr h="608559">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Dataway</a:t>
                      </a:r>
                      <a:r>
                        <a:rPr lang="en-US" sz="1800" b="0" baseline="0" dirty="0">
                          <a:solidFill>
                            <a:schemeClr val="tx1">
                              <a:lumMod val="65000"/>
                              <a:lumOff val="35000"/>
                            </a:schemeClr>
                          </a:solidFill>
                          <a:latin typeface="Franklin Gothic Book" charset="0"/>
                          <a:ea typeface="Franklin Gothic Book" charset="0"/>
                          <a:cs typeface="Franklin Gothic Book" charset="0"/>
                        </a:rPr>
                        <a:t> Systems</a:t>
                      </a:r>
                    </a:p>
                    <a:p>
                      <a:r>
                        <a:rPr lang="en-US" sz="1800" b="0" baseline="0" dirty="0">
                          <a:solidFill>
                            <a:schemeClr val="tx1">
                              <a:lumMod val="65000"/>
                              <a:lumOff val="35000"/>
                            </a:schemeClr>
                          </a:solidFill>
                          <a:latin typeface="Franklin Gothic Book" charset="0"/>
                          <a:ea typeface="Franklin Gothic Book" charset="0"/>
                          <a:cs typeface="Franklin Gothic Book" charset="0"/>
                        </a:rPr>
                        <a:t>DeMarillac Academy</a:t>
                      </a:r>
                      <a:endParaRPr lang="en-US" sz="1800" b="0" dirty="0">
                        <a:solidFill>
                          <a:schemeClr val="tx1">
                            <a:lumMod val="65000"/>
                            <a:lumOff val="35000"/>
                          </a:schemeClr>
                        </a:solidFill>
                        <a:latin typeface="Franklin Gothic Book" charset="0"/>
                        <a:ea typeface="Franklin Gothic Book" charset="0"/>
                        <a:cs typeface="Franklin Gothic Book" charset="0"/>
                      </a:endParaRPr>
                    </a:p>
                  </a:txBody>
                  <a:tcPr/>
                </a:tc>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People</a:t>
                      </a:r>
                      <a:r>
                        <a:rPr lang="en-US" sz="1800" b="0" baseline="0" dirty="0">
                          <a:solidFill>
                            <a:schemeClr val="tx1">
                              <a:lumMod val="65000"/>
                              <a:lumOff val="35000"/>
                            </a:schemeClr>
                          </a:solidFill>
                          <a:latin typeface="Franklin Gothic Book" charset="0"/>
                          <a:ea typeface="Franklin Gothic Book" charset="0"/>
                          <a:cs typeface="Franklin Gothic Book" charset="0"/>
                        </a:rPr>
                        <a:t> who use Injection Drugs</a:t>
                      </a:r>
                    </a:p>
                    <a:p>
                      <a:r>
                        <a:rPr lang="en-US" sz="1800" b="0" baseline="0" dirty="0">
                          <a:solidFill>
                            <a:schemeClr val="tx1">
                              <a:lumMod val="65000"/>
                              <a:lumOff val="35000"/>
                            </a:schemeClr>
                          </a:solidFill>
                          <a:latin typeface="Franklin Gothic Book" charset="0"/>
                          <a:ea typeface="Franklin Gothic Book" charset="0"/>
                          <a:cs typeface="Franklin Gothic Book" charset="0"/>
                        </a:rPr>
                        <a:t>Homeless Youth Alliance</a:t>
                      </a:r>
                      <a:endParaRPr lang="en-US" sz="1800" b="0" dirty="0">
                        <a:solidFill>
                          <a:schemeClr val="tx1">
                            <a:lumMod val="65000"/>
                            <a:lumOff val="35000"/>
                          </a:schemeClr>
                        </a:solidFill>
                        <a:latin typeface="Franklin Gothic Book" charset="0"/>
                        <a:ea typeface="Franklin Gothic Book" charset="0"/>
                        <a:cs typeface="Franklin Gothic Book" charset="0"/>
                      </a:endParaRPr>
                    </a:p>
                  </a:txBody>
                  <a:tcPr/>
                </a:tc>
                <a:extLst>
                  <a:ext uri="{0D108BD9-81ED-4DB2-BD59-A6C34878D82A}">
                    <a16:rowId xmlns:a16="http://schemas.microsoft.com/office/drawing/2014/main" val="10001"/>
                  </a:ext>
                </a:extLst>
              </a:tr>
              <a:tr h="869370">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Drug</a:t>
                      </a:r>
                      <a:r>
                        <a:rPr lang="en-US" sz="1800" b="0" baseline="0" dirty="0">
                          <a:solidFill>
                            <a:schemeClr val="tx1">
                              <a:lumMod val="65000"/>
                              <a:lumOff val="35000"/>
                            </a:schemeClr>
                          </a:solidFill>
                          <a:latin typeface="Franklin Gothic Book" charset="0"/>
                          <a:ea typeface="Franklin Gothic Book" charset="0"/>
                          <a:cs typeface="Franklin Gothic Book" charset="0"/>
                        </a:rPr>
                        <a:t> Policy Alliance</a:t>
                      </a:r>
                    </a:p>
                    <a:p>
                      <a:r>
                        <a:rPr lang="en-US" sz="1800" b="0" baseline="0" dirty="0">
                          <a:solidFill>
                            <a:schemeClr val="tx1">
                              <a:lumMod val="65000"/>
                              <a:lumOff val="35000"/>
                            </a:schemeClr>
                          </a:solidFill>
                          <a:latin typeface="Franklin Gothic Book" charset="0"/>
                          <a:ea typeface="Franklin Gothic Book" charset="0"/>
                          <a:cs typeface="Franklin Gothic Book" charset="0"/>
                        </a:rPr>
                        <a:t>Episcopal Community Services</a:t>
                      </a:r>
                      <a:endParaRPr lang="en-US" sz="1800" b="0" dirty="0">
                        <a:solidFill>
                          <a:schemeClr val="tx1">
                            <a:lumMod val="65000"/>
                            <a:lumOff val="35000"/>
                          </a:schemeClr>
                        </a:solidFill>
                        <a:latin typeface="Franklin Gothic Book" charset="0"/>
                        <a:ea typeface="Franklin Gothic Book" charset="0"/>
                        <a:cs typeface="Franklin Gothic Book" charset="0"/>
                      </a:endParaRPr>
                    </a:p>
                  </a:txBody>
                  <a:tcPr/>
                </a:tc>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Mayor’s Office of Economic and Workforce Development</a:t>
                      </a:r>
                    </a:p>
                    <a:p>
                      <a:r>
                        <a:rPr lang="en-US" sz="1800" b="0" dirty="0">
                          <a:solidFill>
                            <a:schemeClr val="tx1">
                              <a:lumMod val="65000"/>
                              <a:lumOff val="35000"/>
                            </a:schemeClr>
                          </a:solidFill>
                          <a:latin typeface="Franklin Gothic Book" charset="0"/>
                          <a:ea typeface="Franklin Gothic Book" charset="0"/>
                          <a:cs typeface="Franklin Gothic Book" charset="0"/>
                        </a:rPr>
                        <a:t>RTI, San Francisco</a:t>
                      </a:r>
                    </a:p>
                  </a:txBody>
                  <a:tcPr/>
                </a:tc>
                <a:extLst>
                  <a:ext uri="{0D108BD9-81ED-4DB2-BD59-A6C34878D82A}">
                    <a16:rowId xmlns:a16="http://schemas.microsoft.com/office/drawing/2014/main" val="10002"/>
                  </a:ext>
                </a:extLst>
              </a:tr>
              <a:tr h="874040">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Glide</a:t>
                      </a:r>
                    </a:p>
                    <a:p>
                      <a:r>
                        <a:rPr lang="en-US" sz="1800" b="0" dirty="0">
                          <a:solidFill>
                            <a:schemeClr val="tx1">
                              <a:lumMod val="65000"/>
                              <a:lumOff val="35000"/>
                            </a:schemeClr>
                          </a:solidFill>
                          <a:latin typeface="Franklin Gothic Book" charset="0"/>
                          <a:ea typeface="Franklin Gothic Book" charset="0"/>
                          <a:cs typeface="Franklin Gothic Book" charset="0"/>
                        </a:rPr>
                        <a:t>Gubbio</a:t>
                      </a:r>
                      <a:r>
                        <a:rPr lang="en-US" sz="1800" b="0" baseline="0" dirty="0">
                          <a:solidFill>
                            <a:schemeClr val="tx1">
                              <a:lumMod val="65000"/>
                              <a:lumOff val="35000"/>
                            </a:schemeClr>
                          </a:solidFill>
                          <a:latin typeface="Franklin Gothic Book" charset="0"/>
                          <a:ea typeface="Franklin Gothic Book" charset="0"/>
                          <a:cs typeface="Franklin Gothic Book" charset="0"/>
                        </a:rPr>
                        <a:t> Project</a:t>
                      </a:r>
                    </a:p>
                    <a:p>
                      <a:r>
                        <a:rPr lang="en-US" sz="1800" b="0" baseline="0" dirty="0">
                          <a:solidFill>
                            <a:schemeClr val="tx1">
                              <a:lumMod val="65000"/>
                              <a:lumOff val="35000"/>
                            </a:schemeClr>
                          </a:solidFill>
                          <a:latin typeface="Franklin Gothic Book" charset="0"/>
                          <a:ea typeface="Franklin Gothic Book" charset="0"/>
                          <a:cs typeface="Franklin Gothic Book" charset="0"/>
                        </a:rPr>
                        <a:t>Healthright 360</a:t>
                      </a:r>
                      <a:endParaRPr lang="en-US" sz="1800" b="0" dirty="0">
                        <a:solidFill>
                          <a:schemeClr val="tx1">
                            <a:lumMod val="65000"/>
                            <a:lumOff val="35000"/>
                          </a:schemeClr>
                        </a:solidFill>
                        <a:latin typeface="Franklin Gothic Book" charset="0"/>
                        <a:ea typeface="Franklin Gothic Book" charset="0"/>
                        <a:cs typeface="Franklin Gothic Book"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65000"/>
                              <a:lumOff val="35000"/>
                            </a:schemeClr>
                          </a:solidFill>
                          <a:latin typeface="Franklin Gothic Book" charset="0"/>
                          <a:ea typeface="Franklin Gothic Book" charset="0"/>
                          <a:cs typeface="Franklin Gothic Book" charset="0"/>
                        </a:rPr>
                        <a:t>San Francisco Dept.</a:t>
                      </a:r>
                      <a:r>
                        <a:rPr lang="en-US" sz="1800" b="0" baseline="0" dirty="0">
                          <a:solidFill>
                            <a:schemeClr val="tx1">
                              <a:lumMod val="65000"/>
                              <a:lumOff val="35000"/>
                            </a:schemeClr>
                          </a:solidFill>
                          <a:latin typeface="Franklin Gothic Book" charset="0"/>
                          <a:ea typeface="Franklin Gothic Book" charset="0"/>
                          <a:cs typeface="Franklin Gothic Book" charset="0"/>
                        </a:rPr>
                        <a:t> of Public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tx1">
                              <a:lumMod val="65000"/>
                              <a:lumOff val="35000"/>
                            </a:schemeClr>
                          </a:solidFill>
                          <a:latin typeface="Franklin Gothic Book" charset="0"/>
                          <a:ea typeface="Franklin Gothic Book" charset="0"/>
                          <a:cs typeface="Franklin Gothic Book" charset="0"/>
                        </a:rPr>
                        <a:t>San Francisco Dept. of Public Works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tx1">
                              <a:lumMod val="65000"/>
                              <a:lumOff val="35000"/>
                            </a:schemeClr>
                          </a:solidFill>
                          <a:latin typeface="Franklin Gothic Book" charset="0"/>
                          <a:ea typeface="Franklin Gothic Book" charset="0"/>
                          <a:cs typeface="Franklin Gothic Book" charset="0"/>
                        </a:rPr>
                        <a:t>San Francisco Drug Users Union</a:t>
                      </a:r>
                    </a:p>
                  </a:txBody>
                  <a:tcPr/>
                </a:tc>
                <a:extLst>
                  <a:ext uri="{0D108BD9-81ED-4DB2-BD59-A6C34878D82A}">
                    <a16:rowId xmlns:a16="http://schemas.microsoft.com/office/drawing/2014/main" val="10003"/>
                  </a:ext>
                </a:extLst>
              </a:tr>
              <a:tr h="608559">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Hospitality House</a:t>
                      </a:r>
                    </a:p>
                    <a:p>
                      <a:r>
                        <a:rPr lang="en-US" sz="1800" b="0" dirty="0">
                          <a:solidFill>
                            <a:schemeClr val="tx1">
                              <a:lumMod val="65000"/>
                              <a:lumOff val="35000"/>
                            </a:schemeClr>
                          </a:solidFill>
                          <a:latin typeface="Franklin Gothic Book" charset="0"/>
                          <a:ea typeface="Franklin Gothic Book" charset="0"/>
                          <a:cs typeface="Franklin Gothic Book" charset="0"/>
                        </a:rPr>
                        <a:t>St. Anthony</a:t>
                      </a:r>
                      <a:r>
                        <a:rPr lang="en-US" sz="1800" b="0" baseline="0" dirty="0">
                          <a:solidFill>
                            <a:schemeClr val="tx1">
                              <a:lumMod val="65000"/>
                              <a:lumOff val="35000"/>
                            </a:schemeClr>
                          </a:solidFill>
                          <a:latin typeface="Franklin Gothic Book" charset="0"/>
                          <a:ea typeface="Franklin Gothic Book" charset="0"/>
                          <a:cs typeface="Franklin Gothic Book" charset="0"/>
                        </a:rPr>
                        <a:t> </a:t>
                      </a:r>
                      <a:r>
                        <a:rPr lang="en-US" sz="1800" b="0" dirty="0">
                          <a:solidFill>
                            <a:schemeClr val="tx1">
                              <a:lumMod val="65000"/>
                              <a:lumOff val="35000"/>
                            </a:schemeClr>
                          </a:solidFill>
                          <a:latin typeface="Franklin Gothic Book" charset="0"/>
                          <a:ea typeface="Franklin Gothic Book" charset="0"/>
                          <a:cs typeface="Franklin Gothic Book" charset="0"/>
                        </a:rPr>
                        <a:t>Foundation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tx1">
                              <a:lumMod val="65000"/>
                              <a:lumOff val="35000"/>
                            </a:schemeClr>
                          </a:solidFill>
                          <a:latin typeface="Franklin Gothic Book" charset="0"/>
                          <a:ea typeface="Franklin Gothic Book" charset="0"/>
                          <a:cs typeface="Franklin Gothic Book" charset="0"/>
                        </a:rPr>
                        <a:t>San Francisco Planning Dept.</a:t>
                      </a:r>
                      <a:endParaRPr lang="en-US" sz="1800" b="0" dirty="0">
                        <a:solidFill>
                          <a:schemeClr val="tx1">
                            <a:lumMod val="65000"/>
                            <a:lumOff val="35000"/>
                          </a:schemeClr>
                        </a:solidFill>
                        <a:latin typeface="Franklin Gothic Book" charset="0"/>
                        <a:ea typeface="Franklin Gothic Book" charset="0"/>
                        <a:cs typeface="Franklin Gothic Book" charset="0"/>
                      </a:endParaRPr>
                    </a:p>
                    <a:p>
                      <a:r>
                        <a:rPr lang="en-US" sz="1800" b="0" dirty="0">
                          <a:solidFill>
                            <a:schemeClr val="tx1">
                              <a:lumMod val="65000"/>
                              <a:lumOff val="35000"/>
                            </a:schemeClr>
                          </a:solidFill>
                          <a:latin typeface="Franklin Gothic Book" charset="0"/>
                          <a:ea typeface="Franklin Gothic Book" charset="0"/>
                          <a:cs typeface="Franklin Gothic Book" charset="0"/>
                        </a:rPr>
                        <a:t>San Francisco Police Dept. </a:t>
                      </a:r>
                    </a:p>
                  </a:txBody>
                  <a:tcPr/>
                </a:tc>
                <a:extLst>
                  <a:ext uri="{0D108BD9-81ED-4DB2-BD59-A6C34878D82A}">
                    <a16:rowId xmlns:a16="http://schemas.microsoft.com/office/drawing/2014/main" val="10004"/>
                  </a:ext>
                </a:extLst>
              </a:tr>
              <a:tr h="869370">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Saint Francis Foundation</a:t>
                      </a:r>
                    </a:p>
                    <a:p>
                      <a:r>
                        <a:rPr lang="en-US" sz="1800" b="0" dirty="0">
                          <a:solidFill>
                            <a:schemeClr val="tx1">
                              <a:lumMod val="65000"/>
                              <a:lumOff val="35000"/>
                            </a:schemeClr>
                          </a:solidFill>
                          <a:latin typeface="Franklin Gothic Book" charset="0"/>
                          <a:ea typeface="Franklin Gothic Book" charset="0"/>
                          <a:cs typeface="Franklin Gothic Book" charset="0"/>
                        </a:rPr>
                        <a:t>Saint Francis Memorial Hospital</a:t>
                      </a:r>
                    </a:p>
                    <a:p>
                      <a:r>
                        <a:rPr lang="en-US" sz="1800" b="0" dirty="0">
                          <a:solidFill>
                            <a:schemeClr val="tx1">
                              <a:lumMod val="65000"/>
                              <a:lumOff val="35000"/>
                            </a:schemeClr>
                          </a:solidFill>
                          <a:latin typeface="Franklin Gothic Book" charset="0"/>
                          <a:ea typeface="Franklin Gothic Book" charset="0"/>
                          <a:cs typeface="Franklin Gothic Book" charset="0"/>
                        </a:rPr>
                        <a:t>San Francisco AIDS Foundation</a:t>
                      </a:r>
                    </a:p>
                  </a:txBody>
                  <a:tcPr/>
                </a:tc>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San Francisco</a:t>
                      </a:r>
                      <a:r>
                        <a:rPr lang="en-US" sz="1800" b="0" baseline="0" dirty="0">
                          <a:solidFill>
                            <a:schemeClr val="tx1">
                              <a:lumMod val="65000"/>
                              <a:lumOff val="35000"/>
                            </a:schemeClr>
                          </a:solidFill>
                          <a:latin typeface="Franklin Gothic Book" charset="0"/>
                          <a:ea typeface="Franklin Gothic Book" charset="0"/>
                          <a:cs typeface="Franklin Gothic Book" charset="0"/>
                        </a:rPr>
                        <a:t> District Attorney’s Office</a:t>
                      </a:r>
                      <a:endParaRPr lang="en-US" sz="1800" b="0" dirty="0">
                        <a:solidFill>
                          <a:schemeClr val="tx1">
                            <a:lumMod val="65000"/>
                            <a:lumOff val="35000"/>
                          </a:schemeClr>
                        </a:solidFill>
                        <a:latin typeface="Franklin Gothic Book" charset="0"/>
                        <a:ea typeface="Franklin Gothic Book" charset="0"/>
                        <a:cs typeface="Franklin Gothic Book" charset="0"/>
                      </a:endParaRPr>
                    </a:p>
                  </a:txBody>
                  <a:tcPr/>
                </a:tc>
                <a:extLst>
                  <a:ext uri="{0D108BD9-81ED-4DB2-BD59-A6C34878D82A}">
                    <a16:rowId xmlns:a16="http://schemas.microsoft.com/office/drawing/2014/main" val="10005"/>
                  </a:ext>
                </a:extLst>
              </a:tr>
              <a:tr h="869370">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Tenderloin Neighborhood Development Corporation</a:t>
                      </a:r>
                    </a:p>
                    <a:p>
                      <a:r>
                        <a:rPr lang="en-US" sz="1800" b="0" dirty="0">
                          <a:solidFill>
                            <a:schemeClr val="tx1">
                              <a:lumMod val="65000"/>
                              <a:lumOff val="35000"/>
                            </a:schemeClr>
                          </a:solidFill>
                          <a:latin typeface="Franklin Gothic Book" charset="0"/>
                          <a:ea typeface="Franklin Gothic Book" charset="0"/>
                          <a:cs typeface="Franklin Gothic Book" charset="0"/>
                        </a:rPr>
                        <a:t>Urban Survivors</a:t>
                      </a:r>
                      <a:r>
                        <a:rPr lang="en-US" sz="1800" b="0" baseline="0" dirty="0">
                          <a:solidFill>
                            <a:schemeClr val="tx1">
                              <a:lumMod val="65000"/>
                              <a:lumOff val="35000"/>
                            </a:schemeClr>
                          </a:solidFill>
                          <a:latin typeface="Franklin Gothic Book" charset="0"/>
                          <a:ea typeface="Franklin Gothic Book" charset="0"/>
                          <a:cs typeface="Franklin Gothic Book" charset="0"/>
                        </a:rPr>
                        <a:t> Union</a:t>
                      </a:r>
                      <a:endParaRPr lang="en-US" sz="1800" b="0" dirty="0">
                        <a:solidFill>
                          <a:schemeClr val="tx1">
                            <a:lumMod val="65000"/>
                            <a:lumOff val="35000"/>
                          </a:schemeClr>
                        </a:solidFill>
                        <a:latin typeface="Franklin Gothic Book" charset="0"/>
                        <a:ea typeface="Franklin Gothic Book" charset="0"/>
                        <a:cs typeface="Franklin Gothic Book" charset="0"/>
                      </a:endParaRPr>
                    </a:p>
                  </a:txBody>
                  <a:tcPr/>
                </a:tc>
                <a:tc>
                  <a:txBody>
                    <a:bodyPr/>
                    <a:lstStyle/>
                    <a:p>
                      <a:r>
                        <a:rPr lang="en-US" sz="1800" b="0" dirty="0">
                          <a:solidFill>
                            <a:schemeClr val="tx1">
                              <a:lumMod val="65000"/>
                              <a:lumOff val="35000"/>
                            </a:schemeClr>
                          </a:solidFill>
                          <a:latin typeface="Franklin Gothic Book" charset="0"/>
                          <a:ea typeface="Franklin Gothic Book" charset="0"/>
                          <a:cs typeface="Franklin Gothic Book" charset="0"/>
                        </a:rPr>
                        <a:t>University of California San Francisco</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35725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71327" y="1443561"/>
            <a:ext cx="10439938" cy="4966230"/>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Adopted a 4 Pillars Approach </a:t>
            </a:r>
            <a:r>
              <a:rPr lang="mr-IN" sz="3000" dirty="0">
                <a:solidFill>
                  <a:schemeClr val="tx1">
                    <a:lumMod val="65000"/>
                    <a:lumOff val="35000"/>
                  </a:schemeClr>
                </a:solidFill>
                <a:latin typeface="Franklin Gothic Book" charset="0"/>
                <a:ea typeface="Franklin Gothic Book" charset="0"/>
                <a:cs typeface="Franklin Gothic Book" charset="0"/>
              </a:rPr>
              <a:t>–</a:t>
            </a:r>
            <a:r>
              <a:rPr lang="en-US" sz="3000" dirty="0">
                <a:solidFill>
                  <a:schemeClr val="tx1">
                    <a:lumMod val="65000"/>
                    <a:lumOff val="35000"/>
                  </a:schemeClr>
                </a:solidFill>
                <a:latin typeface="Franklin Gothic Book" charset="0"/>
                <a:ea typeface="Franklin Gothic Book" charset="0"/>
                <a:cs typeface="Franklin Gothic Book" charset="0"/>
              </a:rPr>
              <a:t> Prevention, Harm Reduction, Treatment and Recovery, Law Enforcement</a:t>
            </a:r>
          </a:p>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Involved community members from each Pillar </a:t>
            </a:r>
          </a:p>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Identified 7 Priority Recommendations, including SIS</a:t>
            </a:r>
          </a:p>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Created a Harm Reduction Action Plan</a:t>
            </a:r>
          </a:p>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Hosted outreach meetings to educate/build public will</a:t>
            </a:r>
          </a:p>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Developed Operational Plans for SIF</a:t>
            </a:r>
          </a:p>
          <a:p>
            <a:pPr fontAlgn="base">
              <a:lnSpc>
                <a:spcPct val="100000"/>
              </a:lnSpc>
              <a:buClr>
                <a:schemeClr val="accent2"/>
              </a:buClr>
            </a:pPr>
            <a:r>
              <a:rPr lang="en-US" sz="3000" dirty="0">
                <a:solidFill>
                  <a:schemeClr val="tx1">
                    <a:lumMod val="65000"/>
                    <a:lumOff val="35000"/>
                  </a:schemeClr>
                </a:solidFill>
                <a:latin typeface="Franklin Gothic Book" charset="0"/>
                <a:ea typeface="Franklin Gothic Book" charset="0"/>
                <a:cs typeface="Franklin Gothic Book" charset="0"/>
              </a:rPr>
              <a:t>Actively participated in the SF city-wide Taskforce</a:t>
            </a:r>
          </a:p>
          <a:p>
            <a:pPr fontAlgn="base">
              <a:lnSpc>
                <a:spcPct val="100000"/>
              </a:lnSpc>
              <a:buClr>
                <a:schemeClr val="accent2"/>
              </a:buClr>
            </a:pPr>
            <a:endParaRPr lang="en-US" sz="3000" dirty="0">
              <a:solidFill>
                <a:schemeClr val="tx1">
                  <a:lumMod val="65000"/>
                  <a:lumOff val="35000"/>
                </a:schemeClr>
              </a:solidFill>
              <a:latin typeface="Franklin Gothic Book" charset="0"/>
              <a:ea typeface="Franklin Gothic Book" charset="0"/>
              <a:cs typeface="Franklin Gothic Book" charset="0"/>
            </a:endParaRPr>
          </a:p>
        </p:txBody>
      </p:sp>
      <p:sp>
        <p:nvSpPr>
          <p:cNvPr id="3" name="Title 4"/>
          <p:cNvSpPr txBox="1">
            <a:spLocks/>
          </p:cNvSpPr>
          <p:nvPr/>
        </p:nvSpPr>
        <p:spPr>
          <a:xfrm>
            <a:off x="1849273" y="336409"/>
            <a:ext cx="8228012" cy="7958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9BDE9"/>
                </a:solidFill>
                <a:latin typeface="Franklin Gothic Book" charset="0"/>
                <a:ea typeface="Franklin Gothic Book" charset="0"/>
                <a:cs typeface="Franklin Gothic Book" charset="0"/>
              </a:rPr>
              <a:t>Safer Inside: Outcomes</a:t>
            </a:r>
          </a:p>
        </p:txBody>
      </p:sp>
    </p:spTree>
    <p:extLst>
      <p:ext uri="{BB962C8B-B14F-4D97-AF65-F5344CB8AC3E}">
        <p14:creationId xmlns:p14="http://schemas.microsoft.com/office/powerpoint/2010/main" val="1953725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9D14089-2E8A-D641-88C3-5357F1BE14BE}"/>
              </a:ext>
            </a:extLst>
          </p:cNvPr>
          <p:cNvSpPr txBox="1">
            <a:spLocks/>
          </p:cNvSpPr>
          <p:nvPr/>
        </p:nvSpPr>
        <p:spPr>
          <a:xfrm>
            <a:off x="1061357" y="1420136"/>
            <a:ext cx="10639844" cy="279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a:t>
            </a:r>
          </a:p>
          <a:p>
            <a:r>
              <a:rPr lang="en-US" b="1" dirty="0">
                <a:solidFill>
                  <a:srgbClr val="60A7E5"/>
                </a:solidFill>
                <a:ea typeface="Franklin Gothic Book" charset="0"/>
                <a:cs typeface="Franklin Gothic Book" charset="0"/>
              </a:rPr>
              <a:t>The importance of including the voice of lived experience</a:t>
            </a:r>
            <a:endParaRPr lang="en-US" b="1" dirty="0">
              <a:solidFill>
                <a:srgbClr val="60A7E5"/>
              </a:solidFill>
            </a:endParaRPr>
          </a:p>
        </p:txBody>
      </p:sp>
    </p:spTree>
    <p:extLst>
      <p:ext uri="{BB962C8B-B14F-4D97-AF65-F5344CB8AC3E}">
        <p14:creationId xmlns:p14="http://schemas.microsoft.com/office/powerpoint/2010/main" val="1560377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1678" y="1794555"/>
            <a:ext cx="7785479" cy="4719638"/>
          </a:xfrm>
          <a:prstGeom prst="rect">
            <a:avLst/>
          </a:prstGeom>
        </p:spPr>
      </p:pic>
      <p:sp>
        <p:nvSpPr>
          <p:cNvPr id="7" name="Title 4"/>
          <p:cNvSpPr txBox="1">
            <a:spLocks/>
          </p:cNvSpPr>
          <p:nvPr/>
        </p:nvSpPr>
        <p:spPr>
          <a:xfrm>
            <a:off x="776179" y="147054"/>
            <a:ext cx="10036475" cy="796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60A7E5"/>
                </a:solidFill>
              </a:rPr>
              <a:t>“You don’t want to see me use drugs, and I don’t want you to see me use drugs. A SIF will meet both our needs” - Seven</a:t>
            </a:r>
          </a:p>
        </p:txBody>
      </p:sp>
    </p:spTree>
    <p:extLst>
      <p:ext uri="{BB962C8B-B14F-4D97-AF65-F5344CB8AC3E}">
        <p14:creationId xmlns:p14="http://schemas.microsoft.com/office/powerpoint/2010/main" val="1874348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149615" y="1474175"/>
            <a:ext cx="7891179" cy="4856108"/>
          </a:xfrm>
          <a:prstGeom prst="rect">
            <a:avLst/>
          </a:prstGeom>
        </p:spPr>
      </p:pic>
      <p:sp>
        <p:nvSpPr>
          <p:cNvPr id="11" name="Title 12"/>
          <p:cNvSpPr txBox="1">
            <a:spLocks/>
          </p:cNvSpPr>
          <p:nvPr/>
        </p:nvSpPr>
        <p:spPr>
          <a:xfrm>
            <a:off x="933449" y="163047"/>
            <a:ext cx="10323513" cy="13111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60A7E5"/>
                </a:solidFill>
              </a:rPr>
              <a:t>San Francisco Health Commission Hearing</a:t>
            </a:r>
            <a:br>
              <a:rPr lang="en-US" b="1" dirty="0">
                <a:solidFill>
                  <a:srgbClr val="60A7E5"/>
                </a:solidFill>
              </a:rPr>
            </a:br>
            <a:r>
              <a:rPr lang="en-US" b="1" dirty="0">
                <a:solidFill>
                  <a:srgbClr val="60A7E5"/>
                </a:solidFill>
              </a:rPr>
              <a:t>November 7, 2017</a:t>
            </a:r>
          </a:p>
        </p:txBody>
      </p:sp>
    </p:spTree>
    <p:extLst>
      <p:ext uri="{BB962C8B-B14F-4D97-AF65-F5344CB8AC3E}">
        <p14:creationId xmlns:p14="http://schemas.microsoft.com/office/powerpoint/2010/main" val="1486807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88167" y="1768641"/>
            <a:ext cx="9162619" cy="3879169"/>
            <a:chOff x="1030318" y="1799102"/>
            <a:chExt cx="10319011" cy="4173561"/>
          </a:xfrm>
        </p:grpSpPr>
        <p:pic>
          <p:nvPicPr>
            <p:cNvPr id="10" name="Content Placehold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8" y="2766153"/>
              <a:ext cx="5042866" cy="3206509"/>
            </a:xfrm>
            <a:prstGeom prst="rect">
              <a:avLst/>
            </a:prstGeom>
          </p:spPr>
        </p:pic>
        <p:pic>
          <p:nvPicPr>
            <p:cNvPr id="11"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707" y="2766154"/>
              <a:ext cx="4958820" cy="3206509"/>
            </a:xfrm>
            <a:prstGeom prst="roundRect">
              <a:avLst>
                <a:gd name="adj" fmla="val 2505"/>
              </a:avLst>
            </a:prstGeom>
          </p:spPr>
        </p:pic>
        <p:sp>
          <p:nvSpPr>
            <p:cNvPr id="12" name="TextBox 11"/>
            <p:cNvSpPr txBox="1"/>
            <p:nvPr/>
          </p:nvSpPr>
          <p:spPr>
            <a:xfrm>
              <a:off x="1114363" y="1812047"/>
              <a:ext cx="4958820" cy="894062"/>
            </a:xfrm>
            <a:prstGeom prst="rect">
              <a:avLst/>
            </a:prstGeom>
            <a:noFill/>
          </p:spPr>
          <p:txBody>
            <a:bodyPr wrap="square" rtlCol="0">
              <a:spAutoFit/>
            </a:bodyPr>
            <a:lstStyle/>
            <a:p>
              <a:pPr algn="ctr"/>
              <a:r>
                <a:rPr lang="en-US" sz="2400" dirty="0">
                  <a:solidFill>
                    <a:srgbClr val="60A7E5"/>
                  </a:solidFill>
                </a:rPr>
                <a:t>Board of Supervisors Committee Hearing October 25, 2017</a:t>
              </a:r>
            </a:p>
          </p:txBody>
        </p:sp>
        <p:sp>
          <p:nvSpPr>
            <p:cNvPr id="13" name="TextBox 12"/>
            <p:cNvSpPr txBox="1"/>
            <p:nvPr/>
          </p:nvSpPr>
          <p:spPr>
            <a:xfrm>
              <a:off x="6390509" y="1799102"/>
              <a:ext cx="4958820" cy="894062"/>
            </a:xfrm>
            <a:prstGeom prst="rect">
              <a:avLst/>
            </a:prstGeom>
            <a:noFill/>
          </p:spPr>
          <p:txBody>
            <a:bodyPr wrap="square" rtlCol="0">
              <a:spAutoFit/>
            </a:bodyPr>
            <a:lstStyle/>
            <a:p>
              <a:pPr algn="ctr"/>
              <a:r>
                <a:rPr lang="en-US" sz="2400" dirty="0">
                  <a:solidFill>
                    <a:srgbClr val="60A7E5"/>
                  </a:solidFill>
                </a:rPr>
                <a:t>San Francisco Health Commission Hearing </a:t>
              </a:r>
              <a:r>
                <a:rPr lang="mr-IN" sz="2400" dirty="0">
                  <a:solidFill>
                    <a:srgbClr val="60A7E5"/>
                  </a:solidFill>
                </a:rPr>
                <a:t>–</a:t>
              </a:r>
              <a:r>
                <a:rPr lang="en-US" sz="2400" dirty="0">
                  <a:solidFill>
                    <a:srgbClr val="60A7E5"/>
                  </a:solidFill>
                </a:rPr>
                <a:t> Nov 7, 2017</a:t>
              </a:r>
            </a:p>
          </p:txBody>
        </p:sp>
      </p:grpSp>
      <p:sp>
        <p:nvSpPr>
          <p:cNvPr id="14" name="Title 14"/>
          <p:cNvSpPr txBox="1">
            <a:spLocks/>
          </p:cNvSpPr>
          <p:nvPr/>
        </p:nvSpPr>
        <p:spPr>
          <a:xfrm>
            <a:off x="1094927" y="389671"/>
            <a:ext cx="10134686" cy="13111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60A7E5"/>
                </a:solidFill>
              </a:rPr>
              <a:t>“I don’t want to use drugs in public, </a:t>
            </a:r>
          </a:p>
          <a:p>
            <a:pPr algn="ctr"/>
            <a:r>
              <a:rPr lang="en-US" b="1" dirty="0">
                <a:solidFill>
                  <a:srgbClr val="60A7E5"/>
                </a:solidFill>
              </a:rPr>
              <a:t>especially in front of children” - Kyle</a:t>
            </a:r>
          </a:p>
        </p:txBody>
      </p:sp>
    </p:spTree>
    <p:extLst>
      <p:ext uri="{BB962C8B-B14F-4D97-AF65-F5344CB8AC3E}">
        <p14:creationId xmlns:p14="http://schemas.microsoft.com/office/powerpoint/2010/main" val="978532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40166" y="1816769"/>
            <a:ext cx="8873183" cy="3890019"/>
            <a:chOff x="1797049" y="2125779"/>
            <a:chExt cx="8656004" cy="3568977"/>
          </a:xfrm>
        </p:grpSpPr>
        <p:pic>
          <p:nvPicPr>
            <p:cNvPr id="9" name="Content Placeholder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97049" y="3084293"/>
              <a:ext cx="4298158" cy="2610463"/>
            </a:xfrm>
            <a:prstGeom prst="rect">
              <a:avLst/>
            </a:prstGeom>
          </p:spPr>
        </p:pic>
        <p:pic>
          <p:nvPicPr>
            <p:cNvPr id="10" name="Content Placeholder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315926" y="3084293"/>
              <a:ext cx="4137127" cy="2598926"/>
            </a:xfrm>
            <a:prstGeom prst="roundRect">
              <a:avLst>
                <a:gd name="adj" fmla="val 2505"/>
              </a:avLst>
            </a:prstGeom>
          </p:spPr>
        </p:pic>
        <p:sp>
          <p:nvSpPr>
            <p:cNvPr id="11" name="TextBox 10"/>
            <p:cNvSpPr txBox="1"/>
            <p:nvPr/>
          </p:nvSpPr>
          <p:spPr>
            <a:xfrm>
              <a:off x="1797049" y="2125779"/>
              <a:ext cx="4210052" cy="762415"/>
            </a:xfrm>
            <a:prstGeom prst="rect">
              <a:avLst/>
            </a:prstGeom>
            <a:noFill/>
          </p:spPr>
          <p:txBody>
            <a:bodyPr wrap="square" rtlCol="0">
              <a:spAutoFit/>
            </a:bodyPr>
            <a:lstStyle/>
            <a:p>
              <a:pPr algn="ctr"/>
              <a:r>
                <a:rPr lang="en-US" sz="2400" dirty="0">
                  <a:solidFill>
                    <a:srgbClr val="60A7E5"/>
                  </a:solidFill>
                </a:rPr>
                <a:t>Board of Supervisors Committee Hearing October 25, 2017</a:t>
              </a:r>
            </a:p>
          </p:txBody>
        </p:sp>
        <p:sp>
          <p:nvSpPr>
            <p:cNvPr id="12" name="TextBox 11"/>
            <p:cNvSpPr txBox="1"/>
            <p:nvPr/>
          </p:nvSpPr>
          <p:spPr>
            <a:xfrm>
              <a:off x="6221814" y="2125779"/>
              <a:ext cx="4231239" cy="762415"/>
            </a:xfrm>
            <a:prstGeom prst="rect">
              <a:avLst/>
            </a:prstGeom>
            <a:noFill/>
          </p:spPr>
          <p:txBody>
            <a:bodyPr wrap="square" rtlCol="0">
              <a:spAutoFit/>
            </a:bodyPr>
            <a:lstStyle/>
            <a:p>
              <a:pPr algn="ctr"/>
              <a:r>
                <a:rPr lang="en-US" sz="2400" dirty="0">
                  <a:solidFill>
                    <a:srgbClr val="60A7E5"/>
                  </a:solidFill>
                </a:rPr>
                <a:t>San Francisco Health Commission Hearing </a:t>
              </a:r>
              <a:r>
                <a:rPr lang="mr-IN" sz="2400" dirty="0">
                  <a:solidFill>
                    <a:srgbClr val="60A7E5"/>
                  </a:solidFill>
                </a:rPr>
                <a:t>–</a:t>
              </a:r>
              <a:r>
                <a:rPr lang="en-US" sz="2400" dirty="0">
                  <a:solidFill>
                    <a:srgbClr val="60A7E5"/>
                  </a:solidFill>
                </a:rPr>
                <a:t> Nov 7, 2017</a:t>
              </a:r>
            </a:p>
          </p:txBody>
        </p:sp>
      </p:grpSp>
      <p:sp>
        <p:nvSpPr>
          <p:cNvPr id="13" name="Title 10"/>
          <p:cNvSpPr txBox="1">
            <a:spLocks/>
          </p:cNvSpPr>
          <p:nvPr/>
        </p:nvSpPr>
        <p:spPr>
          <a:xfrm>
            <a:off x="531315" y="398772"/>
            <a:ext cx="10829699" cy="13111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60A7E5"/>
                </a:solidFill>
              </a:rPr>
              <a:t>“I don’t want to die of an overdose alone”</a:t>
            </a:r>
          </a:p>
          <a:p>
            <a:pPr algn="ctr"/>
            <a:r>
              <a:rPr lang="en-US" b="1" dirty="0">
                <a:solidFill>
                  <a:srgbClr val="60A7E5"/>
                </a:solidFill>
              </a:rPr>
              <a:t> - Johnny</a:t>
            </a:r>
          </a:p>
        </p:txBody>
      </p:sp>
    </p:spTree>
    <p:extLst>
      <p:ext uri="{BB962C8B-B14F-4D97-AF65-F5344CB8AC3E}">
        <p14:creationId xmlns:p14="http://schemas.microsoft.com/office/powerpoint/2010/main" val="379218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215" y="699014"/>
            <a:ext cx="9227361"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r>
              <a:rPr lang="en-US" b="1" dirty="0">
                <a:latin typeface="+mj-lt"/>
              </a:rPr>
              <a:t>What is the Tenderloin Health Improvement Partnership (TLHIP) ?</a:t>
            </a:r>
          </a:p>
        </p:txBody>
      </p:sp>
      <p:sp>
        <p:nvSpPr>
          <p:cNvPr id="3" name="Content Placeholder 2"/>
          <p:cNvSpPr txBox="1">
            <a:spLocks/>
          </p:cNvSpPr>
          <p:nvPr/>
        </p:nvSpPr>
        <p:spPr>
          <a:xfrm>
            <a:off x="408215" y="2352173"/>
            <a:ext cx="8835476" cy="5109984"/>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lnSpc>
                <a:spcPct val="150000"/>
              </a:lnSpc>
              <a:buNone/>
            </a:pPr>
            <a:r>
              <a:rPr lang="en-US" sz="3200" dirty="0">
                <a:latin typeface="Franklin Gothic Book" charset="0"/>
                <a:ea typeface="Franklin Gothic Book" charset="0"/>
                <a:cs typeface="Franklin Gothic Book" charset="0"/>
              </a:rPr>
              <a:t>TLHIP is a </a:t>
            </a:r>
            <a:r>
              <a:rPr lang="en-US" sz="3200" dirty="0">
                <a:solidFill>
                  <a:srgbClr val="60A7E5"/>
                </a:solidFill>
                <a:latin typeface="Franklin Gothic Book" charset="0"/>
                <a:ea typeface="Franklin Gothic Book" charset="0"/>
                <a:cs typeface="Franklin Gothic Book" charset="0"/>
              </a:rPr>
              <a:t>multi-sector collective impact partnership </a:t>
            </a:r>
            <a:r>
              <a:rPr lang="en-US" sz="3200" dirty="0">
                <a:latin typeface="Franklin Gothic Book" charset="0"/>
                <a:ea typeface="Franklin Gothic Book" charset="0"/>
                <a:cs typeface="Franklin Gothic Book" charset="0"/>
              </a:rPr>
              <a:t>committed to improving health and well-being in the Tenderloin by aligning priorities, resources and activities to create pathways to health for residents.</a:t>
            </a:r>
          </a:p>
          <a:p>
            <a:pPr marL="0" indent="0" fontAlgn="base">
              <a:lnSpc>
                <a:spcPct val="150000"/>
              </a:lnSpc>
              <a:buNone/>
            </a:pPr>
            <a:endParaRPr lang="en-US" sz="3200" dirty="0">
              <a:latin typeface="Franklin Gothic Book" charset="0"/>
              <a:ea typeface="Franklin Gothic Book" charset="0"/>
              <a:cs typeface="Franklin Gothic Book"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393" y="570961"/>
            <a:ext cx="1078800" cy="1078800"/>
          </a:xfrm>
          <a:prstGeom prst="rect">
            <a:avLst/>
          </a:prstGeom>
        </p:spPr>
      </p:pic>
      <p:graphicFrame>
        <p:nvGraphicFramePr>
          <p:cNvPr id="4" name="Diagram 3"/>
          <p:cNvGraphicFramePr/>
          <p:nvPr>
            <p:extLst/>
          </p:nvPr>
        </p:nvGraphicFramePr>
        <p:xfrm>
          <a:off x="7971786" y="2466473"/>
          <a:ext cx="4789905" cy="3455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4455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876" y="288139"/>
            <a:ext cx="1471706" cy="1479534"/>
          </a:xfrm>
          <a:prstGeom prst="rect">
            <a:avLst/>
          </a:prstGeom>
        </p:spPr>
      </p:pic>
      <p:sp>
        <p:nvSpPr>
          <p:cNvPr id="8" name="Title 1"/>
          <p:cNvSpPr txBox="1">
            <a:spLocks/>
          </p:cNvSpPr>
          <p:nvPr/>
        </p:nvSpPr>
        <p:spPr>
          <a:xfrm>
            <a:off x="36094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0A7E5"/>
                </a:solidFill>
                <a:ea typeface="Franklin Gothic Book" charset="0"/>
                <a:cs typeface="Franklin Gothic Book" charset="0"/>
              </a:rPr>
              <a:t>Why Saint Francis?</a:t>
            </a:r>
          </a:p>
          <a:p>
            <a:r>
              <a:rPr lang="en-US" sz="3600" b="1" dirty="0">
                <a:solidFill>
                  <a:srgbClr val="60A7E5"/>
                </a:solidFill>
                <a:ea typeface="Franklin Gothic Book" charset="0"/>
                <a:cs typeface="Franklin Gothic Book" charset="0"/>
              </a:rPr>
              <a:t>Twin Missions in Action</a:t>
            </a:r>
          </a:p>
        </p:txBody>
      </p:sp>
      <p:graphicFrame>
        <p:nvGraphicFramePr>
          <p:cNvPr id="9" name="Diagram 8"/>
          <p:cNvGraphicFramePr/>
          <p:nvPr>
            <p:extLst/>
          </p:nvPr>
        </p:nvGraphicFramePr>
        <p:xfrm>
          <a:off x="-715015" y="2141620"/>
          <a:ext cx="4789905" cy="3455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3300662" y="2141620"/>
            <a:ext cx="8237621" cy="3695371"/>
          </a:xfrm>
          <a:prstGeom prst="rect">
            <a:avLst/>
          </a:prstGeom>
        </p:spPr>
        <p:txBody>
          <a:bodyPr wrap="square">
            <a:spAutoFit/>
          </a:bodyPr>
          <a:lstStyle/>
          <a:p>
            <a:pPr fontAlgn="base">
              <a:lnSpc>
                <a:spcPct val="150000"/>
              </a:lnSpc>
            </a:pPr>
            <a:r>
              <a:rPr lang="en-US" sz="3200" dirty="0">
                <a:latin typeface="Franklin Gothic Book" charset="0"/>
                <a:ea typeface="Franklin Gothic Book" charset="0"/>
                <a:cs typeface="Franklin Gothic Book" charset="0"/>
              </a:rPr>
              <a:t>TLHIP represents the </a:t>
            </a:r>
            <a:r>
              <a:rPr lang="en-US" sz="3200" dirty="0">
                <a:solidFill>
                  <a:srgbClr val="60A7E5"/>
                </a:solidFill>
                <a:latin typeface="Franklin Gothic Book" charset="0"/>
                <a:ea typeface="Franklin Gothic Book" charset="0"/>
                <a:cs typeface="Franklin Gothic Book" charset="0"/>
              </a:rPr>
              <a:t>Foundation + Hospital’s twin missions in action </a:t>
            </a:r>
            <a:r>
              <a:rPr lang="en-US" sz="3200" dirty="0">
                <a:latin typeface="Franklin Gothic Book" charset="0"/>
                <a:ea typeface="Franklin Gothic Book" charset="0"/>
                <a:cs typeface="Franklin Gothic Book" charset="0"/>
              </a:rPr>
              <a:t>providing compassionate care and partnering with the community to improve quality of life for the poor and disenfranchised.</a:t>
            </a:r>
          </a:p>
        </p:txBody>
      </p:sp>
    </p:spTree>
    <p:extLst>
      <p:ext uri="{BB962C8B-B14F-4D97-AF65-F5344CB8AC3E}">
        <p14:creationId xmlns:p14="http://schemas.microsoft.com/office/powerpoint/2010/main" val="2025585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78" y="4270427"/>
            <a:ext cx="821989" cy="8048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59430" y="406476"/>
            <a:ext cx="10515600" cy="1325563"/>
          </a:xfrm>
          <a:prstGeom prst="rect">
            <a:avLst/>
          </a:prstGeom>
        </p:spPr>
        <p:txBody>
          <a:bodyPr/>
          <a:lstStyle>
            <a:defPPr>
              <a:defRPr lang="en-US"/>
            </a:defPPr>
            <a:lvl1pPr algn="ctr">
              <a:lnSpc>
                <a:spcPct val="90000"/>
              </a:lnSpc>
              <a:spcBef>
                <a:spcPct val="0"/>
              </a:spcBef>
              <a:buNone/>
              <a:defRPr sz="4400">
                <a:solidFill>
                  <a:srgbClr val="60A7E5"/>
                </a:solidFill>
                <a:latin typeface="Franklin Gothic Book" panose="020B0503020102020204" pitchFamily="34" charset="0"/>
                <a:ea typeface="Franklin Gothic Book" charset="0"/>
                <a:cs typeface="Franklin Gothic Book" charset="0"/>
              </a:defRPr>
            </a:lvl1pPr>
          </a:lstStyle>
          <a:p>
            <a:pPr algn="l">
              <a:spcBef>
                <a:spcPts val="0"/>
              </a:spcBef>
              <a:spcAft>
                <a:spcPts val="300"/>
              </a:spcAft>
            </a:pPr>
            <a:r>
              <a:rPr lang="en-US" dirty="0"/>
              <a:t>TLHIP Pathways to </a:t>
            </a:r>
            <a:r>
              <a:rPr lang="en-US" dirty="0">
                <a:ea typeface="Century Gothic" charset="0"/>
                <a:cs typeface="Times New Roman" charset="0"/>
              </a:rPr>
              <a:t>Community Health</a:t>
            </a:r>
          </a:p>
        </p:txBody>
      </p:sp>
      <p:grpSp>
        <p:nvGrpSpPr>
          <p:cNvPr id="2" name="Group 1"/>
          <p:cNvGrpSpPr/>
          <p:nvPr/>
        </p:nvGrpSpPr>
        <p:grpSpPr>
          <a:xfrm>
            <a:off x="429418" y="2267750"/>
            <a:ext cx="11205229" cy="3036307"/>
            <a:chOff x="457893" y="2460256"/>
            <a:chExt cx="11205229" cy="3036307"/>
          </a:xfrm>
        </p:grpSpPr>
        <p:sp>
          <p:nvSpPr>
            <p:cNvPr id="3" name="Freeform 2"/>
            <p:cNvSpPr/>
            <p:nvPr/>
          </p:nvSpPr>
          <p:spPr>
            <a:xfrm>
              <a:off x="2751746" y="2521727"/>
              <a:ext cx="2100801" cy="2949786"/>
            </a:xfrm>
            <a:custGeom>
              <a:avLst/>
              <a:gdLst>
                <a:gd name="connsiteX0" fmla="*/ 0 w 2100801"/>
                <a:gd name="connsiteY0" fmla="*/ 210080 h 2949786"/>
                <a:gd name="connsiteX1" fmla="*/ 210080 w 2100801"/>
                <a:gd name="connsiteY1" fmla="*/ 0 h 2949786"/>
                <a:gd name="connsiteX2" fmla="*/ 1890721 w 2100801"/>
                <a:gd name="connsiteY2" fmla="*/ 0 h 2949786"/>
                <a:gd name="connsiteX3" fmla="*/ 2100801 w 2100801"/>
                <a:gd name="connsiteY3" fmla="*/ 210080 h 2949786"/>
                <a:gd name="connsiteX4" fmla="*/ 2100801 w 2100801"/>
                <a:gd name="connsiteY4" fmla="*/ 2739706 h 2949786"/>
                <a:gd name="connsiteX5" fmla="*/ 1890721 w 2100801"/>
                <a:gd name="connsiteY5" fmla="*/ 2949786 h 2949786"/>
                <a:gd name="connsiteX6" fmla="*/ 210080 w 2100801"/>
                <a:gd name="connsiteY6" fmla="*/ 2949786 h 2949786"/>
                <a:gd name="connsiteX7" fmla="*/ 0 w 2100801"/>
                <a:gd name="connsiteY7" fmla="*/ 2739706 h 2949786"/>
                <a:gd name="connsiteX8" fmla="*/ 0 w 2100801"/>
                <a:gd name="connsiteY8" fmla="*/ 210080 h 29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01" h="2949786">
                  <a:moveTo>
                    <a:pt x="0" y="210080"/>
                  </a:moveTo>
                  <a:cubicBezTo>
                    <a:pt x="0" y="94056"/>
                    <a:pt x="94056" y="0"/>
                    <a:pt x="210080" y="0"/>
                  </a:cubicBezTo>
                  <a:lnTo>
                    <a:pt x="1890721" y="0"/>
                  </a:lnTo>
                  <a:cubicBezTo>
                    <a:pt x="2006745" y="0"/>
                    <a:pt x="2100801" y="94056"/>
                    <a:pt x="2100801" y="210080"/>
                  </a:cubicBezTo>
                  <a:lnTo>
                    <a:pt x="2100801" y="2739706"/>
                  </a:lnTo>
                  <a:cubicBezTo>
                    <a:pt x="2100801" y="2855730"/>
                    <a:pt x="2006745" y="2949786"/>
                    <a:pt x="1890721" y="2949786"/>
                  </a:cubicBezTo>
                  <a:lnTo>
                    <a:pt x="210080" y="2949786"/>
                  </a:lnTo>
                  <a:cubicBezTo>
                    <a:pt x="94056" y="2949786"/>
                    <a:pt x="0" y="2855730"/>
                    <a:pt x="0" y="2739706"/>
                  </a:cubicBezTo>
                  <a:lnTo>
                    <a:pt x="0" y="210080"/>
                  </a:lnTo>
                  <a:close/>
                </a:path>
              </a:pathLst>
            </a:custGeom>
            <a:solidFill>
              <a:schemeClr val="bg1"/>
            </a:solidFill>
            <a:ln w="38100">
              <a:solidFill>
                <a:srgbClr val="EC7E1E"/>
              </a:solidFill>
            </a:ln>
          </p:spPr>
          <p:style>
            <a:lnRef idx="0">
              <a:scrgbClr r="0" g="0" b="0"/>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56291" numCol="1" spcCol="1270" anchor="t" anchorCtr="0">
              <a:noAutofit/>
            </a:bodyPr>
            <a:lstStyle/>
            <a:p>
              <a:pPr lvl="0" algn="ctr" defTabSz="1066800">
                <a:lnSpc>
                  <a:spcPct val="90000"/>
                </a:lnSpc>
                <a:spcBef>
                  <a:spcPct val="0"/>
                </a:spcBef>
                <a:spcAft>
                  <a:spcPct val="35000"/>
                </a:spcAft>
              </a:pPr>
              <a:endParaRPr lang="en-US" sz="2400" kern="1200" dirty="0">
                <a:solidFill>
                  <a:srgbClr val="EC7E1E"/>
                </a:solidFill>
                <a:latin typeface="Franklin Gothic Demi Cond" panose="020B07060304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a:solidFill>
                    <a:srgbClr val="EC7E1E"/>
                  </a:solidFill>
                  <a:latin typeface="Franklin Gothic Demi Cond" panose="020B0706030402020204" pitchFamily="34" charset="0"/>
                  <a:cs typeface="Arial" panose="020B0604020202020204" pitchFamily="34" charset="0"/>
                </a:rPr>
                <a:t>Active, Vibrant, Safe, + Clean Shared Spaces</a:t>
              </a:r>
            </a:p>
          </p:txBody>
        </p:sp>
        <p:sp>
          <p:nvSpPr>
            <p:cNvPr id="14" name="Freeform 13"/>
            <p:cNvSpPr/>
            <p:nvPr/>
          </p:nvSpPr>
          <p:spPr>
            <a:xfrm>
              <a:off x="457893" y="2546777"/>
              <a:ext cx="2100801" cy="2949786"/>
            </a:xfrm>
            <a:custGeom>
              <a:avLst/>
              <a:gdLst>
                <a:gd name="connsiteX0" fmla="*/ 0 w 2100801"/>
                <a:gd name="connsiteY0" fmla="*/ 210080 h 2949786"/>
                <a:gd name="connsiteX1" fmla="*/ 210080 w 2100801"/>
                <a:gd name="connsiteY1" fmla="*/ 0 h 2949786"/>
                <a:gd name="connsiteX2" fmla="*/ 1890721 w 2100801"/>
                <a:gd name="connsiteY2" fmla="*/ 0 h 2949786"/>
                <a:gd name="connsiteX3" fmla="*/ 2100801 w 2100801"/>
                <a:gd name="connsiteY3" fmla="*/ 210080 h 2949786"/>
                <a:gd name="connsiteX4" fmla="*/ 2100801 w 2100801"/>
                <a:gd name="connsiteY4" fmla="*/ 2739706 h 2949786"/>
                <a:gd name="connsiteX5" fmla="*/ 1890721 w 2100801"/>
                <a:gd name="connsiteY5" fmla="*/ 2949786 h 2949786"/>
                <a:gd name="connsiteX6" fmla="*/ 210080 w 2100801"/>
                <a:gd name="connsiteY6" fmla="*/ 2949786 h 2949786"/>
                <a:gd name="connsiteX7" fmla="*/ 0 w 2100801"/>
                <a:gd name="connsiteY7" fmla="*/ 2739706 h 2949786"/>
                <a:gd name="connsiteX8" fmla="*/ 0 w 2100801"/>
                <a:gd name="connsiteY8" fmla="*/ 210080 h 29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01" h="2949786">
                  <a:moveTo>
                    <a:pt x="0" y="210080"/>
                  </a:moveTo>
                  <a:cubicBezTo>
                    <a:pt x="0" y="94056"/>
                    <a:pt x="94056" y="0"/>
                    <a:pt x="210080" y="0"/>
                  </a:cubicBezTo>
                  <a:lnTo>
                    <a:pt x="1890721" y="0"/>
                  </a:lnTo>
                  <a:cubicBezTo>
                    <a:pt x="2006745" y="0"/>
                    <a:pt x="2100801" y="94056"/>
                    <a:pt x="2100801" y="210080"/>
                  </a:cubicBezTo>
                  <a:lnTo>
                    <a:pt x="2100801" y="2739706"/>
                  </a:lnTo>
                  <a:cubicBezTo>
                    <a:pt x="2100801" y="2855730"/>
                    <a:pt x="2006745" y="2949786"/>
                    <a:pt x="1890721" y="2949786"/>
                  </a:cubicBezTo>
                  <a:lnTo>
                    <a:pt x="210080" y="2949786"/>
                  </a:lnTo>
                  <a:cubicBezTo>
                    <a:pt x="94056" y="2949786"/>
                    <a:pt x="0" y="2855730"/>
                    <a:pt x="0" y="2739706"/>
                  </a:cubicBezTo>
                  <a:lnTo>
                    <a:pt x="0" y="210080"/>
                  </a:lnTo>
                  <a:close/>
                </a:path>
              </a:pathLst>
            </a:custGeom>
            <a:solidFill>
              <a:srgbClr val="FFFFFF"/>
            </a:solidFill>
            <a:ln w="38100">
              <a:solidFill>
                <a:srgbClr val="EC7E1E"/>
              </a:solidFill>
            </a:ln>
          </p:spPr>
          <p:style>
            <a:lnRef idx="0">
              <a:scrgbClr r="0" g="0" b="0"/>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56291" numCol="1" spcCol="1270" anchor="ctr" anchorCtr="0">
              <a:noAutofit/>
            </a:bodyPr>
            <a:lstStyle/>
            <a:p>
              <a:pPr lvl="0" algn="ctr" defTabSz="1066800">
                <a:lnSpc>
                  <a:spcPct val="90000"/>
                </a:lnSpc>
                <a:spcBef>
                  <a:spcPct val="0"/>
                </a:spcBef>
                <a:spcAft>
                  <a:spcPct val="35000"/>
                </a:spcAft>
              </a:pPr>
              <a:endParaRPr lang="en-US" sz="2400" kern="1200" dirty="0">
                <a:solidFill>
                  <a:srgbClr val="EC7E1E"/>
                </a:solidFill>
                <a:latin typeface="Franklin Gothic Demi Cond" panose="020B0706030402020204" pitchFamily="34" charset="0"/>
                <a:cs typeface="Arial" panose="020B0604020202020204" pitchFamily="34" charset="0"/>
              </a:endParaRPr>
            </a:p>
            <a:p>
              <a:pPr lvl="0" algn="ctr" defTabSz="1066800">
                <a:lnSpc>
                  <a:spcPct val="90000"/>
                </a:lnSpc>
                <a:spcBef>
                  <a:spcPct val="0"/>
                </a:spcBef>
                <a:spcAft>
                  <a:spcPct val="35000"/>
                </a:spcAft>
              </a:pPr>
              <a:endParaRPr lang="en-US" sz="2400" kern="1200" dirty="0">
                <a:solidFill>
                  <a:srgbClr val="EC7E1E"/>
                </a:solidFill>
                <a:latin typeface="Franklin Gothic Demi Cond" panose="020B0706030402020204" pitchFamily="34" charset="0"/>
                <a:cs typeface="Arial" panose="020B0604020202020204" pitchFamily="34" charset="0"/>
              </a:endParaRPr>
            </a:p>
            <a:p>
              <a:pPr lvl="0" algn="ctr" defTabSz="1066800">
                <a:lnSpc>
                  <a:spcPct val="90000"/>
                </a:lnSpc>
                <a:spcBef>
                  <a:spcPct val="0"/>
                </a:spcBef>
                <a:spcAft>
                  <a:spcPct val="35000"/>
                </a:spcAft>
              </a:pPr>
              <a:endParaRPr lang="en-US" sz="2400" kern="1200" dirty="0">
                <a:solidFill>
                  <a:srgbClr val="EC7E1E"/>
                </a:solidFill>
                <a:latin typeface="Franklin Gothic Demi Cond" panose="020B07060304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a:solidFill>
                    <a:srgbClr val="EC7E1E"/>
                  </a:solidFill>
                  <a:latin typeface="Franklin Gothic Demi Cond" panose="020B0706030402020204" pitchFamily="34" charset="0"/>
                  <a:cs typeface="Arial" panose="020B0604020202020204" pitchFamily="34" charset="0"/>
                </a:rPr>
                <a:t>Resident Health</a:t>
              </a:r>
            </a:p>
          </p:txBody>
        </p:sp>
        <p:sp>
          <p:nvSpPr>
            <p:cNvPr id="15" name="Freeform 14"/>
            <p:cNvSpPr/>
            <p:nvPr/>
          </p:nvSpPr>
          <p:spPr>
            <a:xfrm>
              <a:off x="7303960" y="2460256"/>
              <a:ext cx="2100801" cy="2949786"/>
            </a:xfrm>
            <a:custGeom>
              <a:avLst/>
              <a:gdLst>
                <a:gd name="connsiteX0" fmla="*/ 0 w 2100801"/>
                <a:gd name="connsiteY0" fmla="*/ 210080 h 2949786"/>
                <a:gd name="connsiteX1" fmla="*/ 210080 w 2100801"/>
                <a:gd name="connsiteY1" fmla="*/ 0 h 2949786"/>
                <a:gd name="connsiteX2" fmla="*/ 1890721 w 2100801"/>
                <a:gd name="connsiteY2" fmla="*/ 0 h 2949786"/>
                <a:gd name="connsiteX3" fmla="*/ 2100801 w 2100801"/>
                <a:gd name="connsiteY3" fmla="*/ 210080 h 2949786"/>
                <a:gd name="connsiteX4" fmla="*/ 2100801 w 2100801"/>
                <a:gd name="connsiteY4" fmla="*/ 2739706 h 2949786"/>
                <a:gd name="connsiteX5" fmla="*/ 1890721 w 2100801"/>
                <a:gd name="connsiteY5" fmla="*/ 2949786 h 2949786"/>
                <a:gd name="connsiteX6" fmla="*/ 210080 w 2100801"/>
                <a:gd name="connsiteY6" fmla="*/ 2949786 h 2949786"/>
                <a:gd name="connsiteX7" fmla="*/ 0 w 2100801"/>
                <a:gd name="connsiteY7" fmla="*/ 2739706 h 2949786"/>
                <a:gd name="connsiteX8" fmla="*/ 0 w 2100801"/>
                <a:gd name="connsiteY8" fmla="*/ 210080 h 29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01" h="2949786">
                  <a:moveTo>
                    <a:pt x="0" y="210080"/>
                  </a:moveTo>
                  <a:cubicBezTo>
                    <a:pt x="0" y="94056"/>
                    <a:pt x="94056" y="0"/>
                    <a:pt x="210080" y="0"/>
                  </a:cubicBezTo>
                  <a:lnTo>
                    <a:pt x="1890721" y="0"/>
                  </a:lnTo>
                  <a:cubicBezTo>
                    <a:pt x="2006745" y="0"/>
                    <a:pt x="2100801" y="94056"/>
                    <a:pt x="2100801" y="210080"/>
                  </a:cubicBezTo>
                  <a:lnTo>
                    <a:pt x="2100801" y="2739706"/>
                  </a:lnTo>
                  <a:cubicBezTo>
                    <a:pt x="2100801" y="2855730"/>
                    <a:pt x="2006745" y="2949786"/>
                    <a:pt x="1890721" y="2949786"/>
                  </a:cubicBezTo>
                  <a:lnTo>
                    <a:pt x="210080" y="2949786"/>
                  </a:lnTo>
                  <a:cubicBezTo>
                    <a:pt x="94056" y="2949786"/>
                    <a:pt x="0" y="2855730"/>
                    <a:pt x="0" y="2739706"/>
                  </a:cubicBezTo>
                  <a:lnTo>
                    <a:pt x="0" y="210080"/>
                  </a:lnTo>
                  <a:close/>
                </a:path>
              </a:pathLst>
            </a:custGeom>
            <a:solidFill>
              <a:srgbClr val="FFFFFF"/>
            </a:solidFill>
            <a:ln w="38100">
              <a:solidFill>
                <a:srgbClr val="EC7E1E"/>
              </a:solidFill>
            </a:ln>
          </p:spPr>
          <p:style>
            <a:lnRef idx="0">
              <a:scrgbClr r="0" g="0" b="0"/>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56291" numCol="1" spcCol="1270" anchor="t" anchorCtr="0">
              <a:noAutofit/>
            </a:bodyPr>
            <a:lstStyle/>
            <a:p>
              <a:pPr lvl="0" algn="ctr" defTabSz="1066800">
                <a:lnSpc>
                  <a:spcPct val="90000"/>
                </a:lnSpc>
                <a:spcBef>
                  <a:spcPct val="0"/>
                </a:spcBef>
                <a:spcAft>
                  <a:spcPct val="35000"/>
                </a:spcAft>
              </a:pPr>
              <a:endParaRPr lang="en-US" sz="2400" kern="1200" dirty="0">
                <a:solidFill>
                  <a:srgbClr val="EC7E1E"/>
                </a:solidFill>
                <a:latin typeface="Franklin Gothic Demi Cond" panose="020B07060304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a:solidFill>
                    <a:srgbClr val="EC7E1E"/>
                  </a:solidFill>
                  <a:latin typeface="Franklin Gothic Demi Cond" panose="020B0706030402020204" pitchFamily="34" charset="0"/>
                  <a:cs typeface="Arial" panose="020B0604020202020204" pitchFamily="34" charset="0"/>
                </a:rPr>
                <a:t>Economic Opportunity + Affordable Retail</a:t>
              </a:r>
            </a:p>
          </p:txBody>
        </p:sp>
        <p:sp>
          <p:nvSpPr>
            <p:cNvPr id="16" name="Freeform 15"/>
            <p:cNvSpPr/>
            <p:nvPr/>
          </p:nvSpPr>
          <p:spPr>
            <a:xfrm>
              <a:off x="9562321" y="2460256"/>
              <a:ext cx="2100801" cy="2949786"/>
            </a:xfrm>
            <a:custGeom>
              <a:avLst/>
              <a:gdLst>
                <a:gd name="connsiteX0" fmla="*/ 0 w 2100801"/>
                <a:gd name="connsiteY0" fmla="*/ 210080 h 2949786"/>
                <a:gd name="connsiteX1" fmla="*/ 210080 w 2100801"/>
                <a:gd name="connsiteY1" fmla="*/ 0 h 2949786"/>
                <a:gd name="connsiteX2" fmla="*/ 1890721 w 2100801"/>
                <a:gd name="connsiteY2" fmla="*/ 0 h 2949786"/>
                <a:gd name="connsiteX3" fmla="*/ 2100801 w 2100801"/>
                <a:gd name="connsiteY3" fmla="*/ 210080 h 2949786"/>
                <a:gd name="connsiteX4" fmla="*/ 2100801 w 2100801"/>
                <a:gd name="connsiteY4" fmla="*/ 2739706 h 2949786"/>
                <a:gd name="connsiteX5" fmla="*/ 1890721 w 2100801"/>
                <a:gd name="connsiteY5" fmla="*/ 2949786 h 2949786"/>
                <a:gd name="connsiteX6" fmla="*/ 210080 w 2100801"/>
                <a:gd name="connsiteY6" fmla="*/ 2949786 h 2949786"/>
                <a:gd name="connsiteX7" fmla="*/ 0 w 2100801"/>
                <a:gd name="connsiteY7" fmla="*/ 2739706 h 2949786"/>
                <a:gd name="connsiteX8" fmla="*/ 0 w 2100801"/>
                <a:gd name="connsiteY8" fmla="*/ 210080 h 29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01" h="2949786">
                  <a:moveTo>
                    <a:pt x="0" y="210080"/>
                  </a:moveTo>
                  <a:cubicBezTo>
                    <a:pt x="0" y="94056"/>
                    <a:pt x="94056" y="0"/>
                    <a:pt x="210080" y="0"/>
                  </a:cubicBezTo>
                  <a:lnTo>
                    <a:pt x="1890721" y="0"/>
                  </a:lnTo>
                  <a:cubicBezTo>
                    <a:pt x="2006745" y="0"/>
                    <a:pt x="2100801" y="94056"/>
                    <a:pt x="2100801" y="210080"/>
                  </a:cubicBezTo>
                  <a:lnTo>
                    <a:pt x="2100801" y="2739706"/>
                  </a:lnTo>
                  <a:cubicBezTo>
                    <a:pt x="2100801" y="2855730"/>
                    <a:pt x="2006745" y="2949786"/>
                    <a:pt x="1890721" y="2949786"/>
                  </a:cubicBezTo>
                  <a:lnTo>
                    <a:pt x="210080" y="2949786"/>
                  </a:lnTo>
                  <a:cubicBezTo>
                    <a:pt x="94056" y="2949786"/>
                    <a:pt x="0" y="2855730"/>
                    <a:pt x="0" y="2739706"/>
                  </a:cubicBezTo>
                  <a:lnTo>
                    <a:pt x="0" y="210080"/>
                  </a:lnTo>
                  <a:close/>
                </a:path>
              </a:pathLst>
            </a:custGeom>
            <a:solidFill>
              <a:schemeClr val="bg1"/>
            </a:solidFill>
            <a:ln w="38100">
              <a:solidFill>
                <a:srgbClr val="EC7E1E"/>
              </a:solidFill>
            </a:ln>
          </p:spPr>
          <p:style>
            <a:lnRef idx="0">
              <a:scrgbClr r="0" g="0" b="0"/>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56291" numCol="1" spcCol="1270" anchor="t" anchorCtr="0">
              <a:noAutofit/>
            </a:bodyPr>
            <a:lstStyle/>
            <a:p>
              <a:pPr lvl="0" algn="ctr" defTabSz="1066800">
                <a:lnSpc>
                  <a:spcPct val="90000"/>
                </a:lnSpc>
                <a:spcBef>
                  <a:spcPct val="0"/>
                </a:spcBef>
                <a:spcAft>
                  <a:spcPct val="35000"/>
                </a:spcAft>
              </a:pPr>
              <a:endParaRPr lang="en-US" sz="2400" kern="1200" dirty="0">
                <a:solidFill>
                  <a:srgbClr val="EC7E1E"/>
                </a:solidFill>
                <a:latin typeface="+mn-lt"/>
                <a:cs typeface="Arial" panose="020B0604020202020204" pitchFamily="34" charset="0"/>
              </a:endParaRPr>
            </a:p>
            <a:p>
              <a:pPr lvl="0" algn="ctr" defTabSz="1066800">
                <a:lnSpc>
                  <a:spcPct val="90000"/>
                </a:lnSpc>
                <a:spcBef>
                  <a:spcPct val="0"/>
                </a:spcBef>
                <a:spcAft>
                  <a:spcPct val="35000"/>
                </a:spcAft>
              </a:pPr>
              <a:endParaRPr lang="en-US" sz="1200" kern="1200" dirty="0">
                <a:solidFill>
                  <a:srgbClr val="EC7E1E"/>
                </a:solidFill>
                <a:latin typeface="+mn-lt"/>
                <a:cs typeface="Arial" panose="020B0604020202020204" pitchFamily="34" charset="0"/>
              </a:endParaRPr>
            </a:p>
            <a:p>
              <a:pPr lvl="0" algn="ctr" defTabSz="1066800">
                <a:lnSpc>
                  <a:spcPct val="90000"/>
                </a:lnSpc>
                <a:spcBef>
                  <a:spcPct val="0"/>
                </a:spcBef>
                <a:spcAft>
                  <a:spcPct val="35000"/>
                </a:spcAft>
              </a:pPr>
              <a:r>
                <a:rPr lang="en-US" sz="2400" kern="1200" dirty="0">
                  <a:solidFill>
                    <a:srgbClr val="EC7E1E"/>
                  </a:solidFill>
                  <a:latin typeface="Franklin Gothic Demi Cond" panose="020B0706030402020204" pitchFamily="34" charset="0"/>
                  <a:cs typeface="Arial" panose="020B0604020202020204" pitchFamily="34" charset="0"/>
                </a:rPr>
                <a:t>Housing Access</a:t>
              </a:r>
            </a:p>
          </p:txBody>
        </p:sp>
        <p:sp>
          <p:nvSpPr>
            <p:cNvPr id="13" name="Freeform 12"/>
            <p:cNvSpPr/>
            <p:nvPr/>
          </p:nvSpPr>
          <p:spPr>
            <a:xfrm>
              <a:off x="5010107" y="2507320"/>
              <a:ext cx="2100801" cy="2949786"/>
            </a:xfrm>
            <a:custGeom>
              <a:avLst/>
              <a:gdLst>
                <a:gd name="connsiteX0" fmla="*/ 0 w 2100801"/>
                <a:gd name="connsiteY0" fmla="*/ 210080 h 2949786"/>
                <a:gd name="connsiteX1" fmla="*/ 210080 w 2100801"/>
                <a:gd name="connsiteY1" fmla="*/ 0 h 2949786"/>
                <a:gd name="connsiteX2" fmla="*/ 1890721 w 2100801"/>
                <a:gd name="connsiteY2" fmla="*/ 0 h 2949786"/>
                <a:gd name="connsiteX3" fmla="*/ 2100801 w 2100801"/>
                <a:gd name="connsiteY3" fmla="*/ 210080 h 2949786"/>
                <a:gd name="connsiteX4" fmla="*/ 2100801 w 2100801"/>
                <a:gd name="connsiteY4" fmla="*/ 2739706 h 2949786"/>
                <a:gd name="connsiteX5" fmla="*/ 1890721 w 2100801"/>
                <a:gd name="connsiteY5" fmla="*/ 2949786 h 2949786"/>
                <a:gd name="connsiteX6" fmla="*/ 210080 w 2100801"/>
                <a:gd name="connsiteY6" fmla="*/ 2949786 h 2949786"/>
                <a:gd name="connsiteX7" fmla="*/ 0 w 2100801"/>
                <a:gd name="connsiteY7" fmla="*/ 2739706 h 2949786"/>
                <a:gd name="connsiteX8" fmla="*/ 0 w 2100801"/>
                <a:gd name="connsiteY8" fmla="*/ 210080 h 29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01" h="2949786">
                  <a:moveTo>
                    <a:pt x="0" y="210080"/>
                  </a:moveTo>
                  <a:cubicBezTo>
                    <a:pt x="0" y="94056"/>
                    <a:pt x="94056" y="0"/>
                    <a:pt x="210080" y="0"/>
                  </a:cubicBezTo>
                  <a:lnTo>
                    <a:pt x="1890721" y="0"/>
                  </a:lnTo>
                  <a:cubicBezTo>
                    <a:pt x="2006745" y="0"/>
                    <a:pt x="2100801" y="94056"/>
                    <a:pt x="2100801" y="210080"/>
                  </a:cubicBezTo>
                  <a:lnTo>
                    <a:pt x="2100801" y="2739706"/>
                  </a:lnTo>
                  <a:cubicBezTo>
                    <a:pt x="2100801" y="2855730"/>
                    <a:pt x="2006745" y="2949786"/>
                    <a:pt x="1890721" y="2949786"/>
                  </a:cubicBezTo>
                  <a:lnTo>
                    <a:pt x="210080" y="2949786"/>
                  </a:lnTo>
                  <a:cubicBezTo>
                    <a:pt x="94056" y="2949786"/>
                    <a:pt x="0" y="2855730"/>
                    <a:pt x="0" y="2739706"/>
                  </a:cubicBezTo>
                  <a:lnTo>
                    <a:pt x="0" y="210080"/>
                  </a:lnTo>
                  <a:close/>
                </a:path>
              </a:pathLst>
            </a:custGeom>
            <a:solidFill>
              <a:schemeClr val="accent2">
                <a:alpha val="14000"/>
              </a:schemeClr>
            </a:solidFill>
            <a:ln w="38100">
              <a:solidFill>
                <a:srgbClr val="EC7E1E"/>
              </a:solidFill>
            </a:ln>
          </p:spPr>
          <p:style>
            <a:lnRef idx="0">
              <a:scrgbClr r="0" g="0" b="0"/>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2156291" numCol="1" spcCol="1270" anchor="t" anchorCtr="0">
              <a:noAutofit/>
            </a:bodyPr>
            <a:lstStyle/>
            <a:p>
              <a:pPr lvl="0" algn="ctr" defTabSz="1066800">
                <a:lnSpc>
                  <a:spcPct val="90000"/>
                </a:lnSpc>
                <a:spcBef>
                  <a:spcPct val="0"/>
                </a:spcBef>
                <a:spcAft>
                  <a:spcPct val="35000"/>
                </a:spcAft>
              </a:pPr>
              <a:endParaRPr lang="en-US" sz="2400" kern="1200" dirty="0">
                <a:solidFill>
                  <a:srgbClr val="EC7E1E"/>
                </a:solidFill>
                <a:latin typeface="Franklin Gothic Demi Cond" panose="020B0706030402020204" pitchFamily="34" charset="0"/>
                <a:cs typeface="Arial" panose="020B0604020202020204" pitchFamily="34" charset="0"/>
              </a:endParaRPr>
            </a:p>
            <a:p>
              <a:pPr lvl="0" algn="ctr" defTabSz="1066800">
                <a:lnSpc>
                  <a:spcPct val="90000"/>
                </a:lnSpc>
                <a:spcBef>
                  <a:spcPct val="0"/>
                </a:spcBef>
                <a:spcAft>
                  <a:spcPct val="35000"/>
                </a:spcAft>
              </a:pPr>
              <a:r>
                <a:rPr lang="en-US" sz="2400" kern="1200" dirty="0">
                  <a:solidFill>
                    <a:srgbClr val="EC7E1E"/>
                  </a:solidFill>
                  <a:latin typeface="Franklin Gothic Demi Cond" panose="020B0706030402020204" pitchFamily="34" charset="0"/>
                  <a:cs typeface="Arial" panose="020B0604020202020204" pitchFamily="34" charset="0"/>
                </a:rPr>
                <a:t>Behavioral Health + Mental Health</a:t>
              </a:r>
            </a:p>
          </p:txBody>
        </p:sp>
      </p:grpSp>
      <p:pic>
        <p:nvPicPr>
          <p:cNvPr id="8" name="Picture 7" descr="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386" y="4419254"/>
            <a:ext cx="1050645" cy="507208"/>
          </a:xfrm>
          <a:prstGeom prst="rect">
            <a:avLst/>
          </a:prstGeom>
          <a:solidFill>
            <a:srgbClr val="EC7E1E"/>
          </a:solidFill>
          <a:extLst/>
        </p:spPr>
      </p:pic>
      <p:pic>
        <p:nvPicPr>
          <p:cNvPr id="10" name="Picture 9" descr="Fam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892" y="4151494"/>
            <a:ext cx="399852" cy="9237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8399" y="4332964"/>
            <a:ext cx="679791" cy="679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3571" y="4088959"/>
            <a:ext cx="864329" cy="8643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1"/>
          <p:cNvSpPr txBox="1"/>
          <p:nvPr/>
        </p:nvSpPr>
        <p:spPr>
          <a:xfrm>
            <a:off x="3054733" y="1482333"/>
            <a:ext cx="6025582" cy="5422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300"/>
              </a:spcAft>
            </a:pPr>
            <a:endParaRPr lang="en-US" sz="3000" dirty="0">
              <a:solidFill>
                <a:srgbClr val="EC7E1E"/>
              </a:solidFill>
              <a:effectLst/>
              <a:ea typeface="Century Gothic" charset="0"/>
              <a:cs typeface="Times New Roman" charset="0"/>
            </a:endParaRPr>
          </a:p>
        </p:txBody>
      </p:sp>
    </p:spTree>
    <p:extLst>
      <p:ext uri="{BB962C8B-B14F-4D97-AF65-F5344CB8AC3E}">
        <p14:creationId xmlns:p14="http://schemas.microsoft.com/office/powerpoint/2010/main" val="203833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1AAC1-E1D2-5340-849F-522129C4199E}"/>
              </a:ext>
            </a:extLst>
          </p:cNvPr>
          <p:cNvSpPr/>
          <p:nvPr/>
        </p:nvSpPr>
        <p:spPr>
          <a:xfrm>
            <a:off x="1257300" y="1887310"/>
            <a:ext cx="10074728" cy="3470181"/>
          </a:xfrm>
          <a:prstGeom prst="rect">
            <a:avLst/>
          </a:prstGeom>
        </p:spPr>
        <p:txBody>
          <a:bodyPr wrap="square">
            <a:spAutoFit/>
          </a:bodyPr>
          <a:lstStyle/>
          <a:p>
            <a:pPr marL="971550" lvl="1" indent="-514350">
              <a:lnSpc>
                <a:spcPct val="150000"/>
              </a:lnSpc>
              <a:buClr>
                <a:schemeClr val="accent2"/>
              </a:buClr>
              <a:buFont typeface="+mj-lt"/>
              <a:buAutoNum type="arabicPeriod"/>
            </a:pPr>
            <a:r>
              <a:rPr lang="en-US" sz="3000" dirty="0">
                <a:solidFill>
                  <a:schemeClr val="tx1">
                    <a:lumMod val="65000"/>
                    <a:lumOff val="35000"/>
                  </a:schemeClr>
                </a:solidFill>
                <a:latin typeface="Franklin Gothic Book" charset="0"/>
                <a:ea typeface="Franklin Gothic Book" charset="0"/>
                <a:cs typeface="Franklin Gothic Book" charset="0"/>
              </a:rPr>
              <a:t>Reduce environmental trauma from public injecting</a:t>
            </a:r>
          </a:p>
          <a:p>
            <a:pPr marL="971550" lvl="1" indent="-514350">
              <a:lnSpc>
                <a:spcPct val="150000"/>
              </a:lnSpc>
              <a:buClr>
                <a:schemeClr val="accent2"/>
              </a:buClr>
              <a:buFont typeface="+mj-lt"/>
              <a:buAutoNum type="arabicPeriod"/>
            </a:pPr>
            <a:r>
              <a:rPr lang="en-US" sz="3000" dirty="0">
                <a:solidFill>
                  <a:schemeClr val="tx1">
                    <a:lumMod val="65000"/>
                    <a:lumOff val="35000"/>
                  </a:schemeClr>
                </a:solidFill>
                <a:latin typeface="Franklin Gothic Book" charset="0"/>
                <a:ea typeface="Franklin Gothic Book" charset="0"/>
                <a:cs typeface="Franklin Gothic Book" charset="0"/>
              </a:rPr>
              <a:t>Reduce the incidence of improperly disposed drug paraphernalia in the neighborhood</a:t>
            </a:r>
          </a:p>
          <a:p>
            <a:pPr marL="971550" lvl="1" indent="-514350">
              <a:lnSpc>
                <a:spcPct val="150000"/>
              </a:lnSpc>
              <a:buClr>
                <a:schemeClr val="accent2"/>
              </a:buClr>
              <a:buFont typeface="+mj-lt"/>
              <a:buAutoNum type="arabicPeriod"/>
            </a:pPr>
            <a:r>
              <a:rPr lang="en-US" sz="3000" dirty="0">
                <a:solidFill>
                  <a:schemeClr val="tx1">
                    <a:lumMod val="65000"/>
                    <a:lumOff val="35000"/>
                  </a:schemeClr>
                </a:solidFill>
                <a:latin typeface="Franklin Gothic Book" charset="0"/>
                <a:ea typeface="Franklin Gothic Book" charset="0"/>
                <a:cs typeface="Franklin Gothic Book" charset="0"/>
              </a:rPr>
              <a:t>Improve individual drug user health</a:t>
            </a:r>
          </a:p>
          <a:p>
            <a:pPr marL="971550" lvl="1" indent="-514350">
              <a:lnSpc>
                <a:spcPct val="150000"/>
              </a:lnSpc>
              <a:buClr>
                <a:schemeClr val="accent2"/>
              </a:buClr>
              <a:buFont typeface="+mj-lt"/>
              <a:buAutoNum type="arabicPeriod"/>
            </a:pPr>
            <a:r>
              <a:rPr lang="en-US" sz="3000" dirty="0">
                <a:solidFill>
                  <a:schemeClr val="tx1">
                    <a:lumMod val="65000"/>
                    <a:lumOff val="35000"/>
                  </a:schemeClr>
                </a:solidFill>
                <a:latin typeface="Franklin Gothic Book" charset="0"/>
                <a:ea typeface="Franklin Gothic Book" charset="0"/>
                <a:cs typeface="Franklin Gothic Book" charset="0"/>
              </a:rPr>
              <a:t>Improve the health of the Tenderloin community</a:t>
            </a:r>
          </a:p>
        </p:txBody>
      </p:sp>
      <p:sp>
        <p:nvSpPr>
          <p:cNvPr id="4" name="Title 3">
            <a:extLst>
              <a:ext uri="{FF2B5EF4-FFF2-40B4-BE49-F238E27FC236}">
                <a16:creationId xmlns:a16="http://schemas.microsoft.com/office/drawing/2014/main" id="{4DE291E2-B35B-2247-8FDC-B7D9D2E1360F}"/>
              </a:ext>
            </a:extLst>
          </p:cNvPr>
          <p:cNvSpPr txBox="1">
            <a:spLocks/>
          </p:cNvSpPr>
          <p:nvPr/>
        </p:nvSpPr>
        <p:spPr>
          <a:xfrm>
            <a:off x="1768633" y="585257"/>
            <a:ext cx="8228012" cy="795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60A7E5"/>
                </a:solidFill>
                <a:ea typeface="Franklin Gothic Book" charset="0"/>
                <a:cs typeface="Franklin Gothic Book" charset="0"/>
              </a:rPr>
              <a:t>What are the goals of </a:t>
            </a:r>
            <a:r>
              <a:rPr lang="en-US" b="1" i="1" dirty="0">
                <a:solidFill>
                  <a:srgbClr val="60A7E5"/>
                </a:solidFill>
                <a:ea typeface="Franklin Gothic Book" charset="0"/>
                <a:cs typeface="Franklin Gothic Book" charset="0"/>
              </a:rPr>
              <a:t>Safer Inside?</a:t>
            </a:r>
            <a:endParaRPr lang="en-US" b="1" i="1" dirty="0">
              <a:solidFill>
                <a:srgbClr val="60A7E5"/>
              </a:solidFill>
            </a:endParaRPr>
          </a:p>
        </p:txBody>
      </p:sp>
    </p:spTree>
    <p:extLst>
      <p:ext uri="{BB962C8B-B14F-4D97-AF65-F5344CB8AC3E}">
        <p14:creationId xmlns:p14="http://schemas.microsoft.com/office/powerpoint/2010/main" val="3570987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4">
            <a:extLst>
              <a:ext uri="{FF2B5EF4-FFF2-40B4-BE49-F238E27FC236}">
                <a16:creationId xmlns:a16="http://schemas.microsoft.com/office/drawing/2014/main" id="{078F1E36-3893-CE49-96DD-8ABDC980EF6C}"/>
              </a:ext>
            </a:extLst>
          </p:cNvPr>
          <p:cNvPicPr preferRelativeResize="0"/>
          <p:nvPr/>
        </p:nvPicPr>
        <p:blipFill rotWithShape="1">
          <a:blip r:embed="rId3">
            <a:alphaModFix/>
          </a:blip>
          <a:srcRect/>
          <a:stretch/>
        </p:blipFill>
        <p:spPr>
          <a:xfrm>
            <a:off x="216138" y="1576158"/>
            <a:ext cx="914400" cy="914400"/>
          </a:xfrm>
          <a:prstGeom prst="rect">
            <a:avLst/>
          </a:prstGeom>
          <a:noFill/>
          <a:ln>
            <a:noFill/>
          </a:ln>
        </p:spPr>
      </p:pic>
      <p:sp>
        <p:nvSpPr>
          <p:cNvPr id="3" name="Rectangle 2">
            <a:extLst>
              <a:ext uri="{FF2B5EF4-FFF2-40B4-BE49-F238E27FC236}">
                <a16:creationId xmlns:a16="http://schemas.microsoft.com/office/drawing/2014/main" id="{5A0C131A-D383-6C45-A5E2-A36F0EFD5273}"/>
              </a:ext>
            </a:extLst>
          </p:cNvPr>
          <p:cNvSpPr/>
          <p:nvPr/>
        </p:nvSpPr>
        <p:spPr>
          <a:xfrm>
            <a:off x="2933700" y="5843047"/>
            <a:ext cx="6096000" cy="646331"/>
          </a:xfrm>
          <a:prstGeom prst="rect">
            <a:avLst/>
          </a:prstGeom>
        </p:spPr>
        <p:txBody>
          <a:bodyPr>
            <a:spAutoFit/>
          </a:bodyPr>
          <a:lstStyle/>
          <a:p>
            <a:pPr algn="ctr"/>
            <a:br>
              <a:rPr lang="en-US" b="1" dirty="0">
                <a:solidFill>
                  <a:schemeClr val="accent1"/>
                </a:solidFill>
                <a:latin typeface="Trebuchet MS"/>
                <a:ea typeface="Trebuchet MS"/>
                <a:cs typeface="Trebuchet MS"/>
                <a:sym typeface="Trebuchet MS"/>
              </a:rPr>
            </a:br>
            <a:r>
              <a:rPr lang="en-US" b="1" u="sng" dirty="0">
                <a:solidFill>
                  <a:schemeClr val="hlink"/>
                </a:solidFill>
                <a:latin typeface="Trebuchet MS"/>
                <a:ea typeface="Trebuchet MS"/>
                <a:cs typeface="Trebuchet MS"/>
                <a:sym typeface="Trebuchet MS"/>
                <a:hlinkClick r:id="rId4"/>
              </a:rPr>
              <a:t>www.100mlives.org</a:t>
            </a:r>
            <a:endParaRPr lang="en-US" dirty="0"/>
          </a:p>
        </p:txBody>
      </p:sp>
      <p:sp>
        <p:nvSpPr>
          <p:cNvPr id="5" name="Rectangle 4">
            <a:extLst>
              <a:ext uri="{FF2B5EF4-FFF2-40B4-BE49-F238E27FC236}">
                <a16:creationId xmlns:a16="http://schemas.microsoft.com/office/drawing/2014/main" id="{81D6316C-23AC-5C4E-AB42-A86840CCC841}"/>
              </a:ext>
            </a:extLst>
          </p:cNvPr>
          <p:cNvSpPr/>
          <p:nvPr/>
        </p:nvSpPr>
        <p:spPr>
          <a:xfrm>
            <a:off x="370123" y="1582097"/>
            <a:ext cx="11223153" cy="4255011"/>
          </a:xfrm>
          <a:prstGeom prst="rect">
            <a:avLst/>
          </a:prstGeom>
        </p:spPr>
        <p:txBody>
          <a:bodyPr wrap="square">
            <a:spAutoFit/>
          </a:bodyPr>
          <a:lstStyle/>
          <a:p>
            <a:pPr lvl="0">
              <a:spcBef>
                <a:spcPts val="600"/>
              </a:spcBef>
            </a:pPr>
            <a:r>
              <a:rPr lang="en-US" sz="3600" b="1" dirty="0">
                <a:solidFill>
                  <a:srgbClr val="EC7E1E"/>
                </a:solidFill>
              </a:rPr>
              <a:t>	18 Communities across the country working to:</a:t>
            </a:r>
          </a:p>
          <a:p>
            <a:pPr marL="1200150" indent="-285750">
              <a:lnSpc>
                <a:spcPct val="150000"/>
              </a:lnSpc>
              <a:spcBef>
                <a:spcPts val="600"/>
              </a:spcBef>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Make meaningful and measurable improvement on health and health equity (Community Priority Areas)</a:t>
            </a:r>
          </a:p>
          <a:p>
            <a:pPr marL="1200150" indent="-285750">
              <a:lnSpc>
                <a:spcPct val="150000"/>
              </a:lnSpc>
              <a:spcBef>
                <a:spcPts val="600"/>
              </a:spcBef>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Transform how their community addresses health, wellbeing and equity (Community Transformation)</a:t>
            </a:r>
          </a:p>
          <a:p>
            <a:pPr marL="1200150" indent="-285750">
              <a:lnSpc>
                <a:spcPct val="150000"/>
              </a:lnSpc>
              <a:spcBef>
                <a:spcPts val="600"/>
              </a:spcBef>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Spread this work to other communities (Scale-Up)</a:t>
            </a:r>
          </a:p>
        </p:txBody>
      </p:sp>
      <p:sp>
        <p:nvSpPr>
          <p:cNvPr id="6" name="Title 1">
            <a:extLst>
              <a:ext uri="{FF2B5EF4-FFF2-40B4-BE49-F238E27FC236}">
                <a16:creationId xmlns:a16="http://schemas.microsoft.com/office/drawing/2014/main" id="{85472597-3FED-C545-BBAE-DEE8701EC0DD}"/>
              </a:ext>
            </a:extLst>
          </p:cNvPr>
          <p:cNvSpPr txBox="1">
            <a:spLocks/>
          </p:cNvSpPr>
          <p:nvPr/>
        </p:nvSpPr>
        <p:spPr>
          <a:xfrm>
            <a:off x="-175747" y="306343"/>
            <a:ext cx="115964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0A7E5"/>
                </a:solidFill>
                <a:latin typeface="Franklin Gothic Book" charset="0"/>
                <a:ea typeface="Franklin Gothic Book" charset="0"/>
                <a:cs typeface="Franklin Gothic Book" charset="0"/>
              </a:rPr>
              <a:t>Institute for Healthcare Improvement: SCALE</a:t>
            </a:r>
          </a:p>
        </p:txBody>
      </p:sp>
    </p:spTree>
    <p:extLst>
      <p:ext uri="{BB962C8B-B14F-4D97-AF65-F5344CB8AC3E}">
        <p14:creationId xmlns:p14="http://schemas.microsoft.com/office/powerpoint/2010/main" val="2472029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945" y="525973"/>
            <a:ext cx="4542905" cy="3407179"/>
          </a:xfrm>
          <a:prstGeom prst="rect">
            <a:avLst/>
          </a:prstGeom>
          <a:ln w="38100">
            <a:solidFill>
              <a:srgbClr val="EC7E1E"/>
            </a:solidFill>
          </a:ln>
        </p:spPr>
      </p:pic>
      <p:sp>
        <p:nvSpPr>
          <p:cNvPr id="22" name="Freeform 21"/>
          <p:cNvSpPr/>
          <p:nvPr/>
        </p:nvSpPr>
        <p:spPr>
          <a:xfrm>
            <a:off x="9803480" y="5381036"/>
            <a:ext cx="1822228" cy="1144618"/>
          </a:xfrm>
          <a:custGeom>
            <a:avLst/>
            <a:gdLst>
              <a:gd name="connsiteX0" fmla="*/ 0 w 1476518"/>
              <a:gd name="connsiteY0" fmla="*/ 0 h 1144618"/>
              <a:gd name="connsiteX1" fmla="*/ 1476518 w 1476518"/>
              <a:gd name="connsiteY1" fmla="*/ 0 h 1144618"/>
              <a:gd name="connsiteX2" fmla="*/ 1476518 w 1476518"/>
              <a:gd name="connsiteY2" fmla="*/ 1144618 h 1144618"/>
              <a:gd name="connsiteX3" fmla="*/ 0 w 1476518"/>
              <a:gd name="connsiteY3" fmla="*/ 1144618 h 1144618"/>
              <a:gd name="connsiteX4" fmla="*/ 0 w 1476518"/>
              <a:gd name="connsiteY4" fmla="*/ 0 h 114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518" h="1144618">
                <a:moveTo>
                  <a:pt x="0" y="0"/>
                </a:moveTo>
                <a:lnTo>
                  <a:pt x="1476518" y="0"/>
                </a:lnTo>
                <a:lnTo>
                  <a:pt x="1476518" y="1144618"/>
                </a:lnTo>
                <a:lnTo>
                  <a:pt x="0" y="114461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304" tIns="0" rIns="0" bIns="0" numCol="1" spcCol="1270" anchor="t" anchorCtr="0">
            <a:noAutofit/>
          </a:bodyPr>
          <a:lstStyle/>
          <a:p>
            <a:pPr lvl="0" defTabSz="1066800">
              <a:lnSpc>
                <a:spcPct val="90000"/>
              </a:lnSpc>
              <a:spcBef>
                <a:spcPct val="0"/>
              </a:spcBef>
              <a:spcAft>
                <a:spcPct val="35000"/>
              </a:spcAft>
            </a:pPr>
            <a:endParaRPr lang="en-US" sz="2400" dirty="0">
              <a:solidFill>
                <a:schemeClr val="tx1"/>
              </a:solidFill>
            </a:endParaRPr>
          </a:p>
        </p:txBody>
      </p:sp>
      <p:graphicFrame>
        <p:nvGraphicFramePr>
          <p:cNvPr id="37" name="Diagram 36"/>
          <p:cNvGraphicFramePr/>
          <p:nvPr>
            <p:extLst>
              <p:ext uri="{D42A27DB-BD31-4B8C-83A1-F6EECF244321}">
                <p14:modId xmlns:p14="http://schemas.microsoft.com/office/powerpoint/2010/main" val="1962548481"/>
              </p:ext>
            </p:extLst>
          </p:nvPr>
        </p:nvGraphicFramePr>
        <p:xfrm>
          <a:off x="966521" y="545160"/>
          <a:ext cx="6606674" cy="3960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txBox="1">
            <a:spLocks/>
          </p:cNvSpPr>
          <p:nvPr/>
        </p:nvSpPr>
        <p:spPr>
          <a:xfrm>
            <a:off x="678136" y="670250"/>
            <a:ext cx="10947572"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r>
              <a:rPr lang="en-US" b="1" dirty="0">
                <a:latin typeface="+mj-lt"/>
              </a:rPr>
              <a:t>Expand Behavioral </a:t>
            </a:r>
          </a:p>
          <a:p>
            <a:r>
              <a:rPr lang="en-US" b="1" dirty="0">
                <a:latin typeface="+mj-lt"/>
              </a:rPr>
              <a:t>Health Services</a:t>
            </a:r>
          </a:p>
        </p:txBody>
      </p:sp>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8080" y="3205717"/>
            <a:ext cx="3898232" cy="2600120"/>
          </a:xfrm>
          <a:prstGeom prst="rect">
            <a:avLst/>
          </a:prstGeom>
          <a:ln w="38100">
            <a:solidFill>
              <a:srgbClr val="EC7E1E"/>
            </a:solidFill>
          </a:ln>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5732" y="4215090"/>
            <a:ext cx="2837962" cy="2128472"/>
          </a:xfrm>
          <a:prstGeom prst="rect">
            <a:avLst/>
          </a:prstGeom>
          <a:ln w="38100">
            <a:solidFill>
              <a:srgbClr val="EC7E1E"/>
            </a:solidFill>
          </a:ln>
        </p:spPr>
      </p:pic>
      <p:sp>
        <p:nvSpPr>
          <p:cNvPr id="39" name="Title 1"/>
          <p:cNvSpPr txBox="1">
            <a:spLocks/>
          </p:cNvSpPr>
          <p:nvPr/>
        </p:nvSpPr>
        <p:spPr>
          <a:xfrm>
            <a:off x="9113237" y="4806171"/>
            <a:ext cx="2790292"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r>
              <a:rPr lang="en-US" b="1" dirty="0">
                <a:latin typeface="+mj-lt"/>
              </a:rPr>
              <a:t>Research + Evaluation</a:t>
            </a:r>
          </a:p>
        </p:txBody>
      </p:sp>
    </p:spTree>
    <p:extLst>
      <p:ext uri="{BB962C8B-B14F-4D97-AF65-F5344CB8AC3E}">
        <p14:creationId xmlns:p14="http://schemas.microsoft.com/office/powerpoint/2010/main" val="430152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82" y="4240154"/>
            <a:ext cx="3005314" cy="2004375"/>
          </a:xfrm>
          <a:prstGeom prst="rect">
            <a:avLst/>
          </a:prstGeom>
          <a:ln>
            <a:solidFill>
              <a:srgbClr val="EC7E1E"/>
            </a:solidFill>
          </a:ln>
        </p:spPr>
      </p:pic>
      <p:grpSp>
        <p:nvGrpSpPr>
          <p:cNvPr id="7" name="Group 6"/>
          <p:cNvGrpSpPr/>
          <p:nvPr/>
        </p:nvGrpSpPr>
        <p:grpSpPr>
          <a:xfrm>
            <a:off x="1531842" y="683362"/>
            <a:ext cx="6336987" cy="3960617"/>
            <a:chOff x="1553780" y="682226"/>
            <a:chExt cx="6336987" cy="3960617"/>
          </a:xfrm>
        </p:grpSpPr>
        <p:sp>
          <p:nvSpPr>
            <p:cNvPr id="12" name="Oval 11"/>
            <p:cNvSpPr/>
            <p:nvPr/>
          </p:nvSpPr>
          <p:spPr>
            <a:xfrm>
              <a:off x="2493420" y="3367713"/>
              <a:ext cx="164761" cy="164761"/>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Freeform 12"/>
            <p:cNvSpPr/>
            <p:nvPr/>
          </p:nvSpPr>
          <p:spPr>
            <a:xfrm>
              <a:off x="2657704" y="3439128"/>
              <a:ext cx="2227120" cy="1144618"/>
            </a:xfrm>
            <a:custGeom>
              <a:avLst/>
              <a:gdLst>
                <a:gd name="connsiteX0" fmla="*/ 0 w 2227120"/>
                <a:gd name="connsiteY0" fmla="*/ 0 h 1144618"/>
                <a:gd name="connsiteX1" fmla="*/ 2227120 w 2227120"/>
                <a:gd name="connsiteY1" fmla="*/ 0 h 1144618"/>
                <a:gd name="connsiteX2" fmla="*/ 2227120 w 2227120"/>
                <a:gd name="connsiteY2" fmla="*/ 1144618 h 1144618"/>
                <a:gd name="connsiteX3" fmla="*/ 0 w 2227120"/>
                <a:gd name="connsiteY3" fmla="*/ 1144618 h 1144618"/>
                <a:gd name="connsiteX4" fmla="*/ 0 w 2227120"/>
                <a:gd name="connsiteY4" fmla="*/ 0 h 114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120" h="1144618">
                  <a:moveTo>
                    <a:pt x="0" y="0"/>
                  </a:moveTo>
                  <a:lnTo>
                    <a:pt x="2227120" y="0"/>
                  </a:lnTo>
                  <a:lnTo>
                    <a:pt x="2227120" y="1144618"/>
                  </a:lnTo>
                  <a:lnTo>
                    <a:pt x="0" y="11446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304" tIns="0" rIns="0" bIns="0" numCol="1" spcCol="1270" anchor="t" anchorCtr="0">
              <a:noAutofit/>
            </a:bodyPr>
            <a:lstStyle/>
            <a:p>
              <a:pPr lvl="0" algn="l" defTabSz="844550">
                <a:lnSpc>
                  <a:spcPct val="90000"/>
                </a:lnSpc>
                <a:spcBef>
                  <a:spcPct val="0"/>
                </a:spcBef>
                <a:spcAft>
                  <a:spcPct val="35000"/>
                </a:spcAft>
              </a:pPr>
              <a:r>
                <a:rPr lang="en-US" sz="1900" kern="1200" dirty="0"/>
                <a:t>Block </a:t>
              </a:r>
              <a:r>
                <a:rPr lang="en-US" sz="1900" dirty="0"/>
                <a:t>Group</a:t>
              </a:r>
              <a:r>
                <a:rPr lang="en-US" sz="1900" kern="1200" dirty="0"/>
                <a:t> Community Organizing</a:t>
              </a:r>
            </a:p>
          </p:txBody>
        </p:sp>
        <p:sp>
          <p:nvSpPr>
            <p:cNvPr id="14" name="Oval 13"/>
            <p:cNvSpPr/>
            <p:nvPr/>
          </p:nvSpPr>
          <p:spPr>
            <a:xfrm>
              <a:off x="3947759" y="2339348"/>
              <a:ext cx="297838" cy="297838"/>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Shape 10"/>
            <p:cNvSpPr/>
            <p:nvPr/>
          </p:nvSpPr>
          <p:spPr>
            <a:xfrm>
              <a:off x="1553780" y="682226"/>
              <a:ext cx="6336987" cy="3960617"/>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4253954" y="2405387"/>
              <a:ext cx="1520876" cy="2154575"/>
            </a:xfrm>
            <a:custGeom>
              <a:avLst/>
              <a:gdLst>
                <a:gd name="connsiteX0" fmla="*/ 0 w 1520876"/>
                <a:gd name="connsiteY0" fmla="*/ 0 h 2154575"/>
                <a:gd name="connsiteX1" fmla="*/ 1520876 w 1520876"/>
                <a:gd name="connsiteY1" fmla="*/ 0 h 2154575"/>
                <a:gd name="connsiteX2" fmla="*/ 1520876 w 1520876"/>
                <a:gd name="connsiteY2" fmla="*/ 2154575 h 2154575"/>
                <a:gd name="connsiteX3" fmla="*/ 0 w 1520876"/>
                <a:gd name="connsiteY3" fmla="*/ 2154575 h 2154575"/>
                <a:gd name="connsiteX4" fmla="*/ 0 w 1520876"/>
                <a:gd name="connsiteY4" fmla="*/ 0 h 215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876" h="2154575">
                  <a:moveTo>
                    <a:pt x="0" y="0"/>
                  </a:moveTo>
                  <a:lnTo>
                    <a:pt x="1520876" y="0"/>
                  </a:lnTo>
                  <a:lnTo>
                    <a:pt x="1520876" y="2154575"/>
                  </a:lnTo>
                  <a:lnTo>
                    <a:pt x="0" y="21545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7818" tIns="0" rIns="0" bIns="0" numCol="1" spcCol="1270" anchor="t" anchorCtr="0">
              <a:noAutofit/>
            </a:bodyPr>
            <a:lstStyle/>
            <a:p>
              <a:pPr lvl="0" algn="l" defTabSz="844550">
                <a:lnSpc>
                  <a:spcPct val="90000"/>
                </a:lnSpc>
                <a:spcBef>
                  <a:spcPct val="0"/>
                </a:spcBef>
                <a:spcAft>
                  <a:spcPct val="35000"/>
                </a:spcAft>
              </a:pPr>
              <a:r>
                <a:rPr lang="en-US" sz="1900" kern="1200" dirty="0"/>
                <a:t>Expanded LEAD Program</a:t>
              </a:r>
            </a:p>
          </p:txBody>
        </p:sp>
        <p:sp>
          <p:nvSpPr>
            <p:cNvPr id="16" name="Oval 15"/>
            <p:cNvSpPr/>
            <p:nvPr/>
          </p:nvSpPr>
          <p:spPr>
            <a:xfrm>
              <a:off x="5654225" y="1630105"/>
              <a:ext cx="411904" cy="411904"/>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Freeform 16"/>
            <p:cNvSpPr/>
            <p:nvPr/>
          </p:nvSpPr>
          <p:spPr>
            <a:xfrm>
              <a:off x="5902719" y="1890214"/>
              <a:ext cx="1520876" cy="2752628"/>
            </a:xfrm>
            <a:custGeom>
              <a:avLst/>
              <a:gdLst>
                <a:gd name="connsiteX0" fmla="*/ 0 w 1520876"/>
                <a:gd name="connsiteY0" fmla="*/ 0 h 2752628"/>
                <a:gd name="connsiteX1" fmla="*/ 1520876 w 1520876"/>
                <a:gd name="connsiteY1" fmla="*/ 0 h 2752628"/>
                <a:gd name="connsiteX2" fmla="*/ 1520876 w 1520876"/>
                <a:gd name="connsiteY2" fmla="*/ 2752628 h 2752628"/>
                <a:gd name="connsiteX3" fmla="*/ 0 w 1520876"/>
                <a:gd name="connsiteY3" fmla="*/ 2752628 h 2752628"/>
                <a:gd name="connsiteX4" fmla="*/ 0 w 1520876"/>
                <a:gd name="connsiteY4" fmla="*/ 0 h 275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876" h="2752628">
                  <a:moveTo>
                    <a:pt x="0" y="0"/>
                  </a:moveTo>
                  <a:lnTo>
                    <a:pt x="1520876" y="0"/>
                  </a:lnTo>
                  <a:lnTo>
                    <a:pt x="1520876" y="2752628"/>
                  </a:lnTo>
                  <a:lnTo>
                    <a:pt x="0" y="27526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8259" tIns="0" rIns="0" bIns="0" numCol="1" spcCol="1270" anchor="t" anchorCtr="0">
              <a:noAutofit/>
            </a:bodyPr>
            <a:lstStyle/>
            <a:p>
              <a:pPr lvl="0" algn="l" defTabSz="844550">
                <a:lnSpc>
                  <a:spcPct val="90000"/>
                </a:lnSpc>
                <a:spcBef>
                  <a:spcPct val="0"/>
                </a:spcBef>
                <a:spcAft>
                  <a:spcPct val="35000"/>
                </a:spcAft>
              </a:pPr>
              <a:r>
                <a:rPr lang="en-US" sz="1900" kern="1200" dirty="0">
                  <a:solidFill>
                    <a:schemeClr val="tx1"/>
                  </a:solidFill>
                </a:rPr>
                <a:t>Coordinated Law Enforcement Practices</a:t>
              </a:r>
            </a:p>
          </p:txBody>
        </p:sp>
      </p:grpSp>
      <p:sp>
        <p:nvSpPr>
          <p:cNvPr id="21" name="Title 1"/>
          <p:cNvSpPr txBox="1">
            <a:spLocks/>
          </p:cNvSpPr>
          <p:nvPr/>
        </p:nvSpPr>
        <p:spPr>
          <a:xfrm>
            <a:off x="7801471" y="4521487"/>
            <a:ext cx="4148833"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pPr algn="r"/>
            <a:r>
              <a:rPr lang="en-US" b="1" dirty="0">
                <a:latin typeface="+mj-lt"/>
              </a:rPr>
              <a:t>Develop a Tenderloin Community Plan</a:t>
            </a:r>
          </a:p>
        </p:txBody>
      </p:sp>
      <p:sp>
        <p:nvSpPr>
          <p:cNvPr id="2" name="Title 1"/>
          <p:cNvSpPr txBox="1">
            <a:spLocks/>
          </p:cNvSpPr>
          <p:nvPr/>
        </p:nvSpPr>
        <p:spPr>
          <a:xfrm>
            <a:off x="570405" y="938490"/>
            <a:ext cx="10947572"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r>
              <a:rPr lang="en-US" b="1" dirty="0">
                <a:latin typeface="+mj-lt"/>
              </a:rPr>
              <a:t>Improve Neighborhood </a:t>
            </a:r>
          </a:p>
          <a:p>
            <a:r>
              <a:rPr lang="en-US" b="1" dirty="0">
                <a:latin typeface="+mj-lt"/>
              </a:rPr>
              <a:t>Safety</a:t>
            </a:r>
          </a:p>
        </p:txBody>
      </p:sp>
      <p:sp>
        <p:nvSpPr>
          <p:cNvPr id="20" name="Oval 19"/>
          <p:cNvSpPr/>
          <p:nvPr/>
        </p:nvSpPr>
        <p:spPr>
          <a:xfrm>
            <a:off x="3798840" y="2365833"/>
            <a:ext cx="297838" cy="297838"/>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Oval 21"/>
          <p:cNvSpPr/>
          <p:nvPr/>
        </p:nvSpPr>
        <p:spPr>
          <a:xfrm>
            <a:off x="2361925" y="3344631"/>
            <a:ext cx="189632" cy="210923"/>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418" y="3234710"/>
            <a:ext cx="3543192" cy="2362128"/>
          </a:xfrm>
          <a:prstGeom prst="rect">
            <a:avLst/>
          </a:prstGeom>
          <a:ln w="12700">
            <a:solidFill>
              <a:srgbClr val="EC7E1E"/>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471" y="2008373"/>
            <a:ext cx="3608645" cy="2407401"/>
          </a:xfrm>
          <a:prstGeom prst="rect">
            <a:avLst/>
          </a:prstGeom>
          <a:ln>
            <a:solidFill>
              <a:srgbClr val="EC7E1E"/>
            </a:solidFill>
          </a:ln>
        </p:spPr>
      </p:pic>
    </p:spTree>
    <p:extLst>
      <p:ext uri="{BB962C8B-B14F-4D97-AF65-F5344CB8AC3E}">
        <p14:creationId xmlns:p14="http://schemas.microsoft.com/office/powerpoint/2010/main" val="291532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53" y="3826768"/>
            <a:ext cx="3656781" cy="2439513"/>
          </a:xfrm>
          <a:prstGeom prst="rect">
            <a:avLst/>
          </a:prstGeom>
          <a:ln>
            <a:solidFill>
              <a:srgbClr val="EC7E1E"/>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044" y="1945116"/>
            <a:ext cx="4267503" cy="2845002"/>
          </a:xfrm>
          <a:prstGeom prst="rect">
            <a:avLst/>
          </a:prstGeom>
          <a:ln>
            <a:solidFill>
              <a:srgbClr val="EC7E1E"/>
            </a:solidFill>
          </a:ln>
        </p:spPr>
      </p:pic>
      <p:sp>
        <p:nvSpPr>
          <p:cNvPr id="3" name="TextBox 2"/>
          <p:cNvSpPr txBox="1"/>
          <p:nvPr/>
        </p:nvSpPr>
        <p:spPr>
          <a:xfrm>
            <a:off x="4884821" y="3826768"/>
            <a:ext cx="1944763" cy="369332"/>
          </a:xfrm>
          <a:prstGeom prst="rect">
            <a:avLst/>
          </a:prstGeom>
          <a:noFill/>
        </p:spPr>
        <p:txBody>
          <a:bodyPr wrap="none" rtlCol="0">
            <a:spAutoFit/>
          </a:bodyPr>
          <a:lstStyle/>
          <a:p>
            <a:r>
              <a:rPr lang="en-US" dirty="0"/>
              <a:t>Wellness Trail Map</a:t>
            </a:r>
          </a:p>
        </p:txBody>
      </p:sp>
      <p:sp>
        <p:nvSpPr>
          <p:cNvPr id="2" name="Title 1"/>
          <p:cNvSpPr txBox="1">
            <a:spLocks/>
          </p:cNvSpPr>
          <p:nvPr/>
        </p:nvSpPr>
        <p:spPr>
          <a:xfrm>
            <a:off x="507371" y="637880"/>
            <a:ext cx="10947572"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r>
              <a:rPr lang="en-US" b="1" dirty="0">
                <a:latin typeface="+mj-lt"/>
              </a:rPr>
              <a:t>Expand Economic </a:t>
            </a:r>
          </a:p>
          <a:p>
            <a:r>
              <a:rPr lang="en-US" b="1" dirty="0">
                <a:latin typeface="+mj-lt"/>
              </a:rPr>
              <a:t>Opportunities for </a:t>
            </a:r>
          </a:p>
          <a:p>
            <a:r>
              <a:rPr lang="en-US" b="1" dirty="0">
                <a:latin typeface="+mj-lt"/>
              </a:rPr>
              <a:t>Residents</a:t>
            </a:r>
          </a:p>
        </p:txBody>
      </p:sp>
      <p:sp>
        <p:nvSpPr>
          <p:cNvPr id="11" name="Title 1"/>
          <p:cNvSpPr txBox="1">
            <a:spLocks/>
          </p:cNvSpPr>
          <p:nvPr/>
        </p:nvSpPr>
        <p:spPr>
          <a:xfrm>
            <a:off x="923975" y="5218642"/>
            <a:ext cx="10947572" cy="1325563"/>
          </a:xfrm>
          <a:prstGeom prst="rect">
            <a:avLst/>
          </a:prstGeom>
        </p:spPr>
        <p:txBody>
          <a:bodyPr/>
          <a:lstStyle>
            <a:defPPr>
              <a:defRPr lang="en-US"/>
            </a:defPPr>
            <a:lvl1pPr>
              <a:lnSpc>
                <a:spcPct val="90000"/>
              </a:lnSpc>
              <a:spcBef>
                <a:spcPct val="0"/>
              </a:spcBef>
              <a:buNone/>
              <a:defRPr sz="4400">
                <a:solidFill>
                  <a:srgbClr val="60A7E5"/>
                </a:solidFill>
                <a:latin typeface="Franklin Gothic Book" charset="0"/>
                <a:ea typeface="Franklin Gothic Book" charset="0"/>
                <a:cs typeface="Franklin Gothic Book" charset="0"/>
              </a:defRPr>
            </a:lvl1pPr>
          </a:lstStyle>
          <a:p>
            <a:pPr algn="r"/>
            <a:r>
              <a:rPr lang="en-US" b="1" dirty="0">
                <a:latin typeface="+mj-lt"/>
              </a:rPr>
              <a:t>Build </a:t>
            </a:r>
          </a:p>
          <a:p>
            <a:pPr algn="r"/>
            <a:r>
              <a:rPr lang="en-US" b="1" dirty="0">
                <a:latin typeface="+mj-lt"/>
              </a:rPr>
              <a:t>Employment Pipeline</a:t>
            </a:r>
          </a:p>
        </p:txBody>
      </p:sp>
      <p:grpSp>
        <p:nvGrpSpPr>
          <p:cNvPr id="7" name="Group 6"/>
          <p:cNvGrpSpPr/>
          <p:nvPr/>
        </p:nvGrpSpPr>
        <p:grpSpPr>
          <a:xfrm>
            <a:off x="1716327" y="461662"/>
            <a:ext cx="6336987" cy="3960617"/>
            <a:chOff x="1592369" y="545346"/>
            <a:chExt cx="6336987" cy="3960617"/>
          </a:xfrm>
        </p:grpSpPr>
        <p:sp>
          <p:nvSpPr>
            <p:cNvPr id="12" name="Shape 11"/>
            <p:cNvSpPr/>
            <p:nvPr/>
          </p:nvSpPr>
          <p:spPr>
            <a:xfrm>
              <a:off x="1592369" y="545346"/>
              <a:ext cx="6336987" cy="3960617"/>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7" name="Oval 16"/>
            <p:cNvSpPr/>
            <p:nvPr/>
          </p:nvSpPr>
          <p:spPr>
            <a:xfrm>
              <a:off x="5802800" y="1417604"/>
              <a:ext cx="411904" cy="411904"/>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8" name="Freeform 17"/>
            <p:cNvSpPr/>
            <p:nvPr/>
          </p:nvSpPr>
          <p:spPr>
            <a:xfrm>
              <a:off x="6160305" y="1107730"/>
              <a:ext cx="1520876" cy="2752628"/>
            </a:xfrm>
            <a:custGeom>
              <a:avLst/>
              <a:gdLst>
                <a:gd name="connsiteX0" fmla="*/ 0 w 1520876"/>
                <a:gd name="connsiteY0" fmla="*/ 0 h 2752628"/>
                <a:gd name="connsiteX1" fmla="*/ 1520876 w 1520876"/>
                <a:gd name="connsiteY1" fmla="*/ 0 h 2752628"/>
                <a:gd name="connsiteX2" fmla="*/ 1520876 w 1520876"/>
                <a:gd name="connsiteY2" fmla="*/ 2752628 h 2752628"/>
                <a:gd name="connsiteX3" fmla="*/ 0 w 1520876"/>
                <a:gd name="connsiteY3" fmla="*/ 2752628 h 2752628"/>
                <a:gd name="connsiteX4" fmla="*/ 0 w 1520876"/>
                <a:gd name="connsiteY4" fmla="*/ 0 h 275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876" h="2752628">
                  <a:moveTo>
                    <a:pt x="0" y="0"/>
                  </a:moveTo>
                  <a:lnTo>
                    <a:pt x="1520876" y="0"/>
                  </a:lnTo>
                  <a:lnTo>
                    <a:pt x="1520876" y="2752628"/>
                  </a:lnTo>
                  <a:lnTo>
                    <a:pt x="0" y="27526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8259" tIns="0" rIns="0" bIns="0" numCol="1" spcCol="1270" anchor="t" anchorCtr="0">
              <a:noAutofit/>
            </a:bodyPr>
            <a:lstStyle/>
            <a:p>
              <a:pPr lvl="0" algn="l" defTabSz="1022350">
                <a:lnSpc>
                  <a:spcPct val="90000"/>
                </a:lnSpc>
                <a:spcBef>
                  <a:spcPct val="0"/>
                </a:spcBef>
                <a:spcAft>
                  <a:spcPct val="35000"/>
                </a:spcAft>
              </a:pPr>
              <a:r>
                <a:rPr lang="en-US" sz="2300" kern="1200" dirty="0"/>
                <a:t>Code Tenderloin</a:t>
              </a:r>
              <a:endParaRPr lang="en-US" sz="2300" kern="1200" dirty="0">
                <a:solidFill>
                  <a:schemeClr val="tx1"/>
                </a:solidFill>
              </a:endParaRPr>
            </a:p>
          </p:txBody>
        </p:sp>
        <p:sp>
          <p:nvSpPr>
            <p:cNvPr id="16" name="Freeform 15"/>
            <p:cNvSpPr/>
            <p:nvPr/>
          </p:nvSpPr>
          <p:spPr>
            <a:xfrm>
              <a:off x="4336323" y="1698012"/>
              <a:ext cx="1520876" cy="2154575"/>
            </a:xfrm>
            <a:custGeom>
              <a:avLst/>
              <a:gdLst>
                <a:gd name="connsiteX0" fmla="*/ 0 w 1520876"/>
                <a:gd name="connsiteY0" fmla="*/ 0 h 2154575"/>
                <a:gd name="connsiteX1" fmla="*/ 1520876 w 1520876"/>
                <a:gd name="connsiteY1" fmla="*/ 0 h 2154575"/>
                <a:gd name="connsiteX2" fmla="*/ 1520876 w 1520876"/>
                <a:gd name="connsiteY2" fmla="*/ 2154575 h 2154575"/>
                <a:gd name="connsiteX3" fmla="*/ 0 w 1520876"/>
                <a:gd name="connsiteY3" fmla="*/ 2154575 h 2154575"/>
                <a:gd name="connsiteX4" fmla="*/ 0 w 1520876"/>
                <a:gd name="connsiteY4" fmla="*/ 0 h 215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876" h="2154575">
                  <a:moveTo>
                    <a:pt x="0" y="0"/>
                  </a:moveTo>
                  <a:lnTo>
                    <a:pt x="1520876" y="0"/>
                  </a:lnTo>
                  <a:lnTo>
                    <a:pt x="1520876" y="2154575"/>
                  </a:lnTo>
                  <a:lnTo>
                    <a:pt x="0" y="21545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7818" tIns="0" rIns="0" bIns="0" numCol="1" spcCol="1270" anchor="t" anchorCtr="0">
              <a:noAutofit/>
            </a:bodyPr>
            <a:lstStyle/>
            <a:p>
              <a:pPr lvl="0" algn="l" defTabSz="1022350">
                <a:lnSpc>
                  <a:spcPct val="90000"/>
                </a:lnSpc>
                <a:spcBef>
                  <a:spcPct val="0"/>
                </a:spcBef>
                <a:spcAft>
                  <a:spcPct val="35000"/>
                </a:spcAft>
              </a:pPr>
              <a:r>
                <a:rPr lang="en-US" sz="2300" kern="1200" dirty="0"/>
                <a:t>Block by Block</a:t>
              </a:r>
            </a:p>
          </p:txBody>
        </p:sp>
        <p:sp>
          <p:nvSpPr>
            <p:cNvPr id="14" name="Freeform 13"/>
            <p:cNvSpPr/>
            <p:nvPr/>
          </p:nvSpPr>
          <p:spPr>
            <a:xfrm>
              <a:off x="2656161" y="2742982"/>
              <a:ext cx="2104702" cy="1144618"/>
            </a:xfrm>
            <a:custGeom>
              <a:avLst/>
              <a:gdLst>
                <a:gd name="connsiteX0" fmla="*/ 0 w 2104702"/>
                <a:gd name="connsiteY0" fmla="*/ 0 h 1144618"/>
                <a:gd name="connsiteX1" fmla="*/ 2104702 w 2104702"/>
                <a:gd name="connsiteY1" fmla="*/ 0 h 1144618"/>
                <a:gd name="connsiteX2" fmla="*/ 2104702 w 2104702"/>
                <a:gd name="connsiteY2" fmla="*/ 1144618 h 1144618"/>
                <a:gd name="connsiteX3" fmla="*/ 0 w 2104702"/>
                <a:gd name="connsiteY3" fmla="*/ 1144618 h 1144618"/>
                <a:gd name="connsiteX4" fmla="*/ 0 w 2104702"/>
                <a:gd name="connsiteY4" fmla="*/ 0 h 114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702" h="1144618">
                  <a:moveTo>
                    <a:pt x="0" y="0"/>
                  </a:moveTo>
                  <a:lnTo>
                    <a:pt x="2104702" y="0"/>
                  </a:lnTo>
                  <a:lnTo>
                    <a:pt x="2104702" y="1144618"/>
                  </a:lnTo>
                  <a:lnTo>
                    <a:pt x="0" y="11446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304" tIns="0" rIns="0" bIns="0" numCol="1" spcCol="1270" anchor="t" anchorCtr="0">
              <a:noAutofit/>
            </a:bodyPr>
            <a:lstStyle/>
            <a:p>
              <a:pPr lvl="0" algn="l" defTabSz="1022350">
                <a:lnSpc>
                  <a:spcPct val="90000"/>
                </a:lnSpc>
                <a:spcBef>
                  <a:spcPct val="0"/>
                </a:spcBef>
                <a:spcAft>
                  <a:spcPct val="35000"/>
                </a:spcAft>
              </a:pPr>
              <a:r>
                <a:rPr lang="en-US" sz="2300" kern="1200" dirty="0"/>
                <a:t>Downtown Streets Team</a:t>
              </a:r>
            </a:p>
          </p:txBody>
        </p:sp>
        <p:sp>
          <p:nvSpPr>
            <p:cNvPr id="15" name="Oval 14"/>
            <p:cNvSpPr/>
            <p:nvPr/>
          </p:nvSpPr>
          <p:spPr>
            <a:xfrm>
              <a:off x="4035851" y="2017730"/>
              <a:ext cx="297838" cy="297838"/>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sp>
        <p:nvSpPr>
          <p:cNvPr id="20" name="TextBox 19"/>
          <p:cNvSpPr txBox="1"/>
          <p:nvPr/>
        </p:nvSpPr>
        <p:spPr>
          <a:xfrm>
            <a:off x="2346158" y="2707105"/>
            <a:ext cx="184731" cy="369332"/>
          </a:xfrm>
          <a:prstGeom prst="rect">
            <a:avLst/>
          </a:prstGeom>
          <a:noFill/>
        </p:spPr>
        <p:txBody>
          <a:bodyPr wrap="none" rtlCol="0">
            <a:spAutoFit/>
          </a:bodyPr>
          <a:lstStyle/>
          <a:p>
            <a:endParaRPr lang="en-US" dirty="0"/>
          </a:p>
        </p:txBody>
      </p:sp>
      <p:sp>
        <p:nvSpPr>
          <p:cNvPr id="22" name="Oval 21"/>
          <p:cNvSpPr/>
          <p:nvPr/>
        </p:nvSpPr>
        <p:spPr>
          <a:xfrm>
            <a:off x="2578119" y="3118954"/>
            <a:ext cx="216568" cy="225306"/>
          </a:xfrm>
          <a:prstGeom prst="ellipse">
            <a:avLst/>
          </a:prstGeom>
          <a:solidFill>
            <a:srgbClr val="60A7E5"/>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9274" r="35648"/>
          <a:stretch/>
        </p:blipFill>
        <p:spPr>
          <a:xfrm>
            <a:off x="4575790" y="2517914"/>
            <a:ext cx="2749662" cy="3330436"/>
          </a:xfrm>
          <a:prstGeom prst="rect">
            <a:avLst/>
          </a:prstGeom>
          <a:ln>
            <a:solidFill>
              <a:srgbClr val="EC7E1E"/>
            </a:solidFill>
          </a:ln>
        </p:spPr>
      </p:pic>
    </p:spTree>
    <p:extLst>
      <p:ext uri="{BB962C8B-B14F-4D97-AF65-F5344CB8AC3E}">
        <p14:creationId xmlns:p14="http://schemas.microsoft.com/office/powerpoint/2010/main" val="1470593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692" y="231247"/>
            <a:ext cx="4354974" cy="6193900"/>
          </a:xfrm>
          <a:prstGeom prst="rect">
            <a:avLst/>
          </a:prstGeom>
        </p:spPr>
      </p:pic>
      <p:sp>
        <p:nvSpPr>
          <p:cNvPr id="2" name="TextBox 1"/>
          <p:cNvSpPr txBox="1"/>
          <p:nvPr/>
        </p:nvSpPr>
        <p:spPr>
          <a:xfrm>
            <a:off x="114303" y="2937601"/>
            <a:ext cx="11919857" cy="1938992"/>
          </a:xfrm>
          <a:prstGeom prst="rect">
            <a:avLst/>
          </a:prstGeom>
          <a:solidFill>
            <a:schemeClr val="bg1"/>
          </a:solidFill>
          <a:ln w="28575">
            <a:solidFill>
              <a:srgbClr val="60A7E5"/>
            </a:solidFill>
          </a:ln>
        </p:spPr>
        <p:txBody>
          <a:bodyPr wrap="square" rtlCol="0">
            <a:spAutoFit/>
          </a:bodyPr>
          <a:lstStyle/>
          <a:p>
            <a:pPr algn="ctr"/>
            <a:r>
              <a:rPr lang="en-US" sz="4000" b="1" dirty="0"/>
              <a:t>Visit </a:t>
            </a:r>
            <a:r>
              <a:rPr lang="en-US" sz="4000" b="1" dirty="0">
                <a:solidFill>
                  <a:srgbClr val="EC7E1E"/>
                </a:solidFill>
                <a:hlinkClick r:id="rId4"/>
              </a:rPr>
              <a:t>http://www.saintfrancisfoundation.org/tenderloinhip</a:t>
            </a:r>
            <a:r>
              <a:rPr lang="en-US" sz="4000" b="1" dirty="0"/>
              <a:t> </a:t>
            </a:r>
          </a:p>
          <a:p>
            <a:pPr algn="ctr"/>
            <a:r>
              <a:rPr lang="en-US" sz="4000" b="1" dirty="0"/>
              <a:t>for more stories</a:t>
            </a:r>
          </a:p>
        </p:txBody>
      </p:sp>
    </p:spTree>
    <p:extLst>
      <p:ext uri="{BB962C8B-B14F-4D97-AF65-F5344CB8AC3E}">
        <p14:creationId xmlns:p14="http://schemas.microsoft.com/office/powerpoint/2010/main" val="2141321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514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0" y="-4813"/>
            <a:ext cx="654518" cy="6858000"/>
          </a:xfrm>
          <a:prstGeom prst="rect">
            <a:avLst/>
          </a:prstGeom>
          <a:solidFill>
            <a:srgbClr val="EC7E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1531065" y="0"/>
            <a:ext cx="654518" cy="6862813"/>
          </a:xfrm>
          <a:prstGeom prst="rect">
            <a:avLst/>
          </a:prstGeom>
          <a:solidFill>
            <a:srgbClr val="EC7E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4554487" y="2592907"/>
            <a:ext cx="3083027" cy="3083027"/>
            <a:chOff x="4554487" y="2509252"/>
            <a:chExt cx="3083027" cy="3083027"/>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306" y="2579071"/>
              <a:ext cx="2943389" cy="2943389"/>
            </a:xfrm>
            <a:prstGeom prst="rect">
              <a:avLst/>
            </a:prstGeom>
            <a:ln>
              <a:noFill/>
            </a:ln>
          </p:spPr>
        </p:pic>
        <p:sp>
          <p:nvSpPr>
            <p:cNvPr id="30" name="Oval 29"/>
            <p:cNvSpPr/>
            <p:nvPr/>
          </p:nvSpPr>
          <p:spPr>
            <a:xfrm>
              <a:off x="4554487" y="2509252"/>
              <a:ext cx="3083027" cy="3083027"/>
            </a:xfrm>
            <a:prstGeom prst="ellipse">
              <a:avLst/>
            </a:prstGeom>
            <a:noFill/>
            <a:ln w="38100">
              <a:solidFill>
                <a:srgbClr val="60A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p:cNvSpPr/>
          <p:nvPr/>
        </p:nvSpPr>
        <p:spPr>
          <a:xfrm>
            <a:off x="4039254" y="6068964"/>
            <a:ext cx="4113498" cy="369332"/>
          </a:xfrm>
          <a:prstGeom prst="rect">
            <a:avLst/>
          </a:prstGeom>
        </p:spPr>
        <p:txBody>
          <a:bodyPr wrap="none">
            <a:spAutoFit/>
          </a:bodyPr>
          <a:lstStyle/>
          <a:p>
            <a:pPr algn="ctr"/>
            <a:r>
              <a:rPr lang="en-US" b="1" dirty="0">
                <a:solidFill>
                  <a:srgbClr val="79BDE9"/>
                </a:solidFill>
              </a:rPr>
              <a:t>saintfrancisfoundation.org/tenderloinhip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832" y="907771"/>
            <a:ext cx="4862337" cy="1038960"/>
          </a:xfrm>
          <a:prstGeom prst="rect">
            <a:avLst/>
          </a:prstGeom>
        </p:spPr>
      </p:pic>
    </p:spTree>
    <p:extLst>
      <p:ext uri="{BB962C8B-B14F-4D97-AF65-F5344CB8AC3E}">
        <p14:creationId xmlns:p14="http://schemas.microsoft.com/office/powerpoint/2010/main" val="6407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9D14089-2E8A-D641-88C3-5357F1BE14BE}"/>
              </a:ext>
            </a:extLst>
          </p:cNvPr>
          <p:cNvSpPr txBox="1">
            <a:spLocks/>
          </p:cNvSpPr>
          <p:nvPr/>
        </p:nvSpPr>
        <p:spPr>
          <a:xfrm>
            <a:off x="1061357" y="1224192"/>
            <a:ext cx="10639844" cy="279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a:t>
            </a:r>
          </a:p>
          <a:p>
            <a:r>
              <a:rPr lang="en-US" dirty="0">
                <a:solidFill>
                  <a:srgbClr val="60A7E5"/>
                </a:solidFill>
                <a:ea typeface="Franklin Gothic Book" charset="0"/>
                <a:cs typeface="Franklin Gothic Book" charset="0"/>
              </a:rPr>
              <a:t>The human face of injection drug use and addiction in the Tenderloin – stories from the field</a:t>
            </a:r>
          </a:p>
          <a:p>
            <a:endParaRPr lang="en-US" b="1" dirty="0">
              <a:solidFill>
                <a:srgbClr val="60A7E5"/>
              </a:solidFill>
              <a:ea typeface="Franklin Gothic Book" charset="0"/>
              <a:cs typeface="Franklin Gothic Book" charset="0"/>
            </a:endParaRPr>
          </a:p>
          <a:p>
            <a:pPr algn="ctr"/>
            <a:r>
              <a:rPr lang="en-US" b="1" dirty="0">
                <a:solidFill>
                  <a:srgbClr val="60A7E5"/>
                </a:solidFill>
                <a:ea typeface="Franklin Gothic Book" charset="0"/>
                <a:cs typeface="Franklin Gothic Book" charset="0"/>
              </a:rPr>
              <a:t>Terry Morris – San Francisco  AIDS Foundation</a:t>
            </a:r>
            <a:endParaRPr lang="en-US" b="1" dirty="0">
              <a:solidFill>
                <a:srgbClr val="60A7E5"/>
              </a:solidFill>
            </a:endParaRPr>
          </a:p>
        </p:txBody>
      </p:sp>
    </p:spTree>
    <p:extLst>
      <p:ext uri="{BB962C8B-B14F-4D97-AF65-F5344CB8AC3E}">
        <p14:creationId xmlns:p14="http://schemas.microsoft.com/office/powerpoint/2010/main" val="862988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816429" y="2042014"/>
            <a:ext cx="10695214" cy="3831818"/>
          </a:xfrm>
          <a:prstGeom prst="rect">
            <a:avLst/>
          </a:prstGeom>
        </p:spPr>
        <p:txBody>
          <a:bodyPr wrap="square">
            <a:spAutoFit/>
          </a:bodyPr>
          <a:lstStyle/>
          <a:p>
            <a:pPr marL="914400"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84% injected drugs outside in public</a:t>
            </a:r>
          </a:p>
          <a:p>
            <a:pPr marL="914400"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43% did not have stable housing</a:t>
            </a:r>
          </a:p>
          <a:p>
            <a:pPr marL="914400" lvl="1" indent="-45720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68% with housing instability reported sharing syringes (a marker for HIV and hepatitis transmission)</a:t>
            </a:r>
          </a:p>
          <a:p>
            <a:pPr marL="914400" lvl="1" indent="-457200">
              <a:lnSpc>
                <a:spcPct val="150000"/>
              </a:lnSpc>
              <a:buClr>
                <a:schemeClr val="accent2"/>
              </a:buClr>
              <a:buFont typeface="Arial" panose="020B0604020202020204" pitchFamily="34" charset="0"/>
              <a:buChar char="•"/>
            </a:pPr>
            <a:r>
              <a:rPr lang="en-US" sz="3000" b="1" dirty="0">
                <a:solidFill>
                  <a:srgbClr val="EC7E1E"/>
                </a:solidFill>
                <a:latin typeface="Franklin Gothic Book" charset="0"/>
              </a:rPr>
              <a:t>90% indicated they would use Safe Injection Services</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816429" y="212270"/>
            <a:ext cx="10401300" cy="2123658"/>
          </a:xfrm>
          <a:prstGeom prst="rect">
            <a:avLst/>
          </a:prstGeom>
          <a:noFill/>
        </p:spPr>
        <p:txBody>
          <a:bodyPr wrap="square" rtlCol="0">
            <a:spAutoFit/>
          </a:bodyPr>
          <a:lstStyle/>
          <a:p>
            <a:pPr lvl="0"/>
            <a:r>
              <a:rPr lang="en-US" sz="4400" b="1" dirty="0">
                <a:solidFill>
                  <a:srgbClr val="60A7E5"/>
                </a:solidFill>
                <a:latin typeface="+mj-lt"/>
              </a:rPr>
              <a:t>2016 survey among 200 Tenderloin + South of Market people who inject drugs found</a:t>
            </a:r>
          </a:p>
          <a:p>
            <a:pPr algn="ctr"/>
            <a:endParaRPr lang="en-US" sz="4400" b="1" dirty="0">
              <a:solidFill>
                <a:srgbClr val="60A7E5"/>
              </a:solidFill>
              <a:latin typeface="+mj-lt"/>
            </a:endParaRPr>
          </a:p>
        </p:txBody>
      </p:sp>
    </p:spTree>
    <p:extLst>
      <p:ext uri="{BB962C8B-B14F-4D97-AF65-F5344CB8AC3E}">
        <p14:creationId xmlns:p14="http://schemas.microsoft.com/office/powerpoint/2010/main" val="98341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9D14089-2E8A-D641-88C3-5357F1BE14BE}"/>
              </a:ext>
            </a:extLst>
          </p:cNvPr>
          <p:cNvSpPr txBox="1">
            <a:spLocks/>
          </p:cNvSpPr>
          <p:nvPr/>
        </p:nvSpPr>
        <p:spPr>
          <a:xfrm>
            <a:off x="1061357" y="1420136"/>
            <a:ext cx="10639844" cy="2792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60A7E5"/>
                </a:solidFill>
                <a:ea typeface="Franklin Gothic Book" charset="0"/>
                <a:cs typeface="Franklin Gothic Book" charset="0"/>
              </a:rPr>
              <a:t>Safer Inside</a:t>
            </a:r>
            <a:r>
              <a:rPr lang="en-US" b="1" dirty="0">
                <a:solidFill>
                  <a:srgbClr val="60A7E5"/>
                </a:solidFill>
                <a:ea typeface="Franklin Gothic Book" charset="0"/>
                <a:cs typeface="Franklin Gothic Book" charset="0"/>
              </a:rPr>
              <a:t>: </a:t>
            </a:r>
          </a:p>
          <a:p>
            <a:r>
              <a:rPr lang="en-US" dirty="0">
                <a:solidFill>
                  <a:srgbClr val="60A7E5"/>
                </a:solidFill>
                <a:ea typeface="Franklin Gothic Book" charset="0"/>
                <a:cs typeface="Franklin Gothic Book" charset="0"/>
              </a:rPr>
              <a:t>Safe Injection Services from a harm reduction lens</a:t>
            </a:r>
          </a:p>
          <a:p>
            <a:endParaRPr lang="en-US" b="1" dirty="0">
              <a:solidFill>
                <a:srgbClr val="60A7E5"/>
              </a:solidFill>
            </a:endParaRPr>
          </a:p>
          <a:p>
            <a:endParaRPr lang="en-US" b="1" dirty="0">
              <a:solidFill>
                <a:srgbClr val="60A7E5"/>
              </a:solidFill>
            </a:endParaRPr>
          </a:p>
          <a:p>
            <a:pPr algn="ctr"/>
            <a:r>
              <a:rPr lang="en-US" b="1" dirty="0">
                <a:solidFill>
                  <a:srgbClr val="60A7E5"/>
                </a:solidFill>
              </a:rPr>
              <a:t>Paul Harkin - Glide</a:t>
            </a:r>
          </a:p>
          <a:p>
            <a:pPr algn="ctr"/>
            <a:endParaRPr lang="en-US" b="1" dirty="0">
              <a:solidFill>
                <a:srgbClr val="514C44"/>
              </a:solidFill>
            </a:endParaRPr>
          </a:p>
        </p:txBody>
      </p:sp>
    </p:spTree>
    <p:extLst>
      <p:ext uri="{BB962C8B-B14F-4D97-AF65-F5344CB8AC3E}">
        <p14:creationId xmlns:p14="http://schemas.microsoft.com/office/powerpoint/2010/main" val="38049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473527" y="1307341"/>
            <a:ext cx="12262755" cy="5216813"/>
          </a:xfrm>
          <a:prstGeom prst="rect">
            <a:avLst/>
          </a:prstGeom>
        </p:spPr>
        <p:txBody>
          <a:bodyPr wrap="square">
            <a:spAutoFit/>
          </a:bodyPr>
          <a:lstStyle/>
          <a:p>
            <a:pPr marL="1657350" lvl="1"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Includes a spectrum of health, social service and substance use programs and interventions</a:t>
            </a:r>
          </a:p>
          <a:p>
            <a:pPr marL="1657350" lvl="1"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Includes prevention, treatment and health care </a:t>
            </a:r>
          </a:p>
          <a:p>
            <a:pPr marL="1657350" lvl="1"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Does not judge the person or their use of injection drugs</a:t>
            </a:r>
          </a:p>
          <a:p>
            <a:pPr marL="1657350" lvl="1"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Accepts the client as is and recognizes that the client may not be ready to stop using injection drugs</a:t>
            </a:r>
          </a:p>
          <a:p>
            <a:pPr marL="1657350" lvl="1"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Focuses on small, incremental steps in a person’s recovery</a:t>
            </a:r>
          </a:p>
          <a:p>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228601" y="537900"/>
            <a:ext cx="10858500" cy="769441"/>
          </a:xfrm>
          <a:prstGeom prst="rect">
            <a:avLst/>
          </a:prstGeom>
          <a:noFill/>
        </p:spPr>
        <p:txBody>
          <a:bodyPr wrap="square" rtlCol="0">
            <a:spAutoFit/>
          </a:bodyPr>
          <a:lstStyle/>
          <a:p>
            <a:pPr algn="ctr"/>
            <a:r>
              <a:rPr lang="en-US" sz="4400" b="1" dirty="0">
                <a:solidFill>
                  <a:srgbClr val="60A7E5"/>
                </a:solidFill>
                <a:latin typeface="+mj-lt"/>
              </a:rPr>
              <a:t>Client Directed Harm Reduction</a:t>
            </a:r>
          </a:p>
        </p:txBody>
      </p:sp>
    </p:spTree>
    <p:extLst>
      <p:ext uri="{BB962C8B-B14F-4D97-AF65-F5344CB8AC3E}">
        <p14:creationId xmlns:p14="http://schemas.microsoft.com/office/powerpoint/2010/main" val="260780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C462A-6188-374B-B180-6C2217C27202}"/>
              </a:ext>
            </a:extLst>
          </p:cNvPr>
          <p:cNvSpPr/>
          <p:nvPr/>
        </p:nvSpPr>
        <p:spPr>
          <a:xfrm>
            <a:off x="-204106" y="1307341"/>
            <a:ext cx="11723913" cy="5216813"/>
          </a:xfrm>
          <a:prstGeom prst="rect">
            <a:avLst/>
          </a:prstGeom>
        </p:spPr>
        <p:txBody>
          <a:bodyPr wrap="square">
            <a:spAutoFit/>
          </a:bodyPr>
          <a:lstStyle/>
          <a:p>
            <a:pPr marL="1371600" lvl="1">
              <a:lnSpc>
                <a:spcPct val="150000"/>
              </a:lnSpc>
              <a:buClr>
                <a:schemeClr val="accent2"/>
              </a:buClr>
            </a:pPr>
            <a:r>
              <a:rPr lang="en-US" sz="3000" dirty="0">
                <a:solidFill>
                  <a:schemeClr val="tx1">
                    <a:lumMod val="65000"/>
                    <a:lumOff val="35000"/>
                  </a:schemeClr>
                </a:solidFill>
                <a:latin typeface="Franklin Gothic Book" charset="0"/>
              </a:rPr>
              <a:t>Use proven, evidenced based interventions that help PWID change unsafe behaviors.  These include:</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Syringe exchange </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Opioid agonist therapy OAT (e.g., Methadone and Buprenorphine)</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Naloxone training and distribution</a:t>
            </a:r>
          </a:p>
          <a:p>
            <a:pPr marL="2114550" lvl="2" indent="-285750">
              <a:lnSpc>
                <a:spcPct val="150000"/>
              </a:lnSpc>
              <a:buClr>
                <a:schemeClr val="accent2"/>
              </a:buClr>
              <a:buFont typeface="Arial" panose="020B0604020202020204" pitchFamily="34" charset="0"/>
              <a:buChar char="•"/>
            </a:pPr>
            <a:r>
              <a:rPr lang="en-US" sz="3000" dirty="0">
                <a:solidFill>
                  <a:schemeClr val="tx1">
                    <a:lumMod val="65000"/>
                    <a:lumOff val="35000"/>
                  </a:schemeClr>
                </a:solidFill>
                <a:latin typeface="Franklin Gothic Book" charset="0"/>
              </a:rPr>
              <a:t>Client centered counseling</a:t>
            </a:r>
          </a:p>
          <a:p>
            <a:endParaRPr lang="en-US" dirty="0"/>
          </a:p>
        </p:txBody>
      </p:sp>
      <p:sp>
        <p:nvSpPr>
          <p:cNvPr id="3" name="TextBox 2">
            <a:extLst>
              <a:ext uri="{FF2B5EF4-FFF2-40B4-BE49-F238E27FC236}">
                <a16:creationId xmlns:a16="http://schemas.microsoft.com/office/drawing/2014/main" id="{BB9FA313-10B7-4749-90D7-654434E82EE6}"/>
              </a:ext>
            </a:extLst>
          </p:cNvPr>
          <p:cNvSpPr txBox="1"/>
          <p:nvPr/>
        </p:nvSpPr>
        <p:spPr>
          <a:xfrm>
            <a:off x="228601" y="537900"/>
            <a:ext cx="10858500" cy="769441"/>
          </a:xfrm>
          <a:prstGeom prst="rect">
            <a:avLst/>
          </a:prstGeom>
          <a:noFill/>
        </p:spPr>
        <p:txBody>
          <a:bodyPr wrap="square" rtlCol="0">
            <a:spAutoFit/>
          </a:bodyPr>
          <a:lstStyle/>
          <a:p>
            <a:pPr algn="ctr"/>
            <a:r>
              <a:rPr lang="en-US" sz="4400" b="1" dirty="0">
                <a:solidFill>
                  <a:srgbClr val="60A7E5"/>
                </a:solidFill>
                <a:latin typeface="+mj-lt"/>
              </a:rPr>
              <a:t>Harm Reduction Programs</a:t>
            </a:r>
          </a:p>
        </p:txBody>
      </p:sp>
    </p:spTree>
    <p:extLst>
      <p:ext uri="{BB962C8B-B14F-4D97-AF65-F5344CB8AC3E}">
        <p14:creationId xmlns:p14="http://schemas.microsoft.com/office/powerpoint/2010/main" val="3983707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A87B3BADCD0F4C8CEC96270515E6F8" ma:contentTypeVersion="5" ma:contentTypeDescription="Create a new document." ma:contentTypeScope="" ma:versionID="e5db11f6b9836ccab4741b88a63ae4b6">
  <xsd:schema xmlns:xsd="http://www.w3.org/2001/XMLSchema" xmlns:xs="http://www.w3.org/2001/XMLSchema" xmlns:p="http://schemas.microsoft.com/office/2006/metadata/properties" xmlns:ns2="7a49660e-74bc-4ccb-9fdb-66ea6c4bbc77" targetNamespace="http://schemas.microsoft.com/office/2006/metadata/properties" ma:root="true" ma:fieldsID="5658f033c44a72e6d53e0f38b8643959" ns2:_="">
    <xsd:import namespace="7a49660e-74bc-4ccb-9fdb-66ea6c4bbc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9660e-74bc-4ccb-9fdb-66ea6c4bbc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E72E91-8EC1-4B72-904C-89BA99637D58}">
  <ds:schemaRefs>
    <ds:schemaRef ds:uri="http://schemas.microsoft.com/sharepoint/v3/contenttype/forms"/>
  </ds:schemaRefs>
</ds:datastoreItem>
</file>

<file path=customXml/itemProps2.xml><?xml version="1.0" encoding="utf-8"?>
<ds:datastoreItem xmlns:ds="http://schemas.openxmlformats.org/officeDocument/2006/customXml" ds:itemID="{0BDA1CBA-BE08-4484-8142-0E2F44751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9660e-74bc-4ccb-9fdb-66ea6c4bbc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0A41F6-1B9A-429D-8CB8-FCCE51D5E75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27908</TotalTime>
  <Words>3731</Words>
  <Application>Microsoft Macintosh PowerPoint</Application>
  <PresentationFormat>Widescreen</PresentationFormat>
  <Paragraphs>476</Paragraphs>
  <Slides>45</Slides>
  <Notes>40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Arial</vt:lpstr>
      <vt:lpstr>Calibri</vt:lpstr>
      <vt:lpstr>Calibri Light</vt:lpstr>
      <vt:lpstr>Cambria</vt:lpstr>
      <vt:lpstr>Century Gothic</vt:lpstr>
      <vt:lpstr>Franklin Gothic Book</vt:lpstr>
      <vt:lpstr>Franklin Gothic Demi Cond</vt:lpstr>
      <vt:lpstr>Mangal</vt:lpstr>
      <vt:lpstr>Times New Roman</vt:lpstr>
      <vt:lpstr>Trebuchet MS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Vivek H. Murthy, M.D., M.B.A Office of the Surgeon General,  Washington, DC: November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McAuliffe</dc:creator>
  <cp:lastModifiedBy>Jennifer Kiss</cp:lastModifiedBy>
  <cp:revision>487</cp:revision>
  <cp:lastPrinted>2018-05-02T19:59:15Z</cp:lastPrinted>
  <dcterms:created xsi:type="dcterms:W3CDTF">2016-12-14T17:16:03Z</dcterms:created>
  <dcterms:modified xsi:type="dcterms:W3CDTF">2018-05-03T15:29:23Z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0x0101006BA87B3BADCD0F4C8CEC96270515E6F8</vt:lpwstr>
  </property>
</Properties>
</file>