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8" r:id="rId4"/>
    <p:sldId id="257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ira Pingali" initials="SP" lastIdx="9" clrIdx="0"/>
  <p:cmAuthor id="1" name="Rosie Chu" initials="RC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84946" autoAdjust="0"/>
  </p:normalViewPr>
  <p:slideViewPr>
    <p:cSldViewPr>
      <p:cViewPr>
        <p:scale>
          <a:sx n="90" d="100"/>
          <a:sy n="90" d="100"/>
        </p:scale>
        <p:origin x="-25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26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97E3D-EA24-40B5-AD9C-274491416379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B97A1-E84F-4255-A36A-CFF7B6102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6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B97A1-E84F-4255-A36A-CFF7B61025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9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10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0" y="63246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8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4008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10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0" y="6363733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11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H:\CHCN_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66738"/>
            <a:ext cx="30734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5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0" y="63246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26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29000" y="63246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29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33800" y="63246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4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352800" y="63246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77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52800" y="64008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4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0" y="6400800"/>
            <a:ext cx="2133600" cy="365125"/>
          </a:xfrm>
        </p:spPr>
        <p:txBody>
          <a:bodyPr/>
          <a:lstStyle/>
          <a:p>
            <a:fld id="{BDA8A0C4-645B-4BFD-8ADB-AF8EA0D08F2C}" type="datetimeFigureOut">
              <a:rPr lang="en-US" smtClean="0"/>
              <a:t>10/19/2018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K:\Staff\Joiw\CHCN Branding\Communications\Promotional Items\CombinedColorBa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" y="6752609"/>
            <a:ext cx="9144000" cy="10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AHC CHCN Organizational Materials\PowerPoint Templates\CHCNLogo_Initial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91"/>
            <a:ext cx="1600200" cy="63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A0C4-645B-4BFD-8ADB-AF8EA0D08F2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EDE8-8504-4EC7-92DB-22B1B953C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7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928" y="1828800"/>
            <a:ext cx="80010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Impact of Moving </a:t>
            </a:r>
            <a:br>
              <a:rPr lang="en-US" dirty="0" smtClean="0"/>
            </a:br>
            <a:r>
              <a:rPr lang="en-US" dirty="0" smtClean="0"/>
              <a:t>Towards Centralized Technology Solutions</a:t>
            </a:r>
            <a:endParaRPr lang="en-US" dirty="0"/>
          </a:p>
        </p:txBody>
      </p:sp>
      <p:pic>
        <p:nvPicPr>
          <p:cNvPr id="1032" name="Picture 8" descr="C:\Users\rchu\AppData\Local\Microsoft\Windows\Temporary Internet Files\Content.IE5\OE3WXIBA\complainer-or-leade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228" y="3733800"/>
            <a:ext cx="3200400" cy="212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\\FS3\COMDATA2\staff\charles\chcn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06854"/>
            <a:ext cx="43053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4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7693111" cy="551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5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Maze of Individualized Solutions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2286000"/>
            <a:ext cx="1524000" cy="838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EHR: OCHIN EPIC 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810000" y="1676400"/>
            <a:ext cx="1524000" cy="838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 Centers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991225" y="3919537"/>
            <a:ext cx="1669596" cy="8572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 Directory: Purple Binder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657600" y="4057650"/>
            <a:ext cx="1524000" cy="838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 Plans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724400" y="5153025"/>
            <a:ext cx="1524000" cy="838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Consortia 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705600" y="1847850"/>
            <a:ext cx="1524000" cy="838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EHR: EPIC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905125" y="2762250"/>
            <a:ext cx="1524000" cy="838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Hospitals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66800" y="3581400"/>
            <a:ext cx="1524000" cy="838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Management Tool: Welkin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181600" y="2914650"/>
            <a:ext cx="1524000" cy="838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Case Management </a:t>
            </a:r>
            <a:r>
              <a:rPr lang="en-US" dirty="0" smtClean="0"/>
              <a:t>Tool: CHR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781300" y="4760119"/>
            <a:ext cx="809625" cy="5048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181600" y="4838700"/>
            <a:ext cx="342900" cy="2286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191125" y="4305299"/>
            <a:ext cx="800100" cy="2286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274378" y="4822031"/>
            <a:ext cx="386443" cy="5857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124575" y="2286000"/>
            <a:ext cx="504825" cy="6286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338387" y="2124075"/>
            <a:ext cx="1395413" cy="3143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676400" y="2286000"/>
            <a:ext cx="1800225" cy="13144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800475" y="2543175"/>
            <a:ext cx="209550" cy="1619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495800" y="2543175"/>
            <a:ext cx="381000" cy="5810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5353050" y="2124075"/>
            <a:ext cx="4572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2628900" y="3657599"/>
            <a:ext cx="381000" cy="4762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3686175" y="3638549"/>
            <a:ext cx="114300" cy="3619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2628900" y="4295775"/>
            <a:ext cx="1028700" cy="123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009775" y="4524374"/>
            <a:ext cx="1619250" cy="5905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153025" y="3819524"/>
            <a:ext cx="657225" cy="2000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824413" y="2543175"/>
            <a:ext cx="128587" cy="1457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1447800" y="4452937"/>
            <a:ext cx="228600" cy="6143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477000" y="5104039"/>
            <a:ext cx="1524000" cy="8382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 Tool: Care Message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295400" y="5114925"/>
            <a:ext cx="1524000" cy="8382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 Tool: Well Text 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009900" y="5264943"/>
            <a:ext cx="1524000" cy="838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Resource Directory</a:t>
            </a:r>
            <a:r>
              <a:rPr lang="en-US" dirty="0" smtClean="0"/>
              <a:t>: Aunt Bertha 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5" idx="0"/>
          </p:cNvCxnSpPr>
          <p:nvPr/>
        </p:nvCxnSpPr>
        <p:spPr>
          <a:xfrm flipH="1" flipV="1">
            <a:off x="3743325" y="4912519"/>
            <a:ext cx="28575" cy="3524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5343525" y="4686300"/>
            <a:ext cx="1133475" cy="466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9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214" y="381000"/>
            <a:ext cx="8229600" cy="1143000"/>
          </a:xfrm>
        </p:spPr>
        <p:txBody>
          <a:bodyPr/>
          <a:lstStyle/>
          <a:p>
            <a:r>
              <a:rPr lang="en-US" dirty="0" smtClean="0"/>
              <a:t>E-Referral Platforms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953000" y="2000250"/>
            <a:ext cx="2057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Alameda Health System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752600" y="200025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Community Health Center Network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590797" y="3351439"/>
            <a:ext cx="1447801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Rubicon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762000" y="3732439"/>
            <a:ext cx="1524000" cy="914400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OCHIN EPIC 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6857999" y="3788229"/>
            <a:ext cx="1524000" cy="914400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EPIC 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22814" y="5325836"/>
            <a:ext cx="3200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E-referral/E-consult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>
            <a:off x="4810125" y="3332389"/>
            <a:ext cx="1743076" cy="590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trike="sngStrike" dirty="0" smtClean="0"/>
              <a:t>Rubicon</a:t>
            </a:r>
            <a:r>
              <a:rPr lang="en-US" dirty="0" smtClean="0"/>
              <a:t> EPIC</a:t>
            </a:r>
            <a:endParaRPr lang="en-US" dirty="0"/>
          </a:p>
        </p:txBody>
      </p:sp>
      <p:sp>
        <p:nvSpPr>
          <p:cNvPr id="12" name="&quot;No&quot; Symbol 11"/>
          <p:cNvSpPr/>
          <p:nvPr/>
        </p:nvSpPr>
        <p:spPr>
          <a:xfrm>
            <a:off x="4114800" y="3370489"/>
            <a:ext cx="609600" cy="590550"/>
          </a:xfrm>
          <a:prstGeom prst="noSmoking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81400" y="3788229"/>
            <a:ext cx="0" cy="1423307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23114" y="3788229"/>
            <a:ext cx="0" cy="139065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48743" y="2990850"/>
            <a:ext cx="0" cy="51435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23114" y="2895600"/>
            <a:ext cx="0" cy="60960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388428" y="4391025"/>
            <a:ext cx="146957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86000" y="4391025"/>
            <a:ext cx="1295400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61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of a Centralized Solution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1600200"/>
            <a:ext cx="2133600" cy="990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Solution 1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019800" y="1600200"/>
            <a:ext cx="2133600" cy="990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Solution 3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05200" y="1600200"/>
            <a:ext cx="2133600" cy="990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Solution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3124200"/>
            <a:ext cx="3124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Single Centralized Solution 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81200" y="2667000"/>
            <a:ext cx="990600" cy="533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248400" y="2667000"/>
            <a:ext cx="838200" cy="533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657725" y="2590800"/>
            <a:ext cx="0" cy="4953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rved Right Arrow 22"/>
          <p:cNvSpPr/>
          <p:nvPr/>
        </p:nvSpPr>
        <p:spPr>
          <a:xfrm flipV="1">
            <a:off x="1609725" y="3581400"/>
            <a:ext cx="1219200" cy="1905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>
            <a:off x="6324600" y="3733800"/>
            <a:ext cx="1143000" cy="1752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124200" y="4610100"/>
            <a:ext cx="2895600" cy="11811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happens </a:t>
            </a:r>
            <a:r>
              <a:rPr lang="en-US" smtClean="0"/>
              <a:t>to local solutions </a:t>
            </a:r>
            <a:r>
              <a:rPr lang="en-US" dirty="0" smtClean="0"/>
              <a:t>1, 2, and 3? </a:t>
            </a:r>
          </a:p>
        </p:txBody>
      </p:sp>
    </p:spTree>
    <p:extLst>
      <p:ext uri="{BB962C8B-B14F-4D97-AF65-F5344CB8AC3E}">
        <p14:creationId xmlns:p14="http://schemas.microsoft.com/office/powerpoint/2010/main" val="35388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does it mean to develop a unique, centralized </a:t>
            </a:r>
            <a:r>
              <a:rPr lang="en-US" sz="2800" dirty="0" smtClean="0"/>
              <a:t>solution, </a:t>
            </a:r>
            <a:r>
              <a:rPr lang="en-US" sz="2800" dirty="0"/>
              <a:t>and how can we do so without losing the values and experiences of existing solutions?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are larger systems aware of the smaller, individual </a:t>
            </a:r>
            <a:r>
              <a:rPr lang="en-US" sz="2800" dirty="0" smtClean="0"/>
              <a:t>systems’ solutions </a:t>
            </a:r>
            <a:r>
              <a:rPr lang="en-US" sz="2800" dirty="0"/>
              <a:t>that</a:t>
            </a:r>
            <a:r>
              <a:rPr lang="en-US" sz="2800" dirty="0" smtClean="0"/>
              <a:t> </a:t>
            </a:r>
            <a:r>
              <a:rPr lang="en-US" sz="2800" dirty="0"/>
              <a:t>already exist?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do you </a:t>
            </a:r>
            <a:r>
              <a:rPr lang="en-US" sz="2800" dirty="0" smtClean="0"/>
              <a:t>achieve </a:t>
            </a:r>
            <a:r>
              <a:rPr lang="en-US" sz="2800" dirty="0"/>
              <a:t>alignment in goals while </a:t>
            </a:r>
            <a:r>
              <a:rPr lang="en-US" sz="2800" dirty="0" smtClean="0"/>
              <a:t>supporting </a:t>
            </a:r>
            <a:r>
              <a:rPr lang="en-US" sz="2800" dirty="0"/>
              <a:t>localized solutions?</a:t>
            </a:r>
          </a:p>
          <a:p>
            <a:r>
              <a:rPr lang="en-US" sz="2800" dirty="0" smtClean="0"/>
              <a:t>Do </a:t>
            </a:r>
            <a:r>
              <a:rPr lang="en-US" sz="2800" dirty="0"/>
              <a:t>you lose the local solutions to become part of the larger system? In doing so, do you negatively </a:t>
            </a:r>
            <a:r>
              <a:rPr lang="en-US" sz="2800" dirty="0" smtClean="0"/>
              <a:t>impact, quality outcomes for patients, </a:t>
            </a:r>
            <a:r>
              <a:rPr lang="en-US" sz="2800" dirty="0"/>
              <a:t>employee moral and innovation?</a:t>
            </a:r>
          </a:p>
        </p:txBody>
      </p:sp>
    </p:spTree>
    <p:extLst>
      <p:ext uri="{BB962C8B-B14F-4D97-AF65-F5344CB8AC3E}">
        <p14:creationId xmlns:p14="http://schemas.microsoft.com/office/powerpoint/2010/main" val="23017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133599"/>
          </a:xfrm>
        </p:spPr>
        <p:txBody>
          <a:bodyPr>
            <a:normAutofit/>
          </a:bodyPr>
          <a:lstStyle/>
          <a:p>
            <a:r>
              <a:rPr lang="en-US" dirty="0" smtClean="0"/>
              <a:t>Panel Management and Turning Patients into Active Members</a:t>
            </a:r>
            <a:endParaRPr lang="en-US" dirty="0"/>
          </a:p>
        </p:txBody>
      </p:sp>
      <p:pic>
        <p:nvPicPr>
          <p:cNvPr id="1028" name="Picture 4" descr="Image result for panel manag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19400"/>
            <a:ext cx="3810000" cy="324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panel manag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33062"/>
            <a:ext cx="3257550" cy="28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49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7239000" cy="960438"/>
          </a:xfrm>
        </p:spPr>
        <p:txBody>
          <a:bodyPr>
            <a:noAutofit/>
          </a:bodyPr>
          <a:lstStyle/>
          <a:p>
            <a:r>
              <a:rPr lang="en-US" sz="3600" dirty="0" smtClean="0"/>
              <a:t>Current Members without PCP Visit within 365 days 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153400" cy="5101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9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Incorporating PCPs with HEDIS GIC and IP summary notifications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rchu\Desktop\PHI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511143" cy="459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5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Inpatient Admissions within 7 Days</a:t>
            </a:r>
            <a:endParaRPr lang="en-US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887" y="1600200"/>
            <a:ext cx="9159487" cy="4652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98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AHC/CHCN">
      <a:dk1>
        <a:srgbClr val="808185"/>
      </a:dk1>
      <a:lt1>
        <a:sysClr val="window" lastClr="FFFFFF"/>
      </a:lt1>
      <a:dk2>
        <a:srgbClr val="262626"/>
      </a:dk2>
      <a:lt2>
        <a:srgbClr val="D8D8D8"/>
      </a:lt2>
      <a:accent1>
        <a:srgbClr val="2899B7"/>
      </a:accent1>
      <a:accent2>
        <a:srgbClr val="00708C"/>
      </a:accent2>
      <a:accent3>
        <a:srgbClr val="8BC348"/>
      </a:accent3>
      <a:accent4>
        <a:srgbClr val="E5904B"/>
      </a:accent4>
      <a:accent5>
        <a:srgbClr val="D74934"/>
      </a:accent5>
      <a:accent6>
        <a:srgbClr val="93140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218</Words>
  <Application>Microsoft Office PowerPoint</Application>
  <PresentationFormat>On-screen Show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Theme</vt:lpstr>
      <vt:lpstr>Impact of Moving  Towards Centralized Technology Solutions</vt:lpstr>
      <vt:lpstr>Maze of Individualized Solutions</vt:lpstr>
      <vt:lpstr>E-Referral Platforms</vt:lpstr>
      <vt:lpstr>Challenges of a Centralized Solution</vt:lpstr>
      <vt:lpstr>Big Questions </vt:lpstr>
      <vt:lpstr>Panel Management and Turning Patients into Active Members</vt:lpstr>
      <vt:lpstr>Current Members without PCP Visit within 365 days </vt:lpstr>
      <vt:lpstr>Incorporating PCPs with HEDIS GIC and IP summary notifications </vt:lpstr>
      <vt:lpstr>Inpatient Admissions within 7 Days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Moving Towards Centralized Single Tech Solutions</dc:title>
  <dc:creator>Rosie Chu</dc:creator>
  <cp:lastModifiedBy>Rhonda Aubrey</cp:lastModifiedBy>
  <cp:revision>41</cp:revision>
  <dcterms:created xsi:type="dcterms:W3CDTF">2018-09-20T20:17:00Z</dcterms:created>
  <dcterms:modified xsi:type="dcterms:W3CDTF">2018-10-19T19:03:39Z</dcterms:modified>
</cp:coreProperties>
</file>