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9" r:id="rId3"/>
    <p:sldId id="279" r:id="rId4"/>
    <p:sldId id="262" r:id="rId5"/>
    <p:sldId id="261" r:id="rId6"/>
    <p:sldId id="258" r:id="rId7"/>
    <p:sldId id="263" r:id="rId8"/>
    <p:sldId id="264" r:id="rId9"/>
    <p:sldId id="265" r:id="rId10"/>
    <p:sldId id="269" r:id="rId11"/>
    <p:sldId id="266" r:id="rId12"/>
    <p:sldId id="260" r:id="rId13"/>
    <p:sldId id="275" r:id="rId14"/>
    <p:sldId id="277" r:id="rId15"/>
    <p:sldId id="267" r:id="rId16"/>
    <p:sldId id="278" r:id="rId17"/>
    <p:sldId id="268" r:id="rId18"/>
    <p:sldId id="280" r:id="rId19"/>
    <p:sldId id="271" r:id="rId20"/>
    <p:sldId id="27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4D27"/>
    <a:srgbClr val="007CB6"/>
    <a:srgbClr val="0077B0"/>
    <a:srgbClr val="007DB7"/>
    <a:srgbClr val="FF7D01"/>
    <a:srgbClr val="4D4E56"/>
    <a:srgbClr val="E3467E"/>
    <a:srgbClr val="A24C6E"/>
    <a:srgbClr val="3A547C"/>
    <a:srgbClr val="E661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86512" autoAdjust="0"/>
  </p:normalViewPr>
  <p:slideViewPr>
    <p:cSldViewPr snapToGrid="0">
      <p:cViewPr varScale="1">
        <p:scale>
          <a:sx n="101" d="100"/>
          <a:sy n="101" d="100"/>
        </p:scale>
        <p:origin x="677" y="72"/>
      </p:cViewPr>
      <p:guideLst/>
    </p:cSldViewPr>
  </p:slideViewPr>
  <p:outlineViewPr>
    <p:cViewPr>
      <p:scale>
        <a:sx n="33" d="100"/>
        <a:sy n="33" d="100"/>
      </p:scale>
      <p:origin x="0" y="-165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208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outline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C0B14E-AEA6-48D3-A387-ED4A3A3BF840}" type="doc">
      <dgm:prSet loTypeId="urn:microsoft.com/office/officeart/2016/7/layout/AccentHomeChevronProcess" loCatId="process" qsTypeId="urn:microsoft.com/office/officeart/2005/8/quickstyle/simple1" qsCatId="simple" csTypeId="urn:microsoft.com/office/officeart/2018/5/colors/Iconchunking_coloredoutline_colorful1" csCatId="colorful" phldr="1"/>
      <dgm:spPr/>
      <dgm:t>
        <a:bodyPr/>
        <a:lstStyle/>
        <a:p>
          <a:endParaRPr lang="en-US"/>
        </a:p>
      </dgm:t>
    </dgm:pt>
    <dgm:pt modelId="{AACEAFD5-63CF-4AFC-B46F-BE086C5D447C}">
      <dgm:prSet phldrT="[Text]"/>
      <dgm:spPr>
        <a:solidFill>
          <a:schemeClr val="accent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b="1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Patient Screens Positive at visit</a:t>
          </a:r>
          <a:endParaRPr lang="en-US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7A0BD8EC-BB4A-4912-A54E-6F39B681264E}" type="parTrans" cxnId="{AE101ABC-7EA3-4444-A576-8AB15A371C84}">
      <dgm:prSet/>
      <dgm:spPr/>
      <dgm:t>
        <a:bodyPr/>
        <a:lstStyle/>
        <a:p>
          <a:endParaRPr lang="en-US"/>
        </a:p>
      </dgm:t>
    </dgm:pt>
    <dgm:pt modelId="{7A8D4B4D-06E9-4958-810D-A6226B6AC588}" type="sibTrans" cxnId="{AE101ABC-7EA3-4444-A576-8AB15A371C84}">
      <dgm:prSet/>
      <dgm:spPr/>
      <dgm:t>
        <a:bodyPr/>
        <a:lstStyle/>
        <a:p>
          <a:endParaRPr lang="en-US"/>
        </a:p>
      </dgm:t>
    </dgm:pt>
    <dgm:pt modelId="{349299C9-846E-4827-813A-349CCCE20782}">
      <dgm:prSet phldrT="[Text]" custT="1"/>
      <dgm:spPr/>
      <dgm:t>
        <a:bodyPr lIns="108000" tIns="648000" rIns="288000" anchor="t" anchorCtr="0"/>
        <a:lstStyle/>
        <a:p>
          <a:pPr>
            <a:lnSpc>
              <a:spcPts val="1500"/>
            </a:lnSpc>
            <a:spcAft>
              <a:spcPts val="0"/>
            </a:spcAft>
          </a:pPr>
          <a:endParaRPr lang="en-US" sz="1600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AEA27547-B9ED-4994-BD27-04EC297EF367}" type="parTrans" cxnId="{0EFA3039-6828-403C-9445-4359BA6645E6}">
      <dgm:prSet/>
      <dgm:spPr/>
      <dgm:t>
        <a:bodyPr/>
        <a:lstStyle/>
        <a:p>
          <a:endParaRPr lang="en-US"/>
        </a:p>
      </dgm:t>
    </dgm:pt>
    <dgm:pt modelId="{9D819F52-ACA0-4B08-8256-DF6BD8FA3A0B}" type="sibTrans" cxnId="{0EFA3039-6828-403C-9445-4359BA6645E6}">
      <dgm:prSet/>
      <dgm:spPr/>
      <dgm:t>
        <a:bodyPr/>
        <a:lstStyle/>
        <a:p>
          <a:endParaRPr lang="en-US"/>
        </a:p>
      </dgm:t>
    </dgm:pt>
    <dgm:pt modelId="{5D70EFF5-8B31-4A1F-AE44-51E4CF0013EB}">
      <dgm:prSet phldrT="[Text]" custT="1"/>
      <dgm:spPr/>
      <dgm:t>
        <a:bodyPr lIns="108000" tIns="648000" rIns="288000" anchor="t" anchorCtr="0"/>
        <a:lstStyle/>
        <a:p>
          <a:pPr>
            <a:lnSpc>
              <a:spcPts val="1500"/>
            </a:lnSpc>
          </a:pPr>
          <a:endParaRPr lang="en-US" sz="1200" dirty="0">
            <a:solidFill>
              <a:schemeClr val="tx2"/>
            </a:solidFill>
          </a:endParaRPr>
        </a:p>
      </dgm:t>
    </dgm:pt>
    <dgm:pt modelId="{96C720A0-FEEF-48D1-8DF6-ABA03C304822}" type="parTrans" cxnId="{E97FF64F-8020-497E-AE7D-2395DDA4560D}">
      <dgm:prSet/>
      <dgm:spPr/>
      <dgm:t>
        <a:bodyPr/>
        <a:lstStyle/>
        <a:p>
          <a:endParaRPr lang="en-US"/>
        </a:p>
      </dgm:t>
    </dgm:pt>
    <dgm:pt modelId="{B6A59CDE-18AD-4553-B6C5-FF001A8E8510}" type="sibTrans" cxnId="{E97FF64F-8020-497E-AE7D-2395DDA4560D}">
      <dgm:prSet/>
      <dgm:spPr/>
      <dgm:t>
        <a:bodyPr/>
        <a:lstStyle/>
        <a:p>
          <a:endParaRPr lang="en-US"/>
        </a:p>
      </dgm:t>
    </dgm:pt>
    <dgm:pt modelId="{D71FC021-6A65-44D1-95B9-0E6C89079866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b="1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Behavioral Health On-Call</a:t>
          </a:r>
          <a:endParaRPr lang="en-US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862AAE39-3AAD-40E3-BA20-90187BD73242}" type="parTrans" cxnId="{53239C96-427C-420B-95DC-546F3B30ED65}">
      <dgm:prSet/>
      <dgm:spPr/>
      <dgm:t>
        <a:bodyPr/>
        <a:lstStyle/>
        <a:p>
          <a:endParaRPr lang="en-US"/>
        </a:p>
      </dgm:t>
    </dgm:pt>
    <dgm:pt modelId="{9B090D9D-470E-46E2-AABB-0368A52481AA}" type="sibTrans" cxnId="{53239C96-427C-420B-95DC-546F3B30ED65}">
      <dgm:prSet/>
      <dgm:spPr/>
      <dgm:t>
        <a:bodyPr/>
        <a:lstStyle/>
        <a:p>
          <a:endParaRPr lang="en-US"/>
        </a:p>
      </dgm:t>
    </dgm:pt>
    <dgm:pt modelId="{4A6BB192-9983-4F48-BBC5-6E384EED7EC5}">
      <dgm:prSet phldrT="[Text]" custT="1"/>
      <dgm:spPr/>
      <dgm:t>
        <a:bodyPr lIns="108000" tIns="648000" rIns="288000" anchor="t" anchorCtr="0"/>
        <a:lstStyle/>
        <a:p>
          <a:pPr>
            <a:lnSpc>
              <a:spcPts val="1500"/>
            </a:lnSpc>
          </a:pPr>
          <a:endParaRPr lang="en-US" sz="1200" dirty="0">
            <a:solidFill>
              <a:schemeClr val="tx2"/>
            </a:solidFill>
          </a:endParaRPr>
        </a:p>
      </dgm:t>
    </dgm:pt>
    <dgm:pt modelId="{230A6E4A-6CED-4DC0-AEFE-6859FE07B658}" type="parTrans" cxnId="{E3115EEA-DE9C-4F06-B8B3-BEB263D5F2B1}">
      <dgm:prSet/>
      <dgm:spPr/>
      <dgm:t>
        <a:bodyPr/>
        <a:lstStyle/>
        <a:p>
          <a:endParaRPr lang="en-US"/>
        </a:p>
      </dgm:t>
    </dgm:pt>
    <dgm:pt modelId="{0B568EC2-5D2A-4B00-8047-B7832F245B44}" type="sibTrans" cxnId="{E3115EEA-DE9C-4F06-B8B3-BEB263D5F2B1}">
      <dgm:prSet/>
      <dgm:spPr/>
      <dgm:t>
        <a:bodyPr/>
        <a:lstStyle/>
        <a:p>
          <a:endParaRPr lang="en-US"/>
        </a:p>
      </dgm:t>
    </dgm:pt>
    <dgm:pt modelId="{D07AD3FD-84FF-467E-9693-752776549C61}">
      <dgm:prSet phldrT="[Text]"/>
      <dgm:spPr>
        <a:solidFill>
          <a:schemeClr val="accent2"/>
        </a:solidFill>
        <a:ln>
          <a:solidFill>
            <a:schemeClr val="accent2"/>
          </a:solidFill>
        </a:ln>
      </dgm:spPr>
      <dgm:t>
        <a:bodyPr/>
        <a:lstStyle/>
        <a:p>
          <a:r>
            <a:rPr lang="en-US" b="1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Patient Assessed for SUD services</a:t>
          </a:r>
          <a:endParaRPr lang="en-US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A8C9B7A9-BC2A-4753-B7F0-F2E361D95520}" type="sibTrans" cxnId="{55492768-9A5E-4F74-AC7C-959C5C24EFD3}">
      <dgm:prSet/>
      <dgm:spPr/>
      <dgm:t>
        <a:bodyPr/>
        <a:lstStyle/>
        <a:p>
          <a:endParaRPr lang="en-US"/>
        </a:p>
      </dgm:t>
    </dgm:pt>
    <dgm:pt modelId="{7B691773-F524-4FAD-A272-BDF0B0C4370A}" type="parTrans" cxnId="{55492768-9A5E-4F74-AC7C-959C5C24EFD3}">
      <dgm:prSet/>
      <dgm:spPr/>
      <dgm:t>
        <a:bodyPr/>
        <a:lstStyle/>
        <a:p>
          <a:endParaRPr lang="en-US"/>
        </a:p>
      </dgm:t>
    </dgm:pt>
    <dgm:pt modelId="{32CCB050-072A-41BF-BE1B-388CF53E5629}">
      <dgm:prSet/>
      <dgm:spPr>
        <a:solidFill>
          <a:schemeClr val="accent4"/>
        </a:solidFill>
        <a:ln>
          <a:solidFill>
            <a:schemeClr val="accent4"/>
          </a:solidFill>
        </a:ln>
      </dgm:spPr>
      <dgm:t>
        <a:bodyPr/>
        <a:lstStyle/>
        <a:p>
          <a:r>
            <a:rPr lang="en-US" b="1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SUMMIT Intake</a:t>
          </a:r>
          <a:endParaRPr lang="ru-RU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B301371B-A53D-4B79-8B8D-7B304894442B}" type="parTrans" cxnId="{042E0AE1-6450-410A-B96E-AFBADB139BEA}">
      <dgm:prSet/>
      <dgm:spPr/>
      <dgm:t>
        <a:bodyPr/>
        <a:lstStyle/>
        <a:p>
          <a:endParaRPr lang="ru-RU"/>
        </a:p>
      </dgm:t>
    </dgm:pt>
    <dgm:pt modelId="{BF05D8EE-4413-4737-8721-DAF10D6CAB04}" type="sibTrans" cxnId="{042E0AE1-6450-410A-B96E-AFBADB139BEA}">
      <dgm:prSet/>
      <dgm:spPr/>
      <dgm:t>
        <a:bodyPr/>
        <a:lstStyle/>
        <a:p>
          <a:endParaRPr lang="ru-RU"/>
        </a:p>
      </dgm:t>
    </dgm:pt>
    <dgm:pt modelId="{9E838AE2-4659-4603-ABC8-58DF4222C0D4}">
      <dgm:prSet/>
      <dgm:spPr>
        <a:solidFill>
          <a:schemeClr val="accent5"/>
        </a:solidFill>
        <a:ln>
          <a:solidFill>
            <a:schemeClr val="accent5"/>
          </a:solidFill>
        </a:ln>
      </dgm:spPr>
      <dgm:t>
        <a:bodyPr/>
        <a:lstStyle/>
        <a:p>
          <a:r>
            <a:rPr lang="en-US" b="1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Maintenance</a:t>
          </a:r>
          <a:endParaRPr lang="ru-RU" b="1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gm:t>
    </dgm:pt>
    <dgm:pt modelId="{5FC53805-9431-4BC8-ADB9-DABF59DE31C7}" type="parTrans" cxnId="{CF54291C-AAFD-4FA4-9A16-20CE892BA907}">
      <dgm:prSet/>
      <dgm:spPr/>
      <dgm:t>
        <a:bodyPr/>
        <a:lstStyle/>
        <a:p>
          <a:endParaRPr lang="ru-RU"/>
        </a:p>
      </dgm:t>
    </dgm:pt>
    <dgm:pt modelId="{61F1BCD3-232D-4C03-B56C-182BCB6108CD}" type="sibTrans" cxnId="{CF54291C-AAFD-4FA4-9A16-20CE892BA907}">
      <dgm:prSet/>
      <dgm:spPr/>
      <dgm:t>
        <a:bodyPr/>
        <a:lstStyle/>
        <a:p>
          <a:endParaRPr lang="ru-RU"/>
        </a:p>
      </dgm:t>
    </dgm:pt>
    <dgm:pt modelId="{C8E903CE-0CFD-4D68-A857-80E14557005E}">
      <dgm:prSet custT="1"/>
      <dgm:spPr/>
      <dgm:t>
        <a:bodyPr lIns="108000" tIns="648000" rIns="288000" anchor="t" anchorCtr="0"/>
        <a:lstStyle/>
        <a:p>
          <a:pPr marL="0" lvl="0" indent="0" algn="l" defTabSz="53340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endParaRPr lang="en-US" sz="1200" kern="1200" dirty="0">
            <a:solidFill>
              <a:srgbClr val="666666"/>
            </a:solidFill>
            <a:latin typeface="+mn-lt"/>
            <a:ea typeface="+mn-ea"/>
            <a:cs typeface="+mn-cs"/>
          </a:endParaRPr>
        </a:p>
      </dgm:t>
    </dgm:pt>
    <dgm:pt modelId="{D5890537-0D77-4DA1-A100-62C393623468}" type="parTrans" cxnId="{17BD67AD-4331-49EC-BC4A-29404E891597}">
      <dgm:prSet/>
      <dgm:spPr/>
      <dgm:t>
        <a:bodyPr/>
        <a:lstStyle/>
        <a:p>
          <a:endParaRPr lang="en-US"/>
        </a:p>
      </dgm:t>
    </dgm:pt>
    <dgm:pt modelId="{862799CE-00F4-4DD6-894E-A487503F8DE6}" type="sibTrans" cxnId="{17BD67AD-4331-49EC-BC4A-29404E891597}">
      <dgm:prSet/>
      <dgm:spPr/>
      <dgm:t>
        <a:bodyPr/>
        <a:lstStyle/>
        <a:p>
          <a:endParaRPr lang="en-US"/>
        </a:p>
      </dgm:t>
    </dgm:pt>
    <dgm:pt modelId="{594BF422-752C-42F3-A230-3D0E6AE9A886}" type="pres">
      <dgm:prSet presAssocID="{55C0B14E-AEA6-48D3-A387-ED4A3A3BF840}" presName="Name0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A1B9E0-4B4A-47A4-A011-67526CEEA770}" type="pres">
      <dgm:prSet presAssocID="{AACEAFD5-63CF-4AFC-B46F-BE086C5D447C}" presName="composite" presStyleCnt="0"/>
      <dgm:spPr/>
    </dgm:pt>
    <dgm:pt modelId="{FA4E6E73-A3C8-4495-927B-8AADA5A74297}" type="pres">
      <dgm:prSet presAssocID="{AACEAFD5-63CF-4AFC-B46F-BE086C5D447C}" presName="L" presStyleLbl="solidFgAcc1" presStyleIdx="0" presStyleCnt="5">
        <dgm:presLayoutVars>
          <dgm:chMax val="0"/>
          <dgm:chPref val="0"/>
        </dgm:presLayoutVars>
      </dgm:prSet>
      <dgm:spPr>
        <a:ln>
          <a:solidFill>
            <a:schemeClr val="accent1"/>
          </a:solidFill>
        </a:ln>
      </dgm:spPr>
    </dgm:pt>
    <dgm:pt modelId="{CA3A6A4E-2D39-41D2-A6B1-B590D0C452D2}" type="pres">
      <dgm:prSet presAssocID="{AACEAFD5-63CF-4AFC-B46F-BE086C5D447C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0D7AA7-A541-4507-BE7F-36CCF210089F}" type="pres">
      <dgm:prSet presAssocID="{AACEAFD5-63CF-4AFC-B46F-BE086C5D447C}" presName="desTx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CDD44-32F1-4759-861F-8DABEBBA8D89}" type="pres">
      <dgm:prSet presAssocID="{AACEAFD5-63CF-4AFC-B46F-BE086C5D447C}" presName="EmptyPlaceHolder" presStyleCnt="0"/>
      <dgm:spPr/>
    </dgm:pt>
    <dgm:pt modelId="{C9A9B9EA-6A1D-4A13-9C7F-C112F25D2888}" type="pres">
      <dgm:prSet presAssocID="{7A8D4B4D-06E9-4958-810D-A6226B6AC588}" presName="space" presStyleCnt="0"/>
      <dgm:spPr/>
    </dgm:pt>
    <dgm:pt modelId="{EC37843F-14A6-4E20-B7AE-2B086A8F5F45}" type="pres">
      <dgm:prSet presAssocID="{D07AD3FD-84FF-467E-9693-752776549C61}" presName="composite" presStyleCnt="0"/>
      <dgm:spPr/>
    </dgm:pt>
    <dgm:pt modelId="{E41E7729-FD3F-426D-804C-45BD60BD762D}" type="pres">
      <dgm:prSet presAssocID="{D07AD3FD-84FF-467E-9693-752776549C61}" presName="L" presStyleLbl="solidFgAcc1" presStyleIdx="1" presStyleCnt="5">
        <dgm:presLayoutVars>
          <dgm:chMax val="0"/>
          <dgm:chPref val="0"/>
        </dgm:presLayoutVars>
      </dgm:prSet>
      <dgm:spPr>
        <a:ln>
          <a:solidFill>
            <a:schemeClr val="accent2"/>
          </a:solidFill>
        </a:ln>
      </dgm:spPr>
    </dgm:pt>
    <dgm:pt modelId="{6C46E586-0364-4C52-98F9-74A7ACD803D1}" type="pres">
      <dgm:prSet presAssocID="{D07AD3FD-84FF-467E-9693-752776549C61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07F9E4-149C-4A89-848F-4ABDD305F0C5}" type="pres">
      <dgm:prSet presAssocID="{D07AD3FD-84FF-467E-9693-752776549C61}" presName="desTx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28FCAD-BE3F-45AC-93A5-FD98F8A50E00}" type="pres">
      <dgm:prSet presAssocID="{D07AD3FD-84FF-467E-9693-752776549C61}" presName="EmptyPlaceHolder" presStyleCnt="0"/>
      <dgm:spPr/>
    </dgm:pt>
    <dgm:pt modelId="{C2DF8D93-19C7-4E07-BCAF-9FAAB62C8CF2}" type="pres">
      <dgm:prSet presAssocID="{A8C9B7A9-BC2A-4753-B7F0-F2E361D95520}" presName="space" presStyleCnt="0"/>
      <dgm:spPr/>
    </dgm:pt>
    <dgm:pt modelId="{86E313B1-36D3-44D7-907E-22A08CB8E9CC}" type="pres">
      <dgm:prSet presAssocID="{D71FC021-6A65-44D1-95B9-0E6C89079866}" presName="composite" presStyleCnt="0"/>
      <dgm:spPr/>
    </dgm:pt>
    <dgm:pt modelId="{473F2067-7126-4D56-A328-5A8CFD3D8D52}" type="pres">
      <dgm:prSet presAssocID="{D71FC021-6A65-44D1-95B9-0E6C89079866}" presName="L" presStyleLbl="solidFgAcc1" presStyleIdx="2" presStyleCnt="5">
        <dgm:presLayoutVars>
          <dgm:chMax val="0"/>
          <dgm:chPref val="0"/>
        </dgm:presLayoutVars>
      </dgm:prSet>
      <dgm:spPr>
        <a:ln>
          <a:solidFill>
            <a:schemeClr val="accent3"/>
          </a:solidFill>
        </a:ln>
      </dgm:spPr>
    </dgm:pt>
    <dgm:pt modelId="{7A0B5EFC-88FB-4ED5-994F-D5F6584C2293}" type="pres">
      <dgm:prSet presAssocID="{D71FC021-6A65-44D1-95B9-0E6C89079866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B29F2-0D66-4B4B-BC8A-82DA23575305}" type="pres">
      <dgm:prSet presAssocID="{D71FC021-6A65-44D1-95B9-0E6C89079866}" presName="desTx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BAA172-7B81-4C6B-BCF2-4572322515C5}" type="pres">
      <dgm:prSet presAssocID="{D71FC021-6A65-44D1-95B9-0E6C89079866}" presName="EmptyPlaceHolder" presStyleCnt="0"/>
      <dgm:spPr/>
    </dgm:pt>
    <dgm:pt modelId="{F5592489-4EC4-4CD3-8C9F-861313656D99}" type="pres">
      <dgm:prSet presAssocID="{9B090D9D-470E-46E2-AABB-0368A52481AA}" presName="space" presStyleCnt="0"/>
      <dgm:spPr/>
    </dgm:pt>
    <dgm:pt modelId="{62262EA1-D674-4DE8-B444-FEC3F6748520}" type="pres">
      <dgm:prSet presAssocID="{32CCB050-072A-41BF-BE1B-388CF53E5629}" presName="composite" presStyleCnt="0"/>
      <dgm:spPr/>
    </dgm:pt>
    <dgm:pt modelId="{7BF6E820-C6E3-4E2C-BB23-ADF9AD641C6B}" type="pres">
      <dgm:prSet presAssocID="{32CCB050-072A-41BF-BE1B-388CF53E5629}" presName="L" presStyleLbl="solidFgAcc1" presStyleIdx="3" presStyleCnt="5">
        <dgm:presLayoutVars>
          <dgm:chMax val="0"/>
          <dgm:chPref val="0"/>
        </dgm:presLayoutVars>
      </dgm:prSet>
      <dgm:spPr>
        <a:ln>
          <a:solidFill>
            <a:schemeClr val="accent4"/>
          </a:solidFill>
        </a:ln>
      </dgm:spPr>
    </dgm:pt>
    <dgm:pt modelId="{B8046455-4EBB-40A8-838B-B584850A8B8E}" type="pres">
      <dgm:prSet presAssocID="{32CCB050-072A-41BF-BE1B-388CF53E5629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84544C-5924-422B-9546-A86AE4927E4C}" type="pres">
      <dgm:prSet presAssocID="{32CCB050-072A-41BF-BE1B-388CF53E5629}" presName="desTx" presStyleLbl="revTx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5E404-1B63-4FC9-A7B8-277860DEBCD0}" type="pres">
      <dgm:prSet presAssocID="{32CCB050-072A-41BF-BE1B-388CF53E5629}" presName="EmptyPlaceHolder" presStyleCnt="0"/>
      <dgm:spPr/>
    </dgm:pt>
    <dgm:pt modelId="{AB144E95-E2AA-430B-870C-A44D04CCB5A8}" type="pres">
      <dgm:prSet presAssocID="{BF05D8EE-4413-4737-8721-DAF10D6CAB04}" presName="space" presStyleCnt="0"/>
      <dgm:spPr/>
    </dgm:pt>
    <dgm:pt modelId="{D0A9E9B9-B6D2-49AA-91D6-7CE223E637D0}" type="pres">
      <dgm:prSet presAssocID="{9E838AE2-4659-4603-ABC8-58DF4222C0D4}" presName="composite" presStyleCnt="0"/>
      <dgm:spPr/>
    </dgm:pt>
    <dgm:pt modelId="{0EE416CF-D8AE-41BD-BF35-9148040E1274}" type="pres">
      <dgm:prSet presAssocID="{9E838AE2-4659-4603-ABC8-58DF4222C0D4}" presName="L" presStyleLbl="solidFgAcc1" presStyleIdx="4" presStyleCnt="5">
        <dgm:presLayoutVars>
          <dgm:chMax val="0"/>
          <dgm:chPref val="0"/>
        </dgm:presLayoutVars>
      </dgm:prSet>
      <dgm:spPr>
        <a:ln>
          <a:solidFill>
            <a:schemeClr val="accent5"/>
          </a:solidFill>
        </a:ln>
      </dgm:spPr>
    </dgm:pt>
    <dgm:pt modelId="{559A9A18-D6AE-4459-8C7F-A17CAB50744A}" type="pres">
      <dgm:prSet presAssocID="{9E838AE2-4659-4603-ABC8-58DF4222C0D4}" presName="parTx" presStyleLbl="alignNode1" presStyleIdx="4" presStyleCnt="5" custLinFactNeighborX="1941" custLinFactNeighborY="-8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54B493-FCA8-4A1F-A2B1-FCB26CA9C396}" type="pres">
      <dgm:prSet presAssocID="{9E838AE2-4659-4603-ABC8-58DF4222C0D4}" presName="desTx" presStyleLbl="revTx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3F5E39-8993-4D6C-9D92-8E8F41E329B8}" type="pres">
      <dgm:prSet presAssocID="{9E838AE2-4659-4603-ABC8-58DF4222C0D4}" presName="EmptyPlaceHolder" presStyleCnt="0"/>
      <dgm:spPr/>
    </dgm:pt>
  </dgm:ptLst>
  <dgm:cxnLst>
    <dgm:cxn modelId="{10122CFA-F2C6-4519-A06A-6ABCC8B80C59}" type="presOf" srcId="{32CCB050-072A-41BF-BE1B-388CF53E5629}" destId="{B8046455-4EBB-40A8-838B-B584850A8B8E}" srcOrd="0" destOrd="0" presId="urn:microsoft.com/office/officeart/2016/7/layout/AccentHomeChevronProcess"/>
    <dgm:cxn modelId="{665C05C7-3CB0-428C-B457-E59A0AF60DA1}" type="presOf" srcId="{D07AD3FD-84FF-467E-9693-752776549C61}" destId="{6C46E586-0364-4C52-98F9-74A7ACD803D1}" srcOrd="0" destOrd="0" presId="urn:microsoft.com/office/officeart/2016/7/layout/AccentHomeChevronProcess"/>
    <dgm:cxn modelId="{6CDEA839-6538-453E-9113-58ECC65280CB}" type="presOf" srcId="{AACEAFD5-63CF-4AFC-B46F-BE086C5D447C}" destId="{CA3A6A4E-2D39-41D2-A6B1-B590D0C452D2}" srcOrd="0" destOrd="0" presId="urn:microsoft.com/office/officeart/2016/7/layout/AccentHomeChevronProcess"/>
    <dgm:cxn modelId="{61E56288-5A92-4019-989A-398C8EA8A844}" type="presOf" srcId="{4A6BB192-9983-4F48-BBC5-6E384EED7EC5}" destId="{FD7B29F2-0D66-4B4B-BC8A-82DA23575305}" srcOrd="0" destOrd="0" presId="urn:microsoft.com/office/officeart/2016/7/layout/AccentHomeChevronProcess"/>
    <dgm:cxn modelId="{AE101ABC-7EA3-4444-A576-8AB15A371C84}" srcId="{55C0B14E-AEA6-48D3-A387-ED4A3A3BF840}" destId="{AACEAFD5-63CF-4AFC-B46F-BE086C5D447C}" srcOrd="0" destOrd="0" parTransId="{7A0BD8EC-BB4A-4912-A54E-6F39B681264E}" sibTransId="{7A8D4B4D-06E9-4958-810D-A6226B6AC588}"/>
    <dgm:cxn modelId="{F23BFC27-EEA1-48DD-A68B-3C9BF1AE455D}" type="presOf" srcId="{349299C9-846E-4827-813A-349CCCE20782}" destId="{810D7AA7-A541-4507-BE7F-36CCF210089F}" srcOrd="0" destOrd="0" presId="urn:microsoft.com/office/officeart/2016/7/layout/AccentHomeChevronProcess"/>
    <dgm:cxn modelId="{E3115EEA-DE9C-4F06-B8B3-BEB263D5F2B1}" srcId="{D71FC021-6A65-44D1-95B9-0E6C89079866}" destId="{4A6BB192-9983-4F48-BBC5-6E384EED7EC5}" srcOrd="0" destOrd="0" parTransId="{230A6E4A-6CED-4DC0-AEFE-6859FE07B658}" sibTransId="{0B568EC2-5D2A-4B00-8047-B7832F245B44}"/>
    <dgm:cxn modelId="{20190A0D-EF75-4224-80CC-FC8EBDEF2138}" type="presOf" srcId="{C8E903CE-0CFD-4D68-A857-80E14557005E}" destId="{7F54B493-FCA8-4A1F-A2B1-FCB26CA9C396}" srcOrd="0" destOrd="0" presId="urn:microsoft.com/office/officeart/2016/7/layout/AccentHomeChevronProcess"/>
    <dgm:cxn modelId="{042E0AE1-6450-410A-B96E-AFBADB139BEA}" srcId="{55C0B14E-AEA6-48D3-A387-ED4A3A3BF840}" destId="{32CCB050-072A-41BF-BE1B-388CF53E5629}" srcOrd="3" destOrd="0" parTransId="{B301371B-A53D-4B79-8B8D-7B304894442B}" sibTransId="{BF05D8EE-4413-4737-8721-DAF10D6CAB04}"/>
    <dgm:cxn modelId="{DB636DF2-EC68-445F-B7E9-11D2D9235026}" type="presOf" srcId="{9E838AE2-4659-4603-ABC8-58DF4222C0D4}" destId="{559A9A18-D6AE-4459-8C7F-A17CAB50744A}" srcOrd="0" destOrd="0" presId="urn:microsoft.com/office/officeart/2016/7/layout/AccentHomeChevronProcess"/>
    <dgm:cxn modelId="{60399491-EC61-4ACD-870E-1A66600F3D26}" type="presOf" srcId="{D71FC021-6A65-44D1-95B9-0E6C89079866}" destId="{7A0B5EFC-88FB-4ED5-994F-D5F6584C2293}" srcOrd="0" destOrd="0" presId="urn:microsoft.com/office/officeart/2016/7/layout/AccentHomeChevronProcess"/>
    <dgm:cxn modelId="{219EA357-E48B-4A91-91A7-8282DFF10601}" type="presOf" srcId="{55C0B14E-AEA6-48D3-A387-ED4A3A3BF840}" destId="{594BF422-752C-42F3-A230-3D0E6AE9A886}" srcOrd="0" destOrd="0" presId="urn:microsoft.com/office/officeart/2016/7/layout/AccentHomeChevronProcess"/>
    <dgm:cxn modelId="{17BD67AD-4331-49EC-BC4A-29404E891597}" srcId="{9E838AE2-4659-4603-ABC8-58DF4222C0D4}" destId="{C8E903CE-0CFD-4D68-A857-80E14557005E}" srcOrd="0" destOrd="0" parTransId="{D5890537-0D77-4DA1-A100-62C393623468}" sibTransId="{862799CE-00F4-4DD6-894E-A487503F8DE6}"/>
    <dgm:cxn modelId="{55492768-9A5E-4F74-AC7C-959C5C24EFD3}" srcId="{55C0B14E-AEA6-48D3-A387-ED4A3A3BF840}" destId="{D07AD3FD-84FF-467E-9693-752776549C61}" srcOrd="1" destOrd="0" parTransId="{7B691773-F524-4FAD-A272-BDF0B0C4370A}" sibTransId="{A8C9B7A9-BC2A-4753-B7F0-F2E361D95520}"/>
    <dgm:cxn modelId="{2F6485B4-0735-4D01-8060-5A89B7562619}" type="presOf" srcId="{5D70EFF5-8B31-4A1F-AE44-51E4CF0013EB}" destId="{5E07F9E4-149C-4A89-848F-4ABDD305F0C5}" srcOrd="0" destOrd="0" presId="urn:microsoft.com/office/officeart/2016/7/layout/AccentHomeChevronProcess"/>
    <dgm:cxn modelId="{E97FF64F-8020-497E-AE7D-2395DDA4560D}" srcId="{D07AD3FD-84FF-467E-9693-752776549C61}" destId="{5D70EFF5-8B31-4A1F-AE44-51E4CF0013EB}" srcOrd="0" destOrd="0" parTransId="{96C720A0-FEEF-48D1-8DF6-ABA03C304822}" sibTransId="{B6A59CDE-18AD-4553-B6C5-FF001A8E8510}"/>
    <dgm:cxn modelId="{CF54291C-AAFD-4FA4-9A16-20CE892BA907}" srcId="{55C0B14E-AEA6-48D3-A387-ED4A3A3BF840}" destId="{9E838AE2-4659-4603-ABC8-58DF4222C0D4}" srcOrd="4" destOrd="0" parTransId="{5FC53805-9431-4BC8-ADB9-DABF59DE31C7}" sibTransId="{61F1BCD3-232D-4C03-B56C-182BCB6108CD}"/>
    <dgm:cxn modelId="{0EFA3039-6828-403C-9445-4359BA6645E6}" srcId="{AACEAFD5-63CF-4AFC-B46F-BE086C5D447C}" destId="{349299C9-846E-4827-813A-349CCCE20782}" srcOrd="0" destOrd="0" parTransId="{AEA27547-B9ED-4994-BD27-04EC297EF367}" sibTransId="{9D819F52-ACA0-4B08-8256-DF6BD8FA3A0B}"/>
    <dgm:cxn modelId="{53239C96-427C-420B-95DC-546F3B30ED65}" srcId="{55C0B14E-AEA6-48D3-A387-ED4A3A3BF840}" destId="{D71FC021-6A65-44D1-95B9-0E6C89079866}" srcOrd="2" destOrd="0" parTransId="{862AAE39-3AAD-40E3-BA20-90187BD73242}" sibTransId="{9B090D9D-470E-46E2-AABB-0368A52481AA}"/>
    <dgm:cxn modelId="{C93892E1-28C0-4B75-A464-293C00708672}" type="presParOf" srcId="{594BF422-752C-42F3-A230-3D0E6AE9A886}" destId="{F6A1B9E0-4B4A-47A4-A011-67526CEEA770}" srcOrd="0" destOrd="0" presId="urn:microsoft.com/office/officeart/2016/7/layout/AccentHomeChevronProcess"/>
    <dgm:cxn modelId="{D5413575-9692-46A2-A045-9ED8482318DF}" type="presParOf" srcId="{F6A1B9E0-4B4A-47A4-A011-67526CEEA770}" destId="{FA4E6E73-A3C8-4495-927B-8AADA5A74297}" srcOrd="0" destOrd="0" presId="urn:microsoft.com/office/officeart/2016/7/layout/AccentHomeChevronProcess"/>
    <dgm:cxn modelId="{3303BDD6-668D-45F1-9491-4125E782D67C}" type="presParOf" srcId="{F6A1B9E0-4B4A-47A4-A011-67526CEEA770}" destId="{CA3A6A4E-2D39-41D2-A6B1-B590D0C452D2}" srcOrd="1" destOrd="0" presId="urn:microsoft.com/office/officeart/2016/7/layout/AccentHomeChevronProcess"/>
    <dgm:cxn modelId="{3BAD5A1C-162E-4722-B818-968C4083BECD}" type="presParOf" srcId="{F6A1B9E0-4B4A-47A4-A011-67526CEEA770}" destId="{810D7AA7-A541-4507-BE7F-36CCF210089F}" srcOrd="2" destOrd="0" presId="urn:microsoft.com/office/officeart/2016/7/layout/AccentHomeChevronProcess"/>
    <dgm:cxn modelId="{A3B267C1-BAFC-42F0-A63A-6491CFDC1ED2}" type="presParOf" srcId="{F6A1B9E0-4B4A-47A4-A011-67526CEEA770}" destId="{4F7CDD44-32F1-4759-861F-8DABEBBA8D89}" srcOrd="3" destOrd="0" presId="urn:microsoft.com/office/officeart/2016/7/layout/AccentHomeChevronProcess"/>
    <dgm:cxn modelId="{80CC9289-BA8F-4ED7-A4ED-9FA5EF71D964}" type="presParOf" srcId="{594BF422-752C-42F3-A230-3D0E6AE9A886}" destId="{C9A9B9EA-6A1D-4A13-9C7F-C112F25D2888}" srcOrd="1" destOrd="0" presId="urn:microsoft.com/office/officeart/2016/7/layout/AccentHomeChevronProcess"/>
    <dgm:cxn modelId="{5B7985CA-BC92-461D-A77E-E2320D4992D0}" type="presParOf" srcId="{594BF422-752C-42F3-A230-3D0E6AE9A886}" destId="{EC37843F-14A6-4E20-B7AE-2B086A8F5F45}" srcOrd="2" destOrd="0" presId="urn:microsoft.com/office/officeart/2016/7/layout/AccentHomeChevronProcess"/>
    <dgm:cxn modelId="{1996E4D7-D809-45CA-9DF0-561A93BDAFB1}" type="presParOf" srcId="{EC37843F-14A6-4E20-B7AE-2B086A8F5F45}" destId="{E41E7729-FD3F-426D-804C-45BD60BD762D}" srcOrd="0" destOrd="0" presId="urn:microsoft.com/office/officeart/2016/7/layout/AccentHomeChevronProcess"/>
    <dgm:cxn modelId="{16E53752-1AB8-4CD2-BFD6-85C0CDA26E1B}" type="presParOf" srcId="{EC37843F-14A6-4E20-B7AE-2B086A8F5F45}" destId="{6C46E586-0364-4C52-98F9-74A7ACD803D1}" srcOrd="1" destOrd="0" presId="urn:microsoft.com/office/officeart/2016/7/layout/AccentHomeChevronProcess"/>
    <dgm:cxn modelId="{FAC2F23D-E510-4342-91C3-FCAB11B207C0}" type="presParOf" srcId="{EC37843F-14A6-4E20-B7AE-2B086A8F5F45}" destId="{5E07F9E4-149C-4A89-848F-4ABDD305F0C5}" srcOrd="2" destOrd="0" presId="urn:microsoft.com/office/officeart/2016/7/layout/AccentHomeChevronProcess"/>
    <dgm:cxn modelId="{3843A525-0A63-4743-B0E8-0F795D54B4E4}" type="presParOf" srcId="{EC37843F-14A6-4E20-B7AE-2B086A8F5F45}" destId="{2928FCAD-BE3F-45AC-93A5-FD98F8A50E00}" srcOrd="3" destOrd="0" presId="urn:microsoft.com/office/officeart/2016/7/layout/AccentHomeChevronProcess"/>
    <dgm:cxn modelId="{D179D84E-BE2C-46EF-8594-412D3A7F9213}" type="presParOf" srcId="{594BF422-752C-42F3-A230-3D0E6AE9A886}" destId="{C2DF8D93-19C7-4E07-BCAF-9FAAB62C8CF2}" srcOrd="3" destOrd="0" presId="urn:microsoft.com/office/officeart/2016/7/layout/AccentHomeChevronProcess"/>
    <dgm:cxn modelId="{D8554B98-FAA7-4800-BB76-916BA7A2B10E}" type="presParOf" srcId="{594BF422-752C-42F3-A230-3D0E6AE9A886}" destId="{86E313B1-36D3-44D7-907E-22A08CB8E9CC}" srcOrd="4" destOrd="0" presId="urn:microsoft.com/office/officeart/2016/7/layout/AccentHomeChevronProcess"/>
    <dgm:cxn modelId="{19D10FBF-8E65-4EB5-9B54-54A271982B0D}" type="presParOf" srcId="{86E313B1-36D3-44D7-907E-22A08CB8E9CC}" destId="{473F2067-7126-4D56-A328-5A8CFD3D8D52}" srcOrd="0" destOrd="0" presId="urn:microsoft.com/office/officeart/2016/7/layout/AccentHomeChevronProcess"/>
    <dgm:cxn modelId="{11A73768-8587-4E2B-BDDA-6254211FDF2D}" type="presParOf" srcId="{86E313B1-36D3-44D7-907E-22A08CB8E9CC}" destId="{7A0B5EFC-88FB-4ED5-994F-D5F6584C2293}" srcOrd="1" destOrd="0" presId="urn:microsoft.com/office/officeart/2016/7/layout/AccentHomeChevronProcess"/>
    <dgm:cxn modelId="{522D3FED-6E8C-40DF-8BA8-A80510ACC48F}" type="presParOf" srcId="{86E313B1-36D3-44D7-907E-22A08CB8E9CC}" destId="{FD7B29F2-0D66-4B4B-BC8A-82DA23575305}" srcOrd="2" destOrd="0" presId="urn:microsoft.com/office/officeart/2016/7/layout/AccentHomeChevronProcess"/>
    <dgm:cxn modelId="{8075A955-4651-4DD2-B114-EB147BF378DF}" type="presParOf" srcId="{86E313B1-36D3-44D7-907E-22A08CB8E9CC}" destId="{BABAA172-7B81-4C6B-BCF2-4572322515C5}" srcOrd="3" destOrd="0" presId="urn:microsoft.com/office/officeart/2016/7/layout/AccentHomeChevronProcess"/>
    <dgm:cxn modelId="{76487C60-81CC-4808-A6F6-74C757E56AA2}" type="presParOf" srcId="{594BF422-752C-42F3-A230-3D0E6AE9A886}" destId="{F5592489-4EC4-4CD3-8C9F-861313656D99}" srcOrd="5" destOrd="0" presId="urn:microsoft.com/office/officeart/2016/7/layout/AccentHomeChevronProcess"/>
    <dgm:cxn modelId="{DF11AE77-7C6F-4023-B9CA-C466C92E9683}" type="presParOf" srcId="{594BF422-752C-42F3-A230-3D0E6AE9A886}" destId="{62262EA1-D674-4DE8-B444-FEC3F6748520}" srcOrd="6" destOrd="0" presId="urn:microsoft.com/office/officeart/2016/7/layout/AccentHomeChevronProcess"/>
    <dgm:cxn modelId="{18CDA0B2-B372-4A35-AE00-5304AC3837D3}" type="presParOf" srcId="{62262EA1-D674-4DE8-B444-FEC3F6748520}" destId="{7BF6E820-C6E3-4E2C-BB23-ADF9AD641C6B}" srcOrd="0" destOrd="0" presId="urn:microsoft.com/office/officeart/2016/7/layout/AccentHomeChevronProcess"/>
    <dgm:cxn modelId="{0DF47D5B-8611-4D8E-928B-AA2D5766C18B}" type="presParOf" srcId="{62262EA1-D674-4DE8-B444-FEC3F6748520}" destId="{B8046455-4EBB-40A8-838B-B584850A8B8E}" srcOrd="1" destOrd="0" presId="urn:microsoft.com/office/officeart/2016/7/layout/AccentHomeChevronProcess"/>
    <dgm:cxn modelId="{7C4A88D9-8926-4433-834A-47C1FDDF722F}" type="presParOf" srcId="{62262EA1-D674-4DE8-B444-FEC3F6748520}" destId="{1D84544C-5924-422B-9546-A86AE4927E4C}" srcOrd="2" destOrd="0" presId="urn:microsoft.com/office/officeart/2016/7/layout/AccentHomeChevronProcess"/>
    <dgm:cxn modelId="{43D30544-AB0A-43E8-A43D-B1F41277B0F8}" type="presParOf" srcId="{62262EA1-D674-4DE8-B444-FEC3F6748520}" destId="{ED05E404-1B63-4FC9-A7B8-277860DEBCD0}" srcOrd="3" destOrd="0" presId="urn:microsoft.com/office/officeart/2016/7/layout/AccentHomeChevronProcess"/>
    <dgm:cxn modelId="{6BC4A82E-C8CE-405D-BE38-CA09533ECB3A}" type="presParOf" srcId="{594BF422-752C-42F3-A230-3D0E6AE9A886}" destId="{AB144E95-E2AA-430B-870C-A44D04CCB5A8}" srcOrd="7" destOrd="0" presId="urn:microsoft.com/office/officeart/2016/7/layout/AccentHomeChevronProcess"/>
    <dgm:cxn modelId="{B07B5F95-29F3-4EBA-881F-2F9C82CD9290}" type="presParOf" srcId="{594BF422-752C-42F3-A230-3D0E6AE9A886}" destId="{D0A9E9B9-B6D2-49AA-91D6-7CE223E637D0}" srcOrd="8" destOrd="0" presId="urn:microsoft.com/office/officeart/2016/7/layout/AccentHomeChevronProcess"/>
    <dgm:cxn modelId="{6DCE379C-942E-4A9E-8128-B2C269A9781F}" type="presParOf" srcId="{D0A9E9B9-B6D2-49AA-91D6-7CE223E637D0}" destId="{0EE416CF-D8AE-41BD-BF35-9148040E1274}" srcOrd="0" destOrd="0" presId="urn:microsoft.com/office/officeart/2016/7/layout/AccentHomeChevronProcess"/>
    <dgm:cxn modelId="{FE2C896A-6834-4EDF-8664-05B479C8F0ED}" type="presParOf" srcId="{D0A9E9B9-B6D2-49AA-91D6-7CE223E637D0}" destId="{559A9A18-D6AE-4459-8C7F-A17CAB50744A}" srcOrd="1" destOrd="0" presId="urn:microsoft.com/office/officeart/2016/7/layout/AccentHomeChevronProcess"/>
    <dgm:cxn modelId="{10CD1AE1-F5D1-4C7E-9DFC-2BC8AB439A36}" type="presParOf" srcId="{D0A9E9B9-B6D2-49AA-91D6-7CE223E637D0}" destId="{7F54B493-FCA8-4A1F-A2B1-FCB26CA9C396}" srcOrd="2" destOrd="0" presId="urn:microsoft.com/office/officeart/2016/7/layout/AccentHomeChevronProcess"/>
    <dgm:cxn modelId="{3BA0BF32-4C4F-4617-8C77-FB7B13572D62}" type="presParOf" srcId="{D0A9E9B9-B6D2-49AA-91D6-7CE223E637D0}" destId="{D73F5E39-8993-4D6C-9D92-8E8F41E329B8}" srcOrd="3" destOrd="0" presId="urn:microsoft.com/office/officeart/2016/7/layout/AccentHomeChevro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4E6E73-A3C8-4495-927B-8AADA5A74297}">
      <dsp:nvSpPr>
        <dsp:cNvPr id="0" name=""/>
        <dsp:cNvSpPr/>
      </dsp:nvSpPr>
      <dsp:spPr>
        <a:xfrm rot="5400000">
          <a:off x="-842493" y="1654068"/>
          <a:ext cx="1822500" cy="134362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3A6A4E-2D39-41D2-A6B1-B590D0C452D2}">
      <dsp:nvSpPr>
        <dsp:cNvPr id="0" name=""/>
        <dsp:cNvSpPr/>
      </dsp:nvSpPr>
      <dsp:spPr>
        <a:xfrm>
          <a:off x="1575" y="2632500"/>
          <a:ext cx="1679531" cy="607500"/>
        </a:xfrm>
        <a:prstGeom prst="homePlate">
          <a:avLst>
            <a:gd name="adj" fmla="val 25000"/>
          </a:avLst>
        </a:prstGeom>
        <a:solidFill>
          <a:schemeClr val="accen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Patient Screens Positive at visit</a:t>
          </a:r>
          <a:endParaRPr lang="en-US" sz="13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1575" y="2632500"/>
        <a:ext cx="1603594" cy="607500"/>
      </dsp:txXfrm>
    </dsp:sp>
    <dsp:sp modelId="{810D7AA7-A541-4507-BE7F-36CCF210089F}">
      <dsp:nvSpPr>
        <dsp:cNvPr id="0" name=""/>
        <dsp:cNvSpPr/>
      </dsp:nvSpPr>
      <dsp:spPr>
        <a:xfrm>
          <a:off x="135937" y="890617"/>
          <a:ext cx="1363779" cy="1354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648000" rIns="288000" bIns="0" numCol="1" spcCol="1270" anchor="t" anchorCtr="0">
          <a:noAutofit/>
        </a:bodyPr>
        <a:lstStyle/>
        <a:p>
          <a:pPr lvl="0" algn="l" defTabSz="711200">
            <a:lnSpc>
              <a:spcPts val="1500"/>
            </a:lnSpc>
            <a:spcBef>
              <a:spcPct val="0"/>
            </a:spcBef>
            <a:spcAft>
              <a:spcPts val="0"/>
            </a:spcAft>
          </a:pPr>
          <a:endParaRPr lang="en-US" sz="1600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35937" y="890617"/>
        <a:ext cx="1363779" cy="1354767"/>
      </dsp:txXfrm>
    </dsp:sp>
    <dsp:sp modelId="{E41E7729-FD3F-426D-804C-45BD60BD762D}">
      <dsp:nvSpPr>
        <dsp:cNvPr id="0" name=""/>
        <dsp:cNvSpPr/>
      </dsp:nvSpPr>
      <dsp:spPr>
        <a:xfrm rot="5400000">
          <a:off x="753061" y="1654068"/>
          <a:ext cx="1822500" cy="134362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46E586-0364-4C52-98F9-74A7ACD803D1}">
      <dsp:nvSpPr>
        <dsp:cNvPr id="0" name=""/>
        <dsp:cNvSpPr/>
      </dsp:nvSpPr>
      <dsp:spPr>
        <a:xfrm>
          <a:off x="1597129" y="2632500"/>
          <a:ext cx="1679531" cy="607500"/>
        </a:xfrm>
        <a:prstGeom prst="chevron">
          <a:avLst>
            <a:gd name="adj" fmla="val 25000"/>
          </a:avLst>
        </a:prstGeom>
        <a:solidFill>
          <a:schemeClr val="accent2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Patient Assessed for SUD services</a:t>
          </a:r>
          <a:endParaRPr lang="en-US" sz="13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1749004" y="2632500"/>
        <a:ext cx="1375781" cy="607500"/>
      </dsp:txXfrm>
    </dsp:sp>
    <dsp:sp modelId="{5E07F9E4-149C-4A89-848F-4ABDD305F0C5}">
      <dsp:nvSpPr>
        <dsp:cNvPr id="0" name=""/>
        <dsp:cNvSpPr/>
      </dsp:nvSpPr>
      <dsp:spPr>
        <a:xfrm>
          <a:off x="1731492" y="890617"/>
          <a:ext cx="1363779" cy="1354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648000" rIns="288000" bIns="0" numCol="1" spcCol="1270" anchor="t" anchorCtr="0">
          <a:noAutofit/>
        </a:bodyPr>
        <a:lstStyle/>
        <a:p>
          <a:pPr lvl="0" algn="l" defTabSz="53340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chemeClr val="tx2"/>
            </a:solidFill>
          </a:endParaRPr>
        </a:p>
      </dsp:txBody>
      <dsp:txXfrm>
        <a:off x="1731492" y="890617"/>
        <a:ext cx="1363779" cy="1354767"/>
      </dsp:txXfrm>
    </dsp:sp>
    <dsp:sp modelId="{473F2067-7126-4D56-A328-5A8CFD3D8D52}">
      <dsp:nvSpPr>
        <dsp:cNvPr id="0" name=""/>
        <dsp:cNvSpPr/>
      </dsp:nvSpPr>
      <dsp:spPr>
        <a:xfrm rot="5400000">
          <a:off x="2348615" y="1654068"/>
          <a:ext cx="1822500" cy="134362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0B5EFC-88FB-4ED5-994F-D5F6584C2293}">
      <dsp:nvSpPr>
        <dsp:cNvPr id="0" name=""/>
        <dsp:cNvSpPr/>
      </dsp:nvSpPr>
      <dsp:spPr>
        <a:xfrm>
          <a:off x="3192684" y="2632500"/>
          <a:ext cx="1679531" cy="607500"/>
        </a:xfrm>
        <a:prstGeom prst="chevron">
          <a:avLst>
            <a:gd name="adj" fmla="val 25000"/>
          </a:avLst>
        </a:prstGeom>
        <a:solidFill>
          <a:schemeClr val="accent3"/>
        </a:solidFill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Behavioral Health On-Call</a:t>
          </a:r>
          <a:endParaRPr lang="en-US" sz="13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3344559" y="2632500"/>
        <a:ext cx="1375781" cy="607500"/>
      </dsp:txXfrm>
    </dsp:sp>
    <dsp:sp modelId="{FD7B29F2-0D66-4B4B-BC8A-82DA23575305}">
      <dsp:nvSpPr>
        <dsp:cNvPr id="0" name=""/>
        <dsp:cNvSpPr/>
      </dsp:nvSpPr>
      <dsp:spPr>
        <a:xfrm>
          <a:off x="3327046" y="890617"/>
          <a:ext cx="1363779" cy="1354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648000" rIns="288000" bIns="0" numCol="1" spcCol="1270" anchor="t" anchorCtr="0">
          <a:noAutofit/>
        </a:bodyPr>
        <a:lstStyle/>
        <a:p>
          <a:pPr lvl="0" algn="l" defTabSz="53340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>
            <a:solidFill>
              <a:schemeClr val="tx2"/>
            </a:solidFill>
          </a:endParaRPr>
        </a:p>
      </dsp:txBody>
      <dsp:txXfrm>
        <a:off x="3327046" y="890617"/>
        <a:ext cx="1363779" cy="1354767"/>
      </dsp:txXfrm>
    </dsp:sp>
    <dsp:sp modelId="{7BF6E820-C6E3-4E2C-BB23-ADF9AD641C6B}">
      <dsp:nvSpPr>
        <dsp:cNvPr id="0" name=""/>
        <dsp:cNvSpPr/>
      </dsp:nvSpPr>
      <dsp:spPr>
        <a:xfrm rot="5400000">
          <a:off x="3944170" y="1654068"/>
          <a:ext cx="1822500" cy="134362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8046455-4EBB-40A8-838B-B584850A8B8E}">
      <dsp:nvSpPr>
        <dsp:cNvPr id="0" name=""/>
        <dsp:cNvSpPr/>
      </dsp:nvSpPr>
      <dsp:spPr>
        <a:xfrm>
          <a:off x="4788239" y="2632500"/>
          <a:ext cx="1679531" cy="607500"/>
        </a:xfrm>
        <a:prstGeom prst="chevron">
          <a:avLst>
            <a:gd name="adj" fmla="val 25000"/>
          </a:avLst>
        </a:prstGeom>
        <a:solidFill>
          <a:schemeClr val="accent4"/>
        </a:solidFill>
        <a:ln w="1270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SUMMIT Intake</a:t>
          </a:r>
          <a:endParaRPr lang="ru-RU" sz="13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4940114" y="2632500"/>
        <a:ext cx="1375781" cy="607500"/>
      </dsp:txXfrm>
    </dsp:sp>
    <dsp:sp modelId="{1D84544C-5924-422B-9546-A86AE4927E4C}">
      <dsp:nvSpPr>
        <dsp:cNvPr id="0" name=""/>
        <dsp:cNvSpPr/>
      </dsp:nvSpPr>
      <dsp:spPr>
        <a:xfrm>
          <a:off x="4922601" y="890617"/>
          <a:ext cx="1363779" cy="1354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E416CF-D8AE-41BD-BF35-9148040E1274}">
      <dsp:nvSpPr>
        <dsp:cNvPr id="0" name=""/>
        <dsp:cNvSpPr/>
      </dsp:nvSpPr>
      <dsp:spPr>
        <a:xfrm rot="5400000">
          <a:off x="5541300" y="1648874"/>
          <a:ext cx="1822500" cy="134362"/>
        </a:xfrm>
        <a:prstGeom prst="corner">
          <a:avLst>
            <a:gd name="adj1" fmla="val 1000"/>
            <a:gd name="adj2" fmla="val 1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9A9A18-D6AE-4459-8C7F-A17CAB50744A}">
      <dsp:nvSpPr>
        <dsp:cNvPr id="0" name=""/>
        <dsp:cNvSpPr/>
      </dsp:nvSpPr>
      <dsp:spPr>
        <a:xfrm>
          <a:off x="6385368" y="2627305"/>
          <a:ext cx="1679531" cy="607500"/>
        </a:xfrm>
        <a:prstGeom prst="chevron">
          <a:avLst>
            <a:gd name="adj" fmla="val 25000"/>
          </a:avLst>
        </a:prstGeom>
        <a:solidFill>
          <a:schemeClr val="accent5"/>
        </a:solidFill>
        <a:ln w="1270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165100" rIns="82550" bIns="16510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1" kern="1200" dirty="0" smtClean="0">
              <a:effectLst>
                <a:outerShdw blurRad="50800" dist="38100" dir="2700000" algn="tl" rotWithShape="0">
                  <a:schemeClr val="tx1">
                    <a:alpha val="50000"/>
                  </a:schemeClr>
                </a:outerShdw>
              </a:effectLst>
              <a:latin typeface="+mj-lt"/>
            </a:rPr>
            <a:t>Maintenance</a:t>
          </a:r>
          <a:endParaRPr lang="ru-RU" sz="1300" b="1" kern="1200" dirty="0">
            <a:effectLst>
              <a:outerShdw blurRad="50800" dist="38100" dir="2700000" algn="tl" rotWithShape="0">
                <a:schemeClr val="tx1">
                  <a:alpha val="50000"/>
                </a:schemeClr>
              </a:outerShdw>
            </a:effectLst>
            <a:latin typeface="+mj-lt"/>
          </a:endParaRPr>
        </a:p>
      </dsp:txBody>
      <dsp:txXfrm>
        <a:off x="6537243" y="2627305"/>
        <a:ext cx="1375781" cy="607500"/>
      </dsp:txXfrm>
    </dsp:sp>
    <dsp:sp modelId="{7F54B493-FCA8-4A1F-A2B1-FCB26CA9C396}">
      <dsp:nvSpPr>
        <dsp:cNvPr id="0" name=""/>
        <dsp:cNvSpPr/>
      </dsp:nvSpPr>
      <dsp:spPr>
        <a:xfrm>
          <a:off x="6519731" y="885423"/>
          <a:ext cx="1363779" cy="13547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8000" tIns="648000" rIns="288000" bIns="0" numCol="1" spcCol="1270" anchor="t" anchorCtr="0">
          <a:noAutofit/>
        </a:bodyPr>
        <a:lstStyle/>
        <a:p>
          <a:pPr marL="0" lvl="0" indent="0" algn="l" defTabSz="533400">
            <a:lnSpc>
              <a:spcPts val="1500"/>
            </a:lnSpc>
            <a:spcBef>
              <a:spcPct val="0"/>
            </a:spcBef>
            <a:spcAft>
              <a:spcPts val="0"/>
            </a:spcAft>
            <a:buNone/>
          </a:pPr>
          <a:endParaRPr lang="en-US" sz="1200" kern="1200" dirty="0">
            <a:solidFill>
              <a:srgbClr val="666666"/>
            </a:solidFill>
            <a:latin typeface="+mn-lt"/>
            <a:ea typeface="+mn-ea"/>
            <a:cs typeface="+mn-cs"/>
          </a:endParaRPr>
        </a:p>
      </dsp:txBody>
      <dsp:txXfrm>
        <a:off x="6519731" y="885423"/>
        <a:ext cx="1363779" cy="1354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AccentHomeChevronProcess">
  <dgm:title val="Accent Home Chevron Process"/>
  <dgm:desc val="Use to show a progression; a timeline; sequential steps in a task, process, or workflow; or to emphasize movement or direction. Level 1 text appears inside an chevron shape, except the first shape which comes in a home shape, while Level 2 text appears above the invisible rectangle shapes."/>
  <dgm:catLst>
    <dgm:cat type="process" pri="500"/>
    <dgm:cat type="timeline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contrsBasedOnsibTransCount">
      <dgm:if name="oneSibTrans" axis="ch" ptType="sibTrans" func="cnt" op="equ" val="1">
        <dgm:constrLst>
          <dgm:constr type="h" for="ch" forName="composite" refType="h" fact="0.6"/>
          <dgm:constr type="w" for="ch" forName="composite" refType="w"/>
          <dgm:constr type="primFontSz" for="des" forName="parTx" val="20"/>
          <dgm:constr type="primFontSz" for="des" forName="desTx" refType="primFontSz" refFor="des" refForName="parTx" op="lte"/>
          <dgm:constr type="primFontSz" for="des" forName="parTx" op="equ"/>
          <dgm:constr type="primFontSz" for="des" forName="desTx" op="equ"/>
          <dgm:constr type="w" for="ch" forName="space" refType="w" refFor="ch" refForName="composite" fact="-0.02"/>
          <dgm:constr type="w" for="ch" ptType="sibTrans" op="equ"/>
        </dgm:constrLst>
      </dgm:if>
      <dgm:else name="moreThanOneSibTrans">
        <dgm:choose name="contrsForMoreThanOneSibTrans">
          <dgm:if name="twoSibTrans" axis="ch" ptType="sibTrans" func="cnt" op="equ" val="2">
            <dgm:constrLst>
              <dgm:constr type="h" for="ch" forName="composite" refType="h" fact="0.6"/>
              <dgm:constr type="w" for="ch" forName="composite" refType="w"/>
              <dgm:constr type="primFontSz" for="des" forName="parTx" val="20"/>
              <dgm:constr type="primFontSz" for="des" forName="desTx" refType="primFontSz" refFor="des" refForName="parTx" op="lte"/>
              <dgm:constr type="primFontSz" for="des" forName="parTx" op="equ"/>
              <dgm:constr type="primFontSz" for="des" forName="desTx" op="equ"/>
              <dgm:constr type="w" for="ch" forName="space" refType="w" refFor="ch" refForName="composite" fact="-0.03"/>
              <dgm:constr type="w" for="ch" ptType="sibTrans" op="equ"/>
            </dgm:constrLst>
          </dgm:if>
          <dgm:else name="moreThanTwoSibTrans">
            <dgm:choose name="contrsForMoreThanTwoSibTrans">
              <dgm:if name="threeSibTrans" axis="ch" ptType="sibTrans" func="cnt" op="equ" val="3">
                <dgm:constrLst>
                  <dgm:constr type="h" for="ch" forName="composite" refType="h" fact="0.6"/>
                  <dgm:constr type="w" for="ch" forName="composite" refType="w"/>
                  <dgm:constr type="primFontSz" for="des" forName="parTx" val="20"/>
                  <dgm:constr type="primFontSz" for="des" forName="desTx" refType="primFontSz" refFor="des" refForName="parTx" op="lte"/>
                  <dgm:constr type="primFontSz" for="des" forName="parTx" op="equ"/>
                  <dgm:constr type="primFontSz" for="des" forName="desTx" op="equ"/>
                  <dgm:constr type="w" for="ch" forName="space" refType="w" refFor="ch" refForName="composite" fact="-0.04"/>
                  <dgm:constr type="w" for="ch" ptType="sibTrans" op="equ"/>
                </dgm:constrLst>
              </dgm:if>
              <dgm:else name="moreThanThreeSibTrans">
                <dgm:choose name="contrsForMoreThanThreeSibTrans">
                  <dgm:if name="fourToSixSibTrans" axis="ch" ptType="sibTrans" func="cnt" op="lte" val="6">
                    <dgm:constrLst>
                      <dgm:constr type="h" for="ch" forName="composite" refType="h" fact="0.6"/>
                      <dgm:constr type="w" for="ch" forName="composite" refType="w"/>
                      <dgm:constr type="primFontSz" for="des" forName="parTx" val="20"/>
                      <dgm:constr type="primFontSz" for="des" forName="desTx" refType="primFontSz" refFor="des" refForName="parTx" op="lte"/>
                      <dgm:constr type="primFontSz" for="des" forName="parTx" op="equ"/>
                      <dgm:constr type="primFontSz" for="des" forName="desTx" op="equ"/>
                      <dgm:constr type="w" for="ch" forName="space" refType="w" refFor="ch" refForName="composite" fact="-0.05"/>
                      <dgm:constr type="w" for="ch" ptType="sibTrans" op="equ"/>
                    </dgm:constrLst>
                  </dgm:if>
                  <dgm:else name="moreThanSixSibTrans">
                    <dgm:choose name="contrsForMoreThanSixSibTrans">
                      <dgm:if name="sevenToEightSibTrans" axis="ch" ptType="sibTrans" func="cnt" op="lte" val="8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7"/>
                          <dgm:constr type="w" for="ch" ptType="sibTrans" op="equ"/>
                        </dgm:constrLst>
                      </dgm:if>
                      <dgm:else name="moreThanEightSibTrans">
                        <dgm:constrLst>
                          <dgm:constr type="h" for="ch" forName="composite" refType="h" fact="0.6"/>
                          <dgm:constr type="w" for="ch" forName="composite" refType="w"/>
                          <dgm:constr type="primFontSz" for="des" forName="parTx" val="20"/>
                          <dgm:constr type="primFontSz" for="des" forName="desTx" refType="primFontSz" refFor="des" refForName="parTx" op="lte"/>
                          <dgm:constr type="primFontSz" for="des" forName="parTx" op="equ"/>
                          <dgm:constr type="primFontSz" for="des" forName="desTx" op="equ"/>
                          <dgm:constr type="w" for="ch" forName="space" refType="w" refFor="ch" refForName="composite" fact="-0.09"/>
                          <dgm:constr type="w" for="ch" ptType="sibTrans" op="equ"/>
                        </dgm:constrLst>
                      </dgm:else>
                    </dgm:choose>
                  </dgm:else>
                </dgm:choose>
              </dgm:else>
            </dgm:choose>
          </dgm:else>
        </dgm:choose>
      </dgm:else>
    </dgm:choose>
    <dgm:ruleLst/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LayoutLTRorRTL">
          <dgm:if name="LayoutLTR" func="var" arg="dir" op="equ" val="norm">
            <dgm:constrLst>
              <dgm:constr type="w" for="ch" forName="L" refType="w" fact="0.08"/>
              <dgm:constr type="h" for="ch" forName="L" refType="h" fact="0.75"/>
              <dgm:constr type="l" for="ch" forName="L"/>
              <dgm:constr type="l" for="ch" forName="parTx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l" for="ch" forName="desTx" refType="r" refFor="ch" refForName="L"/>
              <dgm:constr type="w" for="ch" forName="desTx" refType="w" fact="0.812"/>
              <dgm:constr type="w" for="ch" forName="EmptyPlaceHolder" refType="w" fact="0.82"/>
              <dgm:constr type="l" for="ch" forName="EmptyPlaceHolder" refType="r" refFor="ch" refForName="L"/>
              <dgm:constr type="b" for="ch" forName="EmptyPlaceHolder" refType="b" refFor="ch" refForName="L"/>
              <dgm:constr type="h" for="ch" forName="EmptyPlaceHolder" refType="t" refFor="ch" refForName="desTx"/>
            </dgm:constrLst>
          </dgm:if>
          <dgm:else name="LayoutRTL">
            <dgm:constrLst>
              <dgm:constr type="w" for="ch" forName="L" refType="w" fact="0.08"/>
              <dgm:constr type="h" for="ch" forName="L" refType="h" fact="0.75"/>
              <dgm:constr type="r" for="ch" forName="L" refType="w"/>
              <dgm:constr type="r" for="ch" forName="parTx" refType="w"/>
              <dgm:constr type="w" for="ch" forName="parTx" refType="w"/>
              <dgm:constr type="h" for="ch" forName="parTx" refType="h" fact="0.25"/>
              <dgm:constr type="t" for="ch" forName="parTx" refType="b" refFor="ch" refForName="L"/>
              <dgm:constr type="t" for="ch" forName="desTx" refType="w" refFor="ch" refForName="L" fact="0.6"/>
              <dgm:constr type="b" for="ch" forName="desTx" refType="t" refFor="ch" refForName="EmptyPlaceHolder"/>
              <dgm:constr type="r" for="ch" forName="desTx" refType="l" refFor="ch" refForName="L"/>
              <dgm:constr type="w" for="ch" forName="desTx" refType="w" fact="0.812"/>
              <dgm:constr type="w" for="ch" forName="EmptyPlaceHolder" refType="w" fact="0.82"/>
              <dgm:constr type="h" for="ch" forName="EmptyPlaceHolder" refType="w" refFor="ch" refForName="L" fact="0.6"/>
              <dgm:constr type="b" for="ch" forName="EmptyPlaceHolder" refType="b" refFor="ch" refForName="L"/>
            </dgm:constrLst>
          </dgm:else>
        </dgm:choose>
        <dgm:layoutNode name="L" styleLbl="solidFgAcc1" moveWith="parTx">
          <dgm:varLst>
            <dgm:chMax val="0"/>
            <dgm:chPref val="0"/>
          </dgm:varLst>
          <dgm:alg type="sp"/>
          <dgm:choose name="Name310">
            <dgm:if name="Name311" func="var" arg="dir" op="equ" val="norm">
              <dgm:shape xmlns:r="http://schemas.openxmlformats.org/officeDocument/2006/relationships" rot="90" type="corner" r:blip="">
                <dgm:adjLst>
                  <dgm:adj idx="1" val="0.01"/>
                  <dgm:adj idx="2" val="0.01"/>
                </dgm:adjLst>
              </dgm:shape>
            </dgm:if>
            <dgm:else name="Name312">
              <dgm:shape xmlns:r="http://schemas.openxmlformats.org/officeDocument/2006/relationships" rot="180" type="corner" r:blip="">
                <dgm:adjLst>
                  <dgm:adj idx="1" val="0.01"/>
                  <dgm:adj idx="2" val="0.01"/>
                </dgm:adjLst>
              </dgm:shape>
            </dgm:else>
          </dgm:choose>
          <dgm:presOf/>
          <dgm:constrLst/>
          <dgm:ruleLst/>
        </dgm:layoutNode>
        <dgm:layoutNode name="parTx" styleLbl="alignNode1">
          <dgm:varLst>
            <dgm:chMax val="0"/>
            <dgm:chPref val="0"/>
            <dgm:bulletEnabled val="1"/>
          </dgm:varLst>
          <dgm:alg type="tx">
            <dgm:param type="txAnchorVert" val="mid"/>
            <dgm:param type="parTxLTRAlign" val="ctr"/>
            <dgm:param type="parTxRTLAlign" val="ctr"/>
          </dgm:alg>
          <dgm:choose name="MakeFirstNodeHomePlate">
            <dgm:if name="IfFirstNode" axis="self" ptType="node" func="pos" op="equ" val="1">
              <dgm:choose name="Name110">
                <dgm:if name="Name111" func="var" arg="dir" op="equ" val="norm">
                  <dgm:shape xmlns:r="http://schemas.openxmlformats.org/officeDocument/2006/relationships" type="homePlate" r:blip="">
                    <dgm:adjLst>
                      <dgm:adj idx="1" val="0.25"/>
                    </dgm:adjLst>
                  </dgm:shape>
                </dgm:if>
                <dgm:else name="Name112">
                  <dgm:shape xmlns:r="http://schemas.openxmlformats.org/officeDocument/2006/relationships" rot="180" type="homePlate" r:blip="">
                    <dgm:adjLst>
                      <dgm:adj idx="1" val="0.25"/>
                    </dgm:adjLst>
                  </dgm:shape>
                </dgm:else>
              </dgm:choose>
            </dgm:if>
            <dgm:else name="MakeRestOfNodesChevrons"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>
                      <dgm:adj idx="1" val="0.25"/>
                    </dgm:adjLst>
                  </dgm:shape>
                </dgm:if>
                <dgm:else name="Name12">
                  <dgm:shape xmlns:r="http://schemas.openxmlformats.org/officeDocument/2006/relationships" rot="180" type="chevron" r:blip="">
                    <dgm:adjLst>
                      <dgm:adj idx="1" val="0.25"/>
                    </dgm:adjLst>
                  </dgm:shape>
                </dgm:else>
              </dgm:choose>
            </dgm:else>
          </dgm:choose>
          <dgm:presOf axis="self" ptType="node"/>
          <dgm:constrLst>
            <dgm:constr type="tMarg" refType="primFontSz"/>
            <dgm:constr type="bMarg" refType="primFontSz"/>
            <dgm:constr type="lMarg" refType="primFontSz" fact="0.5"/>
            <dgm:constr type="rMarg" refType="primFontSz" fact="0.5"/>
          </dgm:constrLst>
          <dgm:ruleLst>
            <dgm:rule type="primFontSz" val="13" fact="NaN" max="NaN"/>
          </dgm:ruleLst>
        </dgm:layoutNode>
        <dgm:layoutNode name="desTx" styleLbl="revTx" moveWith="parTx">
          <dgm:varLst>
            <dgm:chMax val="0"/>
            <dgm:chPref val="0"/>
            <dgm:bulletEnabled val="1"/>
          </dgm:varLst>
          <dgm:choose name="Name210">
            <dgm:if name="Name211" func="var" arg="dir" op="equ" val="norm">
              <dgm:alg type="tx">
                <dgm:param type="txAnchorVert" val="t"/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12">
              <dgm:alg type="tx">
                <dgm:param type="txAnchorVert" val="t"/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tMarg"/>
            <dgm:constr type="bMarg"/>
            <dgm:constr type="lMarg"/>
            <dgm:constr type="rMarg"/>
          </dgm:constrLst>
          <dgm:ruleLst>
            <dgm:rule type="primFontSz" val="11" fact="NaN" max="NaN"/>
            <dgm:rule type="secFontSz" val="9" fact="NaN" max="NaN"/>
          </dgm:ruleLst>
        </dgm:layoutNode>
        <dgm:layoutNode name="EmptyPlaceHolder">
          <dgm:alg type="sp"/>
          <dgm:shape xmlns:r="http://schemas.openxmlformats.org/officeDocument/2006/relationships" r:blip="">
            <dgm:adjLst/>
          </dgm:shape>
          <dgm:presOf/>
          <dgm:constrLst/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886D4-29C7-43F4-835A-D8B481C3C7E7}" type="datetimeFigureOut">
              <a:rPr lang="en-US" smtClean="0"/>
              <a:t>2/21/2020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E77B8-D251-4F79-A306-EA9C1228D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75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9E0A9E-2D1C-4B98-880D-7E4FADEF904B}" type="datetimeFigureOut">
              <a:rPr lang="en-US" smtClean="0"/>
              <a:t>2/21/2020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55D88-6A65-4FAA-AB2A-1DE1F75EB53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280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55D88-6A65-4FAA-AB2A-1DE1F75EB53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514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Discuss Harm Reduction and TIC being adopted clinic wide</a:t>
            </a:r>
          </a:p>
          <a:p>
            <a:r>
              <a:rPr lang="en-US" dirty="0" smtClean="0"/>
              <a:t>Leadership</a:t>
            </a:r>
            <a:r>
              <a:rPr lang="en-US" baseline="0" dirty="0" smtClean="0"/>
              <a:t> and vision – organizational change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1311-1138-47F5-9D30-B15D7D944EF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857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15 </a:t>
            </a:r>
          </a:p>
          <a:p>
            <a:r>
              <a:rPr lang="en-US" dirty="0" smtClean="0"/>
              <a:t>MAT Providers: 12-xwaivered</a:t>
            </a:r>
            <a:r>
              <a:rPr lang="en-US" baseline="0" dirty="0" smtClean="0"/>
              <a:t> providers &amp; 18 Vivitrol providers; </a:t>
            </a:r>
            <a:r>
              <a:rPr lang="en-US" dirty="0" smtClean="0"/>
              <a:t>MD’s/DO’s, NP’s,</a:t>
            </a:r>
            <a:r>
              <a:rPr lang="en-US" baseline="0" dirty="0" smtClean="0"/>
              <a:t> and PA’s</a:t>
            </a:r>
            <a:endParaRPr lang="en-US" dirty="0" smtClean="0"/>
          </a:p>
          <a:p>
            <a:r>
              <a:rPr lang="en-US" dirty="0" smtClean="0"/>
              <a:t>Role of the counselors: SUD specific counseling</a:t>
            </a:r>
          </a:p>
          <a:p>
            <a:r>
              <a:rPr lang="en-US" dirty="0" smtClean="0"/>
              <a:t>Role of the therapists: </a:t>
            </a:r>
          </a:p>
          <a:p>
            <a:r>
              <a:rPr lang="en-US" dirty="0" smtClean="0"/>
              <a:t>Role of the case managers: Tobin to ask Karla</a:t>
            </a:r>
            <a:r>
              <a:rPr lang="en-US" baseline="0" dirty="0" smtClean="0"/>
              <a:t> about prompts</a:t>
            </a:r>
          </a:p>
          <a:p>
            <a:r>
              <a:rPr lang="en-US" baseline="0" dirty="0" smtClean="0"/>
              <a:t>CG: the only HIV center on the west side, provides testing, BH services, food programs and drop in center</a:t>
            </a:r>
          </a:p>
          <a:p>
            <a:endParaRPr lang="en-US" baseline="0" dirty="0" smtClean="0"/>
          </a:p>
          <a:p>
            <a:r>
              <a:rPr lang="en-US" baseline="0" dirty="0" smtClean="0"/>
              <a:t>Karla to come say a little about her role</a:t>
            </a:r>
          </a:p>
          <a:p>
            <a:r>
              <a:rPr lang="en-US" baseline="0" dirty="0" smtClean="0"/>
              <a:t>Interdisciplinary Team meetings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1311-1138-47F5-9D30-B15D7D944EF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4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Multiple</a:t>
            </a:r>
            <a:r>
              <a:rPr lang="en-US" baseline="0" dirty="0" smtClean="0"/>
              <a:t> ways to get a MD apt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1311-1138-47F5-9D30-B15D7D944EF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9221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an evolving</a:t>
            </a:r>
            <a:r>
              <a:rPr lang="en-US" baseline="0" dirty="0" smtClean="0"/>
              <a:t> process, particularly coding and billing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1311-1138-47F5-9D30-B15D7D944EF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6323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A31311-1138-47F5-9D30-B15D7D944EF9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530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514148" y="375389"/>
            <a:ext cx="4388101" cy="1339111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007DB7"/>
                </a:solidFill>
              </a:rPr>
              <a:t>Welcome to</a:t>
            </a:r>
            <a:endParaRPr lang="en-US" sz="5400" dirty="0">
              <a:solidFill>
                <a:srgbClr val="007DB7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655814" y="5061397"/>
            <a:ext cx="4099065" cy="128788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Elizabeth B. Forer</a:t>
            </a:r>
          </a:p>
          <a:p>
            <a:r>
              <a:rPr lang="en-US" dirty="0" smtClean="0"/>
              <a:t>Chief Executive Officer and Executive Director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/>
          <a:srcRect l="5260" r="5181"/>
          <a:stretch/>
        </p:blipFill>
        <p:spPr>
          <a:xfrm>
            <a:off x="5279136" y="0"/>
            <a:ext cx="7039532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631" y="1921738"/>
            <a:ext cx="2991430" cy="293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233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20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109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AD038B-4F84-4D5E-990E-1DDBBAB2F130}" type="datetimeFigureOut">
              <a:rPr lang="en-US" smtClean="0"/>
              <a:t>2/21/2020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838200" y="1896034"/>
            <a:ext cx="10515600" cy="4313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817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7D0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775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949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63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68399"/>
            <a:ext cx="10515600" cy="10813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5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5AD038B-4F84-4D5E-990E-1DDBBAB2F130}" type="datetimeFigureOut">
              <a:rPr lang="en-US" smtClean="0"/>
              <a:t>2/21/2020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98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097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8583706" cy="10813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96034"/>
            <a:ext cx="10515600" cy="43134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752F5-F516-4171-910A-B806DD6BA7D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234" y="361691"/>
            <a:ext cx="2551793" cy="513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609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77B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E14D2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7CB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4D4E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4D4E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Klamp@mednet.ucla.edu" TargetMode="External"/><Relationship Id="rId2" Type="http://schemas.openxmlformats.org/officeDocument/2006/relationships/hyperlink" Target="mailto:Gchung@mednet.ucla.edu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mailto:Tdshelton@mednet.ucla.edu" TargetMode="External"/><Relationship Id="rId4" Type="http://schemas.openxmlformats.org/officeDocument/2006/relationships/hyperlink" Target="mailto:Amatthews@mednet.ucla.edu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12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NULL"/><Relationship Id="rId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NULL"/><Relationship Id="rId9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5.png"/><Relationship Id="rId18" Type="http://schemas.openxmlformats.org/officeDocument/2006/relationships/image" Target="../media/image10.sv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60.svg"/><Relationship Id="rId1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8.sv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4.pn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16.png"/><Relationship Id="rId10" Type="http://schemas.openxmlformats.org/officeDocument/2006/relationships/image" Target="../media/image40.svg"/><Relationship Id="rId4" Type="http://schemas.openxmlformats.org/officeDocument/2006/relationships/diagramLayout" Target="../diagrams/layout1.xml"/><Relationship Id="rId14" Type="http://schemas.openxmlformats.org/officeDocument/2006/relationships/image" Target="../media/image2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1295" y="791949"/>
            <a:ext cx="4388101" cy="133911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CCI Learning Collaborative for SUD Services</a:t>
            </a:r>
          </a:p>
        </p:txBody>
      </p:sp>
    </p:spTree>
    <p:extLst>
      <p:ext uri="{BB962C8B-B14F-4D97-AF65-F5344CB8AC3E}">
        <p14:creationId xmlns:p14="http://schemas.microsoft.com/office/powerpoint/2010/main" val="358796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7779" y="404019"/>
            <a:ext cx="7876440" cy="615553"/>
          </a:xfrm>
        </p:spPr>
        <p:txBody>
          <a:bodyPr/>
          <a:lstStyle/>
          <a:p>
            <a:pPr algn="ctr"/>
            <a:r>
              <a:rPr lang="en-US" dirty="0" smtClean="0"/>
              <a:t>SBIRT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299" y="1477676"/>
            <a:ext cx="4823462" cy="33788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u="sng" dirty="0" smtClean="0"/>
              <a:t>R</a:t>
            </a:r>
            <a:r>
              <a:rPr lang="en-US" dirty="0" smtClean="0"/>
              <a:t>eferral to </a:t>
            </a:r>
            <a:r>
              <a:rPr lang="en-US" b="1" i="1" u="sng" dirty="0" smtClean="0"/>
              <a:t>T</a:t>
            </a:r>
            <a:r>
              <a:rPr lang="en-US" dirty="0" smtClean="0"/>
              <a:t>reatment</a:t>
            </a:r>
          </a:p>
          <a:p>
            <a:r>
              <a:rPr lang="en-US" dirty="0" smtClean="0"/>
              <a:t>Behavioral Health-on Call</a:t>
            </a:r>
          </a:p>
          <a:p>
            <a:r>
              <a:rPr lang="en-US" dirty="0" smtClean="0"/>
              <a:t>SUMMIT </a:t>
            </a:r>
          </a:p>
          <a:p>
            <a:r>
              <a:rPr lang="en-US" dirty="0" smtClean="0"/>
              <a:t>Higher levels of care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64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What is your workflow for patients entering SUD treatment?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90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MAT Frequently Asked Questions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25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 Hot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is your conversation with patients around inductions and </a:t>
            </a:r>
            <a:r>
              <a:rPr lang="en-US" dirty="0" smtClean="0"/>
              <a:t>what they should expect?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are some engagement strategies to improve retention, or even get someone to come back?</a:t>
            </a:r>
            <a:endParaRPr lang="en-US" dirty="0"/>
          </a:p>
          <a:p>
            <a:endParaRPr lang="en-US" dirty="0" smtClean="0"/>
          </a:p>
          <a:p>
            <a:r>
              <a:rPr lang="en-US" dirty="0"/>
              <a:t>What advice would you give a physician/NP that has little experience with MAT/MAT inductions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17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9230248" cy="1081337"/>
          </a:xfrm>
        </p:spPr>
        <p:txBody>
          <a:bodyPr/>
          <a:lstStyle/>
          <a:p>
            <a:r>
              <a:rPr lang="en-US" dirty="0" smtClean="0"/>
              <a:t>MAT Hot Topics </a:t>
            </a:r>
            <a:r>
              <a:rPr lang="en-US" sz="2000" dirty="0" smtClean="0"/>
              <a:t>(cont.) 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is your experience with Vivitrol for OUD vs Suboxone? Do patients respond any differently?</a:t>
            </a:r>
          </a:p>
          <a:p>
            <a:endParaRPr lang="en-US" dirty="0"/>
          </a:p>
          <a:p>
            <a:r>
              <a:rPr lang="en-US" dirty="0" smtClean="0"/>
              <a:t>What do you take into consideration when determining how frequently you see a patient for a refill?</a:t>
            </a:r>
          </a:p>
          <a:p>
            <a:endParaRPr lang="en-US" dirty="0"/>
          </a:p>
          <a:p>
            <a:r>
              <a:rPr lang="en-US" dirty="0" smtClean="0"/>
              <a:t>What </a:t>
            </a:r>
            <a:r>
              <a:rPr lang="en-US" dirty="0"/>
              <a:t>does provider support look like within your organization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Others?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91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10 min break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" t="3318" r="2750" b="3163"/>
          <a:stretch/>
        </p:blipFill>
        <p:spPr bwMode="auto">
          <a:xfrm>
            <a:off x="2844800" y="335280"/>
            <a:ext cx="6217920" cy="618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83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 asked during introductions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55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would organizations the new proposed HEDIS measure</a:t>
            </a:r>
            <a:r>
              <a:rPr lang="en-US" dirty="0"/>
              <a:t>: Pharmacotherapy for Opioid Use Disorder: The percentage of </a:t>
            </a:r>
            <a:r>
              <a:rPr lang="en-US" b="1" i="1" u="sng" dirty="0"/>
              <a:t>new opioid use disorder (OUD</a:t>
            </a:r>
            <a:r>
              <a:rPr lang="en-US" b="1" i="1" u="sng" dirty="0" smtClean="0"/>
              <a:t>) pharmacotherapy </a:t>
            </a:r>
            <a:r>
              <a:rPr lang="en-US" b="1" i="1" u="sng" dirty="0"/>
              <a:t>episodes </a:t>
            </a:r>
            <a:r>
              <a:rPr lang="en-US" dirty="0"/>
              <a:t>that </a:t>
            </a:r>
            <a:r>
              <a:rPr lang="en-US" b="1" i="1" u="sng" dirty="0"/>
              <a:t>resulted in 180 or more covered treatment days </a:t>
            </a:r>
            <a:r>
              <a:rPr lang="en-US" dirty="0"/>
              <a:t>among members 16 </a:t>
            </a:r>
            <a:r>
              <a:rPr lang="en-US" dirty="0" smtClean="0"/>
              <a:t>years of </a:t>
            </a:r>
            <a:r>
              <a:rPr lang="en-US" dirty="0"/>
              <a:t>age and older with a diagnosis of OUD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What metrics, outcomes, indicators do you look at?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07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How does your program define success?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45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Closing</a:t>
            </a:r>
            <a:endParaRPr lang="en-US" dirty="0"/>
          </a:p>
        </p:txBody>
      </p:sp>
      <p:pic>
        <p:nvPicPr>
          <p:cNvPr id="1026" name="Picture 2" descr="Image result for burning questions?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"/>
          <a:stretch/>
        </p:blipFill>
        <p:spPr bwMode="auto">
          <a:xfrm>
            <a:off x="952499" y="1538537"/>
            <a:ext cx="5972311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68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1:30-2:15 pm: Lunch &amp; </a:t>
            </a:r>
            <a:r>
              <a:rPr lang="en-US" dirty="0" smtClean="0"/>
              <a:t>Introductions</a:t>
            </a:r>
          </a:p>
          <a:p>
            <a:pPr lvl="0"/>
            <a:r>
              <a:rPr lang="en-US" dirty="0" smtClean="0"/>
              <a:t>2:15-2:45 </a:t>
            </a:r>
            <a:r>
              <a:rPr lang="en-US" dirty="0"/>
              <a:t>pm: </a:t>
            </a:r>
            <a:r>
              <a:rPr lang="en-US" dirty="0" smtClean="0"/>
              <a:t>Patient Access to </a:t>
            </a:r>
            <a:r>
              <a:rPr lang="en-US" dirty="0"/>
              <a:t>SUD Treatment </a:t>
            </a:r>
          </a:p>
          <a:p>
            <a:pPr lvl="0"/>
            <a:r>
              <a:rPr lang="en-US" dirty="0" smtClean="0"/>
              <a:t>2:45-3:50 </a:t>
            </a:r>
            <a:r>
              <a:rPr lang="en-US" dirty="0"/>
              <a:t>pm: </a:t>
            </a:r>
            <a:r>
              <a:rPr lang="en-US" dirty="0" smtClean="0"/>
              <a:t>MAT Frequently Asked Questions***</a:t>
            </a:r>
          </a:p>
          <a:p>
            <a:pPr lvl="0"/>
            <a:r>
              <a:rPr lang="en-US" dirty="0" smtClean="0"/>
              <a:t>3:50-4:00 </a:t>
            </a:r>
            <a:r>
              <a:rPr lang="en-US" dirty="0"/>
              <a:t>pm: Break/Tour of Simms (optional)</a:t>
            </a:r>
          </a:p>
          <a:p>
            <a:pPr lvl="0"/>
            <a:r>
              <a:rPr lang="en-US" dirty="0" smtClean="0"/>
              <a:t>3:45-4:30 </a:t>
            </a:r>
            <a:r>
              <a:rPr lang="en-US" dirty="0"/>
              <a:t>pm: CCI </a:t>
            </a:r>
            <a:r>
              <a:rPr lang="en-US" dirty="0" smtClean="0"/>
              <a:t>Discussion Questions*** </a:t>
            </a:r>
          </a:p>
          <a:p>
            <a:pPr lvl="0"/>
            <a:r>
              <a:rPr lang="en-US" dirty="0" smtClean="0"/>
              <a:t>4:30-4:50 </a:t>
            </a:r>
            <a:r>
              <a:rPr lang="en-US" dirty="0"/>
              <a:t>pm: </a:t>
            </a:r>
            <a:r>
              <a:rPr lang="en-US" dirty="0" smtClean="0"/>
              <a:t>Defining Success</a:t>
            </a:r>
            <a:endParaRPr lang="en-US" dirty="0"/>
          </a:p>
          <a:p>
            <a:pPr lvl="0"/>
            <a:r>
              <a:rPr lang="en-US" dirty="0" smtClean="0"/>
              <a:t>4:50-5 pm: </a:t>
            </a:r>
            <a:r>
              <a:rPr lang="en-US" dirty="0"/>
              <a:t>Closing/last questions</a:t>
            </a:r>
          </a:p>
        </p:txBody>
      </p:sp>
    </p:spTree>
    <p:extLst>
      <p:ext uri="{BB962C8B-B14F-4D97-AF65-F5344CB8AC3E}">
        <p14:creationId xmlns:p14="http://schemas.microsoft.com/office/powerpoint/2010/main" val="272316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929" y="394494"/>
            <a:ext cx="7876440" cy="615553"/>
          </a:xfrm>
        </p:spPr>
        <p:txBody>
          <a:bodyPr/>
          <a:lstStyle/>
          <a:p>
            <a:r>
              <a:rPr lang="en-US" dirty="0" smtClean="0"/>
              <a:t>Thank You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5088" y="1095271"/>
            <a:ext cx="8323281" cy="57627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Gilmore Chung, MD—Director of Addiction Services</a:t>
            </a:r>
            <a:r>
              <a:rPr lang="en-US" sz="2400" dirty="0"/>
              <a:t>	</a:t>
            </a:r>
            <a:r>
              <a:rPr lang="en-US" sz="2400" dirty="0" smtClean="0">
                <a:hlinkClick r:id="rId2"/>
              </a:rPr>
              <a:t>Gchung@mednet.ucla.edu</a:t>
            </a:r>
            <a:r>
              <a:rPr lang="en-US" sz="2400" dirty="0" smtClean="0"/>
              <a:t>  </a:t>
            </a:r>
          </a:p>
          <a:p>
            <a:pPr marL="0" indent="0">
              <a:buNone/>
            </a:pPr>
            <a:r>
              <a:rPr lang="en-US" sz="2400" dirty="0" smtClean="0"/>
              <a:t>  </a:t>
            </a:r>
          </a:p>
          <a:p>
            <a:pPr marL="0" indent="0">
              <a:buNone/>
            </a:pPr>
            <a:r>
              <a:rPr lang="en-US" sz="2400" dirty="0" smtClean="0"/>
              <a:t>Karen Lamp, MD—Associate Medical Officer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>
                <a:hlinkClick r:id="rId3"/>
              </a:rPr>
              <a:t>Klamp@mednet.ucla.edu</a:t>
            </a:r>
            <a:r>
              <a:rPr lang="en-US" sz="2400" dirty="0" smtClean="0"/>
              <a:t>  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Anasa Matthews-Billingsly, MSW, MPH—Program Manager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>
                <a:hlinkClick r:id="rId4"/>
              </a:rPr>
              <a:t>Amatthews@mednet.ucla.edu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Tobin Shelton, LCSW—Clinical Manager 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>
                <a:hlinkClick r:id="rId5"/>
              </a:rPr>
              <a:t>Tdshelton@mednet.ucla.edu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948369" y="3067050"/>
            <a:ext cx="308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learn more, please visit</a:t>
            </a:r>
          </a:p>
          <a:p>
            <a:r>
              <a:rPr lang="en-US" dirty="0" smtClean="0"/>
              <a:t>Venicefamilyclinic.org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1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5" t="16940" b="9650"/>
          <a:stretch/>
        </p:blipFill>
        <p:spPr>
          <a:xfrm>
            <a:off x="590308" y="1723416"/>
            <a:ext cx="11199586" cy="501183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457200"/>
            <a:ext cx="8756374" cy="1081337"/>
          </a:xfrm>
        </p:spPr>
        <p:txBody>
          <a:bodyPr/>
          <a:lstStyle/>
          <a:p>
            <a:r>
              <a:rPr lang="en-US" dirty="0" smtClean="0"/>
              <a:t>Clinic 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05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Title">
            <a:extLst>
              <a:ext uri="{FF2B5EF4-FFF2-40B4-BE49-F238E27FC236}">
                <a16:creationId xmlns:a16="http://schemas.microsoft.com/office/drawing/2014/main" id="{82336B3C-0982-49C2-85B3-D4D69E435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5427" y="413790"/>
            <a:ext cx="6887820" cy="615553"/>
          </a:xfrm>
        </p:spPr>
        <p:txBody>
          <a:bodyPr/>
          <a:lstStyle/>
          <a:p>
            <a:r>
              <a:rPr lang="en-US" dirty="0" smtClean="0"/>
              <a:t>Program Overview</a:t>
            </a:r>
            <a:endParaRPr lang="en-US" dirty="0"/>
          </a:p>
        </p:txBody>
      </p:sp>
      <p:grpSp>
        <p:nvGrpSpPr>
          <p:cNvPr id="10" name="Group 9" title="Milestone">
            <a:extLst>
              <a:ext uri="{FF2B5EF4-FFF2-40B4-BE49-F238E27FC236}">
                <a16:creationId xmlns:a16="http://schemas.microsoft.com/office/drawing/2014/main" id="{6BE69F2F-25E5-4E14-9BE7-F81A1FB8E199}"/>
              </a:ext>
            </a:extLst>
          </p:cNvPr>
          <p:cNvGrpSpPr/>
          <p:nvPr/>
        </p:nvGrpSpPr>
        <p:grpSpPr>
          <a:xfrm>
            <a:off x="1676000" y="4026568"/>
            <a:ext cx="1592254" cy="603396"/>
            <a:chOff x="446364" y="3962124"/>
            <a:chExt cx="1927217" cy="80452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DD2C9D1-5E8D-4ED2-989C-330D6753B965}"/>
                </a:ext>
              </a:extLst>
            </p:cNvPr>
            <p:cNvSpPr txBox="1"/>
            <p:nvPr/>
          </p:nvSpPr>
          <p:spPr>
            <a:xfrm>
              <a:off x="1078799" y="4027988"/>
              <a:ext cx="1294782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VFC </a:t>
              </a:r>
            </a:p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founded</a:t>
              </a:r>
            </a:p>
          </p:txBody>
        </p:sp>
        <p:pic>
          <p:nvPicPr>
            <p:cNvPr id="6" name="Graphic 5" title="Milestone Flag">
              <a:extLst>
                <a:ext uri="{FF2B5EF4-FFF2-40B4-BE49-F238E27FC236}">
                  <a16:creationId xmlns:a16="http://schemas.microsoft.com/office/drawing/2014/main" id="{CA3F94A4-2D7F-4B6C-83F0-52217E90B26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l="33525" t="18748" r="17129" b="44918"/>
            <a:stretch/>
          </p:blipFill>
          <p:spPr>
            <a:xfrm flipH="1">
              <a:off x="446364" y="3962124"/>
              <a:ext cx="573660" cy="422383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CA9D4D8-9AC5-4EE6-B531-3E887152BA89}"/>
                </a:ext>
              </a:extLst>
            </p:cNvPr>
            <p:cNvSpPr/>
            <p:nvPr/>
          </p:nvSpPr>
          <p:spPr>
            <a:xfrm>
              <a:off x="710385" y="4054460"/>
              <a:ext cx="293362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</a:p>
          </p:txBody>
        </p:sp>
      </p:grpSp>
      <p:cxnSp>
        <p:nvCxnSpPr>
          <p:cNvPr id="186" name="Straight Connector 185" title="callout lines">
            <a:extLst>
              <a:ext uri="{FF2B5EF4-FFF2-40B4-BE49-F238E27FC236}">
                <a16:creationId xmlns:a16="http://schemas.microsoft.com/office/drawing/2014/main" id="{58C06FCD-B8D5-441F-8E12-DDC26E69D281}"/>
              </a:ext>
            </a:extLst>
          </p:cNvPr>
          <p:cNvCxnSpPr>
            <a:cxnSpLocks/>
            <a:endCxn id="26" idx="0"/>
          </p:cNvCxnSpPr>
          <p:nvPr/>
        </p:nvCxnSpPr>
        <p:spPr>
          <a:xfrm flipH="1">
            <a:off x="2092739" y="4373517"/>
            <a:ext cx="3719" cy="832355"/>
          </a:xfrm>
          <a:prstGeom prst="line">
            <a:avLst/>
          </a:prstGeom>
          <a:ln w="28575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1" name="Group 20" descr="Year 1">
            <a:extLst>
              <a:ext uri="{FF2B5EF4-FFF2-40B4-BE49-F238E27FC236}">
                <a16:creationId xmlns:a16="http://schemas.microsoft.com/office/drawing/2014/main" id="{5D2F3933-9B72-4828-BCB7-541ECBDEFC11}"/>
              </a:ext>
            </a:extLst>
          </p:cNvPr>
          <p:cNvGrpSpPr/>
          <p:nvPr/>
        </p:nvGrpSpPr>
        <p:grpSpPr>
          <a:xfrm>
            <a:off x="1994921" y="5205869"/>
            <a:ext cx="1637974" cy="414009"/>
            <a:chOff x="442564" y="6064782"/>
            <a:chExt cx="2158593" cy="552013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2816A943-3130-484E-97D1-6C7917F3DD30}"/>
                </a:ext>
              </a:extLst>
            </p:cNvPr>
            <p:cNvSpPr/>
            <p:nvPr/>
          </p:nvSpPr>
          <p:spPr>
            <a:xfrm>
              <a:off x="465401" y="6064782"/>
              <a:ext cx="256014" cy="25601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" name="Rectangle: Rounded Corners 1" title="Year Bar">
              <a:extLst>
                <a:ext uri="{FF2B5EF4-FFF2-40B4-BE49-F238E27FC236}">
                  <a16:creationId xmlns:a16="http://schemas.microsoft.com/office/drawing/2014/main" id="{64E02AE9-6B6C-4B9C-ABBB-1E374B6CA82E}"/>
                </a:ext>
              </a:extLst>
            </p:cNvPr>
            <p:cNvSpPr/>
            <p:nvPr/>
          </p:nvSpPr>
          <p:spPr>
            <a:xfrm>
              <a:off x="442564" y="6431481"/>
              <a:ext cx="2158593" cy="185314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grpSp>
        <p:nvGrpSpPr>
          <p:cNvPr id="12" name="Group 11" title="Milestone">
            <a:extLst>
              <a:ext uri="{FF2B5EF4-FFF2-40B4-BE49-F238E27FC236}">
                <a16:creationId xmlns:a16="http://schemas.microsoft.com/office/drawing/2014/main" id="{0C0EC973-1339-40A2-8A48-7E952A86C663}"/>
              </a:ext>
            </a:extLst>
          </p:cNvPr>
          <p:cNvGrpSpPr/>
          <p:nvPr/>
        </p:nvGrpSpPr>
        <p:grpSpPr>
          <a:xfrm>
            <a:off x="2582592" y="2924740"/>
            <a:ext cx="2227168" cy="620601"/>
            <a:chOff x="3169106" y="3575569"/>
            <a:chExt cx="2079824" cy="827469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364C8657-37CD-432B-AD71-7255D32855F5}"/>
                </a:ext>
              </a:extLst>
            </p:cNvPr>
            <p:cNvSpPr txBox="1"/>
            <p:nvPr/>
          </p:nvSpPr>
          <p:spPr>
            <a:xfrm>
              <a:off x="3674982" y="3664373"/>
              <a:ext cx="1573948" cy="738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Behavioral health services offered</a:t>
              </a:r>
            </a:p>
          </p:txBody>
        </p:sp>
        <p:pic>
          <p:nvPicPr>
            <p:cNvPr id="146" name="Graphic 145" title="Milestone Flag">
              <a:extLst>
                <a:ext uri="{FF2B5EF4-FFF2-40B4-BE49-F238E27FC236}">
                  <a16:creationId xmlns:a16="http://schemas.microsoft.com/office/drawing/2014/main" id="{DA0FB088-A89A-4C96-A231-80240F537E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l="33525" t="18748" r="17129" b="44918"/>
            <a:stretch/>
          </p:blipFill>
          <p:spPr>
            <a:xfrm flipH="1">
              <a:off x="3169106" y="3575569"/>
              <a:ext cx="452378" cy="422383"/>
            </a:xfrm>
            <a:prstGeom prst="rect">
              <a:avLst/>
            </a:prstGeom>
          </p:spPr>
        </p:pic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99FC0FD8-D770-40A8-8D3E-98968E17FD65}"/>
                </a:ext>
              </a:extLst>
            </p:cNvPr>
            <p:cNvSpPr/>
            <p:nvPr/>
          </p:nvSpPr>
          <p:spPr>
            <a:xfrm>
              <a:off x="3345356" y="3667905"/>
              <a:ext cx="226340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</a:p>
          </p:txBody>
        </p:sp>
      </p:grpSp>
      <p:cxnSp>
        <p:nvCxnSpPr>
          <p:cNvPr id="154" name="Straight Connector 153" title="callout lines">
            <a:extLst>
              <a:ext uri="{FF2B5EF4-FFF2-40B4-BE49-F238E27FC236}">
                <a16:creationId xmlns:a16="http://schemas.microsoft.com/office/drawing/2014/main" id="{BDE716C9-4F7D-4C14-9DD7-E104B8688070}"/>
              </a:ext>
            </a:extLst>
          </p:cNvPr>
          <p:cNvCxnSpPr>
            <a:cxnSpLocks/>
          </p:cNvCxnSpPr>
          <p:nvPr/>
        </p:nvCxnSpPr>
        <p:spPr>
          <a:xfrm flipH="1">
            <a:off x="3043386" y="3394308"/>
            <a:ext cx="5006" cy="1811561"/>
          </a:xfrm>
          <a:prstGeom prst="line">
            <a:avLst/>
          </a:prstGeom>
          <a:ln w="28575" cap="flat" cmpd="sng" algn="ctr">
            <a:solidFill>
              <a:schemeClr val="tx1">
                <a:lumMod val="75000"/>
                <a:lumOff val="2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9" name="Rectangle: Rounded Corners 188" title="Year Bar">
            <a:extLst>
              <a:ext uri="{FF2B5EF4-FFF2-40B4-BE49-F238E27FC236}">
                <a16:creationId xmlns:a16="http://schemas.microsoft.com/office/drawing/2014/main" id="{4216F653-445A-48AE-9E7F-2BCB19F1649E}"/>
              </a:ext>
            </a:extLst>
          </p:cNvPr>
          <p:cNvSpPr/>
          <p:nvPr/>
        </p:nvSpPr>
        <p:spPr>
          <a:xfrm>
            <a:off x="3734796" y="5472297"/>
            <a:ext cx="6229547" cy="13898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1000">
                <a:srgbClr val="FF0000"/>
              </a:gs>
              <a:gs pos="11000">
                <a:srgbClr val="FF3200"/>
              </a:gs>
              <a:gs pos="0">
                <a:schemeClr val="accent1">
                  <a:lumMod val="5000"/>
                  <a:lumOff val="95000"/>
                </a:schemeClr>
              </a:gs>
              <a:gs pos="28000">
                <a:srgbClr val="FFC000"/>
              </a:gs>
              <a:gs pos="40000">
                <a:srgbClr val="FFFF00"/>
              </a:gs>
              <a:gs pos="44000">
                <a:srgbClr val="80D828"/>
              </a:gs>
              <a:gs pos="76000">
                <a:schemeClr val="accent5">
                  <a:lumMod val="75000"/>
                </a:schemeClr>
              </a:gs>
              <a:gs pos="59000">
                <a:srgbClr val="0070C0"/>
              </a:gs>
              <a:gs pos="100000">
                <a:srgbClr val="DF87DB"/>
              </a:gs>
              <a:gs pos="91000">
                <a:srgbClr val="2A0E78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grpSp>
        <p:nvGrpSpPr>
          <p:cNvPr id="13" name="Group 12" title="Milestone">
            <a:extLst>
              <a:ext uri="{FF2B5EF4-FFF2-40B4-BE49-F238E27FC236}">
                <a16:creationId xmlns:a16="http://schemas.microsoft.com/office/drawing/2014/main" id="{4ACC178D-DE1C-476D-BD2B-DDD03D3DC824}"/>
              </a:ext>
            </a:extLst>
          </p:cNvPr>
          <p:cNvGrpSpPr/>
          <p:nvPr/>
        </p:nvGrpSpPr>
        <p:grpSpPr>
          <a:xfrm>
            <a:off x="3453876" y="3880243"/>
            <a:ext cx="2560433" cy="316787"/>
            <a:chOff x="5913180" y="3110060"/>
            <a:chExt cx="1662227" cy="422383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80DC6BE6-5DF7-410B-BE5E-F673AF7AE5AE}"/>
                </a:ext>
              </a:extLst>
            </p:cNvPr>
            <p:cNvSpPr txBox="1"/>
            <p:nvPr/>
          </p:nvSpPr>
          <p:spPr>
            <a:xfrm>
              <a:off x="6280625" y="3116068"/>
              <a:ext cx="1294782" cy="4103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SUMMIT study</a:t>
              </a:r>
            </a:p>
          </p:txBody>
        </p:sp>
        <p:pic>
          <p:nvPicPr>
            <p:cNvPr id="202" name="Graphic 201" title="Milestone Flag">
              <a:extLst>
                <a:ext uri="{FF2B5EF4-FFF2-40B4-BE49-F238E27FC236}">
                  <a16:creationId xmlns:a16="http://schemas.microsoft.com/office/drawing/2014/main" id="{347C8125-CF6B-45E2-9570-6B05979E8D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l="33525" t="18748" r="17129" b="44918"/>
            <a:stretch/>
          </p:blipFill>
          <p:spPr>
            <a:xfrm flipH="1">
              <a:off x="5913180" y="3110060"/>
              <a:ext cx="363332" cy="422383"/>
            </a:xfrm>
            <a:prstGeom prst="rect">
              <a:avLst/>
            </a:prstGeom>
          </p:spPr>
        </p:pic>
        <p:sp>
          <p:nvSpPr>
            <p:cNvPr id="203" name="Rectangle 202">
              <a:extLst>
                <a:ext uri="{FF2B5EF4-FFF2-40B4-BE49-F238E27FC236}">
                  <a16:creationId xmlns:a16="http://schemas.microsoft.com/office/drawing/2014/main" id="{0E2D369F-E989-4CE7-BFD8-515126BA2C6B}"/>
                </a:ext>
              </a:extLst>
            </p:cNvPr>
            <p:cNvSpPr/>
            <p:nvPr/>
          </p:nvSpPr>
          <p:spPr>
            <a:xfrm>
              <a:off x="6070071" y="3167363"/>
              <a:ext cx="157349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</a:p>
          </p:txBody>
        </p:sp>
      </p:grpSp>
      <p:grpSp>
        <p:nvGrpSpPr>
          <p:cNvPr id="14" name="Group 13" title="Milestone">
            <a:extLst>
              <a:ext uri="{FF2B5EF4-FFF2-40B4-BE49-F238E27FC236}">
                <a16:creationId xmlns:a16="http://schemas.microsoft.com/office/drawing/2014/main" id="{C7E1D808-BF31-44E5-A89C-D9C32D0902E9}"/>
              </a:ext>
            </a:extLst>
          </p:cNvPr>
          <p:cNvGrpSpPr/>
          <p:nvPr/>
        </p:nvGrpSpPr>
        <p:grpSpPr>
          <a:xfrm>
            <a:off x="4572496" y="1328184"/>
            <a:ext cx="2290709" cy="553998"/>
            <a:chOff x="7063330" y="2521902"/>
            <a:chExt cx="1735213" cy="738664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6B7D43BB-DF0D-41B0-9DCD-3549C3FB8A5F}"/>
                </a:ext>
              </a:extLst>
            </p:cNvPr>
            <p:cNvSpPr txBox="1"/>
            <p:nvPr/>
          </p:nvSpPr>
          <p:spPr>
            <a:xfrm>
              <a:off x="7503761" y="2521902"/>
              <a:ext cx="1294782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HRSA MAT</a:t>
              </a:r>
            </a:p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Staff expansion</a:t>
              </a:r>
            </a:p>
          </p:txBody>
        </p:sp>
        <p:pic>
          <p:nvPicPr>
            <p:cNvPr id="204" name="Graphic 203" title="Milestone Flag">
              <a:extLst>
                <a:ext uri="{FF2B5EF4-FFF2-40B4-BE49-F238E27FC236}">
                  <a16:creationId xmlns:a16="http://schemas.microsoft.com/office/drawing/2014/main" id="{96E72D1D-BF19-49A2-88AC-95D475558F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l="33525" t="18748" r="17129" b="44918"/>
            <a:stretch/>
          </p:blipFill>
          <p:spPr>
            <a:xfrm flipH="1">
              <a:off x="7063330" y="2522254"/>
              <a:ext cx="464923" cy="422383"/>
            </a:xfrm>
            <a:prstGeom prst="rect">
              <a:avLst/>
            </a:prstGeom>
          </p:spPr>
        </p:pic>
        <p:sp>
          <p:nvSpPr>
            <p:cNvPr id="205" name="Rectangle 204">
              <a:extLst>
                <a:ext uri="{FF2B5EF4-FFF2-40B4-BE49-F238E27FC236}">
                  <a16:creationId xmlns:a16="http://schemas.microsoft.com/office/drawing/2014/main" id="{45C72C09-009E-41F7-9614-1F904BA501A6}"/>
                </a:ext>
              </a:extLst>
            </p:cNvPr>
            <p:cNvSpPr/>
            <p:nvPr/>
          </p:nvSpPr>
          <p:spPr>
            <a:xfrm>
              <a:off x="7192813" y="2614590"/>
              <a:ext cx="344967" cy="307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5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52" name="Straight Connector 51" title="callout lines">
            <a:extLst>
              <a:ext uri="{FF2B5EF4-FFF2-40B4-BE49-F238E27FC236}">
                <a16:creationId xmlns:a16="http://schemas.microsoft.com/office/drawing/2014/main" id="{F54047B2-9C08-4A8C-A924-AA676C29FB41}"/>
              </a:ext>
            </a:extLst>
          </p:cNvPr>
          <p:cNvCxnSpPr>
            <a:cxnSpLocks/>
          </p:cNvCxnSpPr>
          <p:nvPr/>
        </p:nvCxnSpPr>
        <p:spPr>
          <a:xfrm flipH="1">
            <a:off x="5852503" y="2794698"/>
            <a:ext cx="25577" cy="2380006"/>
          </a:xfrm>
          <a:prstGeom prst="line">
            <a:avLst/>
          </a:prstGeom>
          <a:ln w="28575" cap="flat" cmpd="sng" algn="ctr">
            <a:solidFill>
              <a:srgbClr val="FFCC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7" name="Group 16" title="Milestone">
            <a:extLst>
              <a:ext uri="{FF2B5EF4-FFF2-40B4-BE49-F238E27FC236}">
                <a16:creationId xmlns:a16="http://schemas.microsoft.com/office/drawing/2014/main" id="{EF80B100-C6DD-416E-A930-C1B1D3B4E47E}"/>
              </a:ext>
            </a:extLst>
          </p:cNvPr>
          <p:cNvGrpSpPr/>
          <p:nvPr/>
        </p:nvGrpSpPr>
        <p:grpSpPr>
          <a:xfrm>
            <a:off x="8418442" y="1029343"/>
            <a:ext cx="2497292" cy="910019"/>
            <a:chOff x="8221479" y="1034359"/>
            <a:chExt cx="1911474" cy="1088865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C6BE5CCB-4A76-4742-8A19-CAE34808F36D}"/>
                </a:ext>
              </a:extLst>
            </p:cNvPr>
            <p:cNvSpPr txBox="1"/>
            <p:nvPr/>
          </p:nvSpPr>
          <p:spPr>
            <a:xfrm>
              <a:off x="8838171" y="1092086"/>
              <a:ext cx="1294782" cy="10311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i="1" u="sng" dirty="0" smtClean="0"/>
                <a:t>820+</a:t>
              </a:r>
              <a:r>
                <a:rPr lang="en-US" b="1" i="1" dirty="0" smtClean="0"/>
                <a:t> </a:t>
              </a:r>
              <a:r>
                <a:rPr lang="en-US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unique </a:t>
              </a:r>
              <a:r>
                <a:rPr lang="en-US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patients served</a:t>
              </a:r>
            </a:p>
            <a:p>
              <a:r>
                <a:rPr lang="en-US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in </a:t>
              </a:r>
              <a:r>
                <a:rPr lang="en-US" i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FY 18 -19</a:t>
              </a:r>
              <a:endParaRPr lang="en-US" i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187" name="Graphic 186" descr="Flag">
              <a:extLst>
                <a:ext uri="{FF2B5EF4-FFF2-40B4-BE49-F238E27FC236}">
                  <a16:creationId xmlns:a16="http://schemas.microsoft.com/office/drawing/2014/main" id="{1F84156B-17D0-4E53-9AB1-A6E7C900DF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9"/>
                </a:ext>
              </a:extLst>
            </a:blip>
            <a:srcRect l="33525" t="18748" r="17129" b="44918"/>
            <a:stretch/>
          </p:blipFill>
          <p:spPr>
            <a:xfrm flipH="1">
              <a:off x="8221479" y="1034359"/>
              <a:ext cx="573660" cy="422383"/>
            </a:xfrm>
            <a:prstGeom prst="rect">
              <a:avLst/>
            </a:prstGeom>
          </p:spPr>
        </p:pic>
        <p:pic>
          <p:nvPicPr>
            <p:cNvPr id="41" name="Graphic 40" descr="Icon Checked">
              <a:extLst>
                <a:ext uri="{FF2B5EF4-FFF2-40B4-BE49-F238E27FC236}">
                  <a16:creationId xmlns:a16="http://schemas.microsoft.com/office/drawing/2014/main" id="{44C74043-5524-4C73-B3E6-8148E630A6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11"/>
                </a:ext>
              </a:extLst>
            </a:blip>
            <a:srcRect l="20199" t="23238" r="22077" b="24597"/>
            <a:stretch/>
          </p:blipFill>
          <p:spPr>
            <a:xfrm>
              <a:off x="8434681" y="1086592"/>
              <a:ext cx="371215" cy="335466"/>
            </a:xfrm>
            <a:prstGeom prst="rect">
              <a:avLst/>
            </a:prstGeom>
          </p:spPr>
        </p:pic>
      </p:grpSp>
      <p:cxnSp>
        <p:nvCxnSpPr>
          <p:cNvPr id="177" name="Straight Connector 176" title="callout lines">
            <a:extLst>
              <a:ext uri="{FF2B5EF4-FFF2-40B4-BE49-F238E27FC236}">
                <a16:creationId xmlns:a16="http://schemas.microsoft.com/office/drawing/2014/main" id="{748624D8-A75F-4E91-B76D-0419E48EB017}"/>
              </a:ext>
            </a:extLst>
          </p:cNvPr>
          <p:cNvCxnSpPr>
            <a:cxnSpLocks/>
          </p:cNvCxnSpPr>
          <p:nvPr/>
        </p:nvCxnSpPr>
        <p:spPr>
          <a:xfrm>
            <a:off x="9868338" y="3684408"/>
            <a:ext cx="4569" cy="1496650"/>
          </a:xfrm>
          <a:prstGeom prst="line">
            <a:avLst/>
          </a:prstGeom>
          <a:ln w="28575">
            <a:solidFill>
              <a:srgbClr val="DF87DB"/>
            </a:solidFill>
            <a:prstDash val="dash"/>
            <a:headEnd type="none" w="sm" len="sm"/>
            <a:tailEnd type="none" w="sm" len="sm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19" name="Group 18" title="Milestone">
            <a:extLst>
              <a:ext uri="{FF2B5EF4-FFF2-40B4-BE49-F238E27FC236}">
                <a16:creationId xmlns:a16="http://schemas.microsoft.com/office/drawing/2014/main" id="{2A88F9CD-42D2-4C63-8F04-F26A9F3B40C6}"/>
              </a:ext>
            </a:extLst>
          </p:cNvPr>
          <p:cNvGrpSpPr/>
          <p:nvPr/>
        </p:nvGrpSpPr>
        <p:grpSpPr>
          <a:xfrm>
            <a:off x="8387620" y="3079316"/>
            <a:ext cx="2383898" cy="878070"/>
            <a:chOff x="9514671" y="2137867"/>
            <a:chExt cx="1928238" cy="1170760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C00C099A-E5BD-41FF-8EC5-D4F9E8C3CD9B}"/>
                </a:ext>
              </a:extLst>
            </p:cNvPr>
            <p:cNvSpPr txBox="1"/>
            <p:nvPr/>
          </p:nvSpPr>
          <p:spPr>
            <a:xfrm>
              <a:off x="10148127" y="2200631"/>
              <a:ext cx="1294782" cy="110799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VFC pharmacy carries </a:t>
              </a:r>
              <a:r>
                <a:rPr lang="en-US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bupe</a:t>
              </a:r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on site</a:t>
              </a:r>
            </a:p>
          </p:txBody>
        </p:sp>
        <p:pic>
          <p:nvPicPr>
            <p:cNvPr id="206" name="Graphic 205" title="Milestone Flag">
              <a:extLst>
                <a:ext uri="{FF2B5EF4-FFF2-40B4-BE49-F238E27FC236}">
                  <a16:creationId xmlns:a16="http://schemas.microsoft.com/office/drawing/2014/main" id="{2D5B685C-02CD-4429-A7A2-BA82D2779D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l="33525" t="18748" r="17129" b="44918"/>
            <a:stretch/>
          </p:blipFill>
          <p:spPr>
            <a:xfrm flipH="1">
              <a:off x="9514671" y="2137867"/>
              <a:ext cx="573660" cy="422383"/>
            </a:xfrm>
            <a:prstGeom prst="rect">
              <a:avLst/>
            </a:prstGeom>
          </p:spPr>
        </p:pic>
        <p:sp>
          <p:nvSpPr>
            <p:cNvPr id="207" name="Rectangle 206">
              <a:extLst>
                <a:ext uri="{FF2B5EF4-FFF2-40B4-BE49-F238E27FC236}">
                  <a16:creationId xmlns:a16="http://schemas.microsoft.com/office/drawing/2014/main" id="{9143747B-EDDD-4139-9EED-9297238BAD36}"/>
                </a:ext>
              </a:extLst>
            </p:cNvPr>
            <p:cNvSpPr/>
            <p:nvPr/>
          </p:nvSpPr>
          <p:spPr>
            <a:xfrm>
              <a:off x="9752890" y="2230203"/>
              <a:ext cx="344966" cy="307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9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56" name="Straight Connector 55" title="callout lines">
            <a:extLst>
              <a:ext uri="{FF2B5EF4-FFF2-40B4-BE49-F238E27FC236}">
                <a16:creationId xmlns:a16="http://schemas.microsoft.com/office/drawing/2014/main" id="{D8CC268F-92F4-41DE-866F-F6BF296668DE}"/>
              </a:ext>
            </a:extLst>
          </p:cNvPr>
          <p:cNvCxnSpPr>
            <a:cxnSpLocks/>
          </p:cNvCxnSpPr>
          <p:nvPr/>
        </p:nvCxnSpPr>
        <p:spPr>
          <a:xfrm>
            <a:off x="9027076" y="3532157"/>
            <a:ext cx="870" cy="1601981"/>
          </a:xfrm>
          <a:prstGeom prst="line">
            <a:avLst/>
          </a:prstGeom>
          <a:ln w="28575" cmpd="sng">
            <a:solidFill>
              <a:srgbClr val="7030A0"/>
            </a:solidFill>
            <a:prstDash val="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 descr="Time line">
            <a:extLst>
              <a:ext uri="{FF2B5EF4-FFF2-40B4-BE49-F238E27FC236}">
                <a16:creationId xmlns:a16="http://schemas.microsoft.com/office/drawing/2014/main" id="{0ECD7D0F-80D1-4D75-A17F-3E2E46570DE4}"/>
              </a:ext>
            </a:extLst>
          </p:cNvPr>
          <p:cNvCxnSpPr>
            <a:cxnSpLocks/>
            <a:stCxn id="217" idx="6"/>
          </p:cNvCxnSpPr>
          <p:nvPr/>
        </p:nvCxnSpPr>
        <p:spPr>
          <a:xfrm flipH="1" flipV="1">
            <a:off x="2024794" y="5303034"/>
            <a:ext cx="7931606" cy="26745"/>
          </a:xfrm>
          <a:prstGeom prst="line">
            <a:avLst/>
          </a:prstGeom>
          <a:ln w="15875" cmpd="sng">
            <a:solidFill>
              <a:schemeClr val="tx1">
                <a:lumMod val="75000"/>
                <a:lumOff val="25000"/>
              </a:schemeClr>
            </a:solidFill>
            <a:prstDash val="solid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 title="callout lines">
            <a:extLst>
              <a:ext uri="{FF2B5EF4-FFF2-40B4-BE49-F238E27FC236}">
                <a16:creationId xmlns:a16="http://schemas.microsoft.com/office/drawing/2014/main" id="{BDE716C9-4F7D-4C14-9DD7-E104B8688070}"/>
              </a:ext>
            </a:extLst>
          </p:cNvPr>
          <p:cNvCxnSpPr>
            <a:cxnSpLocks/>
          </p:cNvCxnSpPr>
          <p:nvPr/>
        </p:nvCxnSpPr>
        <p:spPr>
          <a:xfrm>
            <a:off x="4017137" y="4196234"/>
            <a:ext cx="0" cy="1037538"/>
          </a:xfrm>
          <a:prstGeom prst="line">
            <a:avLst/>
          </a:prstGeom>
          <a:ln w="28575" cmpd="sng">
            <a:solidFill>
              <a:srgbClr val="FF0000"/>
            </a:solidFill>
            <a:prstDash val="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Oval 140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3938519" y="5208835"/>
            <a:ext cx="192011" cy="1920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48" name="Straight Connector 147" title="callout lines">
            <a:extLst>
              <a:ext uri="{FF2B5EF4-FFF2-40B4-BE49-F238E27FC236}">
                <a16:creationId xmlns:a16="http://schemas.microsoft.com/office/drawing/2014/main" id="{F54047B2-9C08-4A8C-A924-AA676C29FB41}"/>
              </a:ext>
            </a:extLst>
          </p:cNvPr>
          <p:cNvCxnSpPr>
            <a:cxnSpLocks/>
          </p:cNvCxnSpPr>
          <p:nvPr/>
        </p:nvCxnSpPr>
        <p:spPr>
          <a:xfrm>
            <a:off x="5859930" y="1956443"/>
            <a:ext cx="10884" cy="789740"/>
          </a:xfrm>
          <a:prstGeom prst="line">
            <a:avLst/>
          </a:prstGeom>
          <a:ln w="28575" cap="flat" cmpd="sng" algn="ctr">
            <a:solidFill>
              <a:srgbClr val="FFCC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0" name="Oval 149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2987316" y="5213293"/>
            <a:ext cx="192477" cy="1920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51" name="Straight Connector 150" title="callout lines">
            <a:extLst>
              <a:ext uri="{FF2B5EF4-FFF2-40B4-BE49-F238E27FC236}">
                <a16:creationId xmlns:a16="http://schemas.microsoft.com/office/drawing/2014/main" id="{F54047B2-9C08-4A8C-A924-AA676C29FB41}"/>
              </a:ext>
            </a:extLst>
          </p:cNvPr>
          <p:cNvCxnSpPr>
            <a:cxnSpLocks/>
          </p:cNvCxnSpPr>
          <p:nvPr/>
        </p:nvCxnSpPr>
        <p:spPr>
          <a:xfrm flipH="1">
            <a:off x="6825543" y="3689912"/>
            <a:ext cx="6908" cy="1488787"/>
          </a:xfrm>
          <a:prstGeom prst="line">
            <a:avLst/>
          </a:prstGeom>
          <a:ln w="28575" cap="flat" cmpd="sng" algn="ctr">
            <a:solidFill>
              <a:srgbClr val="00B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69" name="Group 168" title="Milestone">
            <a:extLst>
              <a:ext uri="{FF2B5EF4-FFF2-40B4-BE49-F238E27FC236}">
                <a16:creationId xmlns:a16="http://schemas.microsoft.com/office/drawing/2014/main" id="{C7E1D808-BF31-44E5-A89C-D9C32D0902E9}"/>
              </a:ext>
            </a:extLst>
          </p:cNvPr>
          <p:cNvGrpSpPr/>
          <p:nvPr/>
        </p:nvGrpSpPr>
        <p:grpSpPr>
          <a:xfrm>
            <a:off x="6341326" y="3336820"/>
            <a:ext cx="2046295" cy="928986"/>
            <a:chOff x="7077196" y="2521211"/>
            <a:chExt cx="1680692" cy="1025920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6B7D43BB-DF0D-41B0-9DCD-3549C3FB8A5F}"/>
                </a:ext>
              </a:extLst>
            </p:cNvPr>
            <p:cNvSpPr txBox="1"/>
            <p:nvPr/>
          </p:nvSpPr>
          <p:spPr>
            <a:xfrm>
              <a:off x="7515937" y="2521211"/>
              <a:ext cx="1241951" cy="10259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SAMHSA</a:t>
              </a:r>
            </a:p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Program &amp; staff expansion</a:t>
              </a:r>
            </a:p>
          </p:txBody>
        </p:sp>
        <p:pic>
          <p:nvPicPr>
            <p:cNvPr id="178" name="Graphic 203" title="Milestone Flag">
              <a:extLst>
                <a:ext uri="{FF2B5EF4-FFF2-40B4-BE49-F238E27FC236}">
                  <a16:creationId xmlns:a16="http://schemas.microsoft.com/office/drawing/2014/main" id="{96E72D1D-BF19-49A2-88AC-95D475558F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l="33525" t="18748" r="17129" b="44918"/>
            <a:stretch/>
          </p:blipFill>
          <p:spPr>
            <a:xfrm flipH="1">
              <a:off x="7077196" y="2522254"/>
              <a:ext cx="451058" cy="422383"/>
            </a:xfrm>
            <a:prstGeom prst="rect">
              <a:avLst/>
            </a:prstGeom>
          </p:spPr>
        </p:pic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45C72C09-009E-41F7-9614-1F904BA501A6}"/>
                </a:ext>
              </a:extLst>
            </p:cNvPr>
            <p:cNvSpPr/>
            <p:nvPr/>
          </p:nvSpPr>
          <p:spPr>
            <a:xfrm>
              <a:off x="7192813" y="2614590"/>
              <a:ext cx="344966" cy="307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7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80" name="Oval 179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7313333" y="5212029"/>
            <a:ext cx="192011" cy="1920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1" name="Oval 180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6735048" y="5211440"/>
            <a:ext cx="192011" cy="1920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3" name="Oval 182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8931071" y="5219211"/>
            <a:ext cx="192011" cy="1920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5764085" y="5206745"/>
            <a:ext cx="192011" cy="1920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210" name="Straight Connector 209" title="callout lines">
            <a:extLst>
              <a:ext uri="{FF2B5EF4-FFF2-40B4-BE49-F238E27FC236}">
                <a16:creationId xmlns:a16="http://schemas.microsoft.com/office/drawing/2014/main" id="{F54047B2-9C08-4A8C-A924-AA676C29FB41}"/>
              </a:ext>
            </a:extLst>
          </p:cNvPr>
          <p:cNvCxnSpPr>
            <a:cxnSpLocks/>
          </p:cNvCxnSpPr>
          <p:nvPr/>
        </p:nvCxnSpPr>
        <p:spPr>
          <a:xfrm>
            <a:off x="7409337" y="4448530"/>
            <a:ext cx="0" cy="771206"/>
          </a:xfrm>
          <a:prstGeom prst="line">
            <a:avLst/>
          </a:prstGeom>
          <a:ln w="28575" cap="flat" cmpd="sng" algn="ctr">
            <a:solidFill>
              <a:srgbClr val="0070C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211" name="Group 210" title="Milestone">
            <a:extLst>
              <a:ext uri="{FF2B5EF4-FFF2-40B4-BE49-F238E27FC236}">
                <a16:creationId xmlns:a16="http://schemas.microsoft.com/office/drawing/2014/main" id="{C7E1D808-BF31-44E5-A89C-D9C32D0902E9}"/>
              </a:ext>
            </a:extLst>
          </p:cNvPr>
          <p:cNvGrpSpPr/>
          <p:nvPr/>
        </p:nvGrpSpPr>
        <p:grpSpPr>
          <a:xfrm>
            <a:off x="6942701" y="4148274"/>
            <a:ext cx="2614329" cy="553998"/>
            <a:chOff x="7141233" y="2520622"/>
            <a:chExt cx="1864786" cy="738666"/>
          </a:xfrm>
        </p:grpSpPr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6B7D43BB-DF0D-41B0-9DCD-3549C3FB8A5F}"/>
                </a:ext>
              </a:extLst>
            </p:cNvPr>
            <p:cNvSpPr txBox="1"/>
            <p:nvPr/>
          </p:nvSpPr>
          <p:spPr>
            <a:xfrm>
              <a:off x="7528849" y="2520622"/>
              <a:ext cx="1477170" cy="738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Shared medical</a:t>
              </a:r>
            </a:p>
            <a:p>
              <a:r>
                <a: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visits</a:t>
              </a:r>
            </a:p>
          </p:txBody>
        </p:sp>
        <p:pic>
          <p:nvPicPr>
            <p:cNvPr id="213" name="Graphic 203" title="Milestone Flag">
              <a:extLst>
                <a:ext uri="{FF2B5EF4-FFF2-40B4-BE49-F238E27FC236}">
                  <a16:creationId xmlns:a16="http://schemas.microsoft.com/office/drawing/2014/main" id="{96E72D1D-BF19-49A2-88AC-95D475558F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l="33525" t="18748" r="17129" b="44918"/>
            <a:stretch/>
          </p:blipFill>
          <p:spPr>
            <a:xfrm flipH="1">
              <a:off x="7141233" y="2522254"/>
              <a:ext cx="387020" cy="422383"/>
            </a:xfrm>
            <a:prstGeom prst="rect">
              <a:avLst/>
            </a:prstGeom>
          </p:spPr>
        </p:pic>
        <p:sp>
          <p:nvSpPr>
            <p:cNvPr id="214" name="Rectangle 213">
              <a:extLst>
                <a:ext uri="{FF2B5EF4-FFF2-40B4-BE49-F238E27FC236}">
                  <a16:creationId xmlns:a16="http://schemas.microsoft.com/office/drawing/2014/main" id="{45C72C09-009E-41F7-9614-1F904BA501A6}"/>
                </a:ext>
              </a:extLst>
            </p:cNvPr>
            <p:cNvSpPr/>
            <p:nvPr/>
          </p:nvSpPr>
          <p:spPr>
            <a:xfrm>
              <a:off x="7238864" y="2577985"/>
              <a:ext cx="34496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8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17" name="Oval 216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9764390" y="5233773"/>
            <a:ext cx="192011" cy="1920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218" name="Straight Connector 217" title="callout lines">
            <a:extLst>
              <a:ext uri="{FF2B5EF4-FFF2-40B4-BE49-F238E27FC236}">
                <a16:creationId xmlns:a16="http://schemas.microsoft.com/office/drawing/2014/main" id="{748624D8-A75F-4E91-B76D-0419E48EB017}"/>
              </a:ext>
            </a:extLst>
          </p:cNvPr>
          <p:cNvCxnSpPr>
            <a:cxnSpLocks/>
          </p:cNvCxnSpPr>
          <p:nvPr/>
        </p:nvCxnSpPr>
        <p:spPr>
          <a:xfrm>
            <a:off x="9868337" y="1917523"/>
            <a:ext cx="0" cy="1156816"/>
          </a:xfrm>
          <a:prstGeom prst="line">
            <a:avLst/>
          </a:prstGeom>
          <a:ln w="28575">
            <a:solidFill>
              <a:srgbClr val="DF87DB"/>
            </a:solidFill>
            <a:prstDash val="dash"/>
            <a:headEnd type="none" w="sm" len="sm"/>
            <a:tailEnd type="none" w="sm" len="sm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443172" y="5595780"/>
            <a:ext cx="654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1970’s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358838" y="5629262"/>
            <a:ext cx="970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2012-2019</a:t>
            </a:r>
            <a:endParaRPr lang="en-US" sz="1400" dirty="0"/>
          </a:p>
        </p:txBody>
      </p:sp>
      <p:grpSp>
        <p:nvGrpSpPr>
          <p:cNvPr id="76" name="Group 75" title="Milestone">
            <a:extLst>
              <a:ext uri="{FF2B5EF4-FFF2-40B4-BE49-F238E27FC236}">
                <a16:creationId xmlns:a16="http://schemas.microsoft.com/office/drawing/2014/main" id="{C7E1D808-BF31-44E5-A89C-D9C32D0902E9}"/>
              </a:ext>
            </a:extLst>
          </p:cNvPr>
          <p:cNvGrpSpPr/>
          <p:nvPr/>
        </p:nvGrpSpPr>
        <p:grpSpPr>
          <a:xfrm>
            <a:off x="5925247" y="2216869"/>
            <a:ext cx="2409395" cy="553998"/>
            <a:chOff x="7155326" y="2507187"/>
            <a:chExt cx="1827528" cy="738664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B7D43BB-DF0D-41B0-9DCD-3549C3FB8A5F}"/>
                </a:ext>
              </a:extLst>
            </p:cNvPr>
            <p:cNvSpPr txBox="1"/>
            <p:nvPr/>
          </p:nvSpPr>
          <p:spPr>
            <a:xfrm>
              <a:off x="7505683" y="2507187"/>
              <a:ext cx="1477171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DHCS HSS</a:t>
              </a:r>
            </a:p>
            <a:p>
              <a:r>
                <a:rPr 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Increase access to MAT</a:t>
              </a:r>
            </a:p>
          </p:txBody>
        </p:sp>
        <p:pic>
          <p:nvPicPr>
            <p:cNvPr id="78" name="Graphic 203" title="Milestone Flag">
              <a:extLst>
                <a:ext uri="{FF2B5EF4-FFF2-40B4-BE49-F238E27FC236}">
                  <a16:creationId xmlns:a16="http://schemas.microsoft.com/office/drawing/2014/main" id="{96E72D1D-BF19-49A2-88AC-95D475558F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l="33525" t="18748" r="17129" b="44918"/>
            <a:stretch/>
          </p:blipFill>
          <p:spPr>
            <a:xfrm flipH="1">
              <a:off x="7155326" y="2509290"/>
              <a:ext cx="350358" cy="422383"/>
            </a:xfrm>
            <a:prstGeom prst="rect">
              <a:avLst/>
            </a:prstGeom>
          </p:spPr>
        </p:pic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5C72C09-009E-41F7-9614-1F904BA501A6}"/>
                </a:ext>
              </a:extLst>
            </p:cNvPr>
            <p:cNvSpPr/>
            <p:nvPr/>
          </p:nvSpPr>
          <p:spPr>
            <a:xfrm>
              <a:off x="7281045" y="2614590"/>
              <a:ext cx="256734" cy="307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6</a:t>
              </a:r>
              <a:endParaRPr lang="en-US" sz="9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80" name="Straight Connector 79" title="callout lines">
            <a:extLst>
              <a:ext uri="{FF2B5EF4-FFF2-40B4-BE49-F238E27FC236}">
                <a16:creationId xmlns:a16="http://schemas.microsoft.com/office/drawing/2014/main" id="{F54047B2-9C08-4A8C-A924-AA676C29FB41}"/>
              </a:ext>
            </a:extLst>
          </p:cNvPr>
          <p:cNvCxnSpPr>
            <a:cxnSpLocks/>
            <a:endCxn id="81" idx="0"/>
          </p:cNvCxnSpPr>
          <p:nvPr/>
        </p:nvCxnSpPr>
        <p:spPr>
          <a:xfrm flipH="1">
            <a:off x="6327341" y="2639853"/>
            <a:ext cx="6451" cy="2572149"/>
          </a:xfrm>
          <a:prstGeom prst="line">
            <a:avLst/>
          </a:prstGeom>
          <a:ln w="28575" cap="flat" cmpd="sng" algn="ctr">
            <a:solidFill>
              <a:srgbClr val="92D05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1" name="Oval 80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6231335" y="5212002"/>
            <a:ext cx="192011" cy="1920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65" name="Straight Connector 64" title="callout lines">
            <a:extLst>
              <a:ext uri="{FF2B5EF4-FFF2-40B4-BE49-F238E27FC236}">
                <a16:creationId xmlns:a16="http://schemas.microsoft.com/office/drawing/2014/main" id="{975C6F4D-FEC6-41F0-80BD-1FBB84859CE0}"/>
              </a:ext>
            </a:extLst>
          </p:cNvPr>
          <p:cNvCxnSpPr>
            <a:cxnSpLocks/>
          </p:cNvCxnSpPr>
          <p:nvPr/>
        </p:nvCxnSpPr>
        <p:spPr>
          <a:xfrm>
            <a:off x="4967544" y="4247742"/>
            <a:ext cx="0" cy="970894"/>
          </a:xfrm>
          <a:prstGeom prst="line">
            <a:avLst/>
          </a:prstGeom>
          <a:ln w="28575" cap="flat" cmpd="sng" algn="ctr">
            <a:solidFill>
              <a:srgbClr val="FF993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AE29C92D-0A5A-405A-B0B6-9115A90C3CB7}"/>
              </a:ext>
            </a:extLst>
          </p:cNvPr>
          <p:cNvSpPr/>
          <p:nvPr/>
        </p:nvSpPr>
        <p:spPr>
          <a:xfrm>
            <a:off x="4868303" y="5208258"/>
            <a:ext cx="192011" cy="192011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67" name="Straight Connector 66" title="callout lines">
            <a:extLst>
              <a:ext uri="{FF2B5EF4-FFF2-40B4-BE49-F238E27FC236}">
                <a16:creationId xmlns:a16="http://schemas.microsoft.com/office/drawing/2014/main" id="{F54047B2-9C08-4A8C-A924-AA676C29FB41}"/>
              </a:ext>
            </a:extLst>
          </p:cNvPr>
          <p:cNvCxnSpPr>
            <a:cxnSpLocks/>
          </p:cNvCxnSpPr>
          <p:nvPr/>
        </p:nvCxnSpPr>
        <p:spPr>
          <a:xfrm>
            <a:off x="4952207" y="2746183"/>
            <a:ext cx="9573" cy="1177037"/>
          </a:xfrm>
          <a:prstGeom prst="line">
            <a:avLst/>
          </a:prstGeom>
          <a:ln w="28575" cap="flat" cmpd="sng" algn="ctr">
            <a:solidFill>
              <a:srgbClr val="FF993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0" name="Group 69" title="Milestone">
            <a:extLst>
              <a:ext uri="{FF2B5EF4-FFF2-40B4-BE49-F238E27FC236}">
                <a16:creationId xmlns:a16="http://schemas.microsoft.com/office/drawing/2014/main" id="{C7E1D808-BF31-44E5-A89C-D9C32D0902E9}"/>
              </a:ext>
            </a:extLst>
          </p:cNvPr>
          <p:cNvGrpSpPr/>
          <p:nvPr/>
        </p:nvGrpSpPr>
        <p:grpSpPr>
          <a:xfrm>
            <a:off x="3903680" y="2126526"/>
            <a:ext cx="2323042" cy="615553"/>
            <a:chOff x="7063330" y="2464825"/>
            <a:chExt cx="1759705" cy="820737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6B7D43BB-DF0D-41B0-9DCD-3549C3FB8A5F}"/>
                </a:ext>
              </a:extLst>
            </p:cNvPr>
            <p:cNvSpPr txBox="1"/>
            <p:nvPr/>
          </p:nvSpPr>
          <p:spPr>
            <a:xfrm>
              <a:off x="7528253" y="2464825"/>
              <a:ext cx="1294782" cy="82073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Acquisition</a:t>
              </a:r>
            </a:p>
            <a:p>
              <a:r>
                <a:rPr 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Of CG</a:t>
              </a:r>
              <a:endPara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72" name="Graphic 203" title="Milestone Flag">
              <a:extLst>
                <a:ext uri="{FF2B5EF4-FFF2-40B4-BE49-F238E27FC236}">
                  <a16:creationId xmlns:a16="http://schemas.microsoft.com/office/drawing/2014/main" id="{96E72D1D-BF19-49A2-88AC-95D475558F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xmlns="" r:embed="rId4"/>
                </a:ext>
              </a:extLst>
            </a:blip>
            <a:srcRect l="33525" t="18748" r="17129" b="44918"/>
            <a:stretch/>
          </p:blipFill>
          <p:spPr>
            <a:xfrm flipH="1">
              <a:off x="7063330" y="2522254"/>
              <a:ext cx="464923" cy="422383"/>
            </a:xfrm>
            <a:prstGeom prst="rect">
              <a:avLst/>
            </a:prstGeom>
          </p:spPr>
        </p:pic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45C72C09-009E-41F7-9614-1F904BA501A6}"/>
                </a:ext>
              </a:extLst>
            </p:cNvPr>
            <p:cNvSpPr/>
            <p:nvPr/>
          </p:nvSpPr>
          <p:spPr>
            <a:xfrm>
              <a:off x="7192813" y="2614590"/>
              <a:ext cx="344967" cy="3077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</a:t>
              </a:r>
            </a:p>
          </p:txBody>
        </p:sp>
      </p:grpSp>
      <p:sp>
        <p:nvSpPr>
          <p:cNvPr id="83" name="Text Placeholder 2"/>
          <p:cNvSpPr txBox="1">
            <a:spLocks/>
          </p:cNvSpPr>
          <p:nvPr/>
        </p:nvSpPr>
        <p:spPr>
          <a:xfrm>
            <a:off x="409534" y="6096198"/>
            <a:ext cx="11369040" cy="6585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E14D2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7CB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D4E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D4E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Vision: </a:t>
            </a:r>
            <a:r>
              <a:rPr lang="en-US" i="1" dirty="0"/>
              <a:t>To improve the health of people and communities through accessible, quality care.</a:t>
            </a:r>
          </a:p>
        </p:txBody>
      </p:sp>
    </p:spTree>
    <p:extLst>
      <p:ext uri="{BB962C8B-B14F-4D97-AF65-F5344CB8AC3E}">
        <p14:creationId xmlns:p14="http://schemas.microsoft.com/office/powerpoint/2010/main" val="240169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19" y="454818"/>
            <a:ext cx="7437121" cy="835502"/>
          </a:xfrm>
        </p:spPr>
        <p:txBody>
          <a:bodyPr>
            <a:normAutofit/>
          </a:bodyPr>
          <a:lstStyle/>
          <a:p>
            <a:r>
              <a:rPr lang="en-US" dirty="0" smtClean="0"/>
              <a:t>Program Overview </a:t>
            </a:r>
            <a:r>
              <a:rPr lang="en-US" sz="2200" dirty="0" smtClean="0"/>
              <a:t>(cont.)</a:t>
            </a:r>
            <a:endParaRPr lang="en-US" sz="2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24606"/>
            <a:ext cx="6075680" cy="48013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u="sng" dirty="0" smtClean="0"/>
              <a:t>Medication-Assisted Treatment</a:t>
            </a:r>
          </a:p>
          <a:p>
            <a:pPr marL="342900" indent="-342900"/>
            <a:r>
              <a:rPr lang="en-US" dirty="0" smtClean="0"/>
              <a:t>12 X-Waivered providers &amp; 18 Vivitrol providers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i="1" u="sng" dirty="0" smtClean="0"/>
              <a:t>Psychosocial Services (SUMMIT)</a:t>
            </a:r>
          </a:p>
          <a:p>
            <a:pPr marL="342900" indent="-342900"/>
            <a:r>
              <a:rPr lang="en-US" dirty="0" smtClean="0"/>
              <a:t>Counseling</a:t>
            </a:r>
          </a:p>
          <a:p>
            <a:pPr marL="342900" indent="-342900"/>
            <a:r>
              <a:rPr lang="en-US" dirty="0" smtClean="0"/>
              <a:t>Therapy</a:t>
            </a:r>
          </a:p>
          <a:p>
            <a:pPr marL="342900" indent="-342900"/>
            <a:r>
              <a:rPr lang="en-US" dirty="0" smtClean="0"/>
              <a:t>Case management</a:t>
            </a:r>
          </a:p>
          <a:p>
            <a:pPr marL="342900" indent="-342900"/>
            <a:r>
              <a:rPr lang="en-US" dirty="0" smtClean="0"/>
              <a:t>Support groups</a:t>
            </a:r>
          </a:p>
          <a:p>
            <a:endParaRPr lang="en-US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6959600" y="3260724"/>
            <a:ext cx="4866640" cy="34651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E14D2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7CB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D4E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D4E5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b="1" i="1" u="sng" dirty="0" smtClean="0"/>
              <a:t>Common Ground Services</a:t>
            </a:r>
          </a:p>
          <a:p>
            <a:pPr marL="342900" indent="-342900"/>
            <a:r>
              <a:rPr lang="en-US" dirty="0" smtClean="0"/>
              <a:t>HIV/HCV prevention and treatment</a:t>
            </a:r>
          </a:p>
          <a:p>
            <a:pPr marL="342900" indent="-342900"/>
            <a:r>
              <a:rPr lang="en-US" dirty="0" smtClean="0"/>
              <a:t>Case management</a:t>
            </a:r>
          </a:p>
          <a:p>
            <a:pPr marL="342900" indent="-342900"/>
            <a:r>
              <a:rPr lang="en-US" dirty="0" smtClean="0"/>
              <a:t>Syringe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80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1"/>
            <a:ext cx="8583706" cy="782320"/>
          </a:xfrm>
        </p:spPr>
        <p:txBody>
          <a:bodyPr/>
          <a:lstStyle/>
          <a:p>
            <a:r>
              <a:rPr lang="en-US" dirty="0" smtClean="0"/>
              <a:t>Your Turn!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your name?</a:t>
            </a:r>
          </a:p>
          <a:p>
            <a:r>
              <a:rPr lang="en-US" dirty="0" smtClean="0"/>
              <a:t>What organization are you with?</a:t>
            </a:r>
          </a:p>
          <a:p>
            <a:r>
              <a:rPr lang="en-US" dirty="0" smtClean="0"/>
              <a:t>What services does your organization provide?</a:t>
            </a:r>
          </a:p>
          <a:p>
            <a:r>
              <a:rPr lang="en-US" dirty="0" smtClean="0"/>
              <a:t>What is </a:t>
            </a:r>
            <a:r>
              <a:rPr lang="en-US" smtClean="0"/>
              <a:t>your </a:t>
            </a:r>
            <a:r>
              <a:rPr lang="en-US" smtClean="0"/>
              <a:t>role?</a:t>
            </a:r>
            <a:endParaRPr lang="en-US" dirty="0" smtClean="0"/>
          </a:p>
          <a:p>
            <a:r>
              <a:rPr lang="en-US" dirty="0" smtClean="0"/>
              <a:t>What do you hope to get out of this learning collaboration?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7594" y="4921921"/>
            <a:ext cx="1825972" cy="182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8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389" y="541715"/>
            <a:ext cx="6404590" cy="615553"/>
          </a:xfrm>
        </p:spPr>
        <p:txBody>
          <a:bodyPr/>
          <a:lstStyle/>
          <a:p>
            <a:r>
              <a:rPr lang="en-US" dirty="0"/>
              <a:t>Point of Access Workflow</a:t>
            </a:r>
          </a:p>
        </p:txBody>
      </p:sp>
      <p:graphicFrame>
        <p:nvGraphicFramePr>
          <p:cNvPr id="4" name="Content Placeholder 6" descr="SmartArt Process diagram">
            <a:extLst>
              <a:ext uri="{FF2B5EF4-FFF2-40B4-BE49-F238E27FC236}">
                <a16:creationId xmlns:a16="http://schemas.microsoft.com/office/drawing/2014/main" id="{703FAB33-C653-48B0-9838-6BDC8704C1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3458525"/>
              </p:ext>
            </p:extLst>
          </p:nvPr>
        </p:nvGraphicFramePr>
        <p:xfrm>
          <a:off x="1850188" y="2143255"/>
          <a:ext cx="8064900" cy="405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 descr="Red square">
            <a:extLst>
              <a:ext uri="{FF2B5EF4-FFF2-40B4-BE49-F238E27FC236}">
                <a16:creationId xmlns:a16="http://schemas.microsoft.com/office/drawing/2014/main" id="{A12CC26A-5315-4976-ADC0-5433567BBAE9}"/>
              </a:ext>
            </a:extLst>
          </p:cNvPr>
          <p:cNvSpPr/>
          <p:nvPr/>
        </p:nvSpPr>
        <p:spPr>
          <a:xfrm>
            <a:off x="1852802" y="2945674"/>
            <a:ext cx="516698" cy="516698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" name="Rectangle 5" descr="Orange square">
            <a:extLst>
              <a:ext uri="{FF2B5EF4-FFF2-40B4-BE49-F238E27FC236}">
                <a16:creationId xmlns:a16="http://schemas.microsoft.com/office/drawing/2014/main" id="{1930D93D-7C86-4A0B-AC32-322C4830B011}"/>
              </a:ext>
            </a:extLst>
          </p:cNvPr>
          <p:cNvSpPr/>
          <p:nvPr/>
        </p:nvSpPr>
        <p:spPr>
          <a:xfrm>
            <a:off x="3451948" y="2942611"/>
            <a:ext cx="516698" cy="51669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" name="Rectangle 6" descr="Orange square">
            <a:extLst>
              <a:ext uri="{FF2B5EF4-FFF2-40B4-BE49-F238E27FC236}">
                <a16:creationId xmlns:a16="http://schemas.microsoft.com/office/drawing/2014/main" id="{3465B29B-8058-46D1-9660-8E77A907D117}"/>
              </a:ext>
            </a:extLst>
          </p:cNvPr>
          <p:cNvSpPr/>
          <p:nvPr/>
        </p:nvSpPr>
        <p:spPr>
          <a:xfrm>
            <a:off x="5043537" y="2942611"/>
            <a:ext cx="516698" cy="516698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8" name="Rectangle 7" descr="Orange square">
            <a:extLst>
              <a:ext uri="{FF2B5EF4-FFF2-40B4-BE49-F238E27FC236}">
                <a16:creationId xmlns:a16="http://schemas.microsoft.com/office/drawing/2014/main" id="{EEFF73B8-4E1C-489B-A505-D683624E688D}"/>
              </a:ext>
            </a:extLst>
          </p:cNvPr>
          <p:cNvSpPr/>
          <p:nvPr/>
        </p:nvSpPr>
        <p:spPr>
          <a:xfrm>
            <a:off x="6635126" y="2953788"/>
            <a:ext cx="516698" cy="516698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Rectangle 8" descr="Yellow square">
            <a:extLst>
              <a:ext uri="{FF2B5EF4-FFF2-40B4-BE49-F238E27FC236}">
                <a16:creationId xmlns:a16="http://schemas.microsoft.com/office/drawing/2014/main" id="{5B34B083-2C6A-4916-B16C-EEDE2F7E0A91}"/>
              </a:ext>
            </a:extLst>
          </p:cNvPr>
          <p:cNvSpPr/>
          <p:nvPr/>
        </p:nvSpPr>
        <p:spPr>
          <a:xfrm>
            <a:off x="8254778" y="2947688"/>
            <a:ext cx="516698" cy="516698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1858295" y="3438028"/>
            <a:ext cx="15958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MA screens patient with modified NIDA Quick Screen. Positive screens entered in </a:t>
            </a:r>
            <a:r>
              <a:rPr lang="en-US" sz="1400" i="1" dirty="0"/>
              <a:t>Reason for Visit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446883" y="1826970"/>
            <a:ext cx="15966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Provider conducts BI/gives patient options for MAT and SUMMIT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81138" y="3445957"/>
            <a:ext cx="15915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Same day apt w/ </a:t>
            </a:r>
            <a:r>
              <a:rPr lang="en-US" sz="1400" dirty="0" smtClean="0"/>
              <a:t>LCSW* </a:t>
            </a:r>
            <a:r>
              <a:rPr lang="en-US" sz="1400" dirty="0"/>
              <a:t>to assess  patient for further MH issues &amp; refer to SUMMIT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635127" y="1786415"/>
            <a:ext cx="15915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Patient connected with </a:t>
            </a:r>
            <a:r>
              <a:rPr lang="en-US" sz="1400" dirty="0" smtClean="0"/>
              <a:t>SUMMIT staff </a:t>
            </a:r>
            <a:r>
              <a:rPr lang="en-US" sz="1400" dirty="0"/>
              <a:t>for </a:t>
            </a:r>
            <a:r>
              <a:rPr lang="en-US" sz="1400" dirty="0" smtClean="0"/>
              <a:t>SUD specific </a:t>
            </a:r>
            <a:r>
              <a:rPr lang="en-US" sz="1400" dirty="0"/>
              <a:t>services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95644" y="3470486"/>
            <a:ext cx="17194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Patient continues in treatment and follow-up as needed</a:t>
            </a:r>
          </a:p>
        </p:txBody>
      </p:sp>
      <p:pic>
        <p:nvPicPr>
          <p:cNvPr id="15" name="Graphic 18" descr="Target">
            <a:extLst>
              <a:ext uri="{FF2B5EF4-FFF2-40B4-BE49-F238E27FC236}">
                <a16:creationId xmlns:a16="http://schemas.microsoft.com/office/drawing/2014/main" id="{9FBDC2B8-6333-4FE7-85AE-BAA8AC47534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938602" y="3050137"/>
            <a:ext cx="324000" cy="324000"/>
          </a:xfrm>
          <a:prstGeom prst="rect">
            <a:avLst/>
          </a:prstGeom>
        </p:spPr>
      </p:pic>
      <p:pic>
        <p:nvPicPr>
          <p:cNvPr id="16" name="Graphic 23" descr="Research">
            <a:extLst>
              <a:ext uri="{FF2B5EF4-FFF2-40B4-BE49-F238E27FC236}">
                <a16:creationId xmlns:a16="http://schemas.microsoft.com/office/drawing/2014/main" id="{B3B066BF-DC70-46FA-B9ED-2111EF601BA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3565678" y="3080037"/>
            <a:ext cx="294100" cy="294100"/>
          </a:xfrm>
          <a:prstGeom prst="rect">
            <a:avLst/>
          </a:prstGeom>
        </p:spPr>
      </p:pic>
      <p:pic>
        <p:nvPicPr>
          <p:cNvPr id="17" name="Graphic 17" descr="Clock">
            <a:extLst>
              <a:ext uri="{FF2B5EF4-FFF2-40B4-BE49-F238E27FC236}">
                <a16:creationId xmlns:a16="http://schemas.microsoft.com/office/drawing/2014/main" id="{429D621D-3AC8-4789-B37A-514D514B813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5129493" y="3050137"/>
            <a:ext cx="324000" cy="324000"/>
          </a:xfrm>
          <a:prstGeom prst="rect">
            <a:avLst/>
          </a:prstGeom>
        </p:spPr>
      </p:pic>
      <p:pic>
        <p:nvPicPr>
          <p:cNvPr id="18" name="Graphic 24" descr="Flip calendar">
            <a:extLst>
              <a:ext uri="{FF2B5EF4-FFF2-40B4-BE49-F238E27FC236}">
                <a16:creationId xmlns:a16="http://schemas.microsoft.com/office/drawing/2014/main" id="{8E331209-A339-4EA7-9A9C-60B841670A32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6731475" y="3038636"/>
            <a:ext cx="324000" cy="324000"/>
          </a:xfrm>
          <a:prstGeom prst="rect">
            <a:avLst/>
          </a:prstGeom>
        </p:spPr>
      </p:pic>
      <p:pic>
        <p:nvPicPr>
          <p:cNvPr id="19" name="Graphic 25" descr="Presentation with bar chart">
            <a:extLst>
              <a:ext uri="{FF2B5EF4-FFF2-40B4-BE49-F238E27FC236}">
                <a16:creationId xmlns:a16="http://schemas.microsoft.com/office/drawing/2014/main" id="{E30E2A91-829E-4A17-993C-634E1C3B822D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8340239" y="3060446"/>
            <a:ext cx="324000" cy="324000"/>
          </a:xfrm>
          <a:prstGeom prst="rect">
            <a:avLst/>
          </a:prstGeom>
        </p:spPr>
      </p:pic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DC6585CB-312C-4D99-8A71-22BECD21304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3215640" y="6026088"/>
            <a:ext cx="5124599" cy="732797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 smtClean="0"/>
              <a:t>At any time, a patient can opt-out of any one of these services </a:t>
            </a:r>
            <a:endParaRPr lang="en-US" sz="9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22" name="5-Point Star 21"/>
          <p:cNvSpPr/>
          <p:nvPr/>
        </p:nvSpPr>
        <p:spPr>
          <a:xfrm>
            <a:off x="2148840" y="1838960"/>
            <a:ext cx="762000" cy="609600"/>
          </a:xfrm>
          <a:prstGeom prst="star5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4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0940" y="288082"/>
            <a:ext cx="4456381" cy="615553"/>
          </a:xfrm>
        </p:spPr>
        <p:txBody>
          <a:bodyPr/>
          <a:lstStyle/>
          <a:p>
            <a:r>
              <a:rPr lang="en-US" dirty="0" smtClean="0"/>
              <a:t>SBIRT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0940" y="1111916"/>
            <a:ext cx="4986020" cy="6152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u="sng" dirty="0" smtClean="0"/>
              <a:t>S</a:t>
            </a:r>
            <a:r>
              <a:rPr lang="en-US" dirty="0" smtClean="0"/>
              <a:t>creening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420" y="2321839"/>
            <a:ext cx="7221220" cy="37365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62830" y="1935481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Adults ≥ 18 years old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9100" y="1878696"/>
            <a:ext cx="6019800" cy="49088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39920" y="1453496"/>
            <a:ext cx="305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Adolescents, 12 – 17 </a:t>
            </a:r>
            <a:r>
              <a:rPr lang="en-US" dirty="0" err="1" smtClean="0"/>
              <a:t>yrs</a:t>
            </a:r>
            <a:r>
              <a:rPr lang="en-US" dirty="0" smtClean="0"/>
              <a:t> old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693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123" y="404019"/>
            <a:ext cx="7876440" cy="615553"/>
          </a:xfrm>
        </p:spPr>
        <p:txBody>
          <a:bodyPr/>
          <a:lstStyle/>
          <a:p>
            <a:r>
              <a:rPr lang="en-US" dirty="0" smtClean="0"/>
              <a:t>SBIRT</a:t>
            </a:r>
            <a:r>
              <a:rPr lang="en-US" dirty="0"/>
              <a:t> </a:t>
            </a:r>
            <a:r>
              <a:rPr lang="en-US" sz="2000" dirty="0"/>
              <a:t>(cont.)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5361" y="1182372"/>
            <a:ext cx="7310120" cy="3693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600" b="1" i="1" u="sng" dirty="0" smtClean="0"/>
              <a:t>B</a:t>
            </a:r>
            <a:r>
              <a:rPr lang="en-US" sz="2600" dirty="0" smtClean="0"/>
              <a:t>rief </a:t>
            </a:r>
            <a:r>
              <a:rPr lang="en-US" sz="2600" b="1" i="1" u="sng" dirty="0" smtClean="0"/>
              <a:t>I</a:t>
            </a:r>
            <a:r>
              <a:rPr lang="en-US" sz="2600" dirty="0" smtClean="0"/>
              <a:t>ntervention</a:t>
            </a:r>
            <a:endParaRPr lang="en-US" sz="2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030" t="29019" r="22521" b="30509"/>
          <a:stretch/>
        </p:blipFill>
        <p:spPr>
          <a:xfrm>
            <a:off x="1033742" y="1714504"/>
            <a:ext cx="8128000" cy="37686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3786" t="43502" r="23770" b="28883"/>
          <a:stretch/>
        </p:blipFill>
        <p:spPr>
          <a:xfrm>
            <a:off x="1092122" y="4252789"/>
            <a:ext cx="8069619" cy="234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26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2456</TotalTime>
  <Words>684</Words>
  <Application>Microsoft Office PowerPoint</Application>
  <PresentationFormat>Widescreen</PresentationFormat>
  <Paragraphs>139</Paragraphs>
  <Slides>20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1_Office Theme</vt:lpstr>
      <vt:lpstr>CCI Learning Collaborative for SUD Services</vt:lpstr>
      <vt:lpstr>Welcome!</vt:lpstr>
      <vt:lpstr>Clinic Overview</vt:lpstr>
      <vt:lpstr>Program Overview</vt:lpstr>
      <vt:lpstr>Program Overview (cont.)</vt:lpstr>
      <vt:lpstr>Your Turn!</vt:lpstr>
      <vt:lpstr>Point of Access Workflow</vt:lpstr>
      <vt:lpstr>SBIRT </vt:lpstr>
      <vt:lpstr>SBIRT (cont.)</vt:lpstr>
      <vt:lpstr>SBIRT</vt:lpstr>
      <vt:lpstr>What is your workflow for patients entering SUD treatment?</vt:lpstr>
      <vt:lpstr>MAT Frequently Asked Questions</vt:lpstr>
      <vt:lpstr>MAT Hot Topics</vt:lpstr>
      <vt:lpstr>MAT Hot Topics (cont.) </vt:lpstr>
      <vt:lpstr>PowerPoint Presentation</vt:lpstr>
      <vt:lpstr>Group Discussion</vt:lpstr>
      <vt:lpstr>Group Discussion</vt:lpstr>
      <vt:lpstr>How does your program define success?</vt:lpstr>
      <vt:lpstr>Closing</vt:lpstr>
      <vt:lpstr>Thank You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Kerr, Pamela</dc:creator>
  <cp:lastModifiedBy>Matthews, Anasa A.</cp:lastModifiedBy>
  <cp:revision>113</cp:revision>
  <dcterms:created xsi:type="dcterms:W3CDTF">2019-04-02T16:53:55Z</dcterms:created>
  <dcterms:modified xsi:type="dcterms:W3CDTF">2020-02-21T19:32:34Z</dcterms:modified>
</cp:coreProperties>
</file>