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256" r:id="rId2"/>
    <p:sldId id="577" r:id="rId3"/>
    <p:sldId id="581" r:id="rId4"/>
    <p:sldId id="268" r:id="rId5"/>
    <p:sldId id="573" r:id="rId6"/>
    <p:sldId id="574" r:id="rId7"/>
    <p:sldId id="270" r:id="rId8"/>
    <p:sldId id="578" r:id="rId9"/>
    <p:sldId id="271" r:id="rId10"/>
    <p:sldId id="579" r:id="rId11"/>
    <p:sldId id="580" r:id="rId12"/>
    <p:sldId id="274" r:id="rId13"/>
    <p:sldId id="582" r:id="rId14"/>
    <p:sldId id="583" r:id="rId15"/>
    <p:sldId id="584" r:id="rId16"/>
    <p:sldId id="585"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663" userDrawn="1">
          <p15:clr>
            <a:srgbClr val="A4A3A4"/>
          </p15:clr>
        </p15:guide>
        <p15:guide id="4" pos="56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4C9F"/>
    <a:srgbClr val="4749A1"/>
    <a:srgbClr val="4849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047" autoAdjust="0"/>
    <p:restoredTop sz="83333" autoAdjust="0"/>
  </p:normalViewPr>
  <p:slideViewPr>
    <p:cSldViewPr snapToGrid="0" showGuides="1">
      <p:cViewPr varScale="1">
        <p:scale>
          <a:sx n="67" d="100"/>
          <a:sy n="67" d="100"/>
        </p:scale>
        <p:origin x="184" y="600"/>
      </p:cViewPr>
      <p:guideLst>
        <p:guide orient="horz" pos="2160"/>
        <p:guide pos="2880"/>
        <p:guide orient="horz" pos="663"/>
        <p:guide pos="567"/>
      </p:guideLst>
    </p:cSldViewPr>
  </p:slideViewPr>
  <p:notesTextViewPr>
    <p:cViewPr>
      <p:scale>
        <a:sx n="1" d="1"/>
        <a:sy n="1" d="1"/>
      </p:scale>
      <p:origin x="0" y="0"/>
    </p:cViewPr>
  </p:notesTextViewPr>
  <p:sorterViewPr>
    <p:cViewPr varScale="1">
      <p:scale>
        <a:sx n="100" d="100"/>
        <a:sy n="100" d="100"/>
      </p:scale>
      <p:origin x="0" y="-7528"/>
    </p:cViewPr>
  </p:sorterViewPr>
  <p:notesViewPr>
    <p:cSldViewPr snapToGrid="0" showGuides="1">
      <p:cViewPr varScale="1">
        <p:scale>
          <a:sx n="62" d="100"/>
          <a:sy n="62" d="100"/>
        </p:scale>
        <p:origin x="2446" y="5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3740B7-DFB5-459F-8B7A-2F1B0F0D90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C355E55-D812-42E3-8F50-8723B2C74D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B146AD-1ABC-4110-BB4C-B94984BEBC13}" type="datetimeFigureOut">
              <a:rPr lang="en-GB" smtClean="0"/>
              <a:t>14/07/2020</a:t>
            </a:fld>
            <a:endParaRPr lang="en-GB"/>
          </a:p>
        </p:txBody>
      </p:sp>
      <p:sp>
        <p:nvSpPr>
          <p:cNvPr id="4" name="Footer Placeholder 3">
            <a:extLst>
              <a:ext uri="{FF2B5EF4-FFF2-40B4-BE49-F238E27FC236}">
                <a16:creationId xmlns:a16="http://schemas.microsoft.com/office/drawing/2014/main" id="{A9B7A493-BF56-4A36-81FF-6AAEB69B79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EC99844-3C66-444E-AF60-36C9212C9E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910B80-8B15-41DD-B615-524AF915C096}" type="slidenum">
              <a:rPr lang="en-GB" smtClean="0"/>
              <a:t>‹#›</a:t>
            </a:fld>
            <a:endParaRPr lang="en-GB"/>
          </a:p>
        </p:txBody>
      </p:sp>
    </p:spTree>
    <p:extLst>
      <p:ext uri="{BB962C8B-B14F-4D97-AF65-F5344CB8AC3E}">
        <p14:creationId xmlns:p14="http://schemas.microsoft.com/office/powerpoint/2010/main" val="1850234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5579D1-079B-49AB-AB47-CC96B2A93A3C}" type="datetimeFigureOut">
              <a:rPr lang="en-GB" smtClean="0"/>
              <a:t>14/07/2020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28423B-B0C0-4CFE-9009-1F4B439060E8}" type="slidenum">
              <a:rPr lang="en-GB" smtClean="0"/>
              <a:t>‹#›</a:t>
            </a:fld>
            <a:endParaRPr lang="en-GB"/>
          </a:p>
        </p:txBody>
      </p:sp>
    </p:spTree>
    <p:extLst>
      <p:ext uri="{BB962C8B-B14F-4D97-AF65-F5344CB8AC3E}">
        <p14:creationId xmlns:p14="http://schemas.microsoft.com/office/powerpoint/2010/main" val="2527248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put your names on this instead of mine, and take my logo off </a:t>
            </a:r>
            <a:r>
              <a:rPr lang="en-US" dirty="0">
                <a:sym typeface="Wingdings" pitchFamily="2" charset="2"/>
              </a:rPr>
              <a:t></a:t>
            </a:r>
          </a:p>
          <a:p>
            <a:endParaRPr lang="en-US" dirty="0">
              <a:sym typeface="Wingdings" pitchFamily="2" charset="2"/>
            </a:endParaRPr>
          </a:p>
          <a:p>
            <a:r>
              <a:rPr lang="en-US" dirty="0"/>
              <a:t>Setting up the tone:</a:t>
            </a:r>
          </a:p>
          <a:p>
            <a:endParaRPr lang="en-US" dirty="0"/>
          </a:p>
          <a:p>
            <a:r>
              <a:rPr lang="en-US" dirty="0"/>
              <a:t>The most important task before beginning is to engage the participants.  Only engaged learners are open to information, and only engaged learners will change behavior as a result of information.   Remember that we are modeling exactly what we want participants to do with patients, so the task before beginning is to make a genuine connection to the participants (even if you already know them) and also connect them to the material at hand.    </a:t>
            </a:r>
          </a:p>
          <a:p>
            <a:endParaRPr lang="en-US" dirty="0"/>
          </a:p>
          <a:p>
            <a:r>
              <a:rPr lang="en-US" dirty="0"/>
              <a:t>Introducing yourself:  First, introduce yourself if participants don’t know you.   You want to connect to them, regardless of how well you know them, so sharing some personal information is important.</a:t>
            </a:r>
          </a:p>
          <a:p>
            <a:endParaRPr lang="en-US" dirty="0"/>
          </a:p>
          <a:p>
            <a:r>
              <a:rPr lang="en-US" dirty="0"/>
              <a:t>It is also usually important to qualify your own personal and professional connection with MI.  What is it about MI that matters to you? How did you become acquainted with it? What</a:t>
            </a:r>
          </a:p>
          <a:p>
            <a:r>
              <a:rPr lang="en-US" dirty="0"/>
              <a:t>The group introducing themselves:   It is important for everyone to introduce themselves, because feeling connected to you, the material, and each other will determine the success of the training.   It is important to budget time for introductions, and to demonstrate listening skills when it is occurring (eye contact, mirroring, walking close to those who are talking, reflective listening, etc.).   Depending on how large the group is, you might have to do just names/jobs, if it is a smaller group, you could ask them also to talk about something else, like what their experience is with MI, or what they hope to get from today’s workshop.    If everyone knows each other, you can skip names and possibly jobs, and just ask for their experience with MI, or hopes for the workshop.</a:t>
            </a:r>
          </a:p>
          <a:p>
            <a:endParaRPr lang="en-US" dirty="0"/>
          </a:p>
          <a:p>
            <a:r>
              <a:rPr lang="en-US" dirty="0"/>
              <a:t>Just a reminder, if you don’t know everyone, this is the time you want to use your memory skills to memorize everyone’s name, so you can use it in the workshop.</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a:t>
            </a:fld>
            <a:endParaRPr lang="en-GB"/>
          </a:p>
        </p:txBody>
      </p:sp>
    </p:spTree>
    <p:extLst>
      <p:ext uri="{BB962C8B-B14F-4D97-AF65-F5344CB8AC3E}">
        <p14:creationId xmlns:p14="http://schemas.microsoft.com/office/powerpoint/2010/main" val="1527870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you define each of these things.  It is necessary to have examples for each for participants to understand what they really mean, so if having some examples in your pocket is important.</a:t>
            </a:r>
          </a:p>
          <a:p>
            <a:endParaRPr lang="en-US" dirty="0"/>
          </a:p>
          <a:p>
            <a:r>
              <a:rPr lang="en-US" dirty="0"/>
              <a:t>Affirm:  noticing and articulating someone's strengths.  Often starts with ‘I’m impressed with your…’   ‘I’m inspired by your....’,’ I appreciate your....’  (in giving examples, need to finish the sentence)</a:t>
            </a:r>
          </a:p>
          <a:p>
            <a:endParaRPr lang="en-US" dirty="0"/>
          </a:p>
          <a:p>
            <a:r>
              <a:rPr lang="en-US" dirty="0"/>
              <a:t>Acknowledgement:  this is acknowledgment of feeling, </a:t>
            </a:r>
            <a:r>
              <a:rPr lang="en-US" dirty="0" err="1"/>
              <a:t>whetther</a:t>
            </a:r>
            <a:r>
              <a:rPr lang="en-US" dirty="0"/>
              <a:t> someone said it or just ‘showed’ it.   ‘I hear you are feeling......’ or ‘that sounds really tough’</a:t>
            </a:r>
          </a:p>
          <a:p>
            <a:endParaRPr lang="en-US" dirty="0"/>
          </a:p>
          <a:p>
            <a:r>
              <a:rPr lang="en-US" dirty="0"/>
              <a:t>Normalizing:  Letting someone know they are normal ‘Anyone would feel that way’ ‘I’d feel the same’ ‘relapse is so common with this disease’ ‘most of us struggle with our weight...’</a:t>
            </a:r>
          </a:p>
          <a:p>
            <a:endParaRPr lang="en-US" dirty="0"/>
          </a:p>
          <a:p>
            <a:r>
              <a:rPr lang="en-US" dirty="0"/>
              <a:t>Non-judgment:  All of the above demonstrate non-judgement, this is a technique where we directly say it ‘I’m not </a:t>
            </a:r>
            <a:r>
              <a:rPr lang="en-US" dirty="0" err="1"/>
              <a:t>judgeing</a:t>
            </a:r>
            <a:r>
              <a:rPr lang="en-US" dirty="0"/>
              <a:t> you’  ‘</a:t>
            </a:r>
            <a:r>
              <a:rPr lang="en-US" dirty="0" err="1"/>
              <a:t>i</a:t>
            </a:r>
            <a:r>
              <a:rPr lang="en-US" dirty="0"/>
              <a:t> don’t have judgments about that, I just wanted to reassure you’</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4</a:t>
            </a:fld>
            <a:endParaRPr lang="en-GB"/>
          </a:p>
        </p:txBody>
      </p:sp>
    </p:spTree>
    <p:extLst>
      <p:ext uri="{BB962C8B-B14F-4D97-AF65-F5344CB8AC3E}">
        <p14:creationId xmlns:p14="http://schemas.microsoft.com/office/powerpoint/2010/main" val="2819726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person: </a:t>
            </a:r>
            <a:r>
              <a:rPr lang="en-US" dirty="0"/>
              <a:t>Triads are preferred.  Avoid ’counting off’, it causes movement and commotion, and we want people just practicing with those next to them, as they usually are more comfortable with those they sat by.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Video workshop:  Use break out rooms if possible; if not, skip</a:t>
            </a:r>
          </a:p>
          <a:p>
            <a:endParaRPr lang="en-US" dirty="0"/>
          </a:p>
          <a:p>
            <a:endParaRPr lang="en-US" dirty="0"/>
          </a:p>
          <a:p>
            <a:r>
              <a:rPr lang="en-US" dirty="0"/>
              <a:t>Give roles:  1.  Person practicing 2. Person being practice on and 3. Observer.</a:t>
            </a:r>
          </a:p>
          <a:p>
            <a:endParaRPr lang="en-US" dirty="0"/>
          </a:p>
          <a:p>
            <a:r>
              <a:rPr lang="en-US" dirty="0"/>
              <a:t>Let the groups know  to avoid any questions or advice.  They are only practicing empathy techniques talked about previously.</a:t>
            </a:r>
          </a:p>
          <a:p>
            <a:endParaRPr lang="en-US" dirty="0"/>
          </a:p>
          <a:p>
            <a:r>
              <a:rPr lang="en-US" dirty="0"/>
              <a:t>The person being practiced on thinks of something they are willing to share, that they are having feelings about.  They can use what they did before, in the previous exercise, or they can use something new.  </a:t>
            </a:r>
          </a:p>
          <a:p>
            <a:endParaRPr lang="en-US" dirty="0"/>
          </a:p>
          <a:p>
            <a:r>
              <a:rPr lang="en-US" dirty="0"/>
              <a:t>The person practicing, responds with non-verbal empathy, and then at least one empathy technique (normalizing, </a:t>
            </a:r>
            <a:r>
              <a:rPr lang="en-US" dirty="0" err="1"/>
              <a:t>akcnowledgment</a:t>
            </a:r>
            <a:r>
              <a:rPr lang="en-US" dirty="0"/>
              <a:t>, non-judgement, affirming).</a:t>
            </a:r>
          </a:p>
          <a:p>
            <a:endParaRPr lang="en-US" dirty="0"/>
          </a:p>
          <a:p>
            <a:r>
              <a:rPr lang="en-US" dirty="0"/>
              <a:t>The observer names the non verbal and the verbal empathy techniques used.  </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7</a:t>
            </a:fld>
            <a:endParaRPr lang="en-GB"/>
          </a:p>
        </p:txBody>
      </p:sp>
    </p:spTree>
    <p:extLst>
      <p:ext uri="{BB962C8B-B14F-4D97-AF65-F5344CB8AC3E}">
        <p14:creationId xmlns:p14="http://schemas.microsoft.com/office/powerpoint/2010/main" val="3417983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person: </a:t>
            </a:r>
            <a:r>
              <a:rPr lang="en-US" dirty="0"/>
              <a:t>Triads are preferred.  Avoid ’counting off’, it causes movement and commotion, and we want people just practicing with those next to them, as they usually are more comfortable with those they sat by.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Video workshop:  Use break out rooms if possible; if not, skip</a:t>
            </a:r>
          </a:p>
          <a:p>
            <a:endParaRPr lang="en-US" dirty="0"/>
          </a:p>
          <a:p>
            <a:endParaRPr lang="en-US" dirty="0"/>
          </a:p>
          <a:p>
            <a:r>
              <a:rPr lang="en-US" dirty="0"/>
              <a:t>Give roles:  1.  Person practicing 2. Person being practice on and 3. Observer.</a:t>
            </a:r>
          </a:p>
          <a:p>
            <a:endParaRPr lang="en-US" dirty="0"/>
          </a:p>
          <a:p>
            <a:r>
              <a:rPr lang="en-US" dirty="0"/>
              <a:t>Let the groups know  to avoid any questions or advice.  They are only practicing empathy techniques talked about previously.</a:t>
            </a:r>
          </a:p>
          <a:p>
            <a:endParaRPr lang="en-US" dirty="0"/>
          </a:p>
          <a:p>
            <a:r>
              <a:rPr lang="en-US" dirty="0"/>
              <a:t>The person being practiced on thinks of something they are willing to share, that they are having feelings about.  They can use what they did before, in the previous exercise, or they can use something new.  </a:t>
            </a:r>
          </a:p>
          <a:p>
            <a:endParaRPr lang="en-US" dirty="0"/>
          </a:p>
          <a:p>
            <a:r>
              <a:rPr lang="en-US" dirty="0"/>
              <a:t>The person practicing, responds with non-verbal empathy, and then at least one empathy technique (normalizing, </a:t>
            </a:r>
            <a:r>
              <a:rPr lang="en-US" dirty="0" err="1"/>
              <a:t>akcnowledgment</a:t>
            </a:r>
            <a:r>
              <a:rPr lang="en-US" dirty="0"/>
              <a:t>, non-judgement, affirming).</a:t>
            </a:r>
          </a:p>
          <a:p>
            <a:endParaRPr lang="en-US" dirty="0"/>
          </a:p>
          <a:p>
            <a:r>
              <a:rPr lang="en-US" dirty="0"/>
              <a:t>The observer names the non verbal and the verbal empathy techniques used.  </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14</a:t>
            </a:fld>
            <a:endParaRPr lang="en-GB"/>
          </a:p>
        </p:txBody>
      </p:sp>
    </p:spTree>
    <p:extLst>
      <p:ext uri="{BB962C8B-B14F-4D97-AF65-F5344CB8AC3E}">
        <p14:creationId xmlns:p14="http://schemas.microsoft.com/office/powerpoint/2010/main" val="1172172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942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053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452CC3-2994-4EB0-9605-2D7A3430C35D}"/>
              </a:ext>
            </a:extLst>
          </p:cNvPr>
          <p:cNvSpPr/>
          <p:nvPr userDrawn="1"/>
        </p:nvSpPr>
        <p:spPr>
          <a:xfrm>
            <a:off x="0" y="5486400"/>
            <a:ext cx="9144000" cy="137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4">
            <a:extLst>
              <a:ext uri="{FF2B5EF4-FFF2-40B4-BE49-F238E27FC236}">
                <a16:creationId xmlns:a16="http://schemas.microsoft.com/office/drawing/2014/main" id="{AEAEAEE9-7581-4986-ABCB-F42B57530473}"/>
              </a:ext>
            </a:extLst>
          </p:cNvPr>
          <p:cNvSpPr>
            <a:spLocks noGrp="1"/>
          </p:cNvSpPr>
          <p:nvPr>
            <p:ph type="body" sz="quarter" idx="10" hasCustomPrompt="1"/>
          </p:nvPr>
        </p:nvSpPr>
        <p:spPr>
          <a:xfrm>
            <a:off x="571964" y="2352597"/>
            <a:ext cx="6420894" cy="1666816"/>
          </a:xfrm>
        </p:spPr>
        <p:txBody>
          <a:bodyPr>
            <a:noAutofit/>
          </a:bodyPr>
          <a:lstStyle>
            <a:lvl1pPr marL="0" indent="0">
              <a:lnSpc>
                <a:spcPct val="90000"/>
              </a:lnSpc>
              <a:buNone/>
              <a:defRPr sz="4400" b="1" i="0" baseline="0">
                <a:solidFill>
                  <a:schemeClr val="bg1"/>
                </a:solidFill>
                <a:latin typeface="League Spartan" charset="0"/>
                <a:ea typeface="League Spartan" charset="0"/>
                <a:cs typeface="League Spartan" charset="0"/>
              </a:defRPr>
            </a:lvl1pPr>
            <a:lvl2pPr marL="457188" indent="0">
              <a:buNone/>
              <a:defRPr/>
            </a:lvl2pPr>
            <a:lvl3pPr marL="914377" indent="0">
              <a:buNone/>
              <a:defRPr/>
            </a:lvl3pPr>
            <a:lvl4pPr marL="1371566" indent="0">
              <a:buNone/>
              <a:defRPr/>
            </a:lvl4pPr>
            <a:lvl5pPr marL="1828755" indent="0">
              <a:buNone/>
              <a:defRPr/>
            </a:lvl5pPr>
          </a:lstStyle>
          <a:p>
            <a:pPr lvl="0"/>
            <a:r>
              <a:rPr lang="en-US" dirty="0"/>
              <a:t>What is the impact in the workplace?</a:t>
            </a:r>
          </a:p>
        </p:txBody>
      </p:sp>
    </p:spTree>
    <p:extLst>
      <p:ext uri="{BB962C8B-B14F-4D97-AF65-F5344CB8AC3E}">
        <p14:creationId xmlns:p14="http://schemas.microsoft.com/office/powerpoint/2010/main" val="2718774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32F9F82E-F0C6-4B54-A9E2-E1734A0A2FD4}"/>
              </a:ext>
            </a:extLst>
          </p:cNvPr>
          <p:cNvSpPr>
            <a:spLocks noGrp="1"/>
          </p:cNvSpPr>
          <p:nvPr>
            <p:ph type="body" sz="quarter" idx="12" hasCustomPrompt="1"/>
          </p:nvPr>
        </p:nvSpPr>
        <p:spPr>
          <a:xfrm>
            <a:off x="388371" y="2444130"/>
            <a:ext cx="4307869" cy="1451348"/>
          </a:xfrm>
        </p:spPr>
        <p:txBody>
          <a:bodyPr>
            <a:normAutofit/>
          </a:bodyPr>
          <a:lstStyle>
            <a:lvl1pPr marL="0" indent="0" algn="l">
              <a:buNone/>
              <a:defRPr sz="3300" baseline="0">
                <a:solidFill>
                  <a:schemeClr val="accent4"/>
                </a:solidFill>
                <a:latin typeface="League Spartan" charset="0"/>
                <a:ea typeface="League Spartan" charset="0"/>
                <a:cs typeface="League Spartan" charset="0"/>
              </a:defRPr>
            </a:lvl1pPr>
          </a:lstStyle>
          <a:p>
            <a:pPr lvl="0"/>
            <a:r>
              <a:rPr lang="en-US" dirty="0"/>
              <a:t>This is a summary point. Goes here.</a:t>
            </a:r>
          </a:p>
        </p:txBody>
      </p:sp>
      <p:sp>
        <p:nvSpPr>
          <p:cNvPr id="6" name="Rectangle 5">
            <a:extLst>
              <a:ext uri="{FF2B5EF4-FFF2-40B4-BE49-F238E27FC236}">
                <a16:creationId xmlns:a16="http://schemas.microsoft.com/office/drawing/2014/main" id="{96C9027F-A0CF-44B0-844F-703423C97E84}"/>
              </a:ext>
            </a:extLst>
          </p:cNvPr>
          <p:cNvSpPr/>
          <p:nvPr/>
        </p:nvSpPr>
        <p:spPr>
          <a:xfrm>
            <a:off x="4836772" y="971552"/>
            <a:ext cx="4142767" cy="4252633"/>
          </a:xfrm>
          <a:prstGeom prst="rect">
            <a:avLst/>
          </a:prstGeom>
          <a:solidFill>
            <a:schemeClr val="accent4"/>
          </a:solidFill>
          <a:ln w="3810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00" b="0" i="0" dirty="0">
              <a:latin typeface="Open Sans Regular" charset="0"/>
              <a:ea typeface="Open Sans Regular" charset="0"/>
              <a:cs typeface="Open Sans Regular" charset="0"/>
            </a:endParaRPr>
          </a:p>
        </p:txBody>
      </p:sp>
      <p:cxnSp>
        <p:nvCxnSpPr>
          <p:cNvPr id="8" name="Straight Connector 7">
            <a:extLst>
              <a:ext uri="{FF2B5EF4-FFF2-40B4-BE49-F238E27FC236}">
                <a16:creationId xmlns:a16="http://schemas.microsoft.com/office/drawing/2014/main" id="{7168C78F-2923-4140-9649-A5408CEA78C7}"/>
              </a:ext>
            </a:extLst>
          </p:cNvPr>
          <p:cNvCxnSpPr/>
          <p:nvPr userDrawn="1"/>
        </p:nvCxnSpPr>
        <p:spPr>
          <a:xfrm>
            <a:off x="0" y="6168496"/>
            <a:ext cx="9144000" cy="0"/>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Text Placeholder 2">
            <a:extLst>
              <a:ext uri="{FF2B5EF4-FFF2-40B4-BE49-F238E27FC236}">
                <a16:creationId xmlns:a16="http://schemas.microsoft.com/office/drawing/2014/main" id="{83DB6DCE-548E-41D3-B9A7-8062F9DDBBCD}"/>
              </a:ext>
            </a:extLst>
          </p:cNvPr>
          <p:cNvSpPr>
            <a:spLocks noGrp="1"/>
          </p:cNvSpPr>
          <p:nvPr>
            <p:ph type="body" sz="quarter" idx="13" hasCustomPrompt="1"/>
          </p:nvPr>
        </p:nvSpPr>
        <p:spPr>
          <a:xfrm>
            <a:off x="5164059" y="1688926"/>
            <a:ext cx="3591570" cy="2817882"/>
          </a:xfrm>
        </p:spPr>
        <p:txBody>
          <a:bodyPr/>
          <a:lstStyle>
            <a:lvl1pPr marL="0" indent="0" algn="ctr">
              <a:buNone/>
              <a:defRPr baseline="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Example summary copy would go here. Don’t place too much text here.</a:t>
            </a:r>
          </a:p>
        </p:txBody>
      </p:sp>
    </p:spTree>
    <p:extLst>
      <p:ext uri="{BB962C8B-B14F-4D97-AF65-F5344CB8AC3E}">
        <p14:creationId xmlns:p14="http://schemas.microsoft.com/office/powerpoint/2010/main" val="2845978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Cover (Blank)">
    <p:spTree>
      <p:nvGrpSpPr>
        <p:cNvPr id="1" name=""/>
        <p:cNvGrpSpPr/>
        <p:nvPr/>
      </p:nvGrpSpPr>
      <p:grpSpPr>
        <a:xfrm>
          <a:off x="0" y="0"/>
          <a:ext cx="0" cy="0"/>
          <a:chOff x="0" y="0"/>
          <a:chExt cx="0" cy="0"/>
        </a:xfrm>
      </p:grpSpPr>
      <p:sp>
        <p:nvSpPr>
          <p:cNvPr id="2" name="Rectangle 1"/>
          <p:cNvSpPr/>
          <p:nvPr userDrawn="1"/>
        </p:nvSpPr>
        <p:spPr>
          <a:xfrm>
            <a:off x="0" y="-2932"/>
            <a:ext cx="9144000" cy="6858000"/>
          </a:xfrm>
          <a:prstGeom prst="rect">
            <a:avLst/>
          </a:prstGeom>
          <a:solidFill>
            <a:srgbClr val="565656">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b="0" i="0" dirty="0">
              <a:latin typeface="Arial" charset="0"/>
            </a:endParaRPr>
          </a:p>
        </p:txBody>
      </p:sp>
    </p:spTree>
    <p:extLst>
      <p:ext uri="{BB962C8B-B14F-4D97-AF65-F5344CB8AC3E}">
        <p14:creationId xmlns:p14="http://schemas.microsoft.com/office/powerpoint/2010/main" val="1523803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565656">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b="0" i="0" dirty="0">
              <a:latin typeface="Arial" charset="0"/>
            </a:endParaRPr>
          </a:p>
        </p:txBody>
      </p:sp>
      <p:sp>
        <p:nvSpPr>
          <p:cNvPr id="9" name="Text Placeholder 8"/>
          <p:cNvSpPr>
            <a:spLocks noGrp="1"/>
          </p:cNvSpPr>
          <p:nvPr>
            <p:ph type="body" sz="quarter" idx="10" hasCustomPrompt="1"/>
          </p:nvPr>
        </p:nvSpPr>
        <p:spPr>
          <a:xfrm>
            <a:off x="1549705" y="2708024"/>
            <a:ext cx="6020201" cy="1379186"/>
          </a:xfrm>
        </p:spPr>
        <p:txBody>
          <a:bodyPr>
            <a:normAutofit/>
          </a:bodyPr>
          <a:lstStyle>
            <a:lvl1pPr marL="0" indent="0" algn="ctr">
              <a:buNone/>
              <a:defRPr sz="4400" baseline="0">
                <a:solidFill>
                  <a:schemeClr val="bg1"/>
                </a:solidFill>
                <a:latin typeface="League Spartan" charset="0"/>
                <a:ea typeface="League Spartan" charset="0"/>
                <a:cs typeface="League Spartan" charset="0"/>
              </a:defRPr>
            </a:lvl1pPr>
          </a:lstStyle>
          <a:p>
            <a:pPr marL="228600" marR="0" lvl="0" indent="-228600" algn="ctr" defTabSz="685800" rtl="0" eaLnBrk="1" fontAlgn="auto" latinLnBrk="0" hangingPunct="1">
              <a:lnSpc>
                <a:spcPct val="90000"/>
              </a:lnSpc>
              <a:spcBef>
                <a:spcPts val="750"/>
              </a:spcBef>
              <a:spcAft>
                <a:spcPts val="0"/>
              </a:spcAft>
              <a:buClrTx/>
              <a:buSzTx/>
              <a:tabLst/>
              <a:defRPr/>
            </a:pPr>
            <a:r>
              <a:rPr lang="en-US" dirty="0"/>
              <a:t>THIS IS A KEY POINT GOES HERE</a:t>
            </a:r>
          </a:p>
        </p:txBody>
      </p:sp>
    </p:spTree>
    <p:extLst>
      <p:ext uri="{BB962C8B-B14F-4D97-AF65-F5344CB8AC3E}">
        <p14:creationId xmlns:p14="http://schemas.microsoft.com/office/powerpoint/2010/main" val="32151559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 Text &amp; Imag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4C29424-650C-44D7-B3E1-81D095923D63}"/>
              </a:ext>
            </a:extLst>
          </p:cNvPr>
          <p:cNvCxnSpPr>
            <a:cxnSpLocks/>
          </p:cNvCxnSpPr>
          <p:nvPr userDrawn="1"/>
        </p:nvCxnSpPr>
        <p:spPr>
          <a:xfrm>
            <a:off x="542110" y="1053737"/>
            <a:ext cx="365759" cy="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E8680F41-9F73-4DBC-B822-CEBFE03C1975}"/>
              </a:ext>
            </a:extLst>
          </p:cNvPr>
          <p:cNvSpPr>
            <a:spLocks noGrp="1"/>
          </p:cNvSpPr>
          <p:nvPr>
            <p:ph type="body" sz="quarter" idx="10" hasCustomPrompt="1"/>
          </p:nvPr>
        </p:nvSpPr>
        <p:spPr>
          <a:xfrm>
            <a:off x="1030318" y="850880"/>
            <a:ext cx="2614211" cy="1657188"/>
          </a:xfrm>
        </p:spPr>
        <p:txBody>
          <a:bodyPr>
            <a:noAutofit/>
          </a:bodyPr>
          <a:lstStyle>
            <a:lvl1pPr marL="0" indent="0" algn="l">
              <a:buNone/>
              <a:defRPr sz="3300" baseline="0">
                <a:solidFill>
                  <a:schemeClr val="tx1">
                    <a:lumMod val="90000"/>
                    <a:lumOff val="10000"/>
                  </a:schemeClr>
                </a:solidFill>
                <a:latin typeface="League Spartan" charset="0"/>
                <a:ea typeface="League Spartan" charset="0"/>
                <a:cs typeface="League Spartan" charset="0"/>
              </a:defRPr>
            </a:lvl1pPr>
          </a:lstStyle>
          <a:p>
            <a:pPr lvl="0"/>
            <a:r>
              <a:rPr lang="en-US" dirty="0"/>
              <a:t>About Elizabeth.</a:t>
            </a:r>
          </a:p>
        </p:txBody>
      </p:sp>
      <p:sp>
        <p:nvSpPr>
          <p:cNvPr id="5" name="Text Placeholder 58">
            <a:extLst>
              <a:ext uri="{FF2B5EF4-FFF2-40B4-BE49-F238E27FC236}">
                <a16:creationId xmlns:a16="http://schemas.microsoft.com/office/drawing/2014/main" id="{EF0F759D-DBDE-459E-8588-DDF62C1C1BF2}"/>
              </a:ext>
            </a:extLst>
          </p:cNvPr>
          <p:cNvSpPr>
            <a:spLocks noGrp="1"/>
          </p:cNvSpPr>
          <p:nvPr>
            <p:ph type="body" idx="16" hasCustomPrompt="1"/>
          </p:nvPr>
        </p:nvSpPr>
        <p:spPr>
          <a:xfrm>
            <a:off x="1030318" y="2974306"/>
            <a:ext cx="3443702" cy="2303088"/>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1800" b="0" i="0" smtClean="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defRPr>
            </a:lvl1pPr>
            <a:lvl2pPr marL="342891" indent="0" algn="ctr">
              <a:buNone/>
              <a:defRPr/>
            </a:lvl2pPr>
            <a:lvl3pPr marL="685783" indent="0" algn="ctr">
              <a:buNone/>
              <a:defRPr/>
            </a:lvl3pPr>
            <a:lvl4pPr marL="1028675" indent="0" algn="ctr">
              <a:buNone/>
              <a:defRPr/>
            </a:lvl4pPr>
            <a:lvl5pPr marL="1371566" indent="0" algn="ctr">
              <a:buNone/>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Proin</a:t>
            </a:r>
            <a:r>
              <a:rPr lang="en-US" dirty="0"/>
              <a:t> </a:t>
            </a:r>
            <a:r>
              <a:rPr lang="en-US" dirty="0" err="1"/>
              <a:t>eu</a:t>
            </a:r>
            <a:r>
              <a:rPr lang="en-US" dirty="0"/>
              <a:t> </a:t>
            </a:r>
            <a:r>
              <a:rPr lang="en-US" dirty="0" err="1"/>
              <a:t>tortor</a:t>
            </a:r>
            <a:r>
              <a:rPr lang="en-US" dirty="0"/>
              <a:t> </a:t>
            </a:r>
            <a:r>
              <a:rPr lang="en-US" dirty="0" err="1"/>
              <a:t>lectus</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Proin</a:t>
            </a:r>
            <a:r>
              <a:rPr lang="en-US" dirty="0"/>
              <a:t> </a:t>
            </a:r>
            <a:r>
              <a:rPr lang="en-US" dirty="0" err="1"/>
              <a:t>eu</a:t>
            </a:r>
            <a:r>
              <a:rPr lang="en-US" dirty="0"/>
              <a:t> </a:t>
            </a:r>
            <a:r>
              <a:rPr lang="en-US" dirty="0" err="1"/>
              <a:t>tortor</a:t>
            </a:r>
            <a:r>
              <a:rPr lang="en-US" dirty="0"/>
              <a:t> </a:t>
            </a:r>
            <a:r>
              <a:rPr lang="en-US" dirty="0" err="1"/>
              <a:t>lectus</a:t>
            </a:r>
            <a:r>
              <a:rPr lang="en-US" dirty="0"/>
              <a:t>.</a:t>
            </a:r>
          </a:p>
          <a:p>
            <a:pPr lvl="0"/>
            <a:endParaRPr lang="en-US" dirty="0"/>
          </a:p>
        </p:txBody>
      </p:sp>
      <p:sp>
        <p:nvSpPr>
          <p:cNvPr id="6" name="Picture Placeholder 9">
            <a:extLst>
              <a:ext uri="{FF2B5EF4-FFF2-40B4-BE49-F238E27FC236}">
                <a16:creationId xmlns:a16="http://schemas.microsoft.com/office/drawing/2014/main" id="{BCE6F369-442E-4D35-ADA9-BBBE884DA64A}"/>
              </a:ext>
            </a:extLst>
          </p:cNvPr>
          <p:cNvSpPr>
            <a:spLocks noGrp="1"/>
          </p:cNvSpPr>
          <p:nvPr>
            <p:ph type="pic" sz="quarter" idx="12"/>
          </p:nvPr>
        </p:nvSpPr>
        <p:spPr>
          <a:xfrm>
            <a:off x="4876858" y="0"/>
            <a:ext cx="4267142" cy="6858000"/>
          </a:xfrm>
          <a:solidFill>
            <a:schemeClr val="tx2">
              <a:lumMod val="75000"/>
            </a:schemeClr>
          </a:solidFill>
        </p:spPr>
        <p:txBody>
          <a:bodyPr/>
          <a:lstStyle>
            <a:lvl1pPr algn="ctr">
              <a:defRPr baseline="0">
                <a:solidFill>
                  <a:schemeClr val="bg1"/>
                </a:solidFill>
              </a:defRPr>
            </a:lvl1pPr>
          </a:lstStyle>
          <a:p>
            <a:endParaRPr lang="en-US" dirty="0"/>
          </a:p>
          <a:p>
            <a:endParaRPr lang="en-US" dirty="0"/>
          </a:p>
          <a:p>
            <a:endParaRPr lang="en-US" dirty="0"/>
          </a:p>
          <a:p>
            <a:endParaRPr lang="en-US" dirty="0"/>
          </a:p>
          <a:p>
            <a:endParaRPr lang="en-US" dirty="0"/>
          </a:p>
          <a:p>
            <a:r>
              <a:rPr lang="en-US" dirty="0"/>
              <a:t>Picture would go here or inserted here</a:t>
            </a:r>
          </a:p>
        </p:txBody>
      </p:sp>
    </p:spTree>
    <p:extLst>
      <p:ext uri="{BB962C8B-B14F-4D97-AF65-F5344CB8AC3E}">
        <p14:creationId xmlns:p14="http://schemas.microsoft.com/office/powerpoint/2010/main" val="3300522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Dark Green (Blank)">
    <p:bg>
      <p:bgPr>
        <a:solidFill>
          <a:schemeClr val="dk2"/>
        </a:solidFill>
        <a:effectLst/>
      </p:bgPr>
    </p:bg>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148728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Green (Blank)">
    <p:bg>
      <p:bgPr>
        <a:solidFill>
          <a:schemeClr val="accent1"/>
        </a:solidFill>
        <a:effectLst/>
      </p:bgPr>
    </p:bg>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2560370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5579CC-7460-48E9-9233-507A77CB8E49}" type="datetimeFigureOut">
              <a:rPr lang="en-GB" smtClean="0"/>
              <a:t>14/07/2020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49BC9-E9D4-4512-AED0-442991157DDC}" type="slidenum">
              <a:rPr lang="en-GB" smtClean="0"/>
              <a:t>‹#›</a:t>
            </a:fld>
            <a:endParaRPr lang="en-GB"/>
          </a:p>
        </p:txBody>
      </p:sp>
      <p:sp>
        <p:nvSpPr>
          <p:cNvPr id="7" name="Title Placeholder 1">
            <a:extLst>
              <a:ext uri="{FF2B5EF4-FFF2-40B4-BE49-F238E27FC236}">
                <a16:creationId xmlns:a16="http://schemas.microsoft.com/office/drawing/2014/main" id="{44DCABB9-E7B2-43BC-98F7-1FE822039EB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A938951A-EA96-432D-9B28-2762A64E84A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9987061"/>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66" r:id="rId3"/>
    <p:sldLayoutId id="2147483662" r:id="rId4"/>
    <p:sldLayoutId id="2147483663" r:id="rId5"/>
    <p:sldLayoutId id="2147483664" r:id="rId6"/>
    <p:sldLayoutId id="2147483667" r:id="rId7"/>
    <p:sldLayoutId id="2147483669" r:id="rId8"/>
    <p:sldLayoutId id="2147483672" r:id="rId9"/>
  </p:sldLayoutIdLst>
  <p:txStyles>
    <p:titleStyle>
      <a:lvl1pPr algn="l" defTabSz="914400" rtl="0" eaLnBrk="1" latinLnBrk="0" hangingPunct="1">
        <a:lnSpc>
          <a:spcPct val="90000"/>
        </a:lnSpc>
        <a:spcBef>
          <a:spcPct val="0"/>
        </a:spcBef>
        <a:buNone/>
        <a:defRPr sz="3600" kern="1200">
          <a:solidFill>
            <a:schemeClr val="tx1"/>
          </a:solidFill>
          <a:latin typeface="League Spartan" panose="000008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F4A4799-5562-469D-9BFC-0F62F32C1362}"/>
              </a:ext>
            </a:extLst>
          </p:cNvPr>
          <p:cNvSpPr txBox="1"/>
          <p:nvPr/>
        </p:nvSpPr>
        <p:spPr>
          <a:xfrm>
            <a:off x="681925" y="2216257"/>
            <a:ext cx="5147375" cy="2739211"/>
          </a:xfrm>
          <a:prstGeom prst="rect">
            <a:avLst/>
          </a:prstGeom>
          <a:noFill/>
        </p:spPr>
        <p:txBody>
          <a:bodyPr wrap="square" rtlCol="0">
            <a:spAutoFit/>
          </a:bodyPr>
          <a:lstStyle/>
          <a:p>
            <a:pPr defTabSz="685800"/>
            <a:r>
              <a:rPr lang="en-US" sz="4800" dirty="0">
                <a:solidFill>
                  <a:schemeClr val="bg1"/>
                </a:solidFill>
                <a:latin typeface="League Spartan"/>
              </a:rPr>
              <a:t>CCI-PHASE</a:t>
            </a:r>
            <a:br>
              <a:rPr lang="en-US" sz="4800" dirty="0">
                <a:solidFill>
                  <a:schemeClr val="bg1"/>
                </a:solidFill>
                <a:latin typeface="League Spartan"/>
              </a:rPr>
            </a:br>
            <a:r>
              <a:rPr lang="en-US" sz="4800" dirty="0">
                <a:solidFill>
                  <a:schemeClr val="bg1"/>
                </a:solidFill>
                <a:latin typeface="League Spartan"/>
              </a:rPr>
              <a:t>MI CoP</a:t>
            </a:r>
          </a:p>
          <a:p>
            <a:pPr defTabSz="685800"/>
            <a:endParaRPr lang="en-US" sz="4800" b="1" dirty="0">
              <a:solidFill>
                <a:schemeClr val="bg1"/>
              </a:solidFill>
              <a:latin typeface="League Spartan"/>
              <a:ea typeface="League Spartan" charset="0"/>
              <a:cs typeface="League Spartan" charset="0"/>
            </a:endParaRPr>
          </a:p>
          <a:p>
            <a:pPr defTabSz="685800"/>
            <a:r>
              <a:rPr lang="en-US" sz="2800" b="1" dirty="0">
                <a:solidFill>
                  <a:schemeClr val="bg1"/>
                </a:solidFill>
                <a:latin typeface="League Spartan"/>
                <a:ea typeface="League Spartan" charset="0"/>
                <a:cs typeface="League Spartan" charset="0"/>
              </a:rPr>
              <a:t>July 14, 2020</a:t>
            </a:r>
          </a:p>
        </p:txBody>
      </p:sp>
      <p:pic>
        <p:nvPicPr>
          <p:cNvPr id="8" name="Picture 7">
            <a:extLst>
              <a:ext uri="{FF2B5EF4-FFF2-40B4-BE49-F238E27FC236}">
                <a16:creationId xmlns:a16="http://schemas.microsoft.com/office/drawing/2014/main" id="{596E9356-B6C8-419F-9D71-FEAABB50FF8F}"/>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5579390" y="759419"/>
            <a:ext cx="6229250" cy="6276812"/>
          </a:xfrm>
          <a:prstGeom prst="rect">
            <a:avLst/>
          </a:prstGeom>
        </p:spPr>
      </p:pic>
      <p:cxnSp>
        <p:nvCxnSpPr>
          <p:cNvPr id="9" name="Straight Connector 8">
            <a:extLst>
              <a:ext uri="{FF2B5EF4-FFF2-40B4-BE49-F238E27FC236}">
                <a16:creationId xmlns:a16="http://schemas.microsoft.com/office/drawing/2014/main" id="{D2239958-FE48-4E54-A2C5-CFC7178B0726}"/>
              </a:ext>
            </a:extLst>
          </p:cNvPr>
          <p:cNvCxnSpPr>
            <a:cxnSpLocks/>
          </p:cNvCxnSpPr>
          <p:nvPr/>
        </p:nvCxnSpPr>
        <p:spPr>
          <a:xfrm>
            <a:off x="0" y="6535399"/>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1CA7AEB5-65C9-ED43-8C77-4A3E94C2EE77}"/>
              </a:ext>
            </a:extLst>
          </p:cNvPr>
          <p:cNvPicPr>
            <a:picLocks noChangeAspect="1"/>
          </p:cNvPicPr>
          <p:nvPr/>
        </p:nvPicPr>
        <p:blipFill>
          <a:blip r:embed="rId5"/>
          <a:stretch>
            <a:fillRect/>
          </a:stretch>
        </p:blipFill>
        <p:spPr>
          <a:xfrm>
            <a:off x="7211961" y="5467304"/>
            <a:ext cx="1563329" cy="959206"/>
          </a:xfrm>
          <a:prstGeom prst="rect">
            <a:avLst/>
          </a:prstGeom>
        </p:spPr>
      </p:pic>
    </p:spTree>
    <p:extLst>
      <p:ext uri="{BB962C8B-B14F-4D97-AF65-F5344CB8AC3E}">
        <p14:creationId xmlns:p14="http://schemas.microsoft.com/office/powerpoint/2010/main" val="3174494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8C6D68-F05D-E943-9A82-B715CDF68F1A}"/>
              </a:ext>
            </a:extLst>
          </p:cNvPr>
          <p:cNvSpPr/>
          <p:nvPr/>
        </p:nvSpPr>
        <p:spPr>
          <a:xfrm>
            <a:off x="480447" y="1627322"/>
            <a:ext cx="8152109" cy="1877437"/>
          </a:xfrm>
          <a:prstGeom prst="rect">
            <a:avLst/>
          </a:prstGeom>
        </p:spPr>
        <p:txBody>
          <a:bodyPr wrap="square">
            <a:spAutoFit/>
          </a:bodyPr>
          <a:lstStyle/>
          <a:p>
            <a:pPr>
              <a:spcBef>
                <a:spcPts val="0"/>
              </a:spcBef>
              <a:buSzPct val="25000"/>
            </a:pPr>
            <a:r>
              <a:rPr lang="en-US" sz="4000" dirty="0">
                <a:solidFill>
                  <a:schemeClr val="accent1"/>
                </a:solidFill>
              </a:rPr>
              <a:t>"</a:t>
            </a:r>
            <a:r>
              <a:rPr lang="en-US" sz="3600" dirty="0">
                <a:solidFill>
                  <a:schemeClr val="accent1"/>
                </a:solidFill>
              </a:rPr>
              <a:t>Personal stories are the emotional glue that connects your audience to your message </a:t>
            </a:r>
            <a:r>
              <a:rPr lang="en-US" sz="4000" dirty="0">
                <a:solidFill>
                  <a:schemeClr val="accent1"/>
                </a:solidFill>
              </a:rPr>
              <a:t>"</a:t>
            </a:r>
            <a:endParaRPr lang="en-GB" sz="4000" dirty="0"/>
          </a:p>
        </p:txBody>
      </p:sp>
      <p:sp>
        <p:nvSpPr>
          <p:cNvPr id="3" name="TextBox 2">
            <a:extLst>
              <a:ext uri="{FF2B5EF4-FFF2-40B4-BE49-F238E27FC236}">
                <a16:creationId xmlns:a16="http://schemas.microsoft.com/office/drawing/2014/main" id="{1B4D7B72-2EF9-7649-B1AD-8F9A644CD68C}"/>
              </a:ext>
            </a:extLst>
          </p:cNvPr>
          <p:cNvSpPr txBox="1"/>
          <p:nvPr/>
        </p:nvSpPr>
        <p:spPr>
          <a:xfrm>
            <a:off x="4076054" y="4293031"/>
            <a:ext cx="3533614" cy="523220"/>
          </a:xfrm>
          <a:prstGeom prst="rect">
            <a:avLst/>
          </a:prstGeom>
          <a:noFill/>
        </p:spPr>
        <p:txBody>
          <a:bodyPr wrap="square" rtlCol="0">
            <a:spAutoFit/>
          </a:bodyPr>
          <a:lstStyle/>
          <a:p>
            <a:r>
              <a:rPr lang="en-US" sz="2800" dirty="0">
                <a:solidFill>
                  <a:schemeClr val="accent1"/>
                </a:solidFill>
              </a:rPr>
              <a:t>- Nancy Duarte</a:t>
            </a:r>
          </a:p>
        </p:txBody>
      </p:sp>
    </p:spTree>
    <p:extLst>
      <p:ext uri="{BB962C8B-B14F-4D97-AF65-F5344CB8AC3E}">
        <p14:creationId xmlns:p14="http://schemas.microsoft.com/office/powerpoint/2010/main" val="256783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C1DFC3C3-28C9-B541-8A72-6459BAC84246}"/>
              </a:ext>
            </a:extLst>
          </p:cNvPr>
          <p:cNvPicPr>
            <a:picLocks noChangeAspect="1"/>
          </p:cNvPicPr>
          <p:nvPr/>
        </p:nvPicPr>
        <p:blipFill>
          <a:blip r:embed="rId2">
            <a:extLst>
              <a:ext uri="{28A0092B-C50C-407E-A947-70E740481C1C}">
                <a14:useLocalDpi xmlns:a14="http://schemas.microsoft.com/office/drawing/2010/main" val="0"/>
              </a:ext>
            </a:extLst>
          </a:blip>
          <a:srcRect l="19245" r="19245"/>
          <a:stretch>
            <a:fillRect/>
          </a:stretch>
        </p:blipFill>
        <p:spPr>
          <a:xfrm>
            <a:off x="6422963" y="2300007"/>
            <a:ext cx="2596754" cy="2597944"/>
          </a:xfrm>
          <a:prstGeom prst="ellipse">
            <a:avLst/>
          </a:prstGeom>
          <a:blipFill>
            <a:blip r:embed="rId3"/>
            <a:stretch>
              <a:fillRect/>
            </a:stretch>
          </a:blipFill>
        </p:spPr>
      </p:pic>
      <p:sp>
        <p:nvSpPr>
          <p:cNvPr id="3" name="Oval 2">
            <a:extLst>
              <a:ext uri="{FF2B5EF4-FFF2-40B4-BE49-F238E27FC236}">
                <a16:creationId xmlns:a16="http://schemas.microsoft.com/office/drawing/2014/main" id="{7725929C-0035-1B48-BE70-F8A74227E6C9}"/>
              </a:ext>
            </a:extLst>
          </p:cNvPr>
          <p:cNvSpPr/>
          <p:nvPr/>
        </p:nvSpPr>
        <p:spPr>
          <a:xfrm>
            <a:off x="250118" y="2467455"/>
            <a:ext cx="2597174" cy="2588757"/>
          </a:xfrm>
          <a:prstGeom prst="ellipse">
            <a:avLst/>
          </a:prstGeom>
          <a:blipFill>
            <a:blip r:embed="rId4"/>
            <a:stretch>
              <a:fillRect/>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Oval 3">
            <a:extLst>
              <a:ext uri="{FF2B5EF4-FFF2-40B4-BE49-F238E27FC236}">
                <a16:creationId xmlns:a16="http://schemas.microsoft.com/office/drawing/2014/main" id="{E4CCAB95-D3BF-8844-96FA-5714801CDABD}"/>
              </a:ext>
            </a:extLst>
          </p:cNvPr>
          <p:cNvSpPr/>
          <p:nvPr/>
        </p:nvSpPr>
        <p:spPr>
          <a:xfrm>
            <a:off x="3336541" y="2295497"/>
            <a:ext cx="2597174" cy="2588757"/>
          </a:xfrm>
          <a:prstGeom prst="ellipse">
            <a:avLst/>
          </a:prstGeom>
          <a:blipFill>
            <a:blip r:embed="rId5"/>
            <a:stretch>
              <a:fillRect/>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032BF004-BD37-BE41-AF0E-BFF236171BCC}"/>
              </a:ext>
            </a:extLst>
          </p:cNvPr>
          <p:cNvSpPr txBox="1"/>
          <p:nvPr/>
        </p:nvSpPr>
        <p:spPr>
          <a:xfrm>
            <a:off x="821411" y="5455403"/>
            <a:ext cx="1720312" cy="400110"/>
          </a:xfrm>
          <a:prstGeom prst="rect">
            <a:avLst/>
          </a:prstGeom>
          <a:noFill/>
        </p:spPr>
        <p:txBody>
          <a:bodyPr wrap="square" rtlCol="0">
            <a:spAutoFit/>
          </a:bodyPr>
          <a:lstStyle/>
          <a:p>
            <a:pPr algn="ctr"/>
            <a:r>
              <a:rPr lang="en-US" sz="2000" b="1" dirty="0">
                <a:solidFill>
                  <a:schemeClr val="bg1"/>
                </a:solidFill>
              </a:rPr>
              <a:t>Humor</a:t>
            </a:r>
            <a:endParaRPr lang="en-US" dirty="0"/>
          </a:p>
        </p:txBody>
      </p:sp>
      <p:sp>
        <p:nvSpPr>
          <p:cNvPr id="6" name="TextBox 5">
            <a:extLst>
              <a:ext uri="{FF2B5EF4-FFF2-40B4-BE49-F238E27FC236}">
                <a16:creationId xmlns:a16="http://schemas.microsoft.com/office/drawing/2014/main" id="{6D2C153A-E6FC-5148-BA8B-3FCDB564D5E3}"/>
              </a:ext>
            </a:extLst>
          </p:cNvPr>
          <p:cNvSpPr txBox="1"/>
          <p:nvPr/>
        </p:nvSpPr>
        <p:spPr>
          <a:xfrm>
            <a:off x="3843579" y="5439905"/>
            <a:ext cx="1906292" cy="400110"/>
          </a:xfrm>
          <a:prstGeom prst="rect">
            <a:avLst/>
          </a:prstGeom>
          <a:noFill/>
        </p:spPr>
        <p:txBody>
          <a:bodyPr wrap="square" rtlCol="0">
            <a:spAutoFit/>
          </a:bodyPr>
          <a:lstStyle/>
          <a:p>
            <a:r>
              <a:rPr lang="en-US" sz="2000" b="1" dirty="0">
                <a:solidFill>
                  <a:schemeClr val="bg1"/>
                </a:solidFill>
              </a:rPr>
              <a:t>Vulnerability</a:t>
            </a:r>
          </a:p>
        </p:txBody>
      </p:sp>
      <p:sp>
        <p:nvSpPr>
          <p:cNvPr id="7" name="TextBox 6">
            <a:extLst>
              <a:ext uri="{FF2B5EF4-FFF2-40B4-BE49-F238E27FC236}">
                <a16:creationId xmlns:a16="http://schemas.microsoft.com/office/drawing/2014/main" id="{67557F28-26E5-5F40-ACE7-52A3E1A74CD9}"/>
              </a:ext>
            </a:extLst>
          </p:cNvPr>
          <p:cNvSpPr txBox="1"/>
          <p:nvPr/>
        </p:nvSpPr>
        <p:spPr>
          <a:xfrm>
            <a:off x="6834753" y="5455403"/>
            <a:ext cx="1906292" cy="400110"/>
          </a:xfrm>
          <a:prstGeom prst="rect">
            <a:avLst/>
          </a:prstGeom>
          <a:noFill/>
        </p:spPr>
        <p:txBody>
          <a:bodyPr wrap="square" rtlCol="0">
            <a:spAutoFit/>
          </a:bodyPr>
          <a:lstStyle/>
          <a:p>
            <a:r>
              <a:rPr lang="en-US" sz="2000" b="1" dirty="0">
                <a:solidFill>
                  <a:schemeClr val="bg1"/>
                </a:solidFill>
              </a:rPr>
              <a:t>Commonality</a:t>
            </a:r>
          </a:p>
        </p:txBody>
      </p:sp>
      <p:sp>
        <p:nvSpPr>
          <p:cNvPr id="8" name="TextBox 7">
            <a:extLst>
              <a:ext uri="{FF2B5EF4-FFF2-40B4-BE49-F238E27FC236}">
                <a16:creationId xmlns:a16="http://schemas.microsoft.com/office/drawing/2014/main" id="{54D523ED-B2B9-7846-881E-73F384F92DBD}"/>
              </a:ext>
            </a:extLst>
          </p:cNvPr>
          <p:cNvSpPr txBox="1"/>
          <p:nvPr/>
        </p:nvSpPr>
        <p:spPr>
          <a:xfrm>
            <a:off x="250119" y="464949"/>
            <a:ext cx="8769598" cy="769441"/>
          </a:xfrm>
          <a:prstGeom prst="rect">
            <a:avLst/>
          </a:prstGeom>
          <a:noFill/>
        </p:spPr>
        <p:txBody>
          <a:bodyPr wrap="square" rtlCol="0">
            <a:spAutoFit/>
          </a:bodyPr>
          <a:lstStyle/>
          <a:p>
            <a:pPr algn="ctr"/>
            <a:r>
              <a:rPr lang="en-US" sz="4400" b="1" dirty="0">
                <a:solidFill>
                  <a:schemeClr val="bg1"/>
                </a:solidFill>
              </a:rPr>
              <a:t>Types of Connecting Stories </a:t>
            </a:r>
          </a:p>
        </p:txBody>
      </p:sp>
    </p:spTree>
    <p:extLst>
      <p:ext uri="{BB962C8B-B14F-4D97-AF65-F5344CB8AC3E}">
        <p14:creationId xmlns:p14="http://schemas.microsoft.com/office/powerpoint/2010/main" val="900072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371959" y="1023169"/>
            <a:ext cx="8539566" cy="3970318"/>
          </a:xfrm>
          <a:prstGeom prst="rect">
            <a:avLst/>
          </a:prstGeom>
          <a:noFill/>
        </p:spPr>
        <p:txBody>
          <a:bodyPr wrap="square" rtlCol="0">
            <a:spAutoFit/>
          </a:bodyPr>
          <a:lstStyle/>
          <a:p>
            <a:pPr algn="ctr"/>
            <a:r>
              <a:rPr lang="en-US" sz="3600" dirty="0">
                <a:solidFill>
                  <a:schemeClr val="bg2"/>
                </a:solidFill>
                <a:latin typeface="League Spartan" pitchFamily="2" charset="77"/>
              </a:rPr>
              <a:t>The most </a:t>
            </a:r>
            <a:r>
              <a:rPr lang="en-US" sz="3600" b="1" dirty="0">
                <a:solidFill>
                  <a:schemeClr val="accent1"/>
                </a:solidFill>
                <a:latin typeface="League Spartan" pitchFamily="2" charset="77"/>
              </a:rPr>
              <a:t>effective</a:t>
            </a:r>
            <a:r>
              <a:rPr lang="en-US" sz="3600" dirty="0">
                <a:solidFill>
                  <a:schemeClr val="bg2"/>
                </a:solidFill>
                <a:latin typeface="League Spartan" pitchFamily="2" charset="77"/>
              </a:rPr>
              <a:t> stories tend to:</a:t>
            </a:r>
            <a:endParaRPr lang="en-US" sz="2700" dirty="0">
              <a:solidFill>
                <a:schemeClr val="bg2"/>
              </a:solidFill>
              <a:latin typeface="League Spartan" pitchFamily="2" charset="77"/>
            </a:endParaRPr>
          </a:p>
          <a:p>
            <a:endParaRPr lang="en-US" sz="2400" dirty="0">
              <a:solidFill>
                <a:schemeClr val="bg2"/>
              </a:solidFill>
              <a:latin typeface="League Spartan" pitchFamily="2" charset="77"/>
            </a:endParaRPr>
          </a:p>
          <a:p>
            <a:endParaRPr lang="en-US" sz="2400" dirty="0">
              <a:solidFill>
                <a:schemeClr val="bg2"/>
              </a:solidFill>
              <a:latin typeface="League Spartan" pitchFamily="2" charset="77"/>
            </a:endParaRPr>
          </a:p>
          <a:p>
            <a:pPr marL="214313" indent="-214313">
              <a:buFont typeface="Arial" charset="0"/>
              <a:buChar char="•"/>
            </a:pPr>
            <a:r>
              <a:rPr lang="en-US" sz="2400" dirty="0">
                <a:solidFill>
                  <a:schemeClr val="bg2"/>
                </a:solidFill>
                <a:latin typeface="League Spartan" pitchFamily="2" charset="77"/>
              </a:rPr>
              <a:t>Be purposeful</a:t>
            </a:r>
          </a:p>
          <a:p>
            <a:pPr marL="214313" indent="-214313">
              <a:buFont typeface="Arial" charset="0"/>
              <a:buChar char="•"/>
            </a:pPr>
            <a:endParaRPr lang="en-US" sz="2400" dirty="0">
              <a:solidFill>
                <a:schemeClr val="bg2"/>
              </a:solidFill>
              <a:latin typeface="League Spartan" pitchFamily="2" charset="77"/>
            </a:endParaRPr>
          </a:p>
          <a:p>
            <a:pPr marL="214313" indent="-214313">
              <a:buFont typeface="Arial" charset="0"/>
              <a:buChar char="•"/>
            </a:pPr>
            <a:r>
              <a:rPr lang="en-US" sz="2400" b="1" dirty="0">
                <a:solidFill>
                  <a:schemeClr val="bg2"/>
                </a:solidFill>
                <a:latin typeface="League Spartan" pitchFamily="2" charset="77"/>
              </a:rPr>
              <a:t>Be under 2 minutes</a:t>
            </a:r>
            <a:r>
              <a:rPr lang="en-US" sz="2400" dirty="0">
                <a:solidFill>
                  <a:schemeClr val="bg2"/>
                </a:solidFill>
                <a:latin typeface="League Spartan" pitchFamily="2" charset="77"/>
              </a:rPr>
              <a:t>; many are just a few seconds</a:t>
            </a:r>
          </a:p>
          <a:p>
            <a:pPr marL="214313" indent="-214313">
              <a:buFont typeface="Arial" charset="0"/>
              <a:buChar char="•"/>
            </a:pPr>
            <a:endParaRPr lang="en-US" sz="2400" dirty="0">
              <a:solidFill>
                <a:schemeClr val="bg2"/>
              </a:solidFill>
              <a:latin typeface="League Spartan" pitchFamily="2" charset="77"/>
            </a:endParaRPr>
          </a:p>
          <a:p>
            <a:pPr marL="214313" indent="-214313">
              <a:buFont typeface="Arial" charset="0"/>
              <a:buChar char="•"/>
            </a:pPr>
            <a:r>
              <a:rPr lang="en-US" sz="2400" b="1" dirty="0">
                <a:solidFill>
                  <a:schemeClr val="bg2"/>
                </a:solidFill>
                <a:latin typeface="League Spartan" pitchFamily="2" charset="77"/>
              </a:rPr>
              <a:t>Not </a:t>
            </a:r>
            <a:r>
              <a:rPr lang="en-US" sz="2400" dirty="0">
                <a:solidFill>
                  <a:schemeClr val="bg2"/>
                </a:solidFill>
                <a:latin typeface="League Spartan" pitchFamily="2" charset="77"/>
              </a:rPr>
              <a:t>evoke affective empathy from participants</a:t>
            </a:r>
          </a:p>
          <a:p>
            <a:endParaRPr lang="en-US" sz="2400" dirty="0">
              <a:solidFill>
                <a:schemeClr val="bg2"/>
              </a:solidFill>
              <a:latin typeface="League Spartan" pitchFamily="2" charset="77"/>
            </a:endParaRPr>
          </a:p>
          <a:p>
            <a:pPr marL="214313" indent="-214313">
              <a:buFont typeface="Arial" charset="0"/>
              <a:buChar char="•"/>
            </a:pPr>
            <a:r>
              <a:rPr lang="en-US" sz="2400" dirty="0">
                <a:solidFill>
                  <a:schemeClr val="bg2"/>
                </a:solidFill>
                <a:latin typeface="League Spartan" pitchFamily="2" charset="77"/>
              </a:rPr>
              <a:t>Be true, </a:t>
            </a:r>
            <a:r>
              <a:rPr lang="en-US" sz="2400" b="1" dirty="0">
                <a:solidFill>
                  <a:schemeClr val="bg2"/>
                </a:solidFill>
                <a:latin typeface="League Spartan" pitchFamily="2" charset="77"/>
              </a:rPr>
              <a:t>genuine</a:t>
            </a:r>
            <a:r>
              <a:rPr lang="en-US" sz="2400" dirty="0">
                <a:solidFill>
                  <a:schemeClr val="bg2"/>
                </a:solidFill>
                <a:latin typeface="League Spartan" pitchFamily="2" charset="77"/>
              </a:rPr>
              <a:t>, and match your spirit</a:t>
            </a:r>
          </a:p>
        </p:txBody>
      </p:sp>
    </p:spTree>
    <p:extLst>
      <p:ext uri="{BB962C8B-B14F-4D97-AF65-F5344CB8AC3E}">
        <p14:creationId xmlns:p14="http://schemas.microsoft.com/office/powerpoint/2010/main" val="1587349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rawing, computer&#10;&#10;Description automatically generated">
            <a:extLst>
              <a:ext uri="{FF2B5EF4-FFF2-40B4-BE49-F238E27FC236}">
                <a16:creationId xmlns:a16="http://schemas.microsoft.com/office/drawing/2014/main" id="{471F188D-AFFE-C74E-B8A6-A4CD42012B6C}"/>
              </a:ext>
            </a:extLst>
          </p:cNvPr>
          <p:cNvPicPr>
            <a:picLocks noChangeAspect="1"/>
          </p:cNvPicPr>
          <p:nvPr/>
        </p:nvPicPr>
        <p:blipFill rotWithShape="1">
          <a:blip r:embed="rId2">
            <a:extLst>
              <a:ext uri="{28A0092B-C50C-407E-A947-70E740481C1C}">
                <a14:useLocalDpi xmlns:a14="http://schemas.microsoft.com/office/drawing/2010/main" val="0"/>
              </a:ext>
            </a:extLst>
          </a:blip>
          <a:srcRect r="24657" b="-1"/>
          <a:stretch/>
        </p:blipFill>
        <p:spPr>
          <a:xfrm>
            <a:off x="20" y="1"/>
            <a:ext cx="9143979" cy="6068290"/>
          </a:xfrm>
          <a:prstGeom prst="rect">
            <a:avLst/>
          </a:prstGeom>
        </p:spPr>
      </p:pic>
      <p:grpSp>
        <p:nvGrpSpPr>
          <p:cNvPr id="10" name="Group 9">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5029199"/>
            <a:ext cx="9171095" cy="1828800"/>
            <a:chOff x="-305" y="2987478"/>
            <a:chExt cx="12188952" cy="1828800"/>
          </a:xfrm>
        </p:grpSpPr>
        <p:sp>
          <p:nvSpPr>
            <p:cNvPr id="11" name="Freeform: Shape 10">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4" name="Freeform: Shape 13">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339899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9A2FFF0E-DC54-44C7-9289-7DD3B80F2CA0}"/>
              </a:ext>
            </a:extLst>
          </p:cNvPr>
          <p:cNvCxnSpPr>
            <a:cxnSpLocks/>
          </p:cNvCxnSpPr>
          <p:nvPr/>
        </p:nvCxnSpPr>
        <p:spPr>
          <a:xfrm>
            <a:off x="0" y="2134947"/>
            <a:ext cx="914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1959726-074D-4828-B788-903ADAE198F7}"/>
              </a:ext>
            </a:extLst>
          </p:cNvPr>
          <p:cNvSpPr txBox="1">
            <a:spLocks/>
          </p:cNvSpPr>
          <p:nvPr/>
        </p:nvSpPr>
        <p:spPr>
          <a:xfrm>
            <a:off x="1449464" y="410227"/>
            <a:ext cx="6245072" cy="10830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tx2"/>
                </a:solidFill>
              </a:rPr>
              <a:t>Story Practice</a:t>
            </a:r>
          </a:p>
        </p:txBody>
      </p:sp>
      <p:grpSp>
        <p:nvGrpSpPr>
          <p:cNvPr id="10" name="Group 9">
            <a:extLst>
              <a:ext uri="{FF2B5EF4-FFF2-40B4-BE49-F238E27FC236}">
                <a16:creationId xmlns:a16="http://schemas.microsoft.com/office/drawing/2014/main" id="{4AE498CB-6589-4AB7-BB2C-4B5ECB8B1517}"/>
              </a:ext>
            </a:extLst>
          </p:cNvPr>
          <p:cNvGrpSpPr/>
          <p:nvPr/>
        </p:nvGrpSpPr>
        <p:grpSpPr>
          <a:xfrm>
            <a:off x="707178" y="3604973"/>
            <a:ext cx="2139630" cy="2139630"/>
            <a:chOff x="624950" y="2328760"/>
            <a:chExt cx="2315603" cy="2315603"/>
          </a:xfrm>
          <a:noFill/>
        </p:grpSpPr>
        <p:sp>
          <p:nvSpPr>
            <p:cNvPr id="3" name="Oval 2">
              <a:extLst>
                <a:ext uri="{FF2B5EF4-FFF2-40B4-BE49-F238E27FC236}">
                  <a16:creationId xmlns:a16="http://schemas.microsoft.com/office/drawing/2014/main" id="{D3435915-1539-488D-8EEC-9D49DF97E603}"/>
                </a:ext>
              </a:extLst>
            </p:cNvPr>
            <p:cNvSpPr/>
            <p:nvPr/>
          </p:nvSpPr>
          <p:spPr>
            <a:xfrm>
              <a:off x="624950" y="2328760"/>
              <a:ext cx="2315603" cy="2315603"/>
            </a:xfrm>
            <a:prstGeom prst="ellipse">
              <a:avLst/>
            </a:prstGeom>
            <a:grp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4A8DB10-93BA-4684-88A2-CA65908172C3}"/>
                </a:ext>
              </a:extLst>
            </p:cNvPr>
            <p:cNvSpPr/>
            <p:nvPr/>
          </p:nvSpPr>
          <p:spPr>
            <a:xfrm>
              <a:off x="1014085" y="3009507"/>
              <a:ext cx="1537332" cy="899342"/>
            </a:xfrm>
            <a:prstGeom prst="rect">
              <a:avLst/>
            </a:prstGeom>
            <a:grpFill/>
            <a:ln>
              <a:noFill/>
            </a:ln>
          </p:spPr>
          <p:txBody>
            <a:bodyPr wrap="square">
              <a:spAutoFit/>
            </a:bodyPr>
            <a:lstStyle/>
            <a:p>
              <a:pPr algn="ctr"/>
              <a:r>
                <a:rPr lang="en-US" sz="2400" b="1" dirty="0">
                  <a:solidFill>
                    <a:schemeClr val="accent4"/>
                  </a:solidFill>
                </a:rPr>
                <a:t>Groups of 2</a:t>
              </a:r>
            </a:p>
          </p:txBody>
        </p:sp>
      </p:grpSp>
      <p:sp>
        <p:nvSpPr>
          <p:cNvPr id="5" name="Rectangle 4">
            <a:extLst>
              <a:ext uri="{FF2B5EF4-FFF2-40B4-BE49-F238E27FC236}">
                <a16:creationId xmlns:a16="http://schemas.microsoft.com/office/drawing/2014/main" id="{F2D7758C-BA7F-4FF5-8E7A-F353EF18943A}"/>
              </a:ext>
            </a:extLst>
          </p:cNvPr>
          <p:cNvSpPr/>
          <p:nvPr/>
        </p:nvSpPr>
        <p:spPr>
          <a:xfrm>
            <a:off x="3228735" y="3429000"/>
            <a:ext cx="2866173" cy="830997"/>
          </a:xfrm>
          <a:prstGeom prst="rect">
            <a:avLst/>
          </a:prstGeom>
        </p:spPr>
        <p:txBody>
          <a:bodyPr wrap="square">
            <a:spAutoFit/>
          </a:bodyPr>
          <a:lstStyle/>
          <a:p>
            <a:pPr algn="ctr"/>
            <a:r>
              <a:rPr lang="en-US" sz="2400" b="1" dirty="0">
                <a:solidFill>
                  <a:schemeClr val="accent4"/>
                </a:solidFill>
              </a:rPr>
              <a:t>Set time </a:t>
            </a:r>
          </a:p>
          <a:p>
            <a:pPr algn="ctr"/>
            <a:r>
              <a:rPr lang="en-US" sz="2400" b="1" dirty="0">
                <a:solidFill>
                  <a:schemeClr val="accent4"/>
                </a:solidFill>
              </a:rPr>
              <a:t>&amp; share story</a:t>
            </a:r>
          </a:p>
        </p:txBody>
      </p:sp>
      <p:sp>
        <p:nvSpPr>
          <p:cNvPr id="7" name="TextBox 6">
            <a:extLst>
              <a:ext uri="{FF2B5EF4-FFF2-40B4-BE49-F238E27FC236}">
                <a16:creationId xmlns:a16="http://schemas.microsoft.com/office/drawing/2014/main" id="{62A988BD-9E7C-4E34-98A0-919C562DA68A}"/>
              </a:ext>
            </a:extLst>
          </p:cNvPr>
          <p:cNvSpPr txBox="1"/>
          <p:nvPr/>
        </p:nvSpPr>
        <p:spPr>
          <a:xfrm>
            <a:off x="611792" y="2748251"/>
            <a:ext cx="2506372" cy="584775"/>
          </a:xfrm>
          <a:prstGeom prst="rect">
            <a:avLst/>
          </a:prstGeom>
          <a:noFill/>
        </p:spPr>
        <p:txBody>
          <a:bodyPr wrap="square" rtlCol="0">
            <a:spAutoFit/>
          </a:bodyPr>
          <a:lstStyle/>
          <a:p>
            <a:pPr algn="ctr"/>
            <a:r>
              <a:rPr lang="en-GB" sz="3200" spc="300" dirty="0">
                <a:solidFill>
                  <a:schemeClr val="accent1"/>
                </a:solidFill>
                <a:latin typeface="+mj-lt"/>
              </a:rPr>
              <a:t>Step 1</a:t>
            </a:r>
          </a:p>
        </p:txBody>
      </p:sp>
      <p:sp>
        <p:nvSpPr>
          <p:cNvPr id="11" name="TextBox 10">
            <a:extLst>
              <a:ext uri="{FF2B5EF4-FFF2-40B4-BE49-F238E27FC236}">
                <a16:creationId xmlns:a16="http://schemas.microsoft.com/office/drawing/2014/main" id="{E8394F6F-F0D0-4D36-A70D-FFCD3653C1FD}"/>
              </a:ext>
            </a:extLst>
          </p:cNvPr>
          <p:cNvSpPr txBox="1"/>
          <p:nvPr/>
        </p:nvSpPr>
        <p:spPr>
          <a:xfrm>
            <a:off x="3411915" y="2748250"/>
            <a:ext cx="2506372" cy="584775"/>
          </a:xfrm>
          <a:prstGeom prst="rect">
            <a:avLst/>
          </a:prstGeom>
          <a:noFill/>
        </p:spPr>
        <p:txBody>
          <a:bodyPr wrap="square" rtlCol="0">
            <a:spAutoFit/>
          </a:bodyPr>
          <a:lstStyle/>
          <a:p>
            <a:pPr algn="ctr"/>
            <a:r>
              <a:rPr lang="en-GB" sz="3200" spc="300" dirty="0">
                <a:solidFill>
                  <a:schemeClr val="accent1"/>
                </a:solidFill>
                <a:latin typeface="+mj-lt"/>
              </a:rPr>
              <a:t>Step 2 </a:t>
            </a:r>
          </a:p>
        </p:txBody>
      </p:sp>
      <p:sp>
        <p:nvSpPr>
          <p:cNvPr id="12" name="TextBox 11">
            <a:extLst>
              <a:ext uri="{FF2B5EF4-FFF2-40B4-BE49-F238E27FC236}">
                <a16:creationId xmlns:a16="http://schemas.microsoft.com/office/drawing/2014/main" id="{59711D6E-0A32-4A51-BC69-9C57F64A4858}"/>
              </a:ext>
            </a:extLst>
          </p:cNvPr>
          <p:cNvSpPr txBox="1"/>
          <p:nvPr/>
        </p:nvSpPr>
        <p:spPr>
          <a:xfrm>
            <a:off x="6121222" y="2748250"/>
            <a:ext cx="2506372" cy="584775"/>
          </a:xfrm>
          <a:prstGeom prst="rect">
            <a:avLst/>
          </a:prstGeom>
          <a:noFill/>
        </p:spPr>
        <p:txBody>
          <a:bodyPr wrap="square" rtlCol="0">
            <a:spAutoFit/>
          </a:bodyPr>
          <a:lstStyle/>
          <a:p>
            <a:pPr algn="ctr"/>
            <a:r>
              <a:rPr lang="en-GB" sz="3200" spc="300" dirty="0">
                <a:solidFill>
                  <a:schemeClr val="accent1"/>
                </a:solidFill>
                <a:latin typeface="+mj-lt"/>
              </a:rPr>
              <a:t>Step 3</a:t>
            </a:r>
          </a:p>
        </p:txBody>
      </p:sp>
      <p:sp>
        <p:nvSpPr>
          <p:cNvPr id="13" name="Rectangle 12">
            <a:extLst>
              <a:ext uri="{FF2B5EF4-FFF2-40B4-BE49-F238E27FC236}">
                <a16:creationId xmlns:a16="http://schemas.microsoft.com/office/drawing/2014/main" id="{760DCC83-AA78-4248-9D0E-2D18BF545536}"/>
              </a:ext>
            </a:extLst>
          </p:cNvPr>
          <p:cNvSpPr/>
          <p:nvPr/>
        </p:nvSpPr>
        <p:spPr>
          <a:xfrm>
            <a:off x="6555896" y="3549526"/>
            <a:ext cx="1880926" cy="954107"/>
          </a:xfrm>
          <a:prstGeom prst="rect">
            <a:avLst/>
          </a:prstGeom>
        </p:spPr>
        <p:txBody>
          <a:bodyPr wrap="square">
            <a:spAutoFit/>
          </a:bodyPr>
          <a:lstStyle/>
          <a:p>
            <a:pPr algn="ctr"/>
            <a:r>
              <a:rPr lang="en-US" sz="2800" b="1" dirty="0">
                <a:solidFill>
                  <a:schemeClr val="accent4"/>
                </a:solidFill>
              </a:rPr>
              <a:t>Feedback &amp; Switch</a:t>
            </a:r>
          </a:p>
        </p:txBody>
      </p:sp>
      <p:sp>
        <p:nvSpPr>
          <p:cNvPr id="14" name="Oval 13">
            <a:extLst>
              <a:ext uri="{FF2B5EF4-FFF2-40B4-BE49-F238E27FC236}">
                <a16:creationId xmlns:a16="http://schemas.microsoft.com/office/drawing/2014/main" id="{DE6067D8-7747-4BF9-8553-C2F17FC16DDD}"/>
              </a:ext>
            </a:extLst>
          </p:cNvPr>
          <p:cNvSpPr/>
          <p:nvPr/>
        </p:nvSpPr>
        <p:spPr>
          <a:xfrm>
            <a:off x="1599661" y="1999016"/>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3A6C06A1-A621-4238-81C2-32E2D25D4161}"/>
              </a:ext>
            </a:extLst>
          </p:cNvPr>
          <p:cNvSpPr/>
          <p:nvPr/>
        </p:nvSpPr>
        <p:spPr>
          <a:xfrm>
            <a:off x="4421802" y="2014100"/>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5F8D7EE6-64D6-4064-AF4E-09B2F1D14B55}"/>
              </a:ext>
            </a:extLst>
          </p:cNvPr>
          <p:cNvSpPr/>
          <p:nvPr/>
        </p:nvSpPr>
        <p:spPr>
          <a:xfrm>
            <a:off x="7243943" y="2029184"/>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821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92AFCB-100E-E04E-9239-0602C2ABBB65}"/>
              </a:ext>
            </a:extLst>
          </p:cNvPr>
          <p:cNvSpPr txBox="1"/>
          <p:nvPr/>
        </p:nvSpPr>
        <p:spPr>
          <a:xfrm>
            <a:off x="471948" y="1179871"/>
            <a:ext cx="8273846" cy="830997"/>
          </a:xfrm>
          <a:prstGeom prst="rect">
            <a:avLst/>
          </a:prstGeom>
          <a:noFill/>
        </p:spPr>
        <p:txBody>
          <a:bodyPr wrap="square" rtlCol="0">
            <a:spAutoFit/>
          </a:bodyPr>
          <a:lstStyle/>
          <a:p>
            <a:r>
              <a:rPr lang="en-US" sz="4800" b="1" dirty="0">
                <a:solidFill>
                  <a:schemeClr val="bg1"/>
                </a:solidFill>
              </a:rPr>
              <a:t>Adding People to the CoP </a:t>
            </a:r>
          </a:p>
        </p:txBody>
      </p:sp>
      <p:pic>
        <p:nvPicPr>
          <p:cNvPr id="4" name="Graphic 3" descr="Group of people">
            <a:extLst>
              <a:ext uri="{FF2B5EF4-FFF2-40B4-BE49-F238E27FC236}">
                <a16:creationId xmlns:a16="http://schemas.microsoft.com/office/drawing/2014/main" id="{DD4CA18C-8DA0-0A46-AEA9-815A329A50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2200" y="2324100"/>
            <a:ext cx="4076700" cy="4076700"/>
          </a:xfrm>
          <a:prstGeom prst="rect">
            <a:avLst/>
          </a:prstGeom>
        </p:spPr>
      </p:pic>
    </p:spTree>
    <p:extLst>
      <p:ext uri="{BB962C8B-B14F-4D97-AF65-F5344CB8AC3E}">
        <p14:creationId xmlns:p14="http://schemas.microsoft.com/office/powerpoint/2010/main" val="1510621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BC3742-7B7B-7F46-8A2B-75CBD6A1B651}"/>
              </a:ext>
            </a:extLst>
          </p:cNvPr>
          <p:cNvSpPr>
            <a:spLocks noGrp="1"/>
          </p:cNvSpPr>
          <p:nvPr>
            <p:ph type="body" sz="quarter" idx="10"/>
          </p:nvPr>
        </p:nvSpPr>
        <p:spPr/>
        <p:txBody>
          <a:bodyPr/>
          <a:lstStyle/>
          <a:p>
            <a:r>
              <a:rPr lang="en-US" dirty="0"/>
              <a:t>Next Steps</a:t>
            </a:r>
          </a:p>
        </p:txBody>
      </p:sp>
      <p:sp>
        <p:nvSpPr>
          <p:cNvPr id="3" name="Text Placeholder 2">
            <a:extLst>
              <a:ext uri="{FF2B5EF4-FFF2-40B4-BE49-F238E27FC236}">
                <a16:creationId xmlns:a16="http://schemas.microsoft.com/office/drawing/2014/main" id="{FD1AFB58-04C4-8442-B64E-D56B159926F5}"/>
              </a:ext>
            </a:extLst>
          </p:cNvPr>
          <p:cNvSpPr>
            <a:spLocks noGrp="1"/>
          </p:cNvSpPr>
          <p:nvPr>
            <p:ph type="body" idx="16"/>
          </p:nvPr>
        </p:nvSpPr>
        <p:spPr>
          <a:xfrm>
            <a:off x="514350" y="2190750"/>
            <a:ext cx="4267142" cy="3086644"/>
          </a:xfrm>
        </p:spPr>
        <p:txBody>
          <a:bodyPr/>
          <a:lstStyle/>
          <a:p>
            <a:pPr marL="285750" indent="-285750">
              <a:lnSpc>
                <a:spcPct val="150000"/>
              </a:lnSpc>
              <a:buFont typeface="Arial" panose="020B0604020202020204" pitchFamily="34" charset="0"/>
              <a:buChar char="•"/>
            </a:pPr>
            <a:r>
              <a:rPr lang="en-US" dirty="0"/>
              <a:t>Conduct at least </a:t>
            </a:r>
            <a:r>
              <a:rPr lang="en-US" b="1" dirty="0"/>
              <a:t>one workshop </a:t>
            </a:r>
            <a:r>
              <a:rPr lang="en-US" dirty="0"/>
              <a:t>before the next CoP</a:t>
            </a:r>
          </a:p>
          <a:p>
            <a:pPr marL="285750" indent="-285750">
              <a:lnSpc>
                <a:spcPct val="150000"/>
              </a:lnSpc>
              <a:buFont typeface="Arial" panose="020B0604020202020204" pitchFamily="34" charset="0"/>
              <a:buChar char="•"/>
            </a:pPr>
            <a:r>
              <a:rPr lang="en-US" dirty="0"/>
              <a:t>Let Sam and Elizabeth know if you would be willing to </a:t>
            </a:r>
            <a:r>
              <a:rPr lang="en-US" b="1" dirty="0"/>
              <a:t>share your experiences </a:t>
            </a:r>
            <a:r>
              <a:rPr lang="en-US" dirty="0"/>
              <a:t>at the next webinar</a:t>
            </a:r>
          </a:p>
          <a:p>
            <a:pPr marL="285750" indent="-285750">
              <a:lnSpc>
                <a:spcPct val="150000"/>
              </a:lnSpc>
              <a:buFont typeface="Arial" panose="020B0604020202020204" pitchFamily="34" charset="0"/>
              <a:buChar char="•"/>
            </a:pPr>
            <a:r>
              <a:rPr lang="en-US" dirty="0"/>
              <a:t>Call or email Sam and I if you'd like </a:t>
            </a:r>
            <a:r>
              <a:rPr lang="en-US" b="1" dirty="0"/>
              <a:t>support or TA</a:t>
            </a:r>
            <a:r>
              <a:rPr lang="en-US" dirty="0"/>
              <a:t>!</a:t>
            </a:r>
          </a:p>
          <a:p>
            <a:pPr marL="285750" indent="-285750">
              <a:buFont typeface="Arial" panose="020B0604020202020204" pitchFamily="34" charset="0"/>
              <a:buChar char="•"/>
            </a:pPr>
            <a:endParaRPr lang="en-US" dirty="0"/>
          </a:p>
        </p:txBody>
      </p:sp>
      <p:sp>
        <p:nvSpPr>
          <p:cNvPr id="4" name="Picture Placeholder 3">
            <a:extLst>
              <a:ext uri="{FF2B5EF4-FFF2-40B4-BE49-F238E27FC236}">
                <a16:creationId xmlns:a16="http://schemas.microsoft.com/office/drawing/2014/main" id="{854EF818-B171-3C44-91B0-42AF3E9D9D60}"/>
              </a:ext>
            </a:extLst>
          </p:cNvPr>
          <p:cNvSpPr>
            <a:spLocks noGrp="1"/>
          </p:cNvSpPr>
          <p:nvPr>
            <p:ph type="pic" sz="quarter" idx="12"/>
          </p:nvPr>
        </p:nvSpPr>
        <p:spPr/>
      </p:sp>
    </p:spTree>
    <p:extLst>
      <p:ext uri="{BB962C8B-B14F-4D97-AF65-F5344CB8AC3E}">
        <p14:creationId xmlns:p14="http://schemas.microsoft.com/office/powerpoint/2010/main" val="1762197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B68511-EB77-5B4F-9E5A-537DC60589D0}"/>
              </a:ext>
            </a:extLst>
          </p:cNvPr>
          <p:cNvPicPr>
            <a:picLocks noChangeAspect="1"/>
          </p:cNvPicPr>
          <p:nvPr/>
        </p:nvPicPr>
        <p:blipFill>
          <a:blip r:embed="rId2"/>
          <a:stretch>
            <a:fillRect/>
          </a:stretch>
        </p:blipFill>
        <p:spPr>
          <a:xfrm>
            <a:off x="830369" y="883403"/>
            <a:ext cx="7554214" cy="5327489"/>
          </a:xfrm>
          <a:prstGeom prst="rect">
            <a:avLst/>
          </a:prstGeom>
        </p:spPr>
      </p:pic>
    </p:spTree>
    <p:extLst>
      <p:ext uri="{BB962C8B-B14F-4D97-AF65-F5344CB8AC3E}">
        <p14:creationId xmlns:p14="http://schemas.microsoft.com/office/powerpoint/2010/main" val="3230950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4A125E-2D1A-F342-B154-748329576692}"/>
              </a:ext>
            </a:extLst>
          </p:cNvPr>
          <p:cNvSpPr>
            <a:spLocks noGrp="1"/>
          </p:cNvSpPr>
          <p:nvPr>
            <p:ph type="body" sz="quarter" idx="10"/>
          </p:nvPr>
        </p:nvSpPr>
        <p:spPr>
          <a:xfrm>
            <a:off x="571964" y="2352597"/>
            <a:ext cx="8076090" cy="1666816"/>
          </a:xfrm>
        </p:spPr>
        <p:txBody>
          <a:bodyPr/>
          <a:lstStyle/>
          <a:p>
            <a:r>
              <a:rPr lang="en-US" dirty="0"/>
              <a:t>MI Foundational </a:t>
            </a:r>
          </a:p>
          <a:p>
            <a:r>
              <a:rPr lang="en-US" dirty="0"/>
              <a:t>Skills: </a:t>
            </a:r>
          </a:p>
          <a:p>
            <a:r>
              <a:rPr lang="en-US" dirty="0">
                <a:solidFill>
                  <a:schemeClr val="accent1"/>
                </a:solidFill>
              </a:rPr>
              <a:t>Normalizing</a:t>
            </a:r>
            <a:r>
              <a:rPr lang="en-US" dirty="0"/>
              <a:t> &amp; </a:t>
            </a:r>
            <a:r>
              <a:rPr lang="en-US" dirty="0">
                <a:solidFill>
                  <a:schemeClr val="accent1"/>
                </a:solidFill>
              </a:rPr>
              <a:t>Affirming</a:t>
            </a:r>
          </a:p>
        </p:txBody>
      </p:sp>
      <p:sp>
        <p:nvSpPr>
          <p:cNvPr id="3" name="TextBox 2">
            <a:extLst>
              <a:ext uri="{FF2B5EF4-FFF2-40B4-BE49-F238E27FC236}">
                <a16:creationId xmlns:a16="http://schemas.microsoft.com/office/drawing/2014/main" id="{C8A6ABF0-C273-3F44-8D97-9213C2D2B2C9}"/>
              </a:ext>
            </a:extLst>
          </p:cNvPr>
          <p:cNvSpPr txBox="1"/>
          <p:nvPr/>
        </p:nvSpPr>
        <p:spPr>
          <a:xfrm>
            <a:off x="6679769" y="6028841"/>
            <a:ext cx="2107770" cy="400110"/>
          </a:xfrm>
          <a:prstGeom prst="rect">
            <a:avLst/>
          </a:prstGeom>
          <a:noFill/>
        </p:spPr>
        <p:txBody>
          <a:bodyPr wrap="square" rtlCol="0">
            <a:spAutoFit/>
          </a:bodyPr>
          <a:lstStyle/>
          <a:p>
            <a:r>
              <a:rPr lang="en-US" sz="2000" b="1" dirty="0">
                <a:solidFill>
                  <a:schemeClr val="bg2"/>
                </a:solidFill>
              </a:rPr>
              <a:t>Practitioner</a:t>
            </a:r>
          </a:p>
        </p:txBody>
      </p:sp>
      <p:pic>
        <p:nvPicPr>
          <p:cNvPr id="5" name="Graphic 4" descr="Users">
            <a:extLst>
              <a:ext uri="{FF2B5EF4-FFF2-40B4-BE49-F238E27FC236}">
                <a16:creationId xmlns:a16="http://schemas.microsoft.com/office/drawing/2014/main" id="{8E2009BC-8283-A349-96B9-59BA1AF6BD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65369" y="5756307"/>
            <a:ext cx="914400" cy="914400"/>
          </a:xfrm>
          <a:prstGeom prst="rect">
            <a:avLst/>
          </a:prstGeom>
        </p:spPr>
      </p:pic>
    </p:spTree>
    <p:extLst>
      <p:ext uri="{BB962C8B-B14F-4D97-AF65-F5344CB8AC3E}">
        <p14:creationId xmlns:p14="http://schemas.microsoft.com/office/powerpoint/2010/main" val="2888252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203419-2F95-43F3-A3E4-F8FF4908A339}"/>
              </a:ext>
            </a:extLst>
          </p:cNvPr>
          <p:cNvSpPr txBox="1">
            <a:spLocks/>
          </p:cNvSpPr>
          <p:nvPr/>
        </p:nvSpPr>
        <p:spPr>
          <a:xfrm>
            <a:off x="1596401" y="633894"/>
            <a:ext cx="5951198" cy="701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tx2"/>
                </a:solidFill>
              </a:rPr>
              <a:t>Verbalizing EMPATHY</a:t>
            </a:r>
          </a:p>
        </p:txBody>
      </p:sp>
      <p:sp>
        <p:nvSpPr>
          <p:cNvPr id="11" name="TextBox 10">
            <a:extLst>
              <a:ext uri="{FF2B5EF4-FFF2-40B4-BE49-F238E27FC236}">
                <a16:creationId xmlns:a16="http://schemas.microsoft.com/office/drawing/2014/main" id="{90539A70-50D5-4186-8A6F-BA3AE46610B5}"/>
              </a:ext>
            </a:extLst>
          </p:cNvPr>
          <p:cNvSpPr txBox="1"/>
          <p:nvPr/>
        </p:nvSpPr>
        <p:spPr>
          <a:xfrm>
            <a:off x="250723" y="1916550"/>
            <a:ext cx="1032387" cy="769441"/>
          </a:xfrm>
          <a:prstGeom prst="rect">
            <a:avLst/>
          </a:prstGeom>
          <a:noFill/>
        </p:spPr>
        <p:txBody>
          <a:bodyPr wrap="square" rtlCol="0">
            <a:spAutoFit/>
          </a:bodyPr>
          <a:lstStyle/>
          <a:p>
            <a:r>
              <a:rPr lang="en-GB" sz="4400" spc="300" dirty="0">
                <a:solidFill>
                  <a:schemeClr val="accent1"/>
                </a:solidFill>
                <a:latin typeface="+mj-lt"/>
              </a:rPr>
              <a:t>01</a:t>
            </a:r>
          </a:p>
        </p:txBody>
      </p:sp>
      <p:sp>
        <p:nvSpPr>
          <p:cNvPr id="13" name="Rectangle 12">
            <a:extLst>
              <a:ext uri="{FF2B5EF4-FFF2-40B4-BE49-F238E27FC236}">
                <a16:creationId xmlns:a16="http://schemas.microsoft.com/office/drawing/2014/main" id="{C3CE812A-35C2-4B3F-A20E-E33ECBF676F2}"/>
              </a:ext>
            </a:extLst>
          </p:cNvPr>
          <p:cNvSpPr/>
          <p:nvPr/>
        </p:nvSpPr>
        <p:spPr>
          <a:xfrm>
            <a:off x="1283110" y="1916550"/>
            <a:ext cx="4110679" cy="523220"/>
          </a:xfrm>
          <a:prstGeom prst="rect">
            <a:avLst/>
          </a:prstGeom>
        </p:spPr>
        <p:txBody>
          <a:bodyPr wrap="square">
            <a:spAutoFit/>
          </a:bodyPr>
          <a:lstStyle/>
          <a:p>
            <a:r>
              <a:rPr lang="en-US" sz="2800" b="1" dirty="0">
                <a:solidFill>
                  <a:schemeClr val="accent4"/>
                </a:solidFill>
              </a:rPr>
              <a:t>Affirming Strengths</a:t>
            </a:r>
          </a:p>
        </p:txBody>
      </p:sp>
      <p:sp>
        <p:nvSpPr>
          <p:cNvPr id="14" name="TextBox 13">
            <a:extLst>
              <a:ext uri="{FF2B5EF4-FFF2-40B4-BE49-F238E27FC236}">
                <a16:creationId xmlns:a16="http://schemas.microsoft.com/office/drawing/2014/main" id="{86DC7D52-A6FE-4931-B90B-9E8D4788FF50}"/>
              </a:ext>
            </a:extLst>
          </p:cNvPr>
          <p:cNvSpPr txBox="1"/>
          <p:nvPr/>
        </p:nvSpPr>
        <p:spPr>
          <a:xfrm>
            <a:off x="250723" y="2873830"/>
            <a:ext cx="1032387" cy="769442"/>
          </a:xfrm>
          <a:prstGeom prst="rect">
            <a:avLst/>
          </a:prstGeom>
          <a:noFill/>
        </p:spPr>
        <p:txBody>
          <a:bodyPr wrap="square" rtlCol="0">
            <a:spAutoFit/>
          </a:bodyPr>
          <a:lstStyle/>
          <a:p>
            <a:r>
              <a:rPr lang="en-GB" sz="4400" dirty="0">
                <a:solidFill>
                  <a:schemeClr val="accent1"/>
                </a:solidFill>
                <a:latin typeface="+mj-lt"/>
              </a:rPr>
              <a:t>02</a:t>
            </a:r>
          </a:p>
        </p:txBody>
      </p:sp>
      <p:sp>
        <p:nvSpPr>
          <p:cNvPr id="15" name="Rectangle 14">
            <a:extLst>
              <a:ext uri="{FF2B5EF4-FFF2-40B4-BE49-F238E27FC236}">
                <a16:creationId xmlns:a16="http://schemas.microsoft.com/office/drawing/2014/main" id="{55DFA016-459B-40C3-8FF7-878FE0CE13DD}"/>
              </a:ext>
            </a:extLst>
          </p:cNvPr>
          <p:cNvSpPr/>
          <p:nvPr/>
        </p:nvSpPr>
        <p:spPr>
          <a:xfrm>
            <a:off x="1283110" y="2928688"/>
            <a:ext cx="4851266" cy="523220"/>
          </a:xfrm>
          <a:prstGeom prst="rect">
            <a:avLst/>
          </a:prstGeom>
        </p:spPr>
        <p:txBody>
          <a:bodyPr wrap="square">
            <a:spAutoFit/>
          </a:bodyPr>
          <a:lstStyle/>
          <a:p>
            <a:r>
              <a:rPr lang="en-US" sz="2800" b="1" dirty="0">
                <a:solidFill>
                  <a:schemeClr val="accent4"/>
                </a:solidFill>
              </a:rPr>
              <a:t>Acknowledging Feelings</a:t>
            </a:r>
          </a:p>
        </p:txBody>
      </p:sp>
      <p:sp>
        <p:nvSpPr>
          <p:cNvPr id="16" name="TextBox 15">
            <a:extLst>
              <a:ext uri="{FF2B5EF4-FFF2-40B4-BE49-F238E27FC236}">
                <a16:creationId xmlns:a16="http://schemas.microsoft.com/office/drawing/2014/main" id="{593EB81A-F542-4AB8-A0CF-C4B6A8D0FFE3}"/>
              </a:ext>
            </a:extLst>
          </p:cNvPr>
          <p:cNvSpPr txBox="1"/>
          <p:nvPr/>
        </p:nvSpPr>
        <p:spPr>
          <a:xfrm>
            <a:off x="250723" y="3829500"/>
            <a:ext cx="1032387" cy="769442"/>
          </a:xfrm>
          <a:prstGeom prst="rect">
            <a:avLst/>
          </a:prstGeom>
          <a:noFill/>
        </p:spPr>
        <p:txBody>
          <a:bodyPr wrap="square" rtlCol="0">
            <a:spAutoFit/>
          </a:bodyPr>
          <a:lstStyle/>
          <a:p>
            <a:r>
              <a:rPr lang="en-GB" sz="4400" dirty="0">
                <a:solidFill>
                  <a:schemeClr val="accent1"/>
                </a:solidFill>
                <a:latin typeface="+mj-lt"/>
              </a:rPr>
              <a:t>03</a:t>
            </a:r>
          </a:p>
        </p:txBody>
      </p:sp>
      <p:sp>
        <p:nvSpPr>
          <p:cNvPr id="17" name="Rectangle 16">
            <a:extLst>
              <a:ext uri="{FF2B5EF4-FFF2-40B4-BE49-F238E27FC236}">
                <a16:creationId xmlns:a16="http://schemas.microsoft.com/office/drawing/2014/main" id="{B0E61D19-C09D-4973-9FF2-24640F0D1CD5}"/>
              </a:ext>
            </a:extLst>
          </p:cNvPr>
          <p:cNvSpPr/>
          <p:nvPr/>
        </p:nvSpPr>
        <p:spPr>
          <a:xfrm>
            <a:off x="1283110" y="3940826"/>
            <a:ext cx="2776147" cy="523220"/>
          </a:xfrm>
          <a:prstGeom prst="rect">
            <a:avLst/>
          </a:prstGeom>
        </p:spPr>
        <p:txBody>
          <a:bodyPr wrap="square">
            <a:spAutoFit/>
          </a:bodyPr>
          <a:lstStyle/>
          <a:p>
            <a:r>
              <a:rPr lang="en-US" sz="2800" b="1" dirty="0">
                <a:solidFill>
                  <a:schemeClr val="accent4"/>
                </a:solidFill>
              </a:rPr>
              <a:t>Normalizing</a:t>
            </a:r>
          </a:p>
        </p:txBody>
      </p:sp>
      <p:grpSp>
        <p:nvGrpSpPr>
          <p:cNvPr id="21" name="Graphic 19">
            <a:extLst>
              <a:ext uri="{FF2B5EF4-FFF2-40B4-BE49-F238E27FC236}">
                <a16:creationId xmlns:a16="http://schemas.microsoft.com/office/drawing/2014/main" id="{3E73A7D9-1447-4DE5-9E7C-AA6BF1617B71}"/>
              </a:ext>
            </a:extLst>
          </p:cNvPr>
          <p:cNvGrpSpPr/>
          <p:nvPr/>
        </p:nvGrpSpPr>
        <p:grpSpPr>
          <a:xfrm flipH="1">
            <a:off x="5560139" y="2928687"/>
            <a:ext cx="3018109" cy="3501609"/>
            <a:chOff x="6148659" y="2377189"/>
            <a:chExt cx="2140146" cy="2278220"/>
          </a:xfrm>
        </p:grpSpPr>
        <p:sp>
          <p:nvSpPr>
            <p:cNvPr id="22" name="Freeform: Shape 21">
              <a:extLst>
                <a:ext uri="{FF2B5EF4-FFF2-40B4-BE49-F238E27FC236}">
                  <a16:creationId xmlns:a16="http://schemas.microsoft.com/office/drawing/2014/main" id="{DB0D5A56-F803-4FB2-8076-C1C2B8077A28}"/>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1B27504-6DBF-4570-AE50-EB0A9B257344}"/>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BFD3F22-0DE6-42B6-8013-471ACFE3B21B}"/>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9689D6B-8F52-43B9-8299-D26D224ADC2D}"/>
                </a:ext>
              </a:extLst>
            </p:cNvPr>
            <p:cNvSpPr/>
            <p:nvPr/>
          </p:nvSpPr>
          <p:spPr>
            <a:xfrm>
              <a:off x="6106678" y="2335618"/>
              <a:ext cx="1887010"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sp>
        <p:nvSpPr>
          <p:cNvPr id="2" name="TextBox 1">
            <a:extLst>
              <a:ext uri="{FF2B5EF4-FFF2-40B4-BE49-F238E27FC236}">
                <a16:creationId xmlns:a16="http://schemas.microsoft.com/office/drawing/2014/main" id="{B02C68C9-0832-0A4C-9EBC-E72B8BA3B1D0}"/>
              </a:ext>
            </a:extLst>
          </p:cNvPr>
          <p:cNvSpPr txBox="1"/>
          <p:nvPr/>
        </p:nvSpPr>
        <p:spPr>
          <a:xfrm>
            <a:off x="250723" y="4710269"/>
            <a:ext cx="1194618" cy="769441"/>
          </a:xfrm>
          <a:prstGeom prst="rect">
            <a:avLst/>
          </a:prstGeom>
          <a:noFill/>
        </p:spPr>
        <p:txBody>
          <a:bodyPr wrap="square" rtlCol="0">
            <a:spAutoFit/>
          </a:bodyPr>
          <a:lstStyle/>
          <a:p>
            <a:r>
              <a:rPr lang="en-GB" sz="4400" b="1" dirty="0">
                <a:solidFill>
                  <a:schemeClr val="accent1"/>
                </a:solidFill>
                <a:latin typeface="League Spartan" pitchFamily="2" charset="77"/>
              </a:rPr>
              <a:t>04</a:t>
            </a:r>
          </a:p>
        </p:txBody>
      </p:sp>
      <p:sp>
        <p:nvSpPr>
          <p:cNvPr id="4" name="TextBox 3">
            <a:extLst>
              <a:ext uri="{FF2B5EF4-FFF2-40B4-BE49-F238E27FC236}">
                <a16:creationId xmlns:a16="http://schemas.microsoft.com/office/drawing/2014/main" id="{9E978612-CB4D-DC4B-BA6C-4E316468DBA7}"/>
              </a:ext>
            </a:extLst>
          </p:cNvPr>
          <p:cNvSpPr txBox="1"/>
          <p:nvPr/>
        </p:nvSpPr>
        <p:spPr>
          <a:xfrm>
            <a:off x="1283109" y="4768298"/>
            <a:ext cx="4359357" cy="523220"/>
          </a:xfrm>
          <a:prstGeom prst="rect">
            <a:avLst/>
          </a:prstGeom>
          <a:noFill/>
        </p:spPr>
        <p:txBody>
          <a:bodyPr wrap="square" rtlCol="0">
            <a:spAutoFit/>
          </a:bodyPr>
          <a:lstStyle/>
          <a:p>
            <a:r>
              <a:rPr lang="en-US" sz="2800" b="1" dirty="0">
                <a:solidFill>
                  <a:schemeClr val="accent4"/>
                </a:solidFill>
              </a:rPr>
              <a:t>Stating Non- Judgment</a:t>
            </a:r>
          </a:p>
        </p:txBody>
      </p:sp>
    </p:spTree>
    <p:extLst>
      <p:ext uri="{BB962C8B-B14F-4D97-AF65-F5344CB8AC3E}">
        <p14:creationId xmlns:p14="http://schemas.microsoft.com/office/powerpoint/2010/main" val="76278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2AC21B-18B5-4553-97D9-56C0C5211326}"/>
              </a:ext>
            </a:extLst>
          </p:cNvPr>
          <p:cNvSpPr/>
          <p:nvPr/>
        </p:nvSpPr>
        <p:spPr>
          <a:xfrm>
            <a:off x="1068572" y="825910"/>
            <a:ext cx="3503429" cy="461665"/>
          </a:xfrm>
          <a:prstGeom prst="rect">
            <a:avLst/>
          </a:prstGeom>
        </p:spPr>
        <p:txBody>
          <a:bodyPr wrap="square">
            <a:spAutoFit/>
          </a:bodyPr>
          <a:lstStyle/>
          <a:p>
            <a:pPr marL="0" lvl="1">
              <a:spcBef>
                <a:spcPts val="750"/>
              </a:spcBef>
              <a:spcAft>
                <a:spcPts val="900"/>
              </a:spcAft>
              <a:buClr>
                <a:srgbClr val="7A871D"/>
              </a:buClr>
              <a:defRPr/>
            </a:pPr>
            <a:r>
              <a:rPr lang="en-US" sz="2400" dirty="0">
                <a:solidFill>
                  <a:schemeClr val="tx1">
                    <a:lumMod val="90000"/>
                    <a:lumOff val="10000"/>
                  </a:schemeClr>
                </a:solidFill>
                <a:latin typeface="League Spartan" charset="0"/>
              </a:rPr>
              <a:t>Normalizing</a:t>
            </a:r>
          </a:p>
        </p:txBody>
      </p:sp>
      <p:sp>
        <p:nvSpPr>
          <p:cNvPr id="3" name="Rectangle 2">
            <a:extLst>
              <a:ext uri="{FF2B5EF4-FFF2-40B4-BE49-F238E27FC236}">
                <a16:creationId xmlns:a16="http://schemas.microsoft.com/office/drawing/2014/main" id="{597FBB68-5146-404B-B28C-4F5A51C67B14}"/>
              </a:ext>
            </a:extLst>
          </p:cNvPr>
          <p:cNvSpPr/>
          <p:nvPr/>
        </p:nvSpPr>
        <p:spPr>
          <a:xfrm>
            <a:off x="596623" y="1976284"/>
            <a:ext cx="4267142" cy="1107996"/>
          </a:xfrm>
          <a:prstGeom prst="rect">
            <a:avLst/>
          </a:prstGeom>
        </p:spPr>
        <p:txBody>
          <a:bodyPr wrap="square">
            <a:spAutoFit/>
          </a:bodyPr>
          <a:lstStyle/>
          <a:p>
            <a:pPr marL="0" lvl="1">
              <a:spcAft>
                <a:spcPts val="900"/>
              </a:spcAft>
            </a:pPr>
            <a:r>
              <a:rPr lang="en-US" sz="2200" dirty="0">
                <a:latin typeface="Open Sans" panose="020B0606030504020204" pitchFamily="34" charset="0"/>
                <a:ea typeface="Open Sans" panose="020B0606030504020204" pitchFamily="34" charset="0"/>
                <a:cs typeface="Open Sans" panose="020B0606030504020204" pitchFamily="34" charset="0"/>
              </a:rPr>
              <a:t>Normalizing conveys that an experience </a:t>
            </a:r>
            <a:r>
              <a:rPr lang="en-US" sz="2200" b="1" dirty="0">
                <a:solidFill>
                  <a:schemeClr val="tx2"/>
                </a:solidFill>
                <a:latin typeface="Open Sans" panose="020B0606030504020204" pitchFamily="34" charset="0"/>
                <a:ea typeface="Open Sans" panose="020B0606030504020204" pitchFamily="34" charset="0"/>
                <a:cs typeface="Open Sans" panose="020B0606030504020204" pitchFamily="34" charset="0"/>
              </a:rPr>
              <a:t>is not uncommon or unacceptable</a:t>
            </a:r>
          </a:p>
        </p:txBody>
      </p:sp>
      <p:pic>
        <p:nvPicPr>
          <p:cNvPr id="12" name="Picture Placeholder 11" descr="A picture containing person, indoor, woman, sitting&#10;&#10;Description automatically generated">
            <a:extLst>
              <a:ext uri="{FF2B5EF4-FFF2-40B4-BE49-F238E27FC236}">
                <a16:creationId xmlns:a16="http://schemas.microsoft.com/office/drawing/2014/main" id="{0E6FF85A-7033-40C9-8FB7-EAD9AB0549F9}"/>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786" b="1786"/>
          <a:stretch>
            <a:fillRect/>
          </a:stretch>
        </p:blipFill>
        <p:spPr/>
      </p:pic>
      <p:sp>
        <p:nvSpPr>
          <p:cNvPr id="4" name="TextBox 3">
            <a:extLst>
              <a:ext uri="{FF2B5EF4-FFF2-40B4-BE49-F238E27FC236}">
                <a16:creationId xmlns:a16="http://schemas.microsoft.com/office/drawing/2014/main" id="{2BC26C5A-3419-DF47-940E-4D0A674D70AC}"/>
              </a:ext>
            </a:extLst>
          </p:cNvPr>
          <p:cNvSpPr txBox="1"/>
          <p:nvPr/>
        </p:nvSpPr>
        <p:spPr>
          <a:xfrm>
            <a:off x="722671" y="3967317"/>
            <a:ext cx="3849329" cy="2031325"/>
          </a:xfrm>
          <a:prstGeom prst="rect">
            <a:avLst/>
          </a:prstGeom>
          <a:noFill/>
        </p:spPr>
        <p:txBody>
          <a:bodyPr wrap="square" rtlCol="0">
            <a:spAutoFit/>
          </a:bodyPr>
          <a:lstStyle/>
          <a:p>
            <a:pPr marL="285750" indent="-285750">
              <a:lnSpc>
                <a:spcPct val="150000"/>
              </a:lnSpc>
              <a:buFont typeface="Wingdings" pitchFamily="2" charset="2"/>
              <a:buChar char="v"/>
            </a:pPr>
            <a:r>
              <a:rPr lang="en-US" dirty="0"/>
              <a:t>"we all seem to….."</a:t>
            </a:r>
          </a:p>
          <a:p>
            <a:pPr marL="285750" indent="-285750">
              <a:lnSpc>
                <a:spcPct val="150000"/>
              </a:lnSpc>
              <a:buFont typeface="Wingdings" pitchFamily="2" charset="2"/>
              <a:buChar char="v"/>
            </a:pPr>
            <a:r>
              <a:rPr lang="en-US" dirty="0"/>
              <a:t>"It is so common…"</a:t>
            </a:r>
          </a:p>
          <a:p>
            <a:pPr marL="285750" indent="-285750">
              <a:lnSpc>
                <a:spcPct val="150000"/>
              </a:lnSpc>
              <a:buFont typeface="Wingdings" pitchFamily="2" charset="2"/>
              <a:buChar char="v"/>
            </a:pPr>
            <a:r>
              <a:rPr lang="en-US" dirty="0"/>
              <a:t>"it is normal to feel…."</a:t>
            </a:r>
          </a:p>
          <a:p>
            <a:pPr marL="285750" indent="-285750">
              <a:lnSpc>
                <a:spcPct val="150000"/>
              </a:lnSpc>
              <a:buFont typeface="Wingdings" pitchFamily="2" charset="2"/>
              <a:buChar char="v"/>
            </a:pPr>
            <a:r>
              <a:rPr lang="en-US" dirty="0"/>
              <a:t>"I'd feel the same way…"</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112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2AC21B-18B5-4553-97D9-56C0C5211326}"/>
              </a:ext>
            </a:extLst>
          </p:cNvPr>
          <p:cNvSpPr/>
          <p:nvPr/>
        </p:nvSpPr>
        <p:spPr>
          <a:xfrm>
            <a:off x="1091381" y="855406"/>
            <a:ext cx="3225436" cy="507831"/>
          </a:xfrm>
          <a:prstGeom prst="rect">
            <a:avLst/>
          </a:prstGeom>
        </p:spPr>
        <p:txBody>
          <a:bodyPr wrap="square">
            <a:spAutoFit/>
          </a:bodyPr>
          <a:lstStyle/>
          <a:p>
            <a:pPr marL="0" lvl="1">
              <a:spcBef>
                <a:spcPts val="750"/>
              </a:spcBef>
              <a:spcAft>
                <a:spcPts val="900"/>
              </a:spcAft>
              <a:buClr>
                <a:srgbClr val="7A871D"/>
              </a:buClr>
              <a:defRPr/>
            </a:pPr>
            <a:r>
              <a:rPr lang="en-US" sz="2700" dirty="0">
                <a:solidFill>
                  <a:schemeClr val="tx1">
                    <a:lumMod val="90000"/>
                    <a:lumOff val="10000"/>
                  </a:schemeClr>
                </a:solidFill>
                <a:latin typeface="League Spartan" charset="0"/>
              </a:rPr>
              <a:t>Affirm Strengths</a:t>
            </a:r>
          </a:p>
        </p:txBody>
      </p:sp>
      <p:sp>
        <p:nvSpPr>
          <p:cNvPr id="3" name="Rectangle 2">
            <a:extLst>
              <a:ext uri="{FF2B5EF4-FFF2-40B4-BE49-F238E27FC236}">
                <a16:creationId xmlns:a16="http://schemas.microsoft.com/office/drawing/2014/main" id="{597FBB68-5146-404B-B28C-4F5A51C67B14}"/>
              </a:ext>
            </a:extLst>
          </p:cNvPr>
          <p:cNvSpPr/>
          <p:nvPr/>
        </p:nvSpPr>
        <p:spPr>
          <a:xfrm>
            <a:off x="589934" y="1946787"/>
            <a:ext cx="3726883" cy="1107996"/>
          </a:xfrm>
          <a:prstGeom prst="rect">
            <a:avLst/>
          </a:prstGeom>
        </p:spPr>
        <p:txBody>
          <a:bodyPr wrap="square">
            <a:spAutoFit/>
          </a:bodyPr>
          <a:lstStyle/>
          <a:p>
            <a:pPr marL="0" lvl="1">
              <a:spcAft>
                <a:spcPts val="900"/>
              </a:spcAft>
            </a:pPr>
            <a:r>
              <a:rPr lang="en-US" sz="2200" dirty="0">
                <a:latin typeface="Open Sans" panose="020B0606030504020204" pitchFamily="34" charset="0"/>
                <a:ea typeface="Open Sans" panose="020B0606030504020204" pitchFamily="34" charset="0"/>
                <a:cs typeface="Open Sans" panose="020B0606030504020204" pitchFamily="34" charset="0"/>
              </a:rPr>
              <a:t>Affirming is noticing and </a:t>
            </a:r>
            <a:r>
              <a:rPr lang="en-US" sz="2200" b="1" dirty="0">
                <a:solidFill>
                  <a:schemeClr val="tx2"/>
                </a:solidFill>
                <a:latin typeface="Open Sans" panose="020B0606030504020204" pitchFamily="34" charset="0"/>
                <a:ea typeface="Open Sans" panose="020B0606030504020204" pitchFamily="34" charset="0"/>
                <a:cs typeface="Open Sans" panose="020B0606030504020204" pitchFamily="34" charset="0"/>
              </a:rPr>
              <a:t>amplifying a person’s strengths</a:t>
            </a:r>
          </a:p>
        </p:txBody>
      </p:sp>
      <p:pic>
        <p:nvPicPr>
          <p:cNvPr id="7" name="Picture Placeholder 6" descr="A close up of a hand&#10;&#10;Description automatically generated">
            <a:extLst>
              <a:ext uri="{FF2B5EF4-FFF2-40B4-BE49-F238E27FC236}">
                <a16:creationId xmlns:a16="http://schemas.microsoft.com/office/drawing/2014/main" id="{CC350EEB-1ABC-4162-AD47-702ABCCD7A6A}"/>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5111" r="25111"/>
          <a:stretch>
            <a:fillRect/>
          </a:stretch>
        </p:blipFill>
        <p:spPr/>
      </p:pic>
      <p:sp>
        <p:nvSpPr>
          <p:cNvPr id="8" name="TextBox 7">
            <a:extLst>
              <a:ext uri="{FF2B5EF4-FFF2-40B4-BE49-F238E27FC236}">
                <a16:creationId xmlns:a16="http://schemas.microsoft.com/office/drawing/2014/main" id="{C97B4867-9E65-7C4F-B06A-252315C8B096}"/>
              </a:ext>
            </a:extLst>
          </p:cNvPr>
          <p:cNvSpPr txBox="1"/>
          <p:nvPr/>
        </p:nvSpPr>
        <p:spPr>
          <a:xfrm>
            <a:off x="422845" y="3638333"/>
            <a:ext cx="4267142" cy="2268954"/>
          </a:xfrm>
          <a:prstGeom prst="rect">
            <a:avLst/>
          </a:prstGeom>
          <a:noFill/>
        </p:spPr>
        <p:txBody>
          <a:bodyPr wrap="square" rtlCol="0">
            <a:spAutoFit/>
          </a:bodyPr>
          <a:lstStyle/>
          <a:p>
            <a:pPr marL="285750" indent="-285750">
              <a:lnSpc>
                <a:spcPct val="150000"/>
              </a:lnSpc>
              <a:buFont typeface="Wingdings" pitchFamily="2" charset="2"/>
              <a:buChar char="v"/>
            </a:pPr>
            <a:r>
              <a:rPr lang="en-US" sz="1600" dirty="0"/>
              <a:t>I'm so impressed by….</a:t>
            </a:r>
          </a:p>
          <a:p>
            <a:pPr marL="285750" indent="-285750">
              <a:lnSpc>
                <a:spcPct val="150000"/>
              </a:lnSpc>
              <a:buFont typeface="Wingdings" pitchFamily="2" charset="2"/>
              <a:buChar char="v"/>
            </a:pPr>
            <a:r>
              <a:rPr lang="en-US" sz="1600" dirty="0"/>
              <a:t>I'm inspired by….</a:t>
            </a:r>
          </a:p>
          <a:p>
            <a:pPr marL="285750" indent="-285750">
              <a:lnSpc>
                <a:spcPct val="150000"/>
              </a:lnSpc>
              <a:buFont typeface="Wingdings" pitchFamily="2" charset="2"/>
              <a:buChar char="v"/>
            </a:pPr>
            <a:r>
              <a:rPr lang="en-US" sz="1600" dirty="0"/>
              <a:t>I can hear how much:</a:t>
            </a:r>
          </a:p>
          <a:p>
            <a:pPr marL="742950" lvl="1" indent="-285750">
              <a:lnSpc>
                <a:spcPct val="150000"/>
              </a:lnSpc>
              <a:buFont typeface="Arial" panose="020B0604020202020204" pitchFamily="34" charset="0"/>
              <a:buChar char="•"/>
            </a:pPr>
            <a:r>
              <a:rPr lang="en-US" sz="1600" dirty="0"/>
              <a:t>effort you've made</a:t>
            </a:r>
          </a:p>
          <a:p>
            <a:pPr marL="742950" lvl="1" indent="-285750">
              <a:lnSpc>
                <a:spcPct val="150000"/>
              </a:lnSpc>
              <a:buFont typeface="Arial" panose="020B0604020202020204" pitchFamily="34" charset="0"/>
              <a:buChar char="•"/>
            </a:pPr>
            <a:r>
              <a:rPr lang="en-US" sz="1600" dirty="0"/>
              <a:t>you love your son</a:t>
            </a:r>
          </a:p>
          <a:p>
            <a:pPr marL="742950" lvl="1" indent="-285750">
              <a:lnSpc>
                <a:spcPct val="150000"/>
              </a:lnSpc>
              <a:buFont typeface="Arial" panose="020B0604020202020204" pitchFamily="34" charset="0"/>
              <a:buChar char="•"/>
            </a:pPr>
            <a:r>
              <a:rPr lang="en-US" sz="1600" dirty="0"/>
              <a:t>you value your health</a:t>
            </a:r>
          </a:p>
        </p:txBody>
      </p:sp>
    </p:spTree>
    <p:extLst>
      <p:ext uri="{BB962C8B-B14F-4D97-AF65-F5344CB8AC3E}">
        <p14:creationId xmlns:p14="http://schemas.microsoft.com/office/powerpoint/2010/main" val="98588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9A2FFF0E-DC54-44C7-9289-7DD3B80F2CA0}"/>
              </a:ext>
            </a:extLst>
          </p:cNvPr>
          <p:cNvCxnSpPr>
            <a:cxnSpLocks/>
          </p:cNvCxnSpPr>
          <p:nvPr/>
        </p:nvCxnSpPr>
        <p:spPr>
          <a:xfrm>
            <a:off x="0" y="2134947"/>
            <a:ext cx="914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1959726-074D-4828-B788-903ADAE198F7}"/>
              </a:ext>
            </a:extLst>
          </p:cNvPr>
          <p:cNvSpPr txBox="1">
            <a:spLocks/>
          </p:cNvSpPr>
          <p:nvPr/>
        </p:nvSpPr>
        <p:spPr>
          <a:xfrm>
            <a:off x="1449464" y="410227"/>
            <a:ext cx="6245072" cy="10830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tx2"/>
                </a:solidFill>
              </a:rPr>
              <a:t>Normalizing and Affirming Practice</a:t>
            </a:r>
          </a:p>
        </p:txBody>
      </p:sp>
      <p:grpSp>
        <p:nvGrpSpPr>
          <p:cNvPr id="10" name="Group 9">
            <a:extLst>
              <a:ext uri="{FF2B5EF4-FFF2-40B4-BE49-F238E27FC236}">
                <a16:creationId xmlns:a16="http://schemas.microsoft.com/office/drawing/2014/main" id="{4AE498CB-6589-4AB7-BB2C-4B5ECB8B1517}"/>
              </a:ext>
            </a:extLst>
          </p:cNvPr>
          <p:cNvGrpSpPr/>
          <p:nvPr/>
        </p:nvGrpSpPr>
        <p:grpSpPr>
          <a:xfrm>
            <a:off x="707178" y="3604973"/>
            <a:ext cx="2139630" cy="2139630"/>
            <a:chOff x="624950" y="2328760"/>
            <a:chExt cx="2315603" cy="2315603"/>
          </a:xfrm>
          <a:noFill/>
        </p:grpSpPr>
        <p:sp>
          <p:nvSpPr>
            <p:cNvPr id="3" name="Oval 2">
              <a:extLst>
                <a:ext uri="{FF2B5EF4-FFF2-40B4-BE49-F238E27FC236}">
                  <a16:creationId xmlns:a16="http://schemas.microsoft.com/office/drawing/2014/main" id="{D3435915-1539-488D-8EEC-9D49DF97E603}"/>
                </a:ext>
              </a:extLst>
            </p:cNvPr>
            <p:cNvSpPr/>
            <p:nvPr/>
          </p:nvSpPr>
          <p:spPr>
            <a:xfrm>
              <a:off x="624950" y="2328760"/>
              <a:ext cx="2315603" cy="2315603"/>
            </a:xfrm>
            <a:prstGeom prst="ellipse">
              <a:avLst/>
            </a:prstGeom>
            <a:grp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4A8DB10-93BA-4684-88A2-CA65908172C3}"/>
                </a:ext>
              </a:extLst>
            </p:cNvPr>
            <p:cNvSpPr/>
            <p:nvPr/>
          </p:nvSpPr>
          <p:spPr>
            <a:xfrm>
              <a:off x="1014085" y="3009507"/>
              <a:ext cx="1537332" cy="899342"/>
            </a:xfrm>
            <a:prstGeom prst="rect">
              <a:avLst/>
            </a:prstGeom>
            <a:grpFill/>
            <a:ln>
              <a:noFill/>
            </a:ln>
          </p:spPr>
          <p:txBody>
            <a:bodyPr wrap="square">
              <a:spAutoFit/>
            </a:bodyPr>
            <a:lstStyle/>
            <a:p>
              <a:pPr algn="ctr"/>
              <a:r>
                <a:rPr lang="en-US" sz="2400" b="1" dirty="0">
                  <a:solidFill>
                    <a:schemeClr val="accent4"/>
                  </a:solidFill>
                </a:rPr>
                <a:t>Groups of 2</a:t>
              </a:r>
            </a:p>
          </p:txBody>
        </p:sp>
      </p:grpSp>
      <p:sp>
        <p:nvSpPr>
          <p:cNvPr id="5" name="Rectangle 4">
            <a:extLst>
              <a:ext uri="{FF2B5EF4-FFF2-40B4-BE49-F238E27FC236}">
                <a16:creationId xmlns:a16="http://schemas.microsoft.com/office/drawing/2014/main" id="{F2D7758C-BA7F-4FF5-8E7A-F353EF18943A}"/>
              </a:ext>
            </a:extLst>
          </p:cNvPr>
          <p:cNvSpPr/>
          <p:nvPr/>
        </p:nvSpPr>
        <p:spPr>
          <a:xfrm>
            <a:off x="3228735" y="3429000"/>
            <a:ext cx="2866173" cy="1200329"/>
          </a:xfrm>
          <a:prstGeom prst="rect">
            <a:avLst/>
          </a:prstGeom>
        </p:spPr>
        <p:txBody>
          <a:bodyPr wrap="square">
            <a:spAutoFit/>
          </a:bodyPr>
          <a:lstStyle/>
          <a:p>
            <a:pPr algn="ctr"/>
            <a:r>
              <a:rPr lang="en-US" sz="2400" dirty="0">
                <a:solidFill>
                  <a:schemeClr val="accent4"/>
                </a:solidFill>
              </a:rPr>
              <a:t>Pick </a:t>
            </a:r>
            <a:r>
              <a:rPr lang="en-US" sz="2400" b="1" dirty="0">
                <a:solidFill>
                  <a:schemeClr val="accent4"/>
                </a:solidFill>
              </a:rPr>
              <a:t>something real </a:t>
            </a:r>
            <a:r>
              <a:rPr lang="en-US" sz="2400" dirty="0">
                <a:solidFill>
                  <a:schemeClr val="accent4"/>
                </a:solidFill>
              </a:rPr>
              <a:t>to practice with</a:t>
            </a:r>
          </a:p>
        </p:txBody>
      </p:sp>
      <p:sp>
        <p:nvSpPr>
          <p:cNvPr id="7" name="TextBox 6">
            <a:extLst>
              <a:ext uri="{FF2B5EF4-FFF2-40B4-BE49-F238E27FC236}">
                <a16:creationId xmlns:a16="http://schemas.microsoft.com/office/drawing/2014/main" id="{62A988BD-9E7C-4E34-98A0-919C562DA68A}"/>
              </a:ext>
            </a:extLst>
          </p:cNvPr>
          <p:cNvSpPr txBox="1"/>
          <p:nvPr/>
        </p:nvSpPr>
        <p:spPr>
          <a:xfrm>
            <a:off x="611792" y="2748251"/>
            <a:ext cx="2506372" cy="584775"/>
          </a:xfrm>
          <a:prstGeom prst="rect">
            <a:avLst/>
          </a:prstGeom>
          <a:noFill/>
        </p:spPr>
        <p:txBody>
          <a:bodyPr wrap="square" rtlCol="0">
            <a:spAutoFit/>
          </a:bodyPr>
          <a:lstStyle/>
          <a:p>
            <a:pPr algn="ctr"/>
            <a:r>
              <a:rPr lang="en-GB" sz="3200" spc="300" dirty="0">
                <a:solidFill>
                  <a:schemeClr val="accent1"/>
                </a:solidFill>
                <a:latin typeface="+mj-lt"/>
              </a:rPr>
              <a:t>Step 1</a:t>
            </a:r>
          </a:p>
        </p:txBody>
      </p:sp>
      <p:sp>
        <p:nvSpPr>
          <p:cNvPr id="11" name="TextBox 10">
            <a:extLst>
              <a:ext uri="{FF2B5EF4-FFF2-40B4-BE49-F238E27FC236}">
                <a16:creationId xmlns:a16="http://schemas.microsoft.com/office/drawing/2014/main" id="{E8394F6F-F0D0-4D36-A70D-FFCD3653C1FD}"/>
              </a:ext>
            </a:extLst>
          </p:cNvPr>
          <p:cNvSpPr txBox="1"/>
          <p:nvPr/>
        </p:nvSpPr>
        <p:spPr>
          <a:xfrm>
            <a:off x="3411915" y="2748250"/>
            <a:ext cx="2506372" cy="584775"/>
          </a:xfrm>
          <a:prstGeom prst="rect">
            <a:avLst/>
          </a:prstGeom>
          <a:noFill/>
        </p:spPr>
        <p:txBody>
          <a:bodyPr wrap="square" rtlCol="0">
            <a:spAutoFit/>
          </a:bodyPr>
          <a:lstStyle/>
          <a:p>
            <a:pPr algn="ctr"/>
            <a:r>
              <a:rPr lang="en-GB" sz="3200" spc="300" dirty="0">
                <a:solidFill>
                  <a:schemeClr val="accent1"/>
                </a:solidFill>
                <a:latin typeface="+mj-lt"/>
              </a:rPr>
              <a:t>Step 2 </a:t>
            </a:r>
          </a:p>
        </p:txBody>
      </p:sp>
      <p:sp>
        <p:nvSpPr>
          <p:cNvPr id="12" name="TextBox 11">
            <a:extLst>
              <a:ext uri="{FF2B5EF4-FFF2-40B4-BE49-F238E27FC236}">
                <a16:creationId xmlns:a16="http://schemas.microsoft.com/office/drawing/2014/main" id="{59711D6E-0A32-4A51-BC69-9C57F64A4858}"/>
              </a:ext>
            </a:extLst>
          </p:cNvPr>
          <p:cNvSpPr txBox="1"/>
          <p:nvPr/>
        </p:nvSpPr>
        <p:spPr>
          <a:xfrm>
            <a:off x="6121222" y="2748250"/>
            <a:ext cx="2506372" cy="584775"/>
          </a:xfrm>
          <a:prstGeom prst="rect">
            <a:avLst/>
          </a:prstGeom>
          <a:noFill/>
        </p:spPr>
        <p:txBody>
          <a:bodyPr wrap="square" rtlCol="0">
            <a:spAutoFit/>
          </a:bodyPr>
          <a:lstStyle/>
          <a:p>
            <a:pPr algn="ctr"/>
            <a:r>
              <a:rPr lang="en-GB" sz="3200" spc="300" dirty="0">
                <a:solidFill>
                  <a:schemeClr val="accent1"/>
                </a:solidFill>
                <a:latin typeface="+mj-lt"/>
              </a:rPr>
              <a:t>Step 3</a:t>
            </a:r>
          </a:p>
        </p:txBody>
      </p:sp>
      <p:sp>
        <p:nvSpPr>
          <p:cNvPr id="13" name="Rectangle 12">
            <a:extLst>
              <a:ext uri="{FF2B5EF4-FFF2-40B4-BE49-F238E27FC236}">
                <a16:creationId xmlns:a16="http://schemas.microsoft.com/office/drawing/2014/main" id="{760DCC83-AA78-4248-9D0E-2D18BF545536}"/>
              </a:ext>
            </a:extLst>
          </p:cNvPr>
          <p:cNvSpPr/>
          <p:nvPr/>
        </p:nvSpPr>
        <p:spPr>
          <a:xfrm>
            <a:off x="6555896" y="3549526"/>
            <a:ext cx="1676488" cy="523220"/>
          </a:xfrm>
          <a:prstGeom prst="rect">
            <a:avLst/>
          </a:prstGeom>
        </p:spPr>
        <p:txBody>
          <a:bodyPr wrap="square">
            <a:spAutoFit/>
          </a:bodyPr>
          <a:lstStyle/>
          <a:p>
            <a:pPr algn="ctr"/>
            <a:r>
              <a:rPr lang="en-US" sz="2800" b="1" dirty="0">
                <a:solidFill>
                  <a:schemeClr val="accent4"/>
                </a:solidFill>
              </a:rPr>
              <a:t>Switch</a:t>
            </a:r>
          </a:p>
        </p:txBody>
      </p:sp>
      <p:sp>
        <p:nvSpPr>
          <p:cNvPr id="14" name="Oval 13">
            <a:extLst>
              <a:ext uri="{FF2B5EF4-FFF2-40B4-BE49-F238E27FC236}">
                <a16:creationId xmlns:a16="http://schemas.microsoft.com/office/drawing/2014/main" id="{DE6067D8-7747-4BF9-8553-C2F17FC16DDD}"/>
              </a:ext>
            </a:extLst>
          </p:cNvPr>
          <p:cNvSpPr/>
          <p:nvPr/>
        </p:nvSpPr>
        <p:spPr>
          <a:xfrm>
            <a:off x="1599661" y="1999016"/>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3A6C06A1-A621-4238-81C2-32E2D25D4161}"/>
              </a:ext>
            </a:extLst>
          </p:cNvPr>
          <p:cNvSpPr/>
          <p:nvPr/>
        </p:nvSpPr>
        <p:spPr>
          <a:xfrm>
            <a:off x="4421802" y="2014100"/>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5F8D7EE6-64D6-4064-AF4E-09B2F1D14B55}"/>
              </a:ext>
            </a:extLst>
          </p:cNvPr>
          <p:cNvSpPr/>
          <p:nvPr/>
        </p:nvSpPr>
        <p:spPr>
          <a:xfrm>
            <a:off x="7243943" y="2029184"/>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728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5F8B81-76A4-EF48-B021-12BF5AA7E162}"/>
              </a:ext>
            </a:extLst>
          </p:cNvPr>
          <p:cNvSpPr>
            <a:spLocks noGrp="1"/>
          </p:cNvSpPr>
          <p:nvPr>
            <p:ph type="body" sz="quarter" idx="10"/>
          </p:nvPr>
        </p:nvSpPr>
        <p:spPr>
          <a:xfrm>
            <a:off x="571963" y="2107769"/>
            <a:ext cx="7409663" cy="1911644"/>
          </a:xfrm>
        </p:spPr>
        <p:txBody>
          <a:bodyPr/>
          <a:lstStyle/>
          <a:p>
            <a:r>
              <a:rPr lang="en-US" dirty="0"/>
              <a:t>Creating Meaning Through </a:t>
            </a:r>
            <a:r>
              <a:rPr lang="en-US" sz="6000" dirty="0">
                <a:solidFill>
                  <a:schemeClr val="accent1"/>
                </a:solidFill>
              </a:rPr>
              <a:t>Stories</a:t>
            </a:r>
          </a:p>
        </p:txBody>
      </p:sp>
      <p:pic>
        <p:nvPicPr>
          <p:cNvPr id="3" name="Graphic 2" descr="Teacher">
            <a:extLst>
              <a:ext uri="{FF2B5EF4-FFF2-40B4-BE49-F238E27FC236}">
                <a16:creationId xmlns:a16="http://schemas.microsoft.com/office/drawing/2014/main" id="{BEA67171-E332-AC4F-930F-3B866654B5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45831" y="5725309"/>
            <a:ext cx="914400" cy="914400"/>
          </a:xfrm>
          <a:prstGeom prst="rect">
            <a:avLst/>
          </a:prstGeom>
        </p:spPr>
      </p:pic>
      <p:sp>
        <p:nvSpPr>
          <p:cNvPr id="4" name="TextBox 3">
            <a:extLst>
              <a:ext uri="{FF2B5EF4-FFF2-40B4-BE49-F238E27FC236}">
                <a16:creationId xmlns:a16="http://schemas.microsoft.com/office/drawing/2014/main" id="{60C774AC-1737-5746-9E30-3C57910BC40F}"/>
              </a:ext>
            </a:extLst>
          </p:cNvPr>
          <p:cNvSpPr txBox="1"/>
          <p:nvPr/>
        </p:nvSpPr>
        <p:spPr>
          <a:xfrm>
            <a:off x="6695268" y="5997843"/>
            <a:ext cx="2138767" cy="369332"/>
          </a:xfrm>
          <a:prstGeom prst="rect">
            <a:avLst/>
          </a:prstGeom>
          <a:noFill/>
        </p:spPr>
        <p:txBody>
          <a:bodyPr wrap="square" rtlCol="0">
            <a:spAutoFit/>
          </a:bodyPr>
          <a:lstStyle/>
          <a:p>
            <a:r>
              <a:rPr lang="en-US" b="1" dirty="0">
                <a:solidFill>
                  <a:schemeClr val="bg1"/>
                </a:solidFill>
              </a:rPr>
              <a:t>Facilitation</a:t>
            </a:r>
            <a:r>
              <a:rPr lang="en-US" dirty="0"/>
              <a:t> </a:t>
            </a:r>
          </a:p>
        </p:txBody>
      </p:sp>
    </p:spTree>
    <p:extLst>
      <p:ext uri="{BB962C8B-B14F-4D97-AF65-F5344CB8AC3E}">
        <p14:creationId xmlns:p14="http://schemas.microsoft.com/office/powerpoint/2010/main" val="2849196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965" y="857250"/>
            <a:ext cx="7278329" cy="5143500"/>
          </a:xfrm>
          <a:prstGeom prst="rect">
            <a:avLst/>
          </a:prstGeom>
        </p:spPr>
      </p:pic>
    </p:spTree>
    <p:extLst>
      <p:ext uri="{BB962C8B-B14F-4D97-AF65-F5344CB8AC3E}">
        <p14:creationId xmlns:p14="http://schemas.microsoft.com/office/powerpoint/2010/main" val="2516802902"/>
      </p:ext>
    </p:extLst>
  </p:cSld>
  <p:clrMapOvr>
    <a:masterClrMapping/>
  </p:clrMapOvr>
</p:sld>
</file>

<file path=ppt/theme/theme1.xml><?xml version="1.0" encoding="utf-8"?>
<a:theme xmlns:a="http://schemas.openxmlformats.org/drawingml/2006/main" name="Office Theme">
  <a:themeElements>
    <a:clrScheme name="Purple / Green Modern">
      <a:dk1>
        <a:srgbClr val="3C408D"/>
      </a:dk1>
      <a:lt1>
        <a:srgbClr val="FFFFFF"/>
      </a:lt1>
      <a:dk2>
        <a:srgbClr val="322F7C"/>
      </a:dk2>
      <a:lt2>
        <a:srgbClr val="FEFFFF"/>
      </a:lt2>
      <a:accent1>
        <a:srgbClr val="00D3C0"/>
      </a:accent1>
      <a:accent2>
        <a:srgbClr val="4849A1"/>
      </a:accent2>
      <a:accent3>
        <a:srgbClr val="7071B3"/>
      </a:accent3>
      <a:accent4>
        <a:srgbClr val="171046"/>
      </a:accent4>
      <a:accent5>
        <a:srgbClr val="7E7F95"/>
      </a:accent5>
      <a:accent6>
        <a:srgbClr val="B3B3BC"/>
      </a:accent6>
      <a:hlink>
        <a:srgbClr val="02D3C2"/>
      </a:hlink>
      <a:folHlink>
        <a:srgbClr val="02D3C2"/>
      </a:folHlink>
    </a:clrScheme>
    <a:fontScheme name="League Spartan + Open">
      <a:majorFont>
        <a:latin typeface="League Spartan"/>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1154</Words>
  <Application>Microsoft Macintosh PowerPoint</Application>
  <PresentationFormat>On-screen Show (4:3)</PresentationFormat>
  <Paragraphs>121</Paragraphs>
  <Slides>16</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League Spartan</vt:lpstr>
      <vt:lpstr>Open Sans</vt:lpstr>
      <vt:lpstr>Open Sans 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Morrison</dc:creator>
  <cp:lastModifiedBy>Elizabeth Morrison</cp:lastModifiedBy>
  <cp:revision>12</cp:revision>
  <dcterms:created xsi:type="dcterms:W3CDTF">2020-06-03T19:39:44Z</dcterms:created>
  <dcterms:modified xsi:type="dcterms:W3CDTF">2020-07-14T18:40:10Z</dcterms:modified>
</cp:coreProperties>
</file>