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528" r:id="rId2"/>
    <p:sldId id="358" r:id="rId3"/>
    <p:sldId id="357" r:id="rId4"/>
    <p:sldId id="258" r:id="rId5"/>
    <p:sldId id="266" r:id="rId6"/>
    <p:sldId id="4183" r:id="rId7"/>
    <p:sldId id="4185" r:id="rId8"/>
    <p:sldId id="531" r:id="rId9"/>
    <p:sldId id="275" r:id="rId10"/>
    <p:sldId id="4184" r:id="rId11"/>
    <p:sldId id="295" r:id="rId12"/>
    <p:sldId id="287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O'Brien" initials="MO" lastIdx="3" clrIdx="0">
    <p:extLst>
      <p:ext uri="{19B8F6BF-5375-455C-9EA6-DF929625EA0E}">
        <p15:presenceInfo xmlns:p15="http://schemas.microsoft.com/office/powerpoint/2012/main" userId="S::mobrien@careinnovations.org::b3f36c2d-bc3c-49d9-89fd-d7b6ac97e40c" providerId="AD"/>
      </p:ext>
    </p:extLst>
  </p:cmAuthor>
  <p:cmAuthor id="2" name="Nikki Navarrete" initials="NN" lastIdx="4" clrIdx="1">
    <p:extLst>
      <p:ext uri="{19B8F6BF-5375-455C-9EA6-DF929625EA0E}">
        <p15:presenceInfo xmlns:p15="http://schemas.microsoft.com/office/powerpoint/2012/main" userId="S::nikki@careinnovations.org::c24c34dc-7321-4759-b87d-be1e652daef9" providerId="AD"/>
      </p:ext>
    </p:extLst>
  </p:cmAuthor>
  <p:cmAuthor id="3" name="Lisa Schafer" initials="LS" lastIdx="1" clrIdx="2">
    <p:extLst>
      <p:ext uri="{19B8F6BF-5375-455C-9EA6-DF929625EA0E}">
        <p15:presenceInfo xmlns:p15="http://schemas.microsoft.com/office/powerpoint/2012/main" userId="S::Lisa.M.Schafer@kp.org::761bb349-9217-4b95-84ea-32658cd001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/>
    <p:restoredTop sz="79571"/>
  </p:normalViewPr>
  <p:slideViewPr>
    <p:cSldViewPr snapToGrid="0" snapToObjects="1">
      <p:cViewPr varScale="1">
        <p:scale>
          <a:sx n="80" d="100"/>
          <a:sy n="80" d="100"/>
        </p:scale>
        <p:origin x="1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0D3A2-99E5-2043-828E-00B8DACB4A3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4B165-57BD-DA4B-9F53-070CEC0ED5FD}">
      <dgm:prSet phldrT="[Text]"/>
      <dgm:spPr/>
      <dgm:t>
        <a:bodyPr/>
        <a:lstStyle/>
        <a:p>
          <a:r>
            <a:rPr lang="en-US" dirty="0"/>
            <a:t>Name, title, areas of responsibility</a:t>
          </a:r>
        </a:p>
      </dgm:t>
    </dgm:pt>
    <dgm:pt modelId="{51C66187-53AD-5748-9664-409383C5E8A6}" type="parTrans" cxnId="{A330B95C-FD62-8841-BC72-DD78A3E25661}">
      <dgm:prSet/>
      <dgm:spPr/>
      <dgm:t>
        <a:bodyPr/>
        <a:lstStyle/>
        <a:p>
          <a:endParaRPr lang="en-US"/>
        </a:p>
      </dgm:t>
    </dgm:pt>
    <dgm:pt modelId="{09A68AF8-AC24-654B-834F-E2F49ECFFB4E}" type="sibTrans" cxnId="{A330B95C-FD62-8841-BC72-DD78A3E25661}">
      <dgm:prSet/>
      <dgm:spPr/>
      <dgm:t>
        <a:bodyPr/>
        <a:lstStyle/>
        <a:p>
          <a:endParaRPr lang="en-US"/>
        </a:p>
      </dgm:t>
    </dgm:pt>
    <dgm:pt modelId="{5DD8C587-148E-6F4E-A145-F6DB34F8D2BA}">
      <dgm:prSet phldrT="[Text]"/>
      <dgm:spPr/>
      <dgm:t>
        <a:bodyPr/>
        <a:lstStyle/>
        <a:p>
          <a:r>
            <a:rPr lang="en-US" dirty="0"/>
            <a:t>Name, title, areas of responsibility</a:t>
          </a:r>
        </a:p>
      </dgm:t>
    </dgm:pt>
    <dgm:pt modelId="{AC0C0967-5205-A748-A483-5B67535A2677}" type="parTrans" cxnId="{A13C6A94-7D47-A04E-A4D0-93EFDC279766}">
      <dgm:prSet/>
      <dgm:spPr/>
      <dgm:t>
        <a:bodyPr/>
        <a:lstStyle/>
        <a:p>
          <a:endParaRPr lang="en-US"/>
        </a:p>
      </dgm:t>
    </dgm:pt>
    <dgm:pt modelId="{F741300D-5955-284C-8989-157D4FE55EB4}" type="sibTrans" cxnId="{A13C6A94-7D47-A04E-A4D0-93EFDC279766}">
      <dgm:prSet/>
      <dgm:spPr/>
      <dgm:t>
        <a:bodyPr/>
        <a:lstStyle/>
        <a:p>
          <a:endParaRPr lang="en-US"/>
        </a:p>
      </dgm:t>
    </dgm:pt>
    <dgm:pt modelId="{6F986CE5-CFC0-D648-B64D-D11BB8125298}">
      <dgm:prSet phldrT="[Text]"/>
      <dgm:spPr/>
      <dgm:t>
        <a:bodyPr/>
        <a:lstStyle/>
        <a:p>
          <a:r>
            <a:rPr lang="en-US" dirty="0"/>
            <a:t>Name, title, areas of responsibility</a:t>
          </a:r>
        </a:p>
      </dgm:t>
    </dgm:pt>
    <dgm:pt modelId="{654C8E6B-C476-FD4D-A4F8-8B35EAAFF656}" type="parTrans" cxnId="{29102EE5-A04A-5E47-9D31-E19053883F7C}">
      <dgm:prSet/>
      <dgm:spPr/>
      <dgm:t>
        <a:bodyPr/>
        <a:lstStyle/>
        <a:p>
          <a:endParaRPr lang="en-US"/>
        </a:p>
      </dgm:t>
    </dgm:pt>
    <dgm:pt modelId="{8483A3F3-A74B-8E49-8B55-7D46625FABCE}" type="sibTrans" cxnId="{29102EE5-A04A-5E47-9D31-E19053883F7C}">
      <dgm:prSet/>
      <dgm:spPr/>
      <dgm:t>
        <a:bodyPr/>
        <a:lstStyle/>
        <a:p>
          <a:endParaRPr lang="en-US"/>
        </a:p>
      </dgm:t>
    </dgm:pt>
    <dgm:pt modelId="{F0A2CBCF-DABF-6041-A25F-1F175AEC792C}" type="pres">
      <dgm:prSet presAssocID="{C110D3A2-99E5-2043-828E-00B8DACB4A3E}" presName="Name0" presStyleCnt="0">
        <dgm:presLayoutVars>
          <dgm:chMax/>
          <dgm:chPref/>
          <dgm:dir/>
        </dgm:presLayoutVars>
      </dgm:prSet>
      <dgm:spPr/>
    </dgm:pt>
    <dgm:pt modelId="{8D7800CF-9917-6547-A76F-6C1F00C80A1E}" type="pres">
      <dgm:prSet presAssocID="{A844B165-57BD-DA4B-9F53-070CEC0ED5FD}" presName="composite" presStyleCnt="0">
        <dgm:presLayoutVars>
          <dgm:chMax val="1"/>
          <dgm:chPref val="1"/>
        </dgm:presLayoutVars>
      </dgm:prSet>
      <dgm:spPr/>
    </dgm:pt>
    <dgm:pt modelId="{ACCF5622-F9F9-C44B-88E1-81FBE947D892}" type="pres">
      <dgm:prSet presAssocID="{A844B165-57BD-DA4B-9F53-070CEC0ED5FD}" presName="Accent" presStyleLbl="trAlignAcc1" presStyleIdx="0" presStyleCnt="3">
        <dgm:presLayoutVars>
          <dgm:chMax val="0"/>
          <dgm:chPref val="0"/>
        </dgm:presLayoutVars>
      </dgm:prSet>
      <dgm:spPr/>
    </dgm:pt>
    <dgm:pt modelId="{3384CE9C-D3B4-E340-90F4-CF1ACE5650AB}" type="pres">
      <dgm:prSet presAssocID="{A844B165-57BD-DA4B-9F53-070CEC0ED5FD}" presName="Image" presStyleLbl="alignImgPlace1" presStyleIdx="0" presStyleCnt="3">
        <dgm:presLayoutVars>
          <dgm:chMax val="0"/>
          <dgm:chPref val="0"/>
        </dgm:presLayoutVars>
      </dgm:prSet>
      <dgm:spPr/>
    </dgm:pt>
    <dgm:pt modelId="{A73BF6B4-BCDD-564D-B3CF-AE4F3E24DADF}" type="pres">
      <dgm:prSet presAssocID="{A844B165-57BD-DA4B-9F53-070CEC0ED5FD}" presName="ChildComposite" presStyleCnt="0"/>
      <dgm:spPr/>
    </dgm:pt>
    <dgm:pt modelId="{4C51DE1B-574D-AF4D-98DB-2944F1E7391F}" type="pres">
      <dgm:prSet presAssocID="{A844B165-57BD-DA4B-9F53-070CEC0ED5F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5D4EA9A-B1DF-8A48-8243-FD821012E361}" type="pres">
      <dgm:prSet presAssocID="{A844B165-57BD-DA4B-9F53-070CEC0ED5FD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0893F68D-F71C-D94E-ABEA-6B1668F1D594}" type="pres">
      <dgm:prSet presAssocID="{09A68AF8-AC24-654B-834F-E2F49ECFFB4E}" presName="sibTrans" presStyleCnt="0"/>
      <dgm:spPr/>
    </dgm:pt>
    <dgm:pt modelId="{9CBE49E9-8884-D34C-878D-20ACC290FE3D}" type="pres">
      <dgm:prSet presAssocID="{5DD8C587-148E-6F4E-A145-F6DB34F8D2BA}" presName="composite" presStyleCnt="0">
        <dgm:presLayoutVars>
          <dgm:chMax val="1"/>
          <dgm:chPref val="1"/>
        </dgm:presLayoutVars>
      </dgm:prSet>
      <dgm:spPr/>
    </dgm:pt>
    <dgm:pt modelId="{00B32E5A-5F93-0744-8C14-DC79BA2E12F0}" type="pres">
      <dgm:prSet presAssocID="{5DD8C587-148E-6F4E-A145-F6DB34F8D2BA}" presName="Accent" presStyleLbl="trAlignAcc1" presStyleIdx="1" presStyleCnt="3">
        <dgm:presLayoutVars>
          <dgm:chMax val="0"/>
          <dgm:chPref val="0"/>
        </dgm:presLayoutVars>
      </dgm:prSet>
      <dgm:spPr/>
    </dgm:pt>
    <dgm:pt modelId="{AF1969E5-79B4-D242-9442-3C80A0E66A81}" type="pres">
      <dgm:prSet presAssocID="{5DD8C587-148E-6F4E-A145-F6DB34F8D2BA}" presName="Image" presStyleLbl="alignImgPlace1" presStyleIdx="1" presStyleCnt="3">
        <dgm:presLayoutVars>
          <dgm:chMax val="0"/>
          <dgm:chPref val="0"/>
        </dgm:presLayoutVars>
      </dgm:prSet>
      <dgm:spPr/>
    </dgm:pt>
    <dgm:pt modelId="{F8E7F985-232D-6F4D-9C52-FFF266A81D87}" type="pres">
      <dgm:prSet presAssocID="{5DD8C587-148E-6F4E-A145-F6DB34F8D2BA}" presName="ChildComposite" presStyleCnt="0"/>
      <dgm:spPr/>
    </dgm:pt>
    <dgm:pt modelId="{81030C90-303E-BC48-819E-CA2E05DACACC}" type="pres">
      <dgm:prSet presAssocID="{5DD8C587-148E-6F4E-A145-F6DB34F8D2B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1031980-1B2D-AE49-9F87-9C2C5628202E}" type="pres">
      <dgm:prSet presAssocID="{5DD8C587-148E-6F4E-A145-F6DB34F8D2BA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CBE83F36-81AD-FD40-843C-F8326A639531}" type="pres">
      <dgm:prSet presAssocID="{F741300D-5955-284C-8989-157D4FE55EB4}" presName="sibTrans" presStyleCnt="0"/>
      <dgm:spPr/>
    </dgm:pt>
    <dgm:pt modelId="{53CE980D-30FC-6F4B-87EA-AA18FA263FA1}" type="pres">
      <dgm:prSet presAssocID="{6F986CE5-CFC0-D648-B64D-D11BB8125298}" presName="composite" presStyleCnt="0">
        <dgm:presLayoutVars>
          <dgm:chMax val="1"/>
          <dgm:chPref val="1"/>
        </dgm:presLayoutVars>
      </dgm:prSet>
      <dgm:spPr/>
    </dgm:pt>
    <dgm:pt modelId="{AD9F43B1-B689-9F41-8C54-6E35C3B92C1B}" type="pres">
      <dgm:prSet presAssocID="{6F986CE5-CFC0-D648-B64D-D11BB8125298}" presName="Accent" presStyleLbl="trAlignAcc1" presStyleIdx="2" presStyleCnt="3">
        <dgm:presLayoutVars>
          <dgm:chMax val="0"/>
          <dgm:chPref val="0"/>
        </dgm:presLayoutVars>
      </dgm:prSet>
      <dgm:spPr/>
    </dgm:pt>
    <dgm:pt modelId="{CEDD4CE5-880C-B74C-B18B-156DB81927AC}" type="pres">
      <dgm:prSet presAssocID="{6F986CE5-CFC0-D648-B64D-D11BB8125298}" presName="Image" presStyleLbl="alignImgPlace1" presStyleIdx="2" presStyleCnt="3">
        <dgm:presLayoutVars>
          <dgm:chMax val="0"/>
          <dgm:chPref val="0"/>
        </dgm:presLayoutVars>
      </dgm:prSet>
      <dgm:spPr/>
    </dgm:pt>
    <dgm:pt modelId="{2E654566-12C3-4F4F-82FA-772E848447CA}" type="pres">
      <dgm:prSet presAssocID="{6F986CE5-CFC0-D648-B64D-D11BB8125298}" presName="ChildComposite" presStyleCnt="0"/>
      <dgm:spPr/>
    </dgm:pt>
    <dgm:pt modelId="{00F26F99-8AEF-5142-ADC1-E33387680811}" type="pres">
      <dgm:prSet presAssocID="{6F986CE5-CFC0-D648-B64D-D11BB812529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E44BF9-E417-8449-A433-D542D6E94C09}" type="pres">
      <dgm:prSet presAssocID="{6F986CE5-CFC0-D648-B64D-D11BB8125298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9D868851-ACEB-DA44-A7B9-216F7BF51231}" type="presOf" srcId="{A844B165-57BD-DA4B-9F53-070CEC0ED5FD}" destId="{05D4EA9A-B1DF-8A48-8243-FD821012E361}" srcOrd="0" destOrd="0" presId="urn:microsoft.com/office/officeart/2008/layout/CaptionedPictures"/>
    <dgm:cxn modelId="{A330B95C-FD62-8841-BC72-DD78A3E25661}" srcId="{C110D3A2-99E5-2043-828E-00B8DACB4A3E}" destId="{A844B165-57BD-DA4B-9F53-070CEC0ED5FD}" srcOrd="0" destOrd="0" parTransId="{51C66187-53AD-5748-9664-409383C5E8A6}" sibTransId="{09A68AF8-AC24-654B-834F-E2F49ECFFB4E}"/>
    <dgm:cxn modelId="{9BC40D6A-6DA3-5D48-B585-E1739CD7D625}" type="presOf" srcId="{6F986CE5-CFC0-D648-B64D-D11BB8125298}" destId="{66E44BF9-E417-8449-A433-D542D6E94C09}" srcOrd="0" destOrd="0" presId="urn:microsoft.com/office/officeart/2008/layout/CaptionedPictures"/>
    <dgm:cxn modelId="{91E85B77-0E9B-5F43-887C-8478F24A3DA4}" type="presOf" srcId="{C110D3A2-99E5-2043-828E-00B8DACB4A3E}" destId="{F0A2CBCF-DABF-6041-A25F-1F175AEC792C}" srcOrd="0" destOrd="0" presId="urn:microsoft.com/office/officeart/2008/layout/CaptionedPictures"/>
    <dgm:cxn modelId="{A13C6A94-7D47-A04E-A4D0-93EFDC279766}" srcId="{C110D3A2-99E5-2043-828E-00B8DACB4A3E}" destId="{5DD8C587-148E-6F4E-A145-F6DB34F8D2BA}" srcOrd="1" destOrd="0" parTransId="{AC0C0967-5205-A748-A483-5B67535A2677}" sibTransId="{F741300D-5955-284C-8989-157D4FE55EB4}"/>
    <dgm:cxn modelId="{13EC56DF-C199-F448-8291-52ADA535518D}" type="presOf" srcId="{5DD8C587-148E-6F4E-A145-F6DB34F8D2BA}" destId="{71031980-1B2D-AE49-9F87-9C2C5628202E}" srcOrd="0" destOrd="0" presId="urn:microsoft.com/office/officeart/2008/layout/CaptionedPictures"/>
    <dgm:cxn modelId="{29102EE5-A04A-5E47-9D31-E19053883F7C}" srcId="{C110D3A2-99E5-2043-828E-00B8DACB4A3E}" destId="{6F986CE5-CFC0-D648-B64D-D11BB8125298}" srcOrd="2" destOrd="0" parTransId="{654C8E6B-C476-FD4D-A4F8-8B35EAAFF656}" sibTransId="{8483A3F3-A74B-8E49-8B55-7D46625FABCE}"/>
    <dgm:cxn modelId="{A3E88A96-DAD7-264F-B023-DE3B51DDAAFE}" type="presParOf" srcId="{F0A2CBCF-DABF-6041-A25F-1F175AEC792C}" destId="{8D7800CF-9917-6547-A76F-6C1F00C80A1E}" srcOrd="0" destOrd="0" presId="urn:microsoft.com/office/officeart/2008/layout/CaptionedPictures"/>
    <dgm:cxn modelId="{6A775B72-A119-774A-8F33-EE534ACFCC15}" type="presParOf" srcId="{8D7800CF-9917-6547-A76F-6C1F00C80A1E}" destId="{ACCF5622-F9F9-C44B-88E1-81FBE947D892}" srcOrd="0" destOrd="0" presId="urn:microsoft.com/office/officeart/2008/layout/CaptionedPictures"/>
    <dgm:cxn modelId="{8FFA2EC8-EE92-9D49-A14C-0E6CE41C2988}" type="presParOf" srcId="{8D7800CF-9917-6547-A76F-6C1F00C80A1E}" destId="{3384CE9C-D3B4-E340-90F4-CF1ACE5650AB}" srcOrd="1" destOrd="0" presId="urn:microsoft.com/office/officeart/2008/layout/CaptionedPictures"/>
    <dgm:cxn modelId="{F6F3D115-373C-9A4A-9E3B-474FD2EDEFF6}" type="presParOf" srcId="{8D7800CF-9917-6547-A76F-6C1F00C80A1E}" destId="{A73BF6B4-BCDD-564D-B3CF-AE4F3E24DADF}" srcOrd="2" destOrd="0" presId="urn:microsoft.com/office/officeart/2008/layout/CaptionedPictures"/>
    <dgm:cxn modelId="{118745B6-4454-7F4C-B5EF-5F0D5874BADB}" type="presParOf" srcId="{A73BF6B4-BCDD-564D-B3CF-AE4F3E24DADF}" destId="{4C51DE1B-574D-AF4D-98DB-2944F1E7391F}" srcOrd="0" destOrd="0" presId="urn:microsoft.com/office/officeart/2008/layout/CaptionedPictures"/>
    <dgm:cxn modelId="{80ECFBBC-CECE-2C4B-A215-1EF7241403F2}" type="presParOf" srcId="{A73BF6B4-BCDD-564D-B3CF-AE4F3E24DADF}" destId="{05D4EA9A-B1DF-8A48-8243-FD821012E361}" srcOrd="1" destOrd="0" presId="urn:microsoft.com/office/officeart/2008/layout/CaptionedPictures"/>
    <dgm:cxn modelId="{9A12E005-1074-8447-B801-8CA4F74E095D}" type="presParOf" srcId="{F0A2CBCF-DABF-6041-A25F-1F175AEC792C}" destId="{0893F68D-F71C-D94E-ABEA-6B1668F1D594}" srcOrd="1" destOrd="0" presId="urn:microsoft.com/office/officeart/2008/layout/CaptionedPictures"/>
    <dgm:cxn modelId="{4A6D9838-5E08-7743-9374-BC31AE34D633}" type="presParOf" srcId="{F0A2CBCF-DABF-6041-A25F-1F175AEC792C}" destId="{9CBE49E9-8884-D34C-878D-20ACC290FE3D}" srcOrd="2" destOrd="0" presId="urn:microsoft.com/office/officeart/2008/layout/CaptionedPictures"/>
    <dgm:cxn modelId="{ECBFE62A-ACBC-1647-B0CF-0E9284A46C19}" type="presParOf" srcId="{9CBE49E9-8884-D34C-878D-20ACC290FE3D}" destId="{00B32E5A-5F93-0744-8C14-DC79BA2E12F0}" srcOrd="0" destOrd="0" presId="urn:microsoft.com/office/officeart/2008/layout/CaptionedPictures"/>
    <dgm:cxn modelId="{AF10F632-8DB3-C146-BB78-3ADFC3FF4E24}" type="presParOf" srcId="{9CBE49E9-8884-D34C-878D-20ACC290FE3D}" destId="{AF1969E5-79B4-D242-9442-3C80A0E66A81}" srcOrd="1" destOrd="0" presId="urn:microsoft.com/office/officeart/2008/layout/CaptionedPictures"/>
    <dgm:cxn modelId="{40CB32E9-D6BC-B945-9BA7-EE1E4F62E0FF}" type="presParOf" srcId="{9CBE49E9-8884-D34C-878D-20ACC290FE3D}" destId="{F8E7F985-232D-6F4D-9C52-FFF266A81D87}" srcOrd="2" destOrd="0" presId="urn:microsoft.com/office/officeart/2008/layout/CaptionedPictures"/>
    <dgm:cxn modelId="{686C0EE3-F8E4-084E-A0DA-C7D96319E519}" type="presParOf" srcId="{F8E7F985-232D-6F4D-9C52-FFF266A81D87}" destId="{81030C90-303E-BC48-819E-CA2E05DACACC}" srcOrd="0" destOrd="0" presId="urn:microsoft.com/office/officeart/2008/layout/CaptionedPictures"/>
    <dgm:cxn modelId="{9C059C3F-DFFA-3F4D-9F94-BA50CAE405AB}" type="presParOf" srcId="{F8E7F985-232D-6F4D-9C52-FFF266A81D87}" destId="{71031980-1B2D-AE49-9F87-9C2C5628202E}" srcOrd="1" destOrd="0" presId="urn:microsoft.com/office/officeart/2008/layout/CaptionedPictures"/>
    <dgm:cxn modelId="{645D0CCA-0943-8449-B147-7B2143A037E5}" type="presParOf" srcId="{F0A2CBCF-DABF-6041-A25F-1F175AEC792C}" destId="{CBE83F36-81AD-FD40-843C-F8326A639531}" srcOrd="3" destOrd="0" presId="urn:microsoft.com/office/officeart/2008/layout/CaptionedPictures"/>
    <dgm:cxn modelId="{CDF241C3-1E12-BF40-A7F6-8D9A5B6D1DCE}" type="presParOf" srcId="{F0A2CBCF-DABF-6041-A25F-1F175AEC792C}" destId="{53CE980D-30FC-6F4B-87EA-AA18FA263FA1}" srcOrd="4" destOrd="0" presId="urn:microsoft.com/office/officeart/2008/layout/CaptionedPictures"/>
    <dgm:cxn modelId="{A38295B3-12A2-B749-8B38-313D9A3F036A}" type="presParOf" srcId="{53CE980D-30FC-6F4B-87EA-AA18FA263FA1}" destId="{AD9F43B1-B689-9F41-8C54-6E35C3B92C1B}" srcOrd="0" destOrd="0" presId="urn:microsoft.com/office/officeart/2008/layout/CaptionedPictures"/>
    <dgm:cxn modelId="{35A9147B-1F91-CD48-BCEC-3341C3DC4DA1}" type="presParOf" srcId="{53CE980D-30FC-6F4B-87EA-AA18FA263FA1}" destId="{CEDD4CE5-880C-B74C-B18B-156DB81927AC}" srcOrd="1" destOrd="0" presId="urn:microsoft.com/office/officeart/2008/layout/CaptionedPictures"/>
    <dgm:cxn modelId="{A017476F-2ECE-6B43-A59B-43E1EE6DA8CD}" type="presParOf" srcId="{53CE980D-30FC-6F4B-87EA-AA18FA263FA1}" destId="{2E654566-12C3-4F4F-82FA-772E848447CA}" srcOrd="2" destOrd="0" presId="urn:microsoft.com/office/officeart/2008/layout/CaptionedPictures"/>
    <dgm:cxn modelId="{77C1751D-76D6-6743-8472-9202B276BAE1}" type="presParOf" srcId="{2E654566-12C3-4F4F-82FA-772E848447CA}" destId="{00F26F99-8AEF-5142-ADC1-E33387680811}" srcOrd="0" destOrd="0" presId="urn:microsoft.com/office/officeart/2008/layout/CaptionedPictures"/>
    <dgm:cxn modelId="{EA553A6E-8F84-CB48-BBE0-E3C0190D4FFA}" type="presParOf" srcId="{2E654566-12C3-4F4F-82FA-772E848447CA}" destId="{66E44BF9-E417-8449-A433-D542D6E94C0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0D3A2-99E5-2043-828E-00B8DACB4A3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4B165-57BD-DA4B-9F53-070CEC0ED5FD}">
      <dgm:prSet phldrT="[Text]"/>
      <dgm:spPr/>
      <dgm:t>
        <a:bodyPr/>
        <a:lstStyle/>
        <a:p>
          <a:r>
            <a:rPr lang="en-US" dirty="0"/>
            <a:t>Name, title, areas of responsibility</a:t>
          </a:r>
        </a:p>
      </dgm:t>
    </dgm:pt>
    <dgm:pt modelId="{51C66187-53AD-5748-9664-409383C5E8A6}" type="parTrans" cxnId="{A330B95C-FD62-8841-BC72-DD78A3E25661}">
      <dgm:prSet/>
      <dgm:spPr/>
      <dgm:t>
        <a:bodyPr/>
        <a:lstStyle/>
        <a:p>
          <a:endParaRPr lang="en-US"/>
        </a:p>
      </dgm:t>
    </dgm:pt>
    <dgm:pt modelId="{09A68AF8-AC24-654B-834F-E2F49ECFFB4E}" type="sibTrans" cxnId="{A330B95C-FD62-8841-BC72-DD78A3E25661}">
      <dgm:prSet/>
      <dgm:spPr/>
      <dgm:t>
        <a:bodyPr/>
        <a:lstStyle/>
        <a:p>
          <a:endParaRPr lang="en-US"/>
        </a:p>
      </dgm:t>
    </dgm:pt>
    <dgm:pt modelId="{5DD8C587-148E-6F4E-A145-F6DB34F8D2BA}">
      <dgm:prSet phldrT="[Text]"/>
      <dgm:spPr/>
      <dgm:t>
        <a:bodyPr/>
        <a:lstStyle/>
        <a:p>
          <a:r>
            <a:rPr lang="en-US" dirty="0"/>
            <a:t>Name, title, areas of responsibility</a:t>
          </a:r>
        </a:p>
      </dgm:t>
    </dgm:pt>
    <dgm:pt modelId="{AC0C0967-5205-A748-A483-5B67535A2677}" type="parTrans" cxnId="{A13C6A94-7D47-A04E-A4D0-93EFDC279766}">
      <dgm:prSet/>
      <dgm:spPr/>
      <dgm:t>
        <a:bodyPr/>
        <a:lstStyle/>
        <a:p>
          <a:endParaRPr lang="en-US"/>
        </a:p>
      </dgm:t>
    </dgm:pt>
    <dgm:pt modelId="{F741300D-5955-284C-8989-157D4FE55EB4}" type="sibTrans" cxnId="{A13C6A94-7D47-A04E-A4D0-93EFDC279766}">
      <dgm:prSet/>
      <dgm:spPr/>
      <dgm:t>
        <a:bodyPr/>
        <a:lstStyle/>
        <a:p>
          <a:endParaRPr lang="en-US"/>
        </a:p>
      </dgm:t>
    </dgm:pt>
    <dgm:pt modelId="{6F986CE5-CFC0-D648-B64D-D11BB8125298}">
      <dgm:prSet phldrT="[Text]"/>
      <dgm:spPr/>
      <dgm:t>
        <a:bodyPr/>
        <a:lstStyle/>
        <a:p>
          <a:r>
            <a:rPr lang="en-US" dirty="0"/>
            <a:t>Name, title, areas of responsibility</a:t>
          </a:r>
        </a:p>
      </dgm:t>
    </dgm:pt>
    <dgm:pt modelId="{654C8E6B-C476-FD4D-A4F8-8B35EAAFF656}" type="parTrans" cxnId="{29102EE5-A04A-5E47-9D31-E19053883F7C}">
      <dgm:prSet/>
      <dgm:spPr/>
      <dgm:t>
        <a:bodyPr/>
        <a:lstStyle/>
        <a:p>
          <a:endParaRPr lang="en-US"/>
        </a:p>
      </dgm:t>
    </dgm:pt>
    <dgm:pt modelId="{8483A3F3-A74B-8E49-8B55-7D46625FABCE}" type="sibTrans" cxnId="{29102EE5-A04A-5E47-9D31-E19053883F7C}">
      <dgm:prSet/>
      <dgm:spPr/>
      <dgm:t>
        <a:bodyPr/>
        <a:lstStyle/>
        <a:p>
          <a:endParaRPr lang="en-US"/>
        </a:p>
      </dgm:t>
    </dgm:pt>
    <dgm:pt modelId="{F0A2CBCF-DABF-6041-A25F-1F175AEC792C}" type="pres">
      <dgm:prSet presAssocID="{C110D3A2-99E5-2043-828E-00B8DACB4A3E}" presName="Name0" presStyleCnt="0">
        <dgm:presLayoutVars>
          <dgm:chMax/>
          <dgm:chPref/>
          <dgm:dir/>
        </dgm:presLayoutVars>
      </dgm:prSet>
      <dgm:spPr/>
    </dgm:pt>
    <dgm:pt modelId="{8D7800CF-9917-6547-A76F-6C1F00C80A1E}" type="pres">
      <dgm:prSet presAssocID="{A844B165-57BD-DA4B-9F53-070CEC0ED5FD}" presName="composite" presStyleCnt="0">
        <dgm:presLayoutVars>
          <dgm:chMax val="1"/>
          <dgm:chPref val="1"/>
        </dgm:presLayoutVars>
      </dgm:prSet>
      <dgm:spPr/>
    </dgm:pt>
    <dgm:pt modelId="{ACCF5622-F9F9-C44B-88E1-81FBE947D892}" type="pres">
      <dgm:prSet presAssocID="{A844B165-57BD-DA4B-9F53-070CEC0ED5FD}" presName="Accent" presStyleLbl="trAlignAcc1" presStyleIdx="0" presStyleCnt="3">
        <dgm:presLayoutVars>
          <dgm:chMax val="0"/>
          <dgm:chPref val="0"/>
        </dgm:presLayoutVars>
      </dgm:prSet>
      <dgm:spPr/>
    </dgm:pt>
    <dgm:pt modelId="{3384CE9C-D3B4-E340-90F4-CF1ACE5650AB}" type="pres">
      <dgm:prSet presAssocID="{A844B165-57BD-DA4B-9F53-070CEC0ED5FD}" presName="Image" presStyleLbl="alignImgPlace1" presStyleIdx="0" presStyleCnt="3">
        <dgm:presLayoutVars>
          <dgm:chMax val="0"/>
          <dgm:chPref val="0"/>
        </dgm:presLayoutVars>
      </dgm:prSet>
      <dgm:spPr/>
    </dgm:pt>
    <dgm:pt modelId="{A73BF6B4-BCDD-564D-B3CF-AE4F3E24DADF}" type="pres">
      <dgm:prSet presAssocID="{A844B165-57BD-DA4B-9F53-070CEC0ED5FD}" presName="ChildComposite" presStyleCnt="0"/>
      <dgm:spPr/>
    </dgm:pt>
    <dgm:pt modelId="{4C51DE1B-574D-AF4D-98DB-2944F1E7391F}" type="pres">
      <dgm:prSet presAssocID="{A844B165-57BD-DA4B-9F53-070CEC0ED5F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5D4EA9A-B1DF-8A48-8243-FD821012E361}" type="pres">
      <dgm:prSet presAssocID="{A844B165-57BD-DA4B-9F53-070CEC0ED5FD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0893F68D-F71C-D94E-ABEA-6B1668F1D594}" type="pres">
      <dgm:prSet presAssocID="{09A68AF8-AC24-654B-834F-E2F49ECFFB4E}" presName="sibTrans" presStyleCnt="0"/>
      <dgm:spPr/>
    </dgm:pt>
    <dgm:pt modelId="{9CBE49E9-8884-D34C-878D-20ACC290FE3D}" type="pres">
      <dgm:prSet presAssocID="{5DD8C587-148E-6F4E-A145-F6DB34F8D2BA}" presName="composite" presStyleCnt="0">
        <dgm:presLayoutVars>
          <dgm:chMax val="1"/>
          <dgm:chPref val="1"/>
        </dgm:presLayoutVars>
      </dgm:prSet>
      <dgm:spPr/>
    </dgm:pt>
    <dgm:pt modelId="{00B32E5A-5F93-0744-8C14-DC79BA2E12F0}" type="pres">
      <dgm:prSet presAssocID="{5DD8C587-148E-6F4E-A145-F6DB34F8D2BA}" presName="Accent" presStyleLbl="trAlignAcc1" presStyleIdx="1" presStyleCnt="3">
        <dgm:presLayoutVars>
          <dgm:chMax val="0"/>
          <dgm:chPref val="0"/>
        </dgm:presLayoutVars>
      </dgm:prSet>
      <dgm:spPr/>
    </dgm:pt>
    <dgm:pt modelId="{AF1969E5-79B4-D242-9442-3C80A0E66A81}" type="pres">
      <dgm:prSet presAssocID="{5DD8C587-148E-6F4E-A145-F6DB34F8D2BA}" presName="Image" presStyleLbl="alignImgPlace1" presStyleIdx="1" presStyleCnt="3">
        <dgm:presLayoutVars>
          <dgm:chMax val="0"/>
          <dgm:chPref val="0"/>
        </dgm:presLayoutVars>
      </dgm:prSet>
      <dgm:spPr/>
    </dgm:pt>
    <dgm:pt modelId="{F8E7F985-232D-6F4D-9C52-FFF266A81D87}" type="pres">
      <dgm:prSet presAssocID="{5DD8C587-148E-6F4E-A145-F6DB34F8D2BA}" presName="ChildComposite" presStyleCnt="0"/>
      <dgm:spPr/>
    </dgm:pt>
    <dgm:pt modelId="{81030C90-303E-BC48-819E-CA2E05DACACC}" type="pres">
      <dgm:prSet presAssocID="{5DD8C587-148E-6F4E-A145-F6DB34F8D2B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1031980-1B2D-AE49-9F87-9C2C5628202E}" type="pres">
      <dgm:prSet presAssocID="{5DD8C587-148E-6F4E-A145-F6DB34F8D2BA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CBE83F36-81AD-FD40-843C-F8326A639531}" type="pres">
      <dgm:prSet presAssocID="{F741300D-5955-284C-8989-157D4FE55EB4}" presName="sibTrans" presStyleCnt="0"/>
      <dgm:spPr/>
    </dgm:pt>
    <dgm:pt modelId="{53CE980D-30FC-6F4B-87EA-AA18FA263FA1}" type="pres">
      <dgm:prSet presAssocID="{6F986CE5-CFC0-D648-B64D-D11BB8125298}" presName="composite" presStyleCnt="0">
        <dgm:presLayoutVars>
          <dgm:chMax val="1"/>
          <dgm:chPref val="1"/>
        </dgm:presLayoutVars>
      </dgm:prSet>
      <dgm:spPr/>
    </dgm:pt>
    <dgm:pt modelId="{AD9F43B1-B689-9F41-8C54-6E35C3B92C1B}" type="pres">
      <dgm:prSet presAssocID="{6F986CE5-CFC0-D648-B64D-D11BB8125298}" presName="Accent" presStyleLbl="trAlignAcc1" presStyleIdx="2" presStyleCnt="3">
        <dgm:presLayoutVars>
          <dgm:chMax val="0"/>
          <dgm:chPref val="0"/>
        </dgm:presLayoutVars>
      </dgm:prSet>
      <dgm:spPr/>
    </dgm:pt>
    <dgm:pt modelId="{CEDD4CE5-880C-B74C-B18B-156DB81927AC}" type="pres">
      <dgm:prSet presAssocID="{6F986CE5-CFC0-D648-B64D-D11BB8125298}" presName="Image" presStyleLbl="alignImgPlace1" presStyleIdx="2" presStyleCnt="3">
        <dgm:presLayoutVars>
          <dgm:chMax val="0"/>
          <dgm:chPref val="0"/>
        </dgm:presLayoutVars>
      </dgm:prSet>
      <dgm:spPr/>
    </dgm:pt>
    <dgm:pt modelId="{2E654566-12C3-4F4F-82FA-772E848447CA}" type="pres">
      <dgm:prSet presAssocID="{6F986CE5-CFC0-D648-B64D-D11BB8125298}" presName="ChildComposite" presStyleCnt="0"/>
      <dgm:spPr/>
    </dgm:pt>
    <dgm:pt modelId="{00F26F99-8AEF-5142-ADC1-E33387680811}" type="pres">
      <dgm:prSet presAssocID="{6F986CE5-CFC0-D648-B64D-D11BB812529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E44BF9-E417-8449-A433-D542D6E94C09}" type="pres">
      <dgm:prSet presAssocID="{6F986CE5-CFC0-D648-B64D-D11BB8125298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9D868851-ACEB-DA44-A7B9-216F7BF51231}" type="presOf" srcId="{A844B165-57BD-DA4B-9F53-070CEC0ED5FD}" destId="{05D4EA9A-B1DF-8A48-8243-FD821012E361}" srcOrd="0" destOrd="0" presId="urn:microsoft.com/office/officeart/2008/layout/CaptionedPictures"/>
    <dgm:cxn modelId="{A330B95C-FD62-8841-BC72-DD78A3E25661}" srcId="{C110D3A2-99E5-2043-828E-00B8DACB4A3E}" destId="{A844B165-57BD-DA4B-9F53-070CEC0ED5FD}" srcOrd="0" destOrd="0" parTransId="{51C66187-53AD-5748-9664-409383C5E8A6}" sibTransId="{09A68AF8-AC24-654B-834F-E2F49ECFFB4E}"/>
    <dgm:cxn modelId="{9BC40D6A-6DA3-5D48-B585-E1739CD7D625}" type="presOf" srcId="{6F986CE5-CFC0-D648-B64D-D11BB8125298}" destId="{66E44BF9-E417-8449-A433-D542D6E94C09}" srcOrd="0" destOrd="0" presId="urn:microsoft.com/office/officeart/2008/layout/CaptionedPictures"/>
    <dgm:cxn modelId="{91E85B77-0E9B-5F43-887C-8478F24A3DA4}" type="presOf" srcId="{C110D3A2-99E5-2043-828E-00B8DACB4A3E}" destId="{F0A2CBCF-DABF-6041-A25F-1F175AEC792C}" srcOrd="0" destOrd="0" presId="urn:microsoft.com/office/officeart/2008/layout/CaptionedPictures"/>
    <dgm:cxn modelId="{A13C6A94-7D47-A04E-A4D0-93EFDC279766}" srcId="{C110D3A2-99E5-2043-828E-00B8DACB4A3E}" destId="{5DD8C587-148E-6F4E-A145-F6DB34F8D2BA}" srcOrd="1" destOrd="0" parTransId="{AC0C0967-5205-A748-A483-5B67535A2677}" sibTransId="{F741300D-5955-284C-8989-157D4FE55EB4}"/>
    <dgm:cxn modelId="{13EC56DF-C199-F448-8291-52ADA535518D}" type="presOf" srcId="{5DD8C587-148E-6F4E-A145-F6DB34F8D2BA}" destId="{71031980-1B2D-AE49-9F87-9C2C5628202E}" srcOrd="0" destOrd="0" presId="urn:microsoft.com/office/officeart/2008/layout/CaptionedPictures"/>
    <dgm:cxn modelId="{29102EE5-A04A-5E47-9D31-E19053883F7C}" srcId="{C110D3A2-99E5-2043-828E-00B8DACB4A3E}" destId="{6F986CE5-CFC0-D648-B64D-D11BB8125298}" srcOrd="2" destOrd="0" parTransId="{654C8E6B-C476-FD4D-A4F8-8B35EAAFF656}" sibTransId="{8483A3F3-A74B-8E49-8B55-7D46625FABCE}"/>
    <dgm:cxn modelId="{A3E88A96-DAD7-264F-B023-DE3B51DDAAFE}" type="presParOf" srcId="{F0A2CBCF-DABF-6041-A25F-1F175AEC792C}" destId="{8D7800CF-9917-6547-A76F-6C1F00C80A1E}" srcOrd="0" destOrd="0" presId="urn:microsoft.com/office/officeart/2008/layout/CaptionedPictures"/>
    <dgm:cxn modelId="{6A775B72-A119-774A-8F33-EE534ACFCC15}" type="presParOf" srcId="{8D7800CF-9917-6547-A76F-6C1F00C80A1E}" destId="{ACCF5622-F9F9-C44B-88E1-81FBE947D892}" srcOrd="0" destOrd="0" presId="urn:microsoft.com/office/officeart/2008/layout/CaptionedPictures"/>
    <dgm:cxn modelId="{8FFA2EC8-EE92-9D49-A14C-0E6CE41C2988}" type="presParOf" srcId="{8D7800CF-9917-6547-A76F-6C1F00C80A1E}" destId="{3384CE9C-D3B4-E340-90F4-CF1ACE5650AB}" srcOrd="1" destOrd="0" presId="urn:microsoft.com/office/officeart/2008/layout/CaptionedPictures"/>
    <dgm:cxn modelId="{F6F3D115-373C-9A4A-9E3B-474FD2EDEFF6}" type="presParOf" srcId="{8D7800CF-9917-6547-A76F-6C1F00C80A1E}" destId="{A73BF6B4-BCDD-564D-B3CF-AE4F3E24DADF}" srcOrd="2" destOrd="0" presId="urn:microsoft.com/office/officeart/2008/layout/CaptionedPictures"/>
    <dgm:cxn modelId="{118745B6-4454-7F4C-B5EF-5F0D5874BADB}" type="presParOf" srcId="{A73BF6B4-BCDD-564D-B3CF-AE4F3E24DADF}" destId="{4C51DE1B-574D-AF4D-98DB-2944F1E7391F}" srcOrd="0" destOrd="0" presId="urn:microsoft.com/office/officeart/2008/layout/CaptionedPictures"/>
    <dgm:cxn modelId="{80ECFBBC-CECE-2C4B-A215-1EF7241403F2}" type="presParOf" srcId="{A73BF6B4-BCDD-564D-B3CF-AE4F3E24DADF}" destId="{05D4EA9A-B1DF-8A48-8243-FD821012E361}" srcOrd="1" destOrd="0" presId="urn:microsoft.com/office/officeart/2008/layout/CaptionedPictures"/>
    <dgm:cxn modelId="{9A12E005-1074-8447-B801-8CA4F74E095D}" type="presParOf" srcId="{F0A2CBCF-DABF-6041-A25F-1F175AEC792C}" destId="{0893F68D-F71C-D94E-ABEA-6B1668F1D594}" srcOrd="1" destOrd="0" presId="urn:microsoft.com/office/officeart/2008/layout/CaptionedPictures"/>
    <dgm:cxn modelId="{4A6D9838-5E08-7743-9374-BC31AE34D633}" type="presParOf" srcId="{F0A2CBCF-DABF-6041-A25F-1F175AEC792C}" destId="{9CBE49E9-8884-D34C-878D-20ACC290FE3D}" srcOrd="2" destOrd="0" presId="urn:microsoft.com/office/officeart/2008/layout/CaptionedPictures"/>
    <dgm:cxn modelId="{ECBFE62A-ACBC-1647-B0CF-0E9284A46C19}" type="presParOf" srcId="{9CBE49E9-8884-D34C-878D-20ACC290FE3D}" destId="{00B32E5A-5F93-0744-8C14-DC79BA2E12F0}" srcOrd="0" destOrd="0" presId="urn:microsoft.com/office/officeart/2008/layout/CaptionedPictures"/>
    <dgm:cxn modelId="{AF10F632-8DB3-C146-BB78-3ADFC3FF4E24}" type="presParOf" srcId="{9CBE49E9-8884-D34C-878D-20ACC290FE3D}" destId="{AF1969E5-79B4-D242-9442-3C80A0E66A81}" srcOrd="1" destOrd="0" presId="urn:microsoft.com/office/officeart/2008/layout/CaptionedPictures"/>
    <dgm:cxn modelId="{40CB32E9-D6BC-B945-9BA7-EE1E4F62E0FF}" type="presParOf" srcId="{9CBE49E9-8884-D34C-878D-20ACC290FE3D}" destId="{F8E7F985-232D-6F4D-9C52-FFF266A81D87}" srcOrd="2" destOrd="0" presId="urn:microsoft.com/office/officeart/2008/layout/CaptionedPictures"/>
    <dgm:cxn modelId="{686C0EE3-F8E4-084E-A0DA-C7D96319E519}" type="presParOf" srcId="{F8E7F985-232D-6F4D-9C52-FFF266A81D87}" destId="{81030C90-303E-BC48-819E-CA2E05DACACC}" srcOrd="0" destOrd="0" presId="urn:microsoft.com/office/officeart/2008/layout/CaptionedPictures"/>
    <dgm:cxn modelId="{9C059C3F-DFFA-3F4D-9F94-BA50CAE405AB}" type="presParOf" srcId="{F8E7F985-232D-6F4D-9C52-FFF266A81D87}" destId="{71031980-1B2D-AE49-9F87-9C2C5628202E}" srcOrd="1" destOrd="0" presId="urn:microsoft.com/office/officeart/2008/layout/CaptionedPictures"/>
    <dgm:cxn modelId="{645D0CCA-0943-8449-B147-7B2143A037E5}" type="presParOf" srcId="{F0A2CBCF-DABF-6041-A25F-1F175AEC792C}" destId="{CBE83F36-81AD-FD40-843C-F8326A639531}" srcOrd="3" destOrd="0" presId="urn:microsoft.com/office/officeart/2008/layout/CaptionedPictures"/>
    <dgm:cxn modelId="{CDF241C3-1E12-BF40-A7F6-8D9A5B6D1DCE}" type="presParOf" srcId="{F0A2CBCF-DABF-6041-A25F-1F175AEC792C}" destId="{53CE980D-30FC-6F4B-87EA-AA18FA263FA1}" srcOrd="4" destOrd="0" presId="urn:microsoft.com/office/officeart/2008/layout/CaptionedPictures"/>
    <dgm:cxn modelId="{A38295B3-12A2-B749-8B38-313D9A3F036A}" type="presParOf" srcId="{53CE980D-30FC-6F4B-87EA-AA18FA263FA1}" destId="{AD9F43B1-B689-9F41-8C54-6E35C3B92C1B}" srcOrd="0" destOrd="0" presId="urn:microsoft.com/office/officeart/2008/layout/CaptionedPictures"/>
    <dgm:cxn modelId="{35A9147B-1F91-CD48-BCEC-3341C3DC4DA1}" type="presParOf" srcId="{53CE980D-30FC-6F4B-87EA-AA18FA263FA1}" destId="{CEDD4CE5-880C-B74C-B18B-156DB81927AC}" srcOrd="1" destOrd="0" presId="urn:microsoft.com/office/officeart/2008/layout/CaptionedPictures"/>
    <dgm:cxn modelId="{A017476F-2ECE-6B43-A59B-43E1EE6DA8CD}" type="presParOf" srcId="{53CE980D-30FC-6F4B-87EA-AA18FA263FA1}" destId="{2E654566-12C3-4F4F-82FA-772E848447CA}" srcOrd="2" destOrd="0" presId="urn:microsoft.com/office/officeart/2008/layout/CaptionedPictures"/>
    <dgm:cxn modelId="{77C1751D-76D6-6743-8472-9202B276BAE1}" type="presParOf" srcId="{2E654566-12C3-4F4F-82FA-772E848447CA}" destId="{00F26F99-8AEF-5142-ADC1-E33387680811}" srcOrd="0" destOrd="0" presId="urn:microsoft.com/office/officeart/2008/layout/CaptionedPictures"/>
    <dgm:cxn modelId="{EA553A6E-8F84-CB48-BBE0-E3C0190D4FFA}" type="presParOf" srcId="{2E654566-12C3-4F4F-82FA-772E848447CA}" destId="{66E44BF9-E417-8449-A433-D542D6E94C0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F5622-F9F9-C44B-88E1-81FBE947D892}">
      <dsp:nvSpPr>
        <dsp:cNvPr id="0" name=""/>
        <dsp:cNvSpPr/>
      </dsp:nvSpPr>
      <dsp:spPr>
        <a:xfrm>
          <a:off x="4479" y="265747"/>
          <a:ext cx="2104102" cy="24754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4CE9C-D3B4-E340-90F4-CF1ACE5650AB}">
      <dsp:nvSpPr>
        <dsp:cNvPr id="0" name=""/>
        <dsp:cNvSpPr/>
      </dsp:nvSpPr>
      <dsp:spPr>
        <a:xfrm>
          <a:off x="109684" y="364764"/>
          <a:ext cx="1893692" cy="16090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4EA9A-B1DF-8A48-8243-FD821012E361}">
      <dsp:nvSpPr>
        <dsp:cNvPr id="0" name=""/>
        <dsp:cNvSpPr/>
      </dsp:nvSpPr>
      <dsp:spPr>
        <a:xfrm>
          <a:off x="109684" y="1973783"/>
          <a:ext cx="1893692" cy="66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Name, title, areas of responsibility</a:t>
          </a:r>
        </a:p>
      </dsp:txBody>
      <dsp:txXfrm>
        <a:off x="109684" y="1973783"/>
        <a:ext cx="1893692" cy="668362"/>
      </dsp:txXfrm>
    </dsp:sp>
    <dsp:sp modelId="{00B32E5A-5F93-0744-8C14-DC79BA2E12F0}">
      <dsp:nvSpPr>
        <dsp:cNvPr id="0" name=""/>
        <dsp:cNvSpPr/>
      </dsp:nvSpPr>
      <dsp:spPr>
        <a:xfrm>
          <a:off x="2731546" y="265747"/>
          <a:ext cx="2104102" cy="24754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969E5-79B4-D242-9442-3C80A0E66A81}">
      <dsp:nvSpPr>
        <dsp:cNvPr id="0" name=""/>
        <dsp:cNvSpPr/>
      </dsp:nvSpPr>
      <dsp:spPr>
        <a:xfrm>
          <a:off x="2836751" y="364764"/>
          <a:ext cx="1893692" cy="16090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31980-1B2D-AE49-9F87-9C2C5628202E}">
      <dsp:nvSpPr>
        <dsp:cNvPr id="0" name=""/>
        <dsp:cNvSpPr/>
      </dsp:nvSpPr>
      <dsp:spPr>
        <a:xfrm>
          <a:off x="2836751" y="1973783"/>
          <a:ext cx="1893692" cy="66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Name, title, areas of responsibility</a:t>
          </a:r>
        </a:p>
      </dsp:txBody>
      <dsp:txXfrm>
        <a:off x="2836751" y="1973783"/>
        <a:ext cx="1893692" cy="668362"/>
      </dsp:txXfrm>
    </dsp:sp>
    <dsp:sp modelId="{AD9F43B1-B689-9F41-8C54-6E35C3B92C1B}">
      <dsp:nvSpPr>
        <dsp:cNvPr id="0" name=""/>
        <dsp:cNvSpPr/>
      </dsp:nvSpPr>
      <dsp:spPr>
        <a:xfrm>
          <a:off x="5458612" y="265747"/>
          <a:ext cx="2104102" cy="24754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D4CE5-880C-B74C-B18B-156DB81927AC}">
      <dsp:nvSpPr>
        <dsp:cNvPr id="0" name=""/>
        <dsp:cNvSpPr/>
      </dsp:nvSpPr>
      <dsp:spPr>
        <a:xfrm>
          <a:off x="5563817" y="364764"/>
          <a:ext cx="1893692" cy="16090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44BF9-E417-8449-A433-D542D6E94C09}">
      <dsp:nvSpPr>
        <dsp:cNvPr id="0" name=""/>
        <dsp:cNvSpPr/>
      </dsp:nvSpPr>
      <dsp:spPr>
        <a:xfrm>
          <a:off x="5563817" y="1973783"/>
          <a:ext cx="1893692" cy="66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Name, title, areas of responsibility</a:t>
          </a:r>
        </a:p>
      </dsp:txBody>
      <dsp:txXfrm>
        <a:off x="5563817" y="1973783"/>
        <a:ext cx="1893692" cy="668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F5622-F9F9-C44B-88E1-81FBE947D892}">
      <dsp:nvSpPr>
        <dsp:cNvPr id="0" name=""/>
        <dsp:cNvSpPr/>
      </dsp:nvSpPr>
      <dsp:spPr>
        <a:xfrm>
          <a:off x="4479" y="265747"/>
          <a:ext cx="2104102" cy="24754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4CE9C-D3B4-E340-90F4-CF1ACE5650AB}">
      <dsp:nvSpPr>
        <dsp:cNvPr id="0" name=""/>
        <dsp:cNvSpPr/>
      </dsp:nvSpPr>
      <dsp:spPr>
        <a:xfrm>
          <a:off x="109684" y="364764"/>
          <a:ext cx="1893692" cy="16090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4EA9A-B1DF-8A48-8243-FD821012E361}">
      <dsp:nvSpPr>
        <dsp:cNvPr id="0" name=""/>
        <dsp:cNvSpPr/>
      </dsp:nvSpPr>
      <dsp:spPr>
        <a:xfrm>
          <a:off x="109684" y="1973783"/>
          <a:ext cx="1893692" cy="66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Name, title, areas of responsibility</a:t>
          </a:r>
        </a:p>
      </dsp:txBody>
      <dsp:txXfrm>
        <a:off x="109684" y="1973783"/>
        <a:ext cx="1893692" cy="668362"/>
      </dsp:txXfrm>
    </dsp:sp>
    <dsp:sp modelId="{00B32E5A-5F93-0744-8C14-DC79BA2E12F0}">
      <dsp:nvSpPr>
        <dsp:cNvPr id="0" name=""/>
        <dsp:cNvSpPr/>
      </dsp:nvSpPr>
      <dsp:spPr>
        <a:xfrm>
          <a:off x="2731546" y="265747"/>
          <a:ext cx="2104102" cy="24754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969E5-79B4-D242-9442-3C80A0E66A81}">
      <dsp:nvSpPr>
        <dsp:cNvPr id="0" name=""/>
        <dsp:cNvSpPr/>
      </dsp:nvSpPr>
      <dsp:spPr>
        <a:xfrm>
          <a:off x="2836751" y="364764"/>
          <a:ext cx="1893692" cy="16090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31980-1B2D-AE49-9F87-9C2C5628202E}">
      <dsp:nvSpPr>
        <dsp:cNvPr id="0" name=""/>
        <dsp:cNvSpPr/>
      </dsp:nvSpPr>
      <dsp:spPr>
        <a:xfrm>
          <a:off x="2836751" y="1973783"/>
          <a:ext cx="1893692" cy="66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Name, title, areas of responsibility</a:t>
          </a:r>
        </a:p>
      </dsp:txBody>
      <dsp:txXfrm>
        <a:off x="2836751" y="1973783"/>
        <a:ext cx="1893692" cy="668362"/>
      </dsp:txXfrm>
    </dsp:sp>
    <dsp:sp modelId="{AD9F43B1-B689-9F41-8C54-6E35C3B92C1B}">
      <dsp:nvSpPr>
        <dsp:cNvPr id="0" name=""/>
        <dsp:cNvSpPr/>
      </dsp:nvSpPr>
      <dsp:spPr>
        <a:xfrm>
          <a:off x="5458612" y="265747"/>
          <a:ext cx="2104102" cy="24754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D4CE5-880C-B74C-B18B-156DB81927AC}">
      <dsp:nvSpPr>
        <dsp:cNvPr id="0" name=""/>
        <dsp:cNvSpPr/>
      </dsp:nvSpPr>
      <dsp:spPr>
        <a:xfrm>
          <a:off x="5563817" y="364764"/>
          <a:ext cx="1893692" cy="16090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44BF9-E417-8449-A433-D542D6E94C09}">
      <dsp:nvSpPr>
        <dsp:cNvPr id="0" name=""/>
        <dsp:cNvSpPr/>
      </dsp:nvSpPr>
      <dsp:spPr>
        <a:xfrm>
          <a:off x="5563817" y="1973783"/>
          <a:ext cx="1893692" cy="66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Name, title, areas of responsibility</a:t>
          </a:r>
        </a:p>
      </dsp:txBody>
      <dsp:txXfrm>
        <a:off x="5563817" y="1973783"/>
        <a:ext cx="1893692" cy="668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FF0543-FB73-B34E-BB1E-DDC58F859E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FC64D-CE43-FB48-BA52-1894E530CB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29364-DFB1-814B-8069-6E9A9AC5F45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3603443-7E5C-8C47-853D-F45D42FC8E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ADF1888-136F-CE4A-AC52-095635CA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CA8B8-6407-F443-85B0-40E7247A63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43A5C-8659-BD4C-9A00-857803C64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C4D46-3486-A44E-97EC-EAA43D8666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4D46-3486-A44E-97EC-EAA43D8666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3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3beeabd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53beeabda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How does your project meet your patients’ needs? What value does it bring to your organization? Include concrete wins with *specific* details.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data the submitted to CCHE to share total patients screened, race/ethnicity data, X # of staff trained, etc.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a resilience focused or strengthens-based story or example (patient related, staff related, team related, etc.) that has been inspiring or meaningful for your team in this work.</a:t>
            </a:r>
            <a:endParaRPr lang="en-US" b="0" dirty="0"/>
          </a:p>
        </p:txBody>
      </p:sp>
      <p:sp>
        <p:nvSpPr>
          <p:cNvPr id="207" name="Google Shape;207;g53beeabda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483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3"/>
                </a:solidFill>
                <a:latin typeface="Museo Slab 500" panose="02000000000000000000" pitchFamily="2" charset="0"/>
                <a:cs typeface="Calibri"/>
              </a:rPr>
              <a:t>What tools/resources have been integral to your project? </a:t>
            </a:r>
            <a:r>
              <a:rPr lang="en-US" sz="1200" i="1" dirty="0">
                <a:solidFill>
                  <a:schemeClr val="accent6"/>
                </a:solidFill>
                <a:latin typeface="Museo Slab 500" panose="02000000000000000000" pitchFamily="2" charset="0"/>
                <a:cs typeface="Calibri"/>
              </a:rPr>
              <a:t>Examples could include workflows, patient questionnaires, screening scripts, job descriptions, brochures/pamphlets, etc. </a:t>
            </a:r>
            <a:endParaRPr lang="en-US" sz="1200" dirty="0">
              <a:solidFill>
                <a:schemeClr val="accent6"/>
              </a:solidFill>
              <a:cs typeface="Calibri"/>
            </a:endParaRPr>
          </a:p>
          <a:p>
            <a:endParaRPr lang="en-US" sz="1200" dirty="0">
              <a:solidFill>
                <a:schemeClr val="accent6"/>
              </a:solidFill>
              <a:latin typeface="Museo Slab 500" panose="02000000000000000000" pitchFamily="2" charset="0"/>
              <a:cs typeface="Calibri"/>
            </a:endParaRPr>
          </a:p>
          <a:p>
            <a:r>
              <a:rPr lang="en-US" sz="1200" dirty="0">
                <a:solidFill>
                  <a:schemeClr val="accent6"/>
                </a:solidFill>
                <a:latin typeface="Museo Slab 500" panose="02000000000000000000" pitchFamily="2" charset="0"/>
                <a:cs typeface="Calibri"/>
              </a:rPr>
              <a:t>Reminder: Please email CCI (</a:t>
            </a:r>
            <a:r>
              <a:rPr lang="en-US" sz="1200" dirty="0" err="1">
                <a:solidFill>
                  <a:schemeClr val="accent6"/>
                </a:solidFill>
                <a:latin typeface="Museo Slab 500" panose="02000000000000000000" pitchFamily="2" charset="0"/>
                <a:cs typeface="Calibri"/>
              </a:rPr>
              <a:t>nikki@careinnovations.org</a:t>
            </a:r>
            <a:r>
              <a:rPr lang="en-US" sz="1200" dirty="0">
                <a:solidFill>
                  <a:schemeClr val="accent6"/>
                </a:solidFill>
                <a:latin typeface="Museo Slab 500" panose="02000000000000000000" pitchFamily="2" charset="0"/>
                <a:cs typeface="Calibri"/>
              </a:rPr>
              <a:t>) copies of shareable resources so that we can post to the CALQIC program website</a:t>
            </a:r>
            <a:r>
              <a:rPr lang="en-US" sz="1200" dirty="0">
                <a:solidFill>
                  <a:schemeClr val="accent6"/>
                </a:solidFill>
                <a:cs typeface="Calibri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4D46-3486-A44E-97EC-EAA43D8666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32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chemeClr val="accent3"/>
                </a:solidFill>
                <a:latin typeface="Museo Slab 500" panose="02000000000000000000" pitchFamily="2" charset="0"/>
                <a:cs typeface="Calibri"/>
              </a:rPr>
              <a:t>What are the top 1-2 challenges you’re currently encountering that fellow cohort members or CALQIC support staff can help you with? </a:t>
            </a:r>
            <a:endParaRPr lang="en-US" sz="1200" b="1" i="1" dirty="0">
              <a:solidFill>
                <a:schemeClr val="accent6"/>
              </a:solidFill>
              <a:latin typeface="Museo Slab 500" panose="02000000000000000000" pitchFamily="2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B4683-046A-B845-B8FD-CF190C2ED5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51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8b76b729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98b76b7296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What are your next steps for this work?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0" name="Google Shape;310;g98b76b7296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97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picture of your clinic! </a:t>
            </a:r>
          </a:p>
          <a:p>
            <a:r>
              <a:rPr lang="en-US" i="1" dirty="0"/>
              <a:t>Tip: You can reuse the slides you submitted as a part of the July 2020 kickoff session pre-work.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Complete the bullet points. It’s good to remind other participants who you are, to help orient them.</a:t>
            </a:r>
          </a:p>
          <a:p>
            <a:r>
              <a:rPr lang="en-US" i="1" dirty="0"/>
              <a:t>Tip: You can reuse the slides you submitted as a part of the July 2020 kickoff session pre-work.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Remember to add any additional team members that have joined your team.</a:t>
            </a:r>
          </a:p>
          <a:p>
            <a:r>
              <a:rPr lang="en-US" i="1" dirty="0"/>
              <a:t>Tip: You can reuse the slides you submitted as a part of the July 2020 kickoff session pre-work.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4D46-3486-A44E-97EC-EAA43D8666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98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3beeabd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53beeabda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Think back to when you applied for CALQIC in the spring of 2020</a:t>
            </a:r>
            <a:r>
              <a:rPr lang="en-US" dirty="0"/>
              <a:t>: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How has your ACEs screening and response work changed?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What were you doing before versus now?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What had you planned to do but needed to adapt/abandon?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How has COVID, fires, racial injustices, and other traumas of 2020 impacted your work?</a:t>
            </a:r>
          </a:p>
        </p:txBody>
      </p:sp>
      <p:sp>
        <p:nvSpPr>
          <p:cNvPr id="207" name="Google Shape;207;g53beeabda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82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3beeabd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53beeabda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Think back to to the fall of 2020 when your team completed the capacity assessment. What did you learn?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completing the assessment, we were surprised by: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team’s area(s) of strength: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team’s area(s) for development: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did the assessment results impact your work in CALQIC?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07" name="Google Shape;207;g53beeabda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89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b0667a1df9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gb0667a1df9_1_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Take a look at the roadmap your team submitted to CCI on February 1, 2021: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overall aim did your team include in your roadmap?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did you customize your sub-aims?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relational healing/equity focused sub-aim did your team select? How did you choose that sub-aim and how will you try to put into this practice?</a:t>
            </a:r>
            <a:br>
              <a:rPr lang="en-US" dirty="0"/>
            </a:br>
            <a:endParaRPr lang="en-US" dirty="0"/>
          </a:p>
        </p:txBody>
      </p:sp>
      <p:sp>
        <p:nvSpPr>
          <p:cNvPr id="641" name="Google Shape;641;gb0667a1df9_1_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965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83A9"/>
                </a:solidFill>
                <a:latin typeface="Museo Slab 300" panose="02000000000000000000" pitchFamily="2" charset="0"/>
              </a:rPr>
              <a:t>“Changes” are interventions that you believe will directly improve your aims. A meeting or “team-based care” aren’t changes. Examples of changes are: developing a screening script, testing a screening workflow, offering provider incentives to complete the ACEs Aware training, etc. Be specific!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B4683-046A-B845-B8FD-CF190C2ED5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83A9"/>
                </a:solidFill>
                <a:latin typeface="Museo Slab 300" panose="02000000000000000000" pitchFamily="2" charset="0"/>
              </a:rPr>
              <a:t>“Testing” is trying out the change on a small scale, with a few patients, 1 provider, etc.  </a:t>
            </a:r>
          </a:p>
          <a:p>
            <a:pPr marL="0" indent="0">
              <a:buNone/>
            </a:pPr>
            <a:endParaRPr lang="en-US" sz="1800" b="1" dirty="0">
              <a:solidFill>
                <a:srgbClr val="38383B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38383B"/>
                </a:solidFill>
              </a:rPr>
              <a:t>If you’re testing ideas: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specific idea(s)/change(s) are you testing (or plan to test) for CALQIC?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Who are you testing changes with (i.e., one provider, one care team)?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 you share a summary of your PDSAs for each change? What have you learned from testing?</a:t>
            </a:r>
          </a:p>
          <a:p>
            <a:pPr lvl="1">
              <a:buFontTx/>
              <a:buChar char="-"/>
            </a:pPr>
            <a:r>
              <a:rPr lang="en-US" sz="1600" dirty="0"/>
              <a:t>What happened and did this match your hypotheses/assumptions?</a:t>
            </a:r>
          </a:p>
          <a:p>
            <a:pPr lvl="1">
              <a:buFontTx/>
              <a:buChar char="-"/>
            </a:pPr>
            <a:r>
              <a:rPr lang="en-US" sz="1600" dirty="0"/>
              <a:t>What will you do next? Adapt the change and try again, abandon the change? </a:t>
            </a:r>
            <a:endParaRPr lang="en-US" sz="1600" b="1" dirty="0">
              <a:solidFill>
                <a:srgbClr val="38383B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38383B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38383B"/>
                </a:solidFill>
              </a:rPr>
              <a:t>If you’re not testing ideas: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is your plan for testing the change(s)/idea(s)?</a:t>
            </a:r>
            <a:endParaRPr lang="en-US" sz="16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B4683-046A-B845-B8FD-CF190C2ED5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7C2D2-CD03-F648-AE3E-DA7F46E7C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8BA88-2B15-7243-B8E8-B44FEDEBB780}"/>
              </a:ext>
            </a:extLst>
          </p:cNvPr>
          <p:cNvSpPr/>
          <p:nvPr userDrawn="1"/>
        </p:nvSpPr>
        <p:spPr>
          <a:xfrm>
            <a:off x="0" y="914400"/>
            <a:ext cx="5562600" cy="228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7620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01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A10D-3409-FD4B-8D7E-6FD7A95F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7F35D-B1DD-3B47-A73A-536D0549D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7BCC1D-5E5D-B041-B4F5-026CF91B7D6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4AA41E-5D3E-E543-889F-7899211E0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CENTER FOR CARE INNOVATIONS     |     </a:t>
            </a:r>
            <a:fld id="{124E6FD9-92FF-C64B-8B43-A7A55FF9268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3F408C-913D-6141-B94C-C1026A7EE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1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B6A2-CFB3-3E49-9225-76F3503D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33AEA-1E10-1D44-93C8-B2575551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EDE90B-70DB-9B40-BE1F-8CBC4813DA2E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FB72B7-6EFD-A643-B255-7D0034F57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CENTER FOR CARE INNOVATIONS     |     </a:t>
            </a:r>
            <a:fld id="{124E6FD9-92FF-C64B-8B43-A7A55FF9268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79225-DF1B-A344-B7FC-1597FDE00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57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DF1B4-487C-1744-A1A7-40D0FE0CCB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DE004-D4DC-2146-A023-A4814AB285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4630" y="2209800"/>
            <a:ext cx="2302496" cy="2302497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600">
                <a:latin typeface="Calibri"/>
                <a:cs typeface="Calibri"/>
              </a:defRPr>
            </a:lvl1pPr>
          </a:lstStyle>
          <a:p>
            <a:r>
              <a:rPr lang="en-US" dirty="0"/>
              <a:t>Add a picture or icon visual of your resource/tool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80D40A3-FD94-5B44-A51F-03C23CD056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02386" y="2209800"/>
            <a:ext cx="2302496" cy="2302497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600">
                <a:latin typeface="Calibri"/>
                <a:cs typeface="Calibri"/>
              </a:defRPr>
            </a:lvl1pPr>
          </a:lstStyle>
          <a:p>
            <a:r>
              <a:rPr lang="en-US" dirty="0"/>
              <a:t>Add a picture or icon visual of your resource/tool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56E4A74-9144-1F43-9BCC-0BCD4ED7F5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26874" y="2209800"/>
            <a:ext cx="2302496" cy="2302497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600">
                <a:latin typeface="Calibri"/>
                <a:cs typeface="Calibri"/>
              </a:defRPr>
            </a:lvl1pPr>
          </a:lstStyle>
          <a:p>
            <a:r>
              <a:rPr lang="en-US" dirty="0"/>
              <a:t>Add a picture or icon visual of your resource/tool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2B67FAA-A6E6-FE4A-A4F9-F8BC7E3059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6874" y="4695417"/>
            <a:ext cx="2302496" cy="89008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Add description of resource here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15737EA-DFE1-7448-A4D9-96785883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A4EB3F0-ABBF-6C4C-B45F-0771FB73C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CENTER FOR CARE INNOVATIONS     |     </a:t>
            </a:r>
            <a:fld id="{124E6FD9-92FF-C64B-8B43-A7A55FF9268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35D882-1A0F-854A-A493-EF78D812E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C2B67FAA-A6E6-FE4A-A4F9-F8BC7E3059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884" y="4706688"/>
            <a:ext cx="2302496" cy="89008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Add description of resource here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C2B67FAA-A6E6-FE4A-A4F9-F8BC7E3059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10695" y="4706688"/>
            <a:ext cx="2302496" cy="89008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Add description of resource here</a:t>
            </a:r>
          </a:p>
        </p:txBody>
      </p:sp>
    </p:spTree>
    <p:extLst>
      <p:ext uri="{BB962C8B-B14F-4D97-AF65-F5344CB8AC3E}">
        <p14:creationId xmlns:p14="http://schemas.microsoft.com/office/powerpoint/2010/main" val="4081576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ey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09680" y="2214250"/>
            <a:ext cx="8608001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Calibri"/>
                <a:ea typeface="Museo Slab 300" charset="0"/>
                <a:cs typeface="Calibri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309680" y="3924654"/>
            <a:ext cx="8608001" cy="1371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Calibri"/>
                <a:ea typeface="Museo Slab 300" charset="0"/>
                <a:cs typeface="Calibri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557841" y="2571831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Museo Slab 500" charset="0"/>
                <a:ea typeface="Museo Slab 500" charset="0"/>
                <a:cs typeface="Museo Slab 500" charset="0"/>
              </a:rPr>
              <a:t>1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1557841" y="4243328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Museo Slab 500" charset="0"/>
                <a:ea typeface="Museo Slab 500" charset="0"/>
                <a:cs typeface="Museo Slab 500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E8F17D-6661-484F-B727-7847EBF384B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14478AA-21D9-C044-9264-7E7858C1D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CENTER FOR CARE INNOVATIONS     |     </a:t>
            </a:r>
            <a:fld id="{124E6FD9-92FF-C64B-8B43-A7A55FF9268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5A9786-6E2C-5346-96A8-DDE9E4445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85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Objectives">
  <p:cSld name="1_Key Objective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4"/>
          <p:cNvSpPr txBox="1">
            <a:spLocks noGrp="1"/>
          </p:cNvSpPr>
          <p:nvPr>
            <p:ph type="body" idx="1"/>
          </p:nvPr>
        </p:nvSpPr>
        <p:spPr>
          <a:xfrm>
            <a:off x="1639437" y="1843789"/>
            <a:ext cx="4343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4"/>
          <p:cNvSpPr txBox="1">
            <a:spLocks noGrp="1"/>
          </p:cNvSpPr>
          <p:nvPr>
            <p:ph type="body" idx="2"/>
          </p:nvPr>
        </p:nvSpPr>
        <p:spPr>
          <a:xfrm>
            <a:off x="1639437" y="3236655"/>
            <a:ext cx="4343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4"/>
          <p:cNvSpPr txBox="1">
            <a:spLocks noGrp="1"/>
          </p:cNvSpPr>
          <p:nvPr>
            <p:ph type="body" idx="3"/>
          </p:nvPr>
        </p:nvSpPr>
        <p:spPr>
          <a:xfrm>
            <a:off x="1639437" y="4629521"/>
            <a:ext cx="4343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4"/>
          <p:cNvSpPr txBox="1">
            <a:spLocks noGrp="1"/>
          </p:cNvSpPr>
          <p:nvPr>
            <p:ph type="body" idx="4"/>
          </p:nvPr>
        </p:nvSpPr>
        <p:spPr>
          <a:xfrm>
            <a:off x="6948037" y="1844295"/>
            <a:ext cx="4343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4"/>
          <p:cNvSpPr txBox="1">
            <a:spLocks noGrp="1"/>
          </p:cNvSpPr>
          <p:nvPr>
            <p:ph type="body" idx="5"/>
          </p:nvPr>
        </p:nvSpPr>
        <p:spPr>
          <a:xfrm>
            <a:off x="6948037" y="3226781"/>
            <a:ext cx="4343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4"/>
          <p:cNvSpPr txBox="1">
            <a:spLocks noGrp="1"/>
          </p:cNvSpPr>
          <p:nvPr>
            <p:ph type="body" idx="6"/>
          </p:nvPr>
        </p:nvSpPr>
        <p:spPr>
          <a:xfrm>
            <a:off x="6948037" y="4630280"/>
            <a:ext cx="4343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title"/>
          </p:nvPr>
        </p:nvSpPr>
        <p:spPr>
          <a:xfrm>
            <a:off x="851704" y="697316"/>
            <a:ext cx="10515600" cy="98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4"/>
          <p:cNvSpPr/>
          <p:nvPr/>
        </p:nvSpPr>
        <p:spPr>
          <a:xfrm>
            <a:off x="887597" y="21837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2" name="Google Shape;42;p54"/>
          <p:cNvSpPr/>
          <p:nvPr/>
        </p:nvSpPr>
        <p:spPr>
          <a:xfrm>
            <a:off x="887597" y="35553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3" name="Google Shape;43;p54"/>
          <p:cNvSpPr/>
          <p:nvPr/>
        </p:nvSpPr>
        <p:spPr>
          <a:xfrm>
            <a:off x="887597" y="49269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" name="Google Shape;44;p54"/>
          <p:cNvSpPr/>
          <p:nvPr/>
        </p:nvSpPr>
        <p:spPr>
          <a:xfrm>
            <a:off x="6145397" y="21837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5" name="Google Shape;45;p54"/>
          <p:cNvSpPr/>
          <p:nvPr/>
        </p:nvSpPr>
        <p:spPr>
          <a:xfrm>
            <a:off x="6145397" y="35553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6" name="Google Shape;46;p54"/>
          <p:cNvSpPr/>
          <p:nvPr/>
        </p:nvSpPr>
        <p:spPr>
          <a:xfrm>
            <a:off x="6145397" y="4926929"/>
            <a:ext cx="640080" cy="649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7" name="Google Shape;47;p54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4"/>
          <p:cNvSpPr txBox="1">
            <a:spLocks noGrp="1"/>
          </p:cNvSpPr>
          <p:nvPr>
            <p:ph type="sldNum" idx="12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CENTER FOR CARE INNOVATIONS     |   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54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08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694454-CC42-AB41-B13F-CE9D5FD7F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8011F-E020-F348-9F82-FC21EABBA5AE}"/>
              </a:ext>
            </a:extLst>
          </p:cNvPr>
          <p:cNvSpPr/>
          <p:nvPr userDrawn="1"/>
        </p:nvSpPr>
        <p:spPr>
          <a:xfrm>
            <a:off x="6629400" y="914400"/>
            <a:ext cx="5562600" cy="228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67818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90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62E8E-F44B-2E41-99EA-5738A9A1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08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DC85D-B64E-0149-B2AA-5B310CDC5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2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EE9CD-568B-AD4D-BEA1-ABAADCDE8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99697-2552-0A4A-91EF-850394F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7543800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111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C041B9-0A0E-F645-B992-5DDF5F47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7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DA1B6-0BD9-D942-B227-FDA7DA77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990600"/>
            <a:ext cx="7686040" cy="91645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34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8BEC7-5AA9-C547-9056-B25DB095D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CC034-6F06-8B48-A24A-213CF1FCC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95" b="7799"/>
          <a:stretch/>
        </p:blipFill>
        <p:spPr>
          <a:xfrm>
            <a:off x="-1" y="-1"/>
            <a:ext cx="12192445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F0322-7160-4E45-ADAD-B9CF8612F4D5}"/>
              </a:ext>
            </a:extLst>
          </p:cNvPr>
          <p:cNvSpPr/>
          <p:nvPr userDrawn="1"/>
        </p:nvSpPr>
        <p:spPr>
          <a:xfrm>
            <a:off x="838200" y="662609"/>
            <a:ext cx="10515600" cy="550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101D1B-3252-4141-96EB-6CEA270D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5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AE5BBC-DE66-6041-BCDC-9A848874F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418" y="1986513"/>
            <a:ext cx="4999382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83C7B2-85DA-C343-A65D-8F5D47628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6513"/>
            <a:ext cx="4999383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05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6" t="36094" r="50664" b="36440"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3556F-E1A6-F748-AA72-971386518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42B4-B442-9340-A41D-35761EFA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995-1AC4-A54D-B9E5-C93BCDF6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59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3" r:id="rId10"/>
    <p:sldLayoutId id="2147483674" r:id="rId11"/>
    <p:sldLayoutId id="2147483678" r:id="rId12"/>
    <p:sldLayoutId id="2147483679" r:id="rId13"/>
    <p:sldLayoutId id="214748368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Cond 7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kki@careinnovation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5489-B6CA-48F8-89A8-B8335205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Storyboard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E6C5D-6A35-4DF7-A22D-09F1BA19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3" y="1346944"/>
            <a:ext cx="11353801" cy="4351339"/>
          </a:xfrm>
        </p:spPr>
        <p:txBody>
          <a:bodyPr/>
          <a:lstStyle/>
          <a:p>
            <a:r>
              <a:rPr lang="en-US" dirty="0">
                <a:latin typeface="+mn-lt"/>
              </a:rPr>
              <a:t>During the March 16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midpoint virtual session, all teams will be asked to share parts of your storyboards. These slides are a template to structure your storyboard. Feel free to adapt as you see fit (add additional slides, include extra pictures, use your own organization’s slide template, etc.).</a:t>
            </a:r>
          </a:p>
          <a:p>
            <a:r>
              <a:rPr lang="en-US" b="1" dirty="0">
                <a:latin typeface="+mn-lt"/>
              </a:rPr>
              <a:t>Tips: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 pictures of real team members/staff/patients when possible.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22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color font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bold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to highlight important points.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Feel free to reuse or build on your slides 2-4 from our July program kickoff.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Take a look at the guiding questions in the Notes section of each slide.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While we hope to hear multiple team voices, designate 1 point person to lead the sharing your storyboard during the session.</a:t>
            </a:r>
          </a:p>
          <a:p>
            <a:r>
              <a:rPr lang="en-US" dirty="0">
                <a:latin typeface="+mn-lt"/>
              </a:rPr>
              <a:t>Due </a:t>
            </a:r>
            <a:r>
              <a:rPr lang="en-US" b="1" dirty="0">
                <a:solidFill>
                  <a:schemeClr val="accent3"/>
                </a:solidFill>
                <a:latin typeface="+mn-lt"/>
              </a:rPr>
              <a:t>March 11, 2021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+mn-lt"/>
                <a:hlinkClick r:id="rId3"/>
              </a:rPr>
              <a:t>nikki@careinnovations.org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7D9B-FCD3-4231-ABBB-B92F0982C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CENTER FOR CARE INNOVATIONS     |     </a:t>
            </a:r>
            <a:fld id="{124E6FD9-92FF-C64B-8B43-A7A55FF9268E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B73F1389-0832-2C43-8D28-AB211E3C7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5" y="110778"/>
            <a:ext cx="927841" cy="8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3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01B0127F-1085-0D45-AF16-008C9C91D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5" y="110778"/>
            <a:ext cx="927841" cy="848943"/>
          </a:xfrm>
          <a:prstGeom prst="rect">
            <a:avLst/>
          </a:prstGeom>
        </p:spPr>
      </p:pic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356935" y="124494"/>
            <a:ext cx="1095274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latin typeface="Libre Franklin Thin"/>
                <a:ea typeface="Libre Franklin Thin"/>
                <a:cs typeface="Libre Franklin Thin"/>
                <a:sym typeface="Libre Franklin Thin"/>
              </a:rPr>
              <a:t>[</a:t>
            </a:r>
            <a:r>
              <a:rPr lang="en-US" dirty="0"/>
              <a:t>Impact, Results &amp; Stories to Date</a:t>
            </a:r>
            <a:r>
              <a:rPr lang="en-US" dirty="0">
                <a:latin typeface="Libre Franklin Thin"/>
                <a:ea typeface="Libre Franklin Thin"/>
                <a:cs typeface="Libre Franklin Thin"/>
                <a:sym typeface="Libre Franklin Thin"/>
              </a:rPr>
              <a:t>]</a:t>
            </a:r>
            <a:endParaRPr dirty="0"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577516" y="1187116"/>
            <a:ext cx="10840452" cy="463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indent="-342900">
              <a:spcBef>
                <a:spcPts val="0"/>
              </a:spcBef>
              <a:buClr>
                <a:schemeClr val="dk1"/>
              </a:buClr>
              <a:buSzPts val="2800"/>
            </a:pPr>
            <a:endParaRPr sz="2000" dirty="0">
              <a:latin typeface="+mn-lt"/>
            </a:endParaRPr>
          </a:p>
        </p:txBody>
      </p:sp>
      <p:sp>
        <p:nvSpPr>
          <p:cNvPr id="211" name="Google Shape;21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10</a:t>
            </a:fld>
            <a:endParaRPr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B99B81-6B5E-8B46-ACB6-801B21719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CENTER FOR CARE INNOVATIONS     |     </a:t>
            </a:r>
            <a:fld id="{124E6FD9-92FF-C64B-8B43-A7A55FF9268E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0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5401516" y="1548387"/>
            <a:ext cx="1828800" cy="1828800"/>
          </a:xfrm>
        </p:spPr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9145100" y="1548387"/>
            <a:ext cx="1828800" cy="1828800"/>
          </a:xfrm>
        </p:spPr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1587385" y="1548387"/>
            <a:ext cx="1828800" cy="1828800"/>
          </a:xfrm>
        </p:spPr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132860" y="3485087"/>
            <a:ext cx="2743200" cy="25627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0605" y="0"/>
            <a:ext cx="5697058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  <a:latin typeface="Museo Sans Cond 500" panose="02000000000000000000" pitchFamily="2" charset="77"/>
                <a:cs typeface="Calibri"/>
              </a:rPr>
              <a:t>[Key Tools &amp; Resources]</a:t>
            </a:r>
            <a:endParaRPr lang="en-US" dirty="0">
              <a:solidFill>
                <a:schemeClr val="accent6"/>
              </a:solidFill>
              <a:latin typeface="Museo Sans Cond 500" panose="02000000000000000000" pitchFamily="2" charset="77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193888" y="6334685"/>
            <a:ext cx="5159912" cy="365596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CENTER FOR CARE INNOVATIONS     |     </a:t>
            </a:r>
            <a:fld id="{124E6FD9-92FF-C64B-8B43-A7A55FF9268E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953884" y="3471019"/>
            <a:ext cx="2743200" cy="25928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8710695" y="3471019"/>
            <a:ext cx="2743200" cy="2528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9B6EBC-A5F5-0445-A0C5-D9CB5B7D815B}"/>
              </a:ext>
            </a:extLst>
          </p:cNvPr>
          <p:cNvSpPr/>
          <p:nvPr/>
        </p:nvSpPr>
        <p:spPr>
          <a:xfrm>
            <a:off x="272716" y="929989"/>
            <a:ext cx="1137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Museo Slab 500" panose="02000000000000000000" pitchFamily="2" charset="0"/>
                <a:cs typeface="Calibri"/>
              </a:rPr>
              <a:t>Please email CCI (</a:t>
            </a:r>
            <a:r>
              <a:rPr lang="en-US" dirty="0" err="1">
                <a:solidFill>
                  <a:schemeClr val="accent3"/>
                </a:solidFill>
                <a:latin typeface="Museo Slab 500" panose="02000000000000000000" pitchFamily="2" charset="0"/>
                <a:cs typeface="Calibri"/>
              </a:rPr>
              <a:t>nikki@careinnovations.org</a:t>
            </a:r>
            <a:r>
              <a:rPr lang="en-US" dirty="0">
                <a:solidFill>
                  <a:schemeClr val="accent3"/>
                </a:solidFill>
                <a:latin typeface="Museo Slab 500" panose="02000000000000000000" pitchFamily="2" charset="0"/>
                <a:cs typeface="Calibri"/>
              </a:rPr>
              <a:t>) copies of shareable resources so that we can post to the CALQIC program website</a:t>
            </a:r>
            <a:r>
              <a:rPr lang="en-US" dirty="0">
                <a:solidFill>
                  <a:schemeClr val="accent3"/>
                </a:solidFill>
                <a:cs typeface="Calibri"/>
              </a:rPr>
              <a:t>.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17AFADB6-0481-194E-95CE-694A23AE8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5" y="110778"/>
            <a:ext cx="927841" cy="8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7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09680" y="1732547"/>
            <a:ext cx="8608001" cy="18533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309680" y="3924654"/>
            <a:ext cx="8608001" cy="19307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D7906B-3948-A842-B374-0B9FF78BE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CE41EA-3FF7-AD4A-B6C3-3C749465AE56}"/>
              </a:ext>
            </a:extLst>
          </p:cNvPr>
          <p:cNvSpPr txBox="1">
            <a:spLocks/>
          </p:cNvSpPr>
          <p:nvPr/>
        </p:nvSpPr>
        <p:spPr>
          <a:xfrm>
            <a:off x="481971" y="1031464"/>
            <a:ext cx="10515600" cy="820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Museo Sans Cond 700" panose="02000000000000000000" pitchFamily="2" charset="0"/>
                <a:ea typeface="+mj-ea"/>
                <a:cs typeface="+mj-cs"/>
              </a:defRPr>
            </a:lvl1pPr>
          </a:lstStyle>
          <a:p>
            <a:endParaRPr lang="en-US" sz="1600" b="0" i="1" dirty="0">
              <a:solidFill>
                <a:schemeClr val="accent6"/>
              </a:solidFill>
              <a:latin typeface="Museo Slab 500" panose="02000000000000000000" pitchFamily="2" charset="0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578" y="317541"/>
            <a:ext cx="122581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chemeClr val="accent6"/>
                </a:solidFill>
                <a:latin typeface="Museo Sans Cond 500" panose="02000000000000000000" pitchFamily="2" charset="77"/>
                <a:cs typeface="Calibri"/>
              </a:rPr>
              <a:t>[Current Challenges or Barriers]</a:t>
            </a:r>
          </a:p>
          <a:p>
            <a:endParaRPr lang="en-US" dirty="0"/>
          </a:p>
        </p:txBody>
      </p:sp>
      <p:pic>
        <p:nvPicPr>
          <p:cNvPr id="8" name="Picture 7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A6C8CF87-D70B-7444-9F59-96BF6845E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5" y="110778"/>
            <a:ext cx="927841" cy="8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>
            <a:spLocks noGrp="1"/>
          </p:cNvSpPr>
          <p:nvPr>
            <p:ph type="title"/>
          </p:nvPr>
        </p:nvSpPr>
        <p:spPr>
          <a:xfrm>
            <a:off x="597569" y="28491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lang="en-US" dirty="0">
                <a:latin typeface="Libre Franklin Thin"/>
                <a:ea typeface="Libre Franklin Thin"/>
                <a:cs typeface="Libre Franklin Thin"/>
                <a:sym typeface="Libre Franklin Thin"/>
              </a:rPr>
              <a:t>[</a:t>
            </a:r>
            <a:r>
              <a:rPr lang="en-US" dirty="0"/>
              <a:t>CALQIC Next Steps</a:t>
            </a:r>
            <a:r>
              <a:rPr lang="en-US" dirty="0">
                <a:latin typeface="Libre Franklin Thin"/>
                <a:ea typeface="Libre Franklin Thin"/>
                <a:cs typeface="Libre Franklin Thin"/>
                <a:sym typeface="Libre Franklin Thin"/>
              </a:rPr>
              <a:t>]</a:t>
            </a:r>
            <a:endParaRPr dirty="0"/>
          </a:p>
        </p:txBody>
      </p:sp>
      <p:sp>
        <p:nvSpPr>
          <p:cNvPr id="313" name="Google Shape;313;p40"/>
          <p:cNvSpPr txBox="1">
            <a:spLocks noGrp="1"/>
          </p:cNvSpPr>
          <p:nvPr>
            <p:ph type="body" idx="1"/>
          </p:nvPr>
        </p:nvSpPr>
        <p:spPr>
          <a:xfrm>
            <a:off x="838200" y="1504783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>
              <a:latin typeface="+mn-lt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E9888C1-E9CA-9A47-9598-7F74FFC24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CENTER FOR CARE INNOVATIONS     |     </a:t>
            </a:r>
            <a:fld id="{124E6FD9-92FF-C64B-8B43-A7A55FF9268E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ACAB3BEA-1A0A-9D4F-95D4-C6B5D23D5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5" y="110778"/>
            <a:ext cx="927841" cy="8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618F41-CCC6-4B77-AFE0-0625908C4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17102-BE95-4918-9782-B1CDEBEA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12164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2D4586-DB92-4DDC-A30A-AF93FB6EE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62A5-B2EA-4C2E-BBAF-9A897B017B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Location</a:t>
            </a:r>
          </a:p>
          <a:p>
            <a:r>
              <a:rPr lang="en-US" sz="2800" dirty="0">
                <a:latin typeface="+mn-lt"/>
              </a:rPr>
              <a:t># of Clinic Sites</a:t>
            </a:r>
          </a:p>
          <a:p>
            <a:r>
              <a:rPr lang="en-US" sz="2800" dirty="0">
                <a:latin typeface="+mn-lt"/>
              </a:rPr>
              <a:t>EHR system</a:t>
            </a:r>
          </a:p>
          <a:p>
            <a:r>
              <a:rPr lang="en-US" sz="2800" dirty="0">
                <a:latin typeface="+mn-lt"/>
              </a:rPr>
              <a:t>Important thing to know about our organization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08C22-EF80-486A-B899-1F9F8EBC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pic>
        <p:nvPicPr>
          <p:cNvPr id="6" name="Picture 5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469B82DA-AC0B-5848-97FE-EB90D1D13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386"/>
            <a:ext cx="783771" cy="7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9057-2A27-714E-83DC-377D1337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56" y="2374399"/>
            <a:ext cx="2086143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Our CALQIC Team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89928C-0EE8-F147-95EF-D58AD06C4E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879428"/>
              </p:ext>
            </p:extLst>
          </p:nvPr>
        </p:nvGraphicFramePr>
        <p:xfrm>
          <a:off x="3224462" y="286399"/>
          <a:ext cx="7567195" cy="300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A331F18-7C25-EC4E-A75B-FF26EE9641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115017"/>
              </p:ext>
            </p:extLst>
          </p:nvPr>
        </p:nvGraphicFramePr>
        <p:xfrm>
          <a:off x="3220452" y="3073715"/>
          <a:ext cx="7567195" cy="300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CA83BA3B-76F9-B04D-BB36-2136C32CA6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5" y="110778"/>
            <a:ext cx="927841" cy="84894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17EBAE5-02E6-7E4B-B392-03CB5A0B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CENTER FOR CARE INNOVATIONS     |     </a:t>
            </a:r>
            <a:fld id="{124E6FD9-92FF-C64B-8B43-A7A55FF9268E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8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517358" y="381167"/>
            <a:ext cx="1090061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lang="en-US" dirty="0">
                <a:latin typeface="Libre Franklin Thin"/>
                <a:ea typeface="Libre Franklin Thin"/>
                <a:cs typeface="Libre Franklin Thin"/>
                <a:sym typeface="Libre Franklin Thin"/>
              </a:rPr>
              <a:t>[</a:t>
            </a:r>
            <a:r>
              <a:rPr lang="en-US" dirty="0"/>
              <a:t>How You Pivoted in 2020]</a:t>
            </a:r>
            <a:endParaRPr dirty="0"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902368" y="147269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indent="-342900">
              <a:spcBef>
                <a:spcPts val="0"/>
              </a:spcBef>
              <a:buClr>
                <a:schemeClr val="dk1"/>
              </a:buClr>
              <a:buSzPts val="2800"/>
            </a:pPr>
            <a:endParaRPr sz="2000" dirty="0">
              <a:latin typeface="+mn-lt"/>
            </a:endParaRPr>
          </a:p>
        </p:txBody>
      </p:sp>
      <p:sp>
        <p:nvSpPr>
          <p:cNvPr id="211" name="Google Shape;21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B99B81-6B5E-8B46-ACB6-801B21719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CENTER FOR CARE INNOVATIONS     |     </a:t>
            </a:r>
            <a:fld id="{124E6FD9-92FF-C64B-8B43-A7A55FF9268E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01B0127F-1085-0D45-AF16-008C9C91D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5" y="110778"/>
            <a:ext cx="927841" cy="8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3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01B0127F-1085-0D45-AF16-008C9C91D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5" y="110778"/>
            <a:ext cx="927841" cy="848943"/>
          </a:xfrm>
          <a:prstGeom prst="rect">
            <a:avLst/>
          </a:prstGeom>
        </p:spPr>
      </p:pic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372978" y="349083"/>
            <a:ext cx="1095274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[Fall 2020 Capacity Assessment: What You Learned]</a:t>
            </a:r>
            <a:endParaRPr dirty="0"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902368" y="147269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indent="-342900">
              <a:spcBef>
                <a:spcPts val="0"/>
              </a:spcBef>
              <a:buClr>
                <a:schemeClr val="dk1"/>
              </a:buClr>
              <a:buSzPts val="2800"/>
            </a:pPr>
            <a:endParaRPr sz="2000" dirty="0">
              <a:latin typeface="+mn-lt"/>
            </a:endParaRPr>
          </a:p>
        </p:txBody>
      </p:sp>
      <p:sp>
        <p:nvSpPr>
          <p:cNvPr id="211" name="Google Shape;21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B99B81-6B5E-8B46-ACB6-801B21719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CENTER FOR CARE INNOVATIONS     |     </a:t>
            </a:r>
            <a:fld id="{124E6FD9-92FF-C64B-8B43-A7A55FF9268E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9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b0667a1df9_1_27"/>
          <p:cNvSpPr txBox="1">
            <a:spLocks noGrp="1"/>
          </p:cNvSpPr>
          <p:nvPr>
            <p:ph type="body" idx="1"/>
          </p:nvPr>
        </p:nvSpPr>
        <p:spPr>
          <a:xfrm>
            <a:off x="1639437" y="1843789"/>
            <a:ext cx="4343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5"/>
                </a:solidFill>
                <a:latin typeface="Museo Slab 500" panose="02000000000000000000" pitchFamily="2" charset="0"/>
              </a:rPr>
              <a:t>Train and attest 100% of eligible clinicians through ACES Aware</a:t>
            </a:r>
            <a:endParaRPr sz="2000" dirty="0">
              <a:solidFill>
                <a:schemeClr val="accent5"/>
              </a:solidFill>
              <a:latin typeface="Museo Slab 500" panose="02000000000000000000" pitchFamily="2" charset="0"/>
              <a:sym typeface="Arial"/>
            </a:endParaRPr>
          </a:p>
        </p:txBody>
      </p:sp>
      <p:sp>
        <p:nvSpPr>
          <p:cNvPr id="644" name="Google Shape;644;gb0667a1df9_1_27"/>
          <p:cNvSpPr txBox="1">
            <a:spLocks noGrp="1"/>
          </p:cNvSpPr>
          <p:nvPr>
            <p:ph type="body" idx="2"/>
          </p:nvPr>
        </p:nvSpPr>
        <p:spPr>
          <a:xfrm>
            <a:off x="1639437" y="3390005"/>
            <a:ext cx="4343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5"/>
                </a:solidFill>
                <a:latin typeface="Museo Slab 500" panose="02000000000000000000" pitchFamily="2" charset="0"/>
              </a:rPr>
              <a:t>All participating sites will be screening for ACEs using PEARLS for pediatrics and/or an appropriate tool for adults. </a:t>
            </a:r>
            <a:endParaRPr sz="2000" dirty="0">
              <a:solidFill>
                <a:schemeClr val="accent5"/>
              </a:solidFill>
              <a:latin typeface="Museo Slab 500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5"/>
              </a:solidFill>
              <a:latin typeface="Museo Slab 500" panose="02000000000000000000" pitchFamily="2" charset="0"/>
            </a:endParaRPr>
          </a:p>
        </p:txBody>
      </p:sp>
      <p:sp>
        <p:nvSpPr>
          <p:cNvPr id="645" name="Google Shape;645;gb0667a1df9_1_27"/>
          <p:cNvSpPr txBox="1">
            <a:spLocks noGrp="1"/>
          </p:cNvSpPr>
          <p:nvPr>
            <p:ph type="body" idx="3"/>
          </p:nvPr>
        </p:nvSpPr>
        <p:spPr>
          <a:xfrm>
            <a:off x="1639437" y="4629521"/>
            <a:ext cx="4343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2000" dirty="0">
                <a:solidFill>
                  <a:schemeClr val="accent5"/>
                </a:solidFill>
                <a:latin typeface="Museo Slab 500" panose="02000000000000000000" pitchFamily="2" charset="0"/>
              </a:rPr>
              <a:t>Report screening data by participating sites</a:t>
            </a:r>
            <a:endParaRPr sz="2000" dirty="0">
              <a:solidFill>
                <a:schemeClr val="accent5"/>
              </a:solidFill>
              <a:latin typeface="Museo Slab 500" panose="02000000000000000000" pitchFamily="2" charset="0"/>
            </a:endParaRPr>
          </a:p>
        </p:txBody>
      </p:sp>
      <p:sp>
        <p:nvSpPr>
          <p:cNvPr id="646" name="Google Shape;646;gb0667a1df9_1_27"/>
          <p:cNvSpPr txBox="1">
            <a:spLocks noGrp="1"/>
          </p:cNvSpPr>
          <p:nvPr>
            <p:ph type="body" idx="4"/>
          </p:nvPr>
        </p:nvSpPr>
        <p:spPr>
          <a:xfrm>
            <a:off x="6948037" y="1844295"/>
            <a:ext cx="4343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5"/>
                </a:solidFill>
                <a:latin typeface="Museo Slab 500" panose="02000000000000000000" pitchFamily="2" charset="0"/>
              </a:rPr>
              <a:t>Able to report screening data by race/ethnicity</a:t>
            </a:r>
            <a:endParaRPr sz="2000" dirty="0">
              <a:solidFill>
                <a:schemeClr val="accent5"/>
              </a:solidFill>
              <a:latin typeface="Museo Slab 500" panose="02000000000000000000" pitchFamily="2" charset="0"/>
            </a:endParaRPr>
          </a:p>
        </p:txBody>
      </p:sp>
      <p:sp>
        <p:nvSpPr>
          <p:cNvPr id="647" name="Google Shape;647;gb0667a1df9_1_27"/>
          <p:cNvSpPr txBox="1">
            <a:spLocks noGrp="1"/>
          </p:cNvSpPr>
          <p:nvPr>
            <p:ph type="body" idx="5"/>
          </p:nvPr>
        </p:nvSpPr>
        <p:spPr>
          <a:xfrm>
            <a:off x="6948036" y="3188374"/>
            <a:ext cx="457019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5"/>
                </a:solidFill>
                <a:latin typeface="Museo Slab 500" panose="02000000000000000000" pitchFamily="2" charset="0"/>
              </a:rPr>
              <a:t>Screen at least 50% of the patients in target/eligible population</a:t>
            </a:r>
            <a:endParaRPr sz="2000" dirty="0">
              <a:solidFill>
                <a:schemeClr val="accent5"/>
              </a:solidFill>
              <a:latin typeface="Museo Slab 500" panose="02000000000000000000" pitchFamily="2" charset="0"/>
            </a:endParaRPr>
          </a:p>
        </p:txBody>
      </p:sp>
      <p:sp>
        <p:nvSpPr>
          <p:cNvPr id="648" name="Google Shape;648;gb0667a1df9_1_27"/>
          <p:cNvSpPr txBox="1">
            <a:spLocks noGrp="1"/>
          </p:cNvSpPr>
          <p:nvPr>
            <p:ph type="title"/>
          </p:nvPr>
        </p:nvSpPr>
        <p:spPr>
          <a:xfrm>
            <a:off x="316831" y="256674"/>
            <a:ext cx="105156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latin typeface="Museo Sans Cond 500" panose="02000000000000000000" pitchFamily="2" charset="77"/>
              </a:rPr>
              <a:t>[Your CALQIC Aims &amp; Sub-Aims]</a:t>
            </a:r>
            <a:endParaRPr dirty="0">
              <a:latin typeface="Museo Sans Cond 500" panose="02000000000000000000" pitchFamily="2" charset="77"/>
            </a:endParaRPr>
          </a:p>
        </p:txBody>
      </p:sp>
      <p:sp>
        <p:nvSpPr>
          <p:cNvPr id="651" name="Google Shape;651;gb0667a1df9_1_27"/>
          <p:cNvSpPr txBox="1">
            <a:spLocks noGrp="1"/>
          </p:cNvSpPr>
          <p:nvPr>
            <p:ph type="body" idx="5"/>
          </p:nvPr>
        </p:nvSpPr>
        <p:spPr>
          <a:xfrm>
            <a:off x="7010412" y="4537331"/>
            <a:ext cx="4343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5"/>
                </a:solidFill>
                <a:latin typeface="Museo Slab 500" panose="02000000000000000000" pitchFamily="2" charset="0"/>
              </a:rPr>
              <a:t>Develop your own additional sub-aim(s) to address relational healing and equity.</a:t>
            </a:r>
            <a:endParaRPr sz="2000" dirty="0">
              <a:solidFill>
                <a:schemeClr val="accent5"/>
              </a:solidFill>
              <a:latin typeface="Museo Slab 500" panose="02000000000000000000" pitchFamily="2" charset="0"/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C056C55-B219-EB44-A5B1-EFC85180AE9F}"/>
              </a:ext>
            </a:extLst>
          </p:cNvPr>
          <p:cNvSpPr txBox="1">
            <a:spLocks/>
          </p:cNvSpPr>
          <p:nvPr/>
        </p:nvSpPr>
        <p:spPr>
          <a:xfrm>
            <a:off x="6346288" y="6334683"/>
            <a:ext cx="5159912" cy="36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7273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737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273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1200" b="1" kern="1200">
                <a:solidFill>
                  <a:srgbClr val="FFFFFF"/>
                </a:solidFill>
                <a:latin typeface="Museo Sans Cond 700" panose="02000000000000000000" pitchFamily="2" charset="0"/>
                <a:ea typeface="+mn-ea"/>
                <a:cs typeface="+mn-cs"/>
              </a:rPr>
              <a:t>CENTER FOR CARE INNOVATIONS     |     </a:t>
            </a:r>
            <a:fld id="{124E6FD9-92FF-C64B-8B43-A7A55FF9268E}" type="slidenum">
              <a:rPr lang="en-US" sz="1200" b="1" kern="1200" smtClean="0">
                <a:solidFill>
                  <a:srgbClr val="FFFFFF"/>
                </a:solidFill>
                <a:latin typeface="Museo Sans Cond 700" panose="02000000000000000000" pitchFamily="2" charset="0"/>
                <a:ea typeface="+mn-ea"/>
                <a:cs typeface="+mn-cs"/>
              </a:rPr>
              <a:pPr marL="0" indent="0" algn="r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t>7</a:t>
            </a:fld>
            <a:endParaRPr lang="en-US" sz="1200" b="1" kern="1200" dirty="0">
              <a:solidFill>
                <a:srgbClr val="FFFFFF"/>
              </a:solidFill>
              <a:latin typeface="Museo Sans Cond 700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143E66-0E14-B74D-B2B4-0541A8BADE05}"/>
              </a:ext>
            </a:extLst>
          </p:cNvPr>
          <p:cNvSpPr/>
          <p:nvPr/>
        </p:nvSpPr>
        <p:spPr>
          <a:xfrm>
            <a:off x="320843" y="1170621"/>
            <a:ext cx="1010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Museo Slab 500" panose="02000000000000000000" pitchFamily="2" charset="0"/>
                <a:cs typeface="Calibri"/>
              </a:rPr>
              <a:t>What is your overall CALQIC Aim?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3" name="Picture 12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D2549FBF-A10A-FF4B-A53D-31630D18B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5" y="110778"/>
            <a:ext cx="927841" cy="8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4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4C41-6428-C14E-A19A-160090513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81" y="204488"/>
            <a:ext cx="10780404" cy="1325563"/>
          </a:xfrm>
        </p:spPr>
        <p:txBody>
          <a:bodyPr>
            <a:normAutofit/>
          </a:bodyPr>
          <a:lstStyle/>
          <a:p>
            <a:r>
              <a:rPr lang="en-US" sz="4200" dirty="0"/>
              <a:t>[What are some of your top changes/ideas to achieve your aims?]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76246-650E-BA4F-AB8E-0D2E4DD7B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3999"/>
            <a:ext cx="5181600" cy="4652963"/>
          </a:xfrm>
        </p:spPr>
        <p:txBody>
          <a:bodyPr/>
          <a:lstStyle/>
          <a:p>
            <a:endParaRPr lang="en-US" sz="20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E84B0-5A26-A34B-9E5D-383850820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7957"/>
            <a:ext cx="5181600" cy="4669005"/>
          </a:xfrm>
        </p:spPr>
        <p:txBody>
          <a:bodyPr/>
          <a:lstStyle/>
          <a:p>
            <a:endParaRPr lang="en-US" sz="2000" dirty="0">
              <a:latin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D7906B-3948-A842-B374-0B9FF78BE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" name="Picture 13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D1B71D74-8865-4747-A06C-6A4DEB338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5" y="110778"/>
            <a:ext cx="927841" cy="8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7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AEEF09-22C8-6440-B31E-99F6324B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1" y="284914"/>
            <a:ext cx="11165306" cy="1325563"/>
          </a:xfrm>
        </p:spPr>
        <p:txBody>
          <a:bodyPr>
            <a:normAutofit/>
          </a:bodyPr>
          <a:lstStyle/>
          <a:p>
            <a:r>
              <a:rPr lang="en-US" sz="4200" dirty="0"/>
              <a:t>[What are you testing or what is your plan for testing changes? What have you learned?]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753804-D596-4DC2-BB24-4C45E7C74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821" y="1604211"/>
            <a:ext cx="5181600" cy="4444415"/>
          </a:xfrm>
        </p:spPr>
        <p:txBody>
          <a:bodyPr/>
          <a:lstStyle/>
          <a:p>
            <a:pPr marL="469900" lvl="1" indent="-342900"/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0BC5F-16F1-F64D-BA6D-BCB982C7E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284" y="1633120"/>
            <a:ext cx="5181600" cy="4351338"/>
          </a:xfrm>
        </p:spPr>
        <p:txBody>
          <a:bodyPr/>
          <a:lstStyle/>
          <a:p>
            <a:endParaRPr lang="en-US" sz="2000" dirty="0">
              <a:latin typeface="+mn-lt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C6AEBFF-C11A-8A4A-8530-EB549C5A7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Picture 11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401E3412-A95B-7443-BCEF-28082988D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05" y="110778"/>
            <a:ext cx="927841" cy="8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67694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Full Bleed">
  <a:themeElements>
    <a:clrScheme name="CCI 13">
      <a:dk1>
        <a:srgbClr val="38383B"/>
      </a:dk1>
      <a:lt1>
        <a:srgbClr val="FFFFFF"/>
      </a:lt1>
      <a:dk2>
        <a:srgbClr val="717375"/>
      </a:dk2>
      <a:lt2>
        <a:srgbClr val="E7E6E6"/>
      </a:lt2>
      <a:accent1>
        <a:srgbClr val="EEB111"/>
      </a:accent1>
      <a:accent2>
        <a:srgbClr val="F37320"/>
      </a:accent2>
      <a:accent3>
        <a:srgbClr val="0083A9"/>
      </a:accent3>
      <a:accent4>
        <a:srgbClr val="717375"/>
      </a:accent4>
      <a:accent5>
        <a:srgbClr val="454647"/>
      </a:accent5>
      <a:accent6>
        <a:srgbClr val="38383B"/>
      </a:accent6>
      <a:hlink>
        <a:srgbClr val="F3732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template_169_final" id="{E5628412-B970-5E44-9981-77331D1AE03A}" vid="{7844C5EE-8347-BE43-87BA-D76DAA23D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1142</Words>
  <Application>Microsoft Macintosh PowerPoint</Application>
  <PresentationFormat>Widescreen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Libre Franklin Thin</vt:lpstr>
      <vt:lpstr>Museo Sans Cond 500</vt:lpstr>
      <vt:lpstr>Museo Sans Cond 700</vt:lpstr>
      <vt:lpstr>Museo Slab 300</vt:lpstr>
      <vt:lpstr>Museo Slab 500</vt:lpstr>
      <vt:lpstr>Roboto</vt:lpstr>
      <vt:lpstr>Photo Full Bleed</vt:lpstr>
      <vt:lpstr>Storyboard Tips</vt:lpstr>
      <vt:lpstr>Insert Organization Name</vt:lpstr>
      <vt:lpstr>Who We Are</vt:lpstr>
      <vt:lpstr>Our CALQIC Team</vt:lpstr>
      <vt:lpstr>[How You Pivoted in 2020]</vt:lpstr>
      <vt:lpstr>[Fall 2020 Capacity Assessment: What You Learned]</vt:lpstr>
      <vt:lpstr>[Your CALQIC Aims &amp; Sub-Aims]</vt:lpstr>
      <vt:lpstr>[What are some of your top changes/ideas to achieve your aims?]</vt:lpstr>
      <vt:lpstr>[What are you testing or what is your plan for testing changes? What have you learned?]</vt:lpstr>
      <vt:lpstr>[Impact, Results &amp; Stories to Date]</vt:lpstr>
      <vt:lpstr>[Key Tools &amp; Resources]</vt:lpstr>
      <vt:lpstr>PowerPoint Presentation</vt:lpstr>
      <vt:lpstr>[CALQIC Next Steps]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PHLN Bright Spot Organizations December 11, 2018</dc:title>
  <dc:creator>Kuo, Anda</dc:creator>
  <cp:lastModifiedBy>Megan O'Brien</cp:lastModifiedBy>
  <cp:revision>93</cp:revision>
  <dcterms:modified xsi:type="dcterms:W3CDTF">2021-02-18T00:26:19Z</dcterms:modified>
</cp:coreProperties>
</file>