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1" r:id="rId4"/>
    <p:sldId id="263" r:id="rId5"/>
    <p:sldId id="260" r:id="rId6"/>
  </p:sldIdLst>
  <p:sldSz cx="9144000" cy="6858000" type="screen4x3"/>
  <p:notesSz cx="7315200" cy="96012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0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7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E3C387-A2C1-4DE2-BB8D-832401EF9CD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4E4B32-52B5-4194-B75C-8C7C3D6BFF0E}">
      <dgm:prSet phldrT="[Text]" custT="1"/>
      <dgm:spPr>
        <a:noFill/>
        <a:ln w="19050">
          <a:solidFill>
            <a:schemeClr val="tx2"/>
          </a:solidFill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Care Management/ Population Health</a:t>
          </a:r>
        </a:p>
      </dgm:t>
    </dgm:pt>
    <dgm:pt modelId="{67559789-5A31-44EC-A7B3-927845B91A18}" type="parTrans" cxnId="{1D22C90B-8488-489E-8145-2F0803B0DB91}">
      <dgm:prSet/>
      <dgm:spPr/>
      <dgm:t>
        <a:bodyPr/>
        <a:lstStyle/>
        <a:p>
          <a:endParaRPr lang="en-US"/>
        </a:p>
      </dgm:t>
    </dgm:pt>
    <dgm:pt modelId="{2FE8CA88-3569-4EFB-9C90-90BB54D8F16A}" type="sibTrans" cxnId="{1D22C90B-8488-489E-8145-2F0803B0DB91}">
      <dgm:prSet/>
      <dgm:spPr/>
      <dgm:t>
        <a:bodyPr/>
        <a:lstStyle/>
        <a:p>
          <a:endParaRPr lang="en-US"/>
        </a:p>
      </dgm:t>
    </dgm:pt>
    <dgm:pt modelId="{FA8ED8A0-D6FB-40D1-A307-A55721BF69DB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b="0" dirty="0"/>
            <a:t>Risk adjustment/rate setting</a:t>
          </a:r>
        </a:p>
      </dgm:t>
    </dgm:pt>
    <dgm:pt modelId="{FC6F5931-CCE4-4179-A71E-19E339402C5F}" type="parTrans" cxnId="{C3DD9A63-1BD0-4EFF-BB19-8D9DE4899A5A}">
      <dgm:prSet/>
      <dgm:spPr/>
      <dgm:t>
        <a:bodyPr/>
        <a:lstStyle/>
        <a:p>
          <a:endParaRPr lang="en-US"/>
        </a:p>
      </dgm:t>
    </dgm:pt>
    <dgm:pt modelId="{5D32641C-5C94-4171-A352-9DC4A1D5A4CB}" type="sibTrans" cxnId="{C3DD9A63-1BD0-4EFF-BB19-8D9DE4899A5A}">
      <dgm:prSet/>
      <dgm:spPr/>
      <dgm:t>
        <a:bodyPr/>
        <a:lstStyle/>
        <a:p>
          <a:endParaRPr lang="en-US"/>
        </a:p>
      </dgm:t>
    </dgm:pt>
    <dgm:pt modelId="{96B81377-31D5-4095-9145-7FE8D70E8176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Provider network adequacy management</a:t>
          </a:r>
        </a:p>
      </dgm:t>
    </dgm:pt>
    <dgm:pt modelId="{5FA197F9-0FA1-4D4E-A8D4-B6B66DA1C5AA}" type="parTrans" cxnId="{C0E346B6-763C-402C-B672-C806E004FE8D}">
      <dgm:prSet/>
      <dgm:spPr/>
      <dgm:t>
        <a:bodyPr/>
        <a:lstStyle/>
        <a:p>
          <a:endParaRPr lang="en-US"/>
        </a:p>
      </dgm:t>
    </dgm:pt>
    <dgm:pt modelId="{AB1AF839-03D8-4F17-B25D-72B18E75B72F}" type="sibTrans" cxnId="{C0E346B6-763C-402C-B672-C806E004FE8D}">
      <dgm:prSet/>
      <dgm:spPr/>
      <dgm:t>
        <a:bodyPr/>
        <a:lstStyle/>
        <a:p>
          <a:endParaRPr lang="en-US"/>
        </a:p>
      </dgm:t>
    </dgm:pt>
    <dgm:pt modelId="{03DAF3F6-C382-4270-9610-21E0228F5B88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Member enrollment and registration</a:t>
          </a:r>
        </a:p>
      </dgm:t>
    </dgm:pt>
    <dgm:pt modelId="{AD36232F-D331-4910-9D68-3208AEC87EC6}" type="parTrans" cxnId="{C7ABDDF3-E554-4B96-8FEE-DAAAFA3B2874}">
      <dgm:prSet/>
      <dgm:spPr/>
      <dgm:t>
        <a:bodyPr/>
        <a:lstStyle/>
        <a:p>
          <a:endParaRPr lang="en-US"/>
        </a:p>
      </dgm:t>
    </dgm:pt>
    <dgm:pt modelId="{63700B5E-EAA8-4E80-A8EC-D1BF7FDE18C0}" type="sibTrans" cxnId="{C7ABDDF3-E554-4B96-8FEE-DAAAFA3B2874}">
      <dgm:prSet/>
      <dgm:spPr/>
      <dgm:t>
        <a:bodyPr/>
        <a:lstStyle/>
        <a:p>
          <a:endParaRPr lang="en-US"/>
        </a:p>
      </dgm:t>
    </dgm:pt>
    <dgm:pt modelId="{468E3A5E-55C5-402C-AC45-D7E03F2D3365}">
      <dgm:prSet phldrT="[Text]" custT="1"/>
      <dgm:spPr>
        <a:noFill/>
        <a:ln w="19050">
          <a:solidFill>
            <a:schemeClr val="tx2"/>
          </a:solidFill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PCPs, Clinicians</a:t>
          </a:r>
          <a:endParaRPr lang="en-US" sz="1600" dirty="0"/>
        </a:p>
      </dgm:t>
    </dgm:pt>
    <dgm:pt modelId="{D8FF48A0-17BA-4E90-BE94-EBDCB0C6DF3E}" type="parTrans" cxnId="{04FC834D-BDDC-4868-AE54-D4B3AE11C7E9}">
      <dgm:prSet/>
      <dgm:spPr/>
      <dgm:t>
        <a:bodyPr/>
        <a:lstStyle/>
        <a:p>
          <a:endParaRPr lang="en-US"/>
        </a:p>
      </dgm:t>
    </dgm:pt>
    <dgm:pt modelId="{A2057851-C146-47F1-A5D1-E223A043E5B2}" type="sibTrans" cxnId="{04FC834D-BDDC-4868-AE54-D4B3AE11C7E9}">
      <dgm:prSet/>
      <dgm:spPr/>
      <dgm:t>
        <a:bodyPr/>
        <a:lstStyle/>
        <a:p>
          <a:endParaRPr lang="en-US"/>
        </a:p>
      </dgm:t>
    </dgm:pt>
    <dgm:pt modelId="{7C81B254-F10C-4B7E-A424-D3C4ECCD6270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Clinical decision support</a:t>
          </a:r>
        </a:p>
      </dgm:t>
    </dgm:pt>
    <dgm:pt modelId="{B834A2F6-9C79-4558-901A-1C88D6769981}" type="parTrans" cxnId="{4ED3DA5A-ADAC-4663-821C-5BAC04D68D51}">
      <dgm:prSet/>
      <dgm:spPr/>
      <dgm:t>
        <a:bodyPr/>
        <a:lstStyle/>
        <a:p>
          <a:endParaRPr lang="en-US"/>
        </a:p>
      </dgm:t>
    </dgm:pt>
    <dgm:pt modelId="{2222CED2-17A5-4BE5-A489-E7D2C76D5CFF}" type="sibTrans" cxnId="{4ED3DA5A-ADAC-4663-821C-5BAC04D68D51}">
      <dgm:prSet/>
      <dgm:spPr/>
      <dgm:t>
        <a:bodyPr/>
        <a:lstStyle/>
        <a:p>
          <a:endParaRPr lang="en-US"/>
        </a:p>
      </dgm:t>
    </dgm:pt>
    <dgm:pt modelId="{5357418A-7C50-452D-B31A-007F8BB4E32A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Provider referrals</a:t>
          </a:r>
        </a:p>
      </dgm:t>
    </dgm:pt>
    <dgm:pt modelId="{885E636D-3AE7-4B20-A217-3B73608296F2}" type="parTrans" cxnId="{BEBDF49C-66E1-4ED7-9288-C9C9881F12F3}">
      <dgm:prSet/>
      <dgm:spPr/>
      <dgm:t>
        <a:bodyPr/>
        <a:lstStyle/>
        <a:p>
          <a:endParaRPr lang="en-US"/>
        </a:p>
      </dgm:t>
    </dgm:pt>
    <dgm:pt modelId="{20A4A4E5-B4B0-400E-AEDA-6E2F87262B2F}" type="sibTrans" cxnId="{BEBDF49C-66E1-4ED7-9288-C9C9881F12F3}">
      <dgm:prSet/>
      <dgm:spPr/>
      <dgm:t>
        <a:bodyPr/>
        <a:lstStyle/>
        <a:p>
          <a:endParaRPr lang="en-US"/>
        </a:p>
      </dgm:t>
    </dgm:pt>
    <dgm:pt modelId="{5FDC2B5C-5098-466C-BFEE-3AA151879890}">
      <dgm:prSet phldrT="[Text]" custT="1"/>
      <dgm:spPr>
        <a:noFill/>
        <a:ln w="19050">
          <a:solidFill>
            <a:schemeClr val="tx2"/>
          </a:solidFill>
        </a:ln>
      </dgm:spPr>
      <dgm:t>
        <a:bodyPr/>
        <a:lstStyle/>
        <a:p>
          <a:r>
            <a:rPr lang="en-US" sz="1600">
              <a:solidFill>
                <a:schemeClr val="tx1"/>
              </a:solidFill>
            </a:rPr>
            <a:t>Quality</a:t>
          </a:r>
          <a:endParaRPr lang="en-US" sz="1600" dirty="0"/>
        </a:p>
      </dgm:t>
    </dgm:pt>
    <dgm:pt modelId="{9A5C4C4A-94F2-46A7-8195-B9BBB41B5247}" type="parTrans" cxnId="{DCABF847-C3AB-428D-950A-0FE3F93B74C3}">
      <dgm:prSet/>
      <dgm:spPr/>
      <dgm:t>
        <a:bodyPr/>
        <a:lstStyle/>
        <a:p>
          <a:endParaRPr lang="en-US"/>
        </a:p>
      </dgm:t>
    </dgm:pt>
    <dgm:pt modelId="{9F574C6C-5DB1-4B23-B1CA-466318DD70A8}" type="sibTrans" cxnId="{DCABF847-C3AB-428D-950A-0FE3F93B74C3}">
      <dgm:prSet/>
      <dgm:spPr/>
      <dgm:t>
        <a:bodyPr/>
        <a:lstStyle/>
        <a:p>
          <a:endParaRPr lang="en-US"/>
        </a:p>
      </dgm:t>
    </dgm:pt>
    <dgm:pt modelId="{335D2B5A-A0F0-48D3-B5C6-33912B137B4E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b="0" dirty="0"/>
            <a:t>Program evaluation</a:t>
          </a:r>
        </a:p>
      </dgm:t>
    </dgm:pt>
    <dgm:pt modelId="{79DB7841-72EF-429B-948C-6414551CD246}" type="parTrans" cxnId="{DE3C8F9A-C0E7-43AB-B06C-7F380C3C7553}">
      <dgm:prSet/>
      <dgm:spPr/>
      <dgm:t>
        <a:bodyPr/>
        <a:lstStyle/>
        <a:p>
          <a:endParaRPr lang="en-US"/>
        </a:p>
      </dgm:t>
    </dgm:pt>
    <dgm:pt modelId="{047CE424-8BFF-473F-9B06-21EA195D03B0}" type="sibTrans" cxnId="{DE3C8F9A-C0E7-43AB-B06C-7F380C3C7553}">
      <dgm:prSet/>
      <dgm:spPr/>
      <dgm:t>
        <a:bodyPr/>
        <a:lstStyle/>
        <a:p>
          <a:endParaRPr lang="en-US"/>
        </a:p>
      </dgm:t>
    </dgm:pt>
    <dgm:pt modelId="{5C287622-50D6-4414-B6C5-57B6A62EC9ED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NCQA accreditation </a:t>
          </a:r>
        </a:p>
      </dgm:t>
    </dgm:pt>
    <dgm:pt modelId="{53F8060A-F338-4240-BF3B-1943477C7BEA}" type="parTrans" cxnId="{30B282A0-5F19-40C9-AB7B-DC73D00A0D5F}">
      <dgm:prSet/>
      <dgm:spPr/>
      <dgm:t>
        <a:bodyPr/>
        <a:lstStyle/>
        <a:p>
          <a:endParaRPr lang="en-US"/>
        </a:p>
      </dgm:t>
    </dgm:pt>
    <dgm:pt modelId="{F4410019-8075-42DB-A98C-BB8D5EA44230}" type="sibTrans" cxnId="{30B282A0-5F19-40C9-AB7B-DC73D00A0D5F}">
      <dgm:prSet/>
      <dgm:spPr/>
      <dgm:t>
        <a:bodyPr/>
        <a:lstStyle/>
        <a:p>
          <a:endParaRPr lang="en-US"/>
        </a:p>
      </dgm:t>
    </dgm:pt>
    <dgm:pt modelId="{65A4AD15-DB7A-4B77-A4E0-31A34A4074CA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State reporting</a:t>
          </a:r>
        </a:p>
      </dgm:t>
    </dgm:pt>
    <dgm:pt modelId="{EE4255E2-F15A-46FD-8C0D-A0D3C77CA87A}" type="parTrans" cxnId="{B2EB23C6-1142-4ED1-AEF8-71E180DA199C}">
      <dgm:prSet/>
      <dgm:spPr/>
      <dgm:t>
        <a:bodyPr/>
        <a:lstStyle/>
        <a:p>
          <a:endParaRPr lang="en-US"/>
        </a:p>
      </dgm:t>
    </dgm:pt>
    <dgm:pt modelId="{C6888E8D-F8C7-4607-9F92-BDCC9C4400E8}" type="sibTrans" cxnId="{B2EB23C6-1142-4ED1-AEF8-71E180DA199C}">
      <dgm:prSet/>
      <dgm:spPr/>
      <dgm:t>
        <a:bodyPr/>
        <a:lstStyle/>
        <a:p>
          <a:endParaRPr lang="en-US"/>
        </a:p>
      </dgm:t>
    </dgm:pt>
    <dgm:pt modelId="{9064BCDC-67DF-4A67-ACAE-806EAB77D08A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Pay for performance</a:t>
          </a:r>
        </a:p>
      </dgm:t>
    </dgm:pt>
    <dgm:pt modelId="{3BD650BE-EC58-4115-99B8-AFCB0DAFE340}" type="parTrans" cxnId="{0C5F80E4-4FE7-4320-B19B-0DE50E2B32DD}">
      <dgm:prSet/>
      <dgm:spPr/>
      <dgm:t>
        <a:bodyPr/>
        <a:lstStyle/>
        <a:p>
          <a:endParaRPr lang="en-US"/>
        </a:p>
      </dgm:t>
    </dgm:pt>
    <dgm:pt modelId="{B8422ADD-1C7E-4011-B83F-7C787BD9FE85}" type="sibTrans" cxnId="{0C5F80E4-4FE7-4320-B19B-0DE50E2B32DD}">
      <dgm:prSet/>
      <dgm:spPr/>
      <dgm:t>
        <a:bodyPr/>
        <a:lstStyle/>
        <a:p>
          <a:endParaRPr lang="en-US"/>
        </a:p>
      </dgm:t>
    </dgm:pt>
    <dgm:pt modelId="{46B14982-7969-4EA1-8D60-D09051B6D88C}">
      <dgm:prSet phldrT="[Text]" custT="1"/>
      <dgm:spPr>
        <a:noFill/>
        <a:ln w="19050">
          <a:noFill/>
        </a:ln>
      </dgm:spPr>
      <dgm:t>
        <a:bodyPr/>
        <a:lstStyle/>
        <a:p>
          <a:r>
            <a:rPr lang="en-US" sz="1400" b="0" dirty="0"/>
            <a:t>Risk stratification and prediction</a:t>
          </a:r>
        </a:p>
      </dgm:t>
    </dgm:pt>
    <dgm:pt modelId="{BD9051F8-C6C7-4B00-8478-A0B90EFD16A7}" type="parTrans" cxnId="{AE21FEEB-D3B6-4C9B-B177-5D9FE6C1A34E}">
      <dgm:prSet/>
      <dgm:spPr/>
      <dgm:t>
        <a:bodyPr/>
        <a:lstStyle/>
        <a:p>
          <a:endParaRPr lang="en-US"/>
        </a:p>
      </dgm:t>
    </dgm:pt>
    <dgm:pt modelId="{EDF757C6-55C7-48F7-B91D-4215F9262EF5}" type="sibTrans" cxnId="{AE21FEEB-D3B6-4C9B-B177-5D9FE6C1A34E}">
      <dgm:prSet/>
      <dgm:spPr/>
      <dgm:t>
        <a:bodyPr/>
        <a:lstStyle/>
        <a:p>
          <a:endParaRPr lang="en-US"/>
        </a:p>
      </dgm:t>
    </dgm:pt>
    <dgm:pt modelId="{330AEE6C-B32E-450D-AA2E-661C0BB2E17F}">
      <dgm:prSet phldrT="[Text]" custT="1"/>
      <dgm:spPr>
        <a:noFill/>
        <a:ln w="19050">
          <a:noFill/>
        </a:ln>
      </dgm:spPr>
      <dgm:t>
        <a:bodyPr/>
        <a:lstStyle/>
        <a:p>
          <a:r>
            <a:rPr lang="en-US" sz="1400" dirty="0"/>
            <a:t>Patient engagement</a:t>
          </a:r>
        </a:p>
      </dgm:t>
    </dgm:pt>
    <dgm:pt modelId="{45BC5E84-636D-4C3F-8D4B-7F41A21EF7E1}" type="parTrans" cxnId="{97DA150A-E0B0-4AC9-962A-18E0C9D516EC}">
      <dgm:prSet/>
      <dgm:spPr/>
      <dgm:t>
        <a:bodyPr/>
        <a:lstStyle/>
        <a:p>
          <a:endParaRPr lang="en-US"/>
        </a:p>
      </dgm:t>
    </dgm:pt>
    <dgm:pt modelId="{33666F6D-19DC-43DF-A744-5ABD28839B1B}" type="sibTrans" cxnId="{97DA150A-E0B0-4AC9-962A-18E0C9D516EC}">
      <dgm:prSet/>
      <dgm:spPr/>
      <dgm:t>
        <a:bodyPr/>
        <a:lstStyle/>
        <a:p>
          <a:endParaRPr lang="en-US"/>
        </a:p>
      </dgm:t>
    </dgm:pt>
    <dgm:pt modelId="{59711128-08F0-4033-8892-0C57FF57CC3D}">
      <dgm:prSet phldrT="[Text]" custT="1"/>
      <dgm:spPr>
        <a:noFill/>
        <a:ln w="19050">
          <a:noFill/>
        </a:ln>
      </dgm:spPr>
      <dgm:t>
        <a:bodyPr/>
        <a:lstStyle/>
        <a:p>
          <a:r>
            <a:rPr lang="en-US" sz="1400" dirty="0"/>
            <a:t>Discharge management</a:t>
          </a:r>
        </a:p>
      </dgm:t>
    </dgm:pt>
    <dgm:pt modelId="{C9FC5BF3-39D2-474D-AB27-7A76D697F597}" type="parTrans" cxnId="{C4373915-4565-4834-BE7E-866BD1B011D1}">
      <dgm:prSet/>
      <dgm:spPr/>
      <dgm:t>
        <a:bodyPr/>
        <a:lstStyle/>
        <a:p>
          <a:endParaRPr lang="en-US"/>
        </a:p>
      </dgm:t>
    </dgm:pt>
    <dgm:pt modelId="{F7315583-936B-415E-ACA2-A92B22A3FC71}" type="sibTrans" cxnId="{C4373915-4565-4834-BE7E-866BD1B011D1}">
      <dgm:prSet/>
      <dgm:spPr/>
      <dgm:t>
        <a:bodyPr/>
        <a:lstStyle/>
        <a:p>
          <a:endParaRPr lang="en-US"/>
        </a:p>
      </dgm:t>
    </dgm:pt>
    <dgm:pt modelId="{3008B383-EF61-44CD-A926-9DCE361E3B72}">
      <dgm:prSet phldrT="[Text]" custT="1"/>
      <dgm:spPr>
        <a:noFill/>
        <a:ln w="19050">
          <a:noFill/>
        </a:ln>
      </dgm:spPr>
      <dgm:t>
        <a:bodyPr/>
        <a:lstStyle/>
        <a:p>
          <a:r>
            <a:rPr lang="en-US" sz="1400" dirty="0"/>
            <a:t>Gaps in care</a:t>
          </a:r>
        </a:p>
      </dgm:t>
    </dgm:pt>
    <dgm:pt modelId="{DB3BF16A-676D-4666-A217-C1CBB5ADFBDE}" type="parTrans" cxnId="{8D6BC126-91CB-4A59-8C3D-185ECA08E6E3}">
      <dgm:prSet/>
      <dgm:spPr/>
      <dgm:t>
        <a:bodyPr/>
        <a:lstStyle/>
        <a:p>
          <a:endParaRPr lang="en-US"/>
        </a:p>
      </dgm:t>
    </dgm:pt>
    <dgm:pt modelId="{8E4B9D3F-B4FC-40F9-8076-B6FE06B2B92F}" type="sibTrans" cxnId="{8D6BC126-91CB-4A59-8C3D-185ECA08E6E3}">
      <dgm:prSet/>
      <dgm:spPr/>
      <dgm:t>
        <a:bodyPr/>
        <a:lstStyle/>
        <a:p>
          <a:endParaRPr lang="en-US"/>
        </a:p>
      </dgm:t>
    </dgm:pt>
    <dgm:pt modelId="{90011EE6-06A2-47A6-8F2C-8C7240DBDB34}">
      <dgm:prSet phldrT="[Text]" custT="1"/>
      <dgm:spPr>
        <a:noFill/>
        <a:ln w="19050">
          <a:solidFill>
            <a:schemeClr val="tx2"/>
          </a:solidFill>
        </a:ln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Administration/ Finance</a:t>
          </a:r>
        </a:p>
      </dgm:t>
    </dgm:pt>
    <dgm:pt modelId="{FEB1F44D-FA6C-48A0-BB57-8155BBC286E7}" type="parTrans" cxnId="{CBFF1FD8-9D49-46C6-B23D-7CAA1F4A2693}">
      <dgm:prSet/>
      <dgm:spPr/>
      <dgm:t>
        <a:bodyPr/>
        <a:lstStyle/>
        <a:p>
          <a:endParaRPr lang="en-US"/>
        </a:p>
      </dgm:t>
    </dgm:pt>
    <dgm:pt modelId="{8E628E24-7472-4FA7-8A1B-DEEA5117866B}" type="sibTrans" cxnId="{CBFF1FD8-9D49-46C6-B23D-7CAA1F4A2693}">
      <dgm:prSet/>
      <dgm:spPr/>
      <dgm:t>
        <a:bodyPr/>
        <a:lstStyle/>
        <a:p>
          <a:endParaRPr lang="en-US"/>
        </a:p>
      </dgm:t>
    </dgm:pt>
    <dgm:pt modelId="{A138154C-49E7-40AB-BC76-2E7B4D45F341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Alternative payment models</a:t>
          </a:r>
        </a:p>
      </dgm:t>
    </dgm:pt>
    <dgm:pt modelId="{590040B8-AE67-46FF-BEC9-3F136128DD01}" type="parTrans" cxnId="{30EC5884-7814-42F0-BBA2-A8777E1FBF10}">
      <dgm:prSet/>
      <dgm:spPr/>
      <dgm:t>
        <a:bodyPr/>
        <a:lstStyle/>
        <a:p>
          <a:endParaRPr lang="en-US"/>
        </a:p>
      </dgm:t>
    </dgm:pt>
    <dgm:pt modelId="{4CB1291C-86E8-415B-9AE4-44777B73C950}" type="sibTrans" cxnId="{30EC5884-7814-42F0-BBA2-A8777E1FBF10}">
      <dgm:prSet/>
      <dgm:spPr/>
      <dgm:t>
        <a:bodyPr/>
        <a:lstStyle/>
        <a:p>
          <a:endParaRPr lang="en-US"/>
        </a:p>
      </dgm:t>
    </dgm:pt>
    <dgm:pt modelId="{6B26D5BD-2EE2-45EA-B6B6-B364F728A733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Coding</a:t>
          </a:r>
        </a:p>
      </dgm:t>
    </dgm:pt>
    <dgm:pt modelId="{674F357C-A557-4345-BF72-65FE797299DD}" type="parTrans" cxnId="{F5216174-34A2-48C8-93BB-514465A48690}">
      <dgm:prSet/>
      <dgm:spPr/>
      <dgm:t>
        <a:bodyPr/>
        <a:lstStyle/>
        <a:p>
          <a:endParaRPr lang="en-US"/>
        </a:p>
      </dgm:t>
    </dgm:pt>
    <dgm:pt modelId="{719BD855-1273-4292-A774-9C78DDDFBC9A}" type="sibTrans" cxnId="{F5216174-34A2-48C8-93BB-514465A48690}">
      <dgm:prSet/>
      <dgm:spPr/>
      <dgm:t>
        <a:bodyPr/>
        <a:lstStyle/>
        <a:p>
          <a:endParaRPr lang="en-US"/>
        </a:p>
      </dgm:t>
    </dgm:pt>
    <dgm:pt modelId="{1D3B6D9B-2197-42DF-901B-CB3492ED0D94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400" dirty="0"/>
            <a:t>Coding</a:t>
          </a:r>
        </a:p>
      </dgm:t>
    </dgm:pt>
    <dgm:pt modelId="{806D5754-588D-4BA0-AE1F-624E72A56258}" type="parTrans" cxnId="{C3169E97-1D86-4728-A1AE-7172ED79E37C}">
      <dgm:prSet/>
      <dgm:spPr/>
      <dgm:t>
        <a:bodyPr/>
        <a:lstStyle/>
        <a:p>
          <a:endParaRPr lang="en-US"/>
        </a:p>
      </dgm:t>
    </dgm:pt>
    <dgm:pt modelId="{B4C03FF6-5D11-4DF8-8F06-33C1E0DADEC5}" type="sibTrans" cxnId="{C3169E97-1D86-4728-A1AE-7172ED79E37C}">
      <dgm:prSet/>
      <dgm:spPr/>
      <dgm:t>
        <a:bodyPr/>
        <a:lstStyle/>
        <a:p>
          <a:endParaRPr lang="en-US"/>
        </a:p>
      </dgm:t>
    </dgm:pt>
    <dgm:pt modelId="{E63A892D-4575-40EA-B8B1-A1ED7AD23153}" type="pres">
      <dgm:prSet presAssocID="{6EE3C387-A2C1-4DE2-BB8D-832401EF9CD2}" presName="Name0" presStyleCnt="0">
        <dgm:presLayoutVars>
          <dgm:dir/>
          <dgm:animLvl val="lvl"/>
          <dgm:resizeHandles val="exact"/>
        </dgm:presLayoutVars>
      </dgm:prSet>
      <dgm:spPr/>
    </dgm:pt>
    <dgm:pt modelId="{95535452-D6BB-43BC-985A-6BDFAD1CF021}" type="pres">
      <dgm:prSet presAssocID="{B44E4B32-52B5-4194-B75C-8C7C3D6BFF0E}" presName="linNode" presStyleCnt="0"/>
      <dgm:spPr/>
    </dgm:pt>
    <dgm:pt modelId="{59F2FCC8-FD7C-4E87-8449-CD1D187EEF53}" type="pres">
      <dgm:prSet presAssocID="{B44E4B32-52B5-4194-B75C-8C7C3D6BFF0E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A753ECB7-288E-4400-A8BB-B51A6F78D40B}" type="pres">
      <dgm:prSet presAssocID="{B44E4B32-52B5-4194-B75C-8C7C3D6BFF0E}" presName="descendantText" presStyleLbl="alignAccFollowNode1" presStyleIdx="0" presStyleCnt="4">
        <dgm:presLayoutVars>
          <dgm:bulletEnabled val="1"/>
        </dgm:presLayoutVars>
      </dgm:prSet>
      <dgm:spPr/>
    </dgm:pt>
    <dgm:pt modelId="{74FF472A-F77F-4769-BBA3-1EE30E82A0F6}" type="pres">
      <dgm:prSet presAssocID="{2FE8CA88-3569-4EFB-9C90-90BB54D8F16A}" presName="sp" presStyleCnt="0"/>
      <dgm:spPr/>
    </dgm:pt>
    <dgm:pt modelId="{3391003F-7A96-4B94-80EF-C53A177FB9B7}" type="pres">
      <dgm:prSet presAssocID="{90011EE6-06A2-47A6-8F2C-8C7240DBDB34}" presName="linNode" presStyleCnt="0"/>
      <dgm:spPr/>
    </dgm:pt>
    <dgm:pt modelId="{CD19A589-C7C4-4330-A724-4D5063C018C1}" type="pres">
      <dgm:prSet presAssocID="{90011EE6-06A2-47A6-8F2C-8C7240DBDB34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54E87C37-FC00-423C-A652-56F606FB719A}" type="pres">
      <dgm:prSet presAssocID="{90011EE6-06A2-47A6-8F2C-8C7240DBDB34}" presName="descendantText" presStyleLbl="alignAccFollowNode1" presStyleIdx="1" presStyleCnt="4">
        <dgm:presLayoutVars>
          <dgm:bulletEnabled val="1"/>
        </dgm:presLayoutVars>
      </dgm:prSet>
      <dgm:spPr/>
    </dgm:pt>
    <dgm:pt modelId="{9C93B237-92B8-4C76-BDF9-B2042918E773}" type="pres">
      <dgm:prSet presAssocID="{8E628E24-7472-4FA7-8A1B-DEEA5117866B}" presName="sp" presStyleCnt="0"/>
      <dgm:spPr/>
    </dgm:pt>
    <dgm:pt modelId="{CC187AAE-527E-4C80-94C7-1DF9FC998E38}" type="pres">
      <dgm:prSet presAssocID="{468E3A5E-55C5-402C-AC45-D7E03F2D3365}" presName="linNode" presStyleCnt="0"/>
      <dgm:spPr/>
    </dgm:pt>
    <dgm:pt modelId="{58FB80D9-9E42-4FFD-B23D-04EDD63C094D}" type="pres">
      <dgm:prSet presAssocID="{468E3A5E-55C5-402C-AC45-D7E03F2D3365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0327CCD0-0C1A-4C02-935B-504FED17A6C8}" type="pres">
      <dgm:prSet presAssocID="{468E3A5E-55C5-402C-AC45-D7E03F2D3365}" presName="descendantText" presStyleLbl="alignAccFollowNode1" presStyleIdx="2" presStyleCnt="4">
        <dgm:presLayoutVars>
          <dgm:bulletEnabled val="1"/>
        </dgm:presLayoutVars>
      </dgm:prSet>
      <dgm:spPr/>
    </dgm:pt>
    <dgm:pt modelId="{41885F2C-9AB0-434E-9FAD-2E248B5AAD2B}" type="pres">
      <dgm:prSet presAssocID="{A2057851-C146-47F1-A5D1-E223A043E5B2}" presName="sp" presStyleCnt="0"/>
      <dgm:spPr/>
    </dgm:pt>
    <dgm:pt modelId="{E66A6FE1-136A-4D16-B45E-49CF5902CE3A}" type="pres">
      <dgm:prSet presAssocID="{5FDC2B5C-5098-466C-BFEE-3AA151879890}" presName="linNode" presStyleCnt="0"/>
      <dgm:spPr/>
    </dgm:pt>
    <dgm:pt modelId="{29EDC407-684A-405B-9A0F-345640F000D2}" type="pres">
      <dgm:prSet presAssocID="{5FDC2B5C-5098-466C-BFEE-3AA151879890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F26EF37C-BBD7-4147-B24A-26941B6BB47B}" type="pres">
      <dgm:prSet presAssocID="{5FDC2B5C-5098-466C-BFEE-3AA151879890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97DA150A-E0B0-4AC9-962A-18E0C9D516EC}" srcId="{B44E4B32-52B5-4194-B75C-8C7C3D6BFF0E}" destId="{330AEE6C-B32E-450D-AA2E-661C0BB2E17F}" srcOrd="1" destOrd="0" parTransId="{45BC5E84-636D-4C3F-8D4B-7F41A21EF7E1}" sibTransId="{33666F6D-19DC-43DF-A744-5ABD28839B1B}"/>
    <dgm:cxn modelId="{33B8A60B-FC6F-47A2-8374-E78C6315D985}" type="presOf" srcId="{5357418A-7C50-452D-B31A-007F8BB4E32A}" destId="{0327CCD0-0C1A-4C02-935B-504FED17A6C8}" srcOrd="0" destOrd="1" presId="urn:microsoft.com/office/officeart/2005/8/layout/vList5"/>
    <dgm:cxn modelId="{1D22C90B-8488-489E-8145-2F0803B0DB91}" srcId="{6EE3C387-A2C1-4DE2-BB8D-832401EF9CD2}" destId="{B44E4B32-52B5-4194-B75C-8C7C3D6BFF0E}" srcOrd="0" destOrd="0" parTransId="{67559789-5A31-44EC-A7B3-927845B91A18}" sibTransId="{2FE8CA88-3569-4EFB-9C90-90BB54D8F16A}"/>
    <dgm:cxn modelId="{F479BA0F-6011-45F4-822C-CDFFF7450DFD}" type="presOf" srcId="{65A4AD15-DB7A-4B77-A4E0-31A34A4074CA}" destId="{F26EF37C-BBD7-4147-B24A-26941B6BB47B}" srcOrd="0" destOrd="2" presId="urn:microsoft.com/office/officeart/2005/8/layout/vList5"/>
    <dgm:cxn modelId="{C4373915-4565-4834-BE7E-866BD1B011D1}" srcId="{B44E4B32-52B5-4194-B75C-8C7C3D6BFF0E}" destId="{59711128-08F0-4033-8892-0C57FF57CC3D}" srcOrd="2" destOrd="0" parTransId="{C9FC5BF3-39D2-474D-AB27-7A76D697F597}" sibTransId="{F7315583-936B-415E-ACA2-A92B22A3FC71}"/>
    <dgm:cxn modelId="{E4DD3F18-C2B0-4D25-BC0E-2B0FE0CDE2CA}" type="presOf" srcId="{96B81377-31D5-4095-9145-7FE8D70E8176}" destId="{54E87C37-FC00-423C-A652-56F606FB719A}" srcOrd="0" destOrd="1" presId="urn:microsoft.com/office/officeart/2005/8/layout/vList5"/>
    <dgm:cxn modelId="{8D6BC126-91CB-4A59-8C3D-185ECA08E6E3}" srcId="{B44E4B32-52B5-4194-B75C-8C7C3D6BFF0E}" destId="{3008B383-EF61-44CD-A926-9DCE361E3B72}" srcOrd="3" destOrd="0" parTransId="{DB3BF16A-676D-4666-A217-C1CBB5ADFBDE}" sibTransId="{8E4B9D3F-B4FC-40F9-8076-B6FE06B2B92F}"/>
    <dgm:cxn modelId="{3C866F28-AEDE-4B3B-8AB7-1DCBE8EA1203}" type="presOf" srcId="{5C287622-50D6-4414-B6C5-57B6A62EC9ED}" destId="{F26EF37C-BBD7-4147-B24A-26941B6BB47B}" srcOrd="0" destOrd="1" presId="urn:microsoft.com/office/officeart/2005/8/layout/vList5"/>
    <dgm:cxn modelId="{5993EF2E-3212-4A99-A040-08A4D34FCB57}" type="presOf" srcId="{59711128-08F0-4033-8892-0C57FF57CC3D}" destId="{A753ECB7-288E-4400-A8BB-B51A6F78D40B}" srcOrd="0" destOrd="2" presId="urn:microsoft.com/office/officeart/2005/8/layout/vList5"/>
    <dgm:cxn modelId="{C3DD9A63-1BD0-4EFF-BB19-8D9DE4899A5A}" srcId="{90011EE6-06A2-47A6-8F2C-8C7240DBDB34}" destId="{FA8ED8A0-D6FB-40D1-A307-A55721BF69DB}" srcOrd="0" destOrd="0" parTransId="{FC6F5931-CCE4-4179-A71E-19E339402C5F}" sibTransId="{5D32641C-5C94-4171-A352-9DC4A1D5A4CB}"/>
    <dgm:cxn modelId="{29C27766-D49E-4003-A170-26046CA0A8B5}" type="presOf" srcId="{B44E4B32-52B5-4194-B75C-8C7C3D6BFF0E}" destId="{59F2FCC8-FD7C-4E87-8449-CD1D187EEF53}" srcOrd="0" destOrd="0" presId="urn:microsoft.com/office/officeart/2005/8/layout/vList5"/>
    <dgm:cxn modelId="{DCABF847-C3AB-428D-950A-0FE3F93B74C3}" srcId="{6EE3C387-A2C1-4DE2-BB8D-832401EF9CD2}" destId="{5FDC2B5C-5098-466C-BFEE-3AA151879890}" srcOrd="3" destOrd="0" parTransId="{9A5C4C4A-94F2-46A7-8195-B9BBB41B5247}" sibTransId="{9F574C6C-5DB1-4B23-B1CA-466318DD70A8}"/>
    <dgm:cxn modelId="{04FC834D-BDDC-4868-AE54-D4B3AE11C7E9}" srcId="{6EE3C387-A2C1-4DE2-BB8D-832401EF9CD2}" destId="{468E3A5E-55C5-402C-AC45-D7E03F2D3365}" srcOrd="2" destOrd="0" parTransId="{D8FF48A0-17BA-4E90-BE94-EBDCB0C6DF3E}" sibTransId="{A2057851-C146-47F1-A5D1-E223A043E5B2}"/>
    <dgm:cxn modelId="{F5216174-34A2-48C8-93BB-514465A48690}" srcId="{468E3A5E-55C5-402C-AC45-D7E03F2D3365}" destId="{6B26D5BD-2EE2-45EA-B6B6-B364F728A733}" srcOrd="2" destOrd="0" parTransId="{674F357C-A557-4345-BF72-65FE797299DD}" sibTransId="{719BD855-1273-4292-A774-9C78DDDFBC9A}"/>
    <dgm:cxn modelId="{25C8A056-CD6F-4D49-BF1D-C1B18CFCEB02}" type="presOf" srcId="{03DAF3F6-C382-4270-9610-21E0228F5B88}" destId="{54E87C37-FC00-423C-A652-56F606FB719A}" srcOrd="0" destOrd="2" presId="urn:microsoft.com/office/officeart/2005/8/layout/vList5"/>
    <dgm:cxn modelId="{4ED3DA5A-ADAC-4663-821C-5BAC04D68D51}" srcId="{468E3A5E-55C5-402C-AC45-D7E03F2D3365}" destId="{7C81B254-F10C-4B7E-A424-D3C4ECCD6270}" srcOrd="0" destOrd="0" parTransId="{B834A2F6-9C79-4558-901A-1C88D6769981}" sibTransId="{2222CED2-17A5-4BE5-A489-E7D2C76D5CFF}"/>
    <dgm:cxn modelId="{15C49482-2CD9-44CC-9C7C-C0338DD324C1}" type="presOf" srcId="{46B14982-7969-4EA1-8D60-D09051B6D88C}" destId="{A753ECB7-288E-4400-A8BB-B51A6F78D40B}" srcOrd="0" destOrd="0" presId="urn:microsoft.com/office/officeart/2005/8/layout/vList5"/>
    <dgm:cxn modelId="{30EC5884-7814-42F0-BBA2-A8777E1FBF10}" srcId="{90011EE6-06A2-47A6-8F2C-8C7240DBDB34}" destId="{A138154C-49E7-40AB-BC76-2E7B4D45F341}" srcOrd="3" destOrd="0" parTransId="{590040B8-AE67-46FF-BEC9-3F136128DD01}" sibTransId="{4CB1291C-86E8-415B-9AE4-44777B73C950}"/>
    <dgm:cxn modelId="{C3169E97-1D86-4728-A1AE-7172ED79E37C}" srcId="{90011EE6-06A2-47A6-8F2C-8C7240DBDB34}" destId="{1D3B6D9B-2197-42DF-901B-CB3492ED0D94}" srcOrd="4" destOrd="0" parTransId="{806D5754-588D-4BA0-AE1F-624E72A56258}" sibTransId="{B4C03FF6-5D11-4DF8-8F06-33C1E0DADEC5}"/>
    <dgm:cxn modelId="{DE3C8F9A-C0E7-43AB-B06C-7F380C3C7553}" srcId="{5FDC2B5C-5098-466C-BFEE-3AA151879890}" destId="{335D2B5A-A0F0-48D3-B5C6-33912B137B4E}" srcOrd="0" destOrd="0" parTransId="{79DB7841-72EF-429B-948C-6414551CD246}" sibTransId="{047CE424-8BFF-473F-9B06-21EA195D03B0}"/>
    <dgm:cxn modelId="{BEBDF49C-66E1-4ED7-9288-C9C9881F12F3}" srcId="{468E3A5E-55C5-402C-AC45-D7E03F2D3365}" destId="{5357418A-7C50-452D-B31A-007F8BB4E32A}" srcOrd="1" destOrd="0" parTransId="{885E636D-3AE7-4B20-A217-3B73608296F2}" sibTransId="{20A4A4E5-B4B0-400E-AEDA-6E2F87262B2F}"/>
    <dgm:cxn modelId="{30B282A0-5F19-40C9-AB7B-DC73D00A0D5F}" srcId="{5FDC2B5C-5098-466C-BFEE-3AA151879890}" destId="{5C287622-50D6-4414-B6C5-57B6A62EC9ED}" srcOrd="1" destOrd="0" parTransId="{53F8060A-F338-4240-BF3B-1943477C7BEA}" sibTransId="{F4410019-8075-42DB-A98C-BB8D5EA44230}"/>
    <dgm:cxn modelId="{37A179A6-5E98-4ACA-B29B-89A500FF9CDC}" type="presOf" srcId="{6EE3C387-A2C1-4DE2-BB8D-832401EF9CD2}" destId="{E63A892D-4575-40EA-B8B1-A1ED7AD23153}" srcOrd="0" destOrd="0" presId="urn:microsoft.com/office/officeart/2005/8/layout/vList5"/>
    <dgm:cxn modelId="{17100BAB-E197-4FA1-9E2E-BAC507A2E7EB}" type="presOf" srcId="{7C81B254-F10C-4B7E-A424-D3C4ECCD6270}" destId="{0327CCD0-0C1A-4C02-935B-504FED17A6C8}" srcOrd="0" destOrd="0" presId="urn:microsoft.com/office/officeart/2005/8/layout/vList5"/>
    <dgm:cxn modelId="{A106CEAD-16F7-4C27-92F7-7146F0012BFF}" type="presOf" srcId="{9064BCDC-67DF-4A67-ACAE-806EAB77D08A}" destId="{F26EF37C-BBD7-4147-B24A-26941B6BB47B}" srcOrd="0" destOrd="3" presId="urn:microsoft.com/office/officeart/2005/8/layout/vList5"/>
    <dgm:cxn modelId="{2B2F78B2-F5A6-4CD3-A279-54C1432BB9C3}" type="presOf" srcId="{5FDC2B5C-5098-466C-BFEE-3AA151879890}" destId="{29EDC407-684A-405B-9A0F-345640F000D2}" srcOrd="0" destOrd="0" presId="urn:microsoft.com/office/officeart/2005/8/layout/vList5"/>
    <dgm:cxn modelId="{C0E346B6-763C-402C-B672-C806E004FE8D}" srcId="{90011EE6-06A2-47A6-8F2C-8C7240DBDB34}" destId="{96B81377-31D5-4095-9145-7FE8D70E8176}" srcOrd="1" destOrd="0" parTransId="{5FA197F9-0FA1-4D4E-A8D4-B6B66DA1C5AA}" sibTransId="{AB1AF839-03D8-4F17-B25D-72B18E75B72F}"/>
    <dgm:cxn modelId="{2024E0B9-933E-4536-B966-49783D473148}" type="presOf" srcId="{A138154C-49E7-40AB-BC76-2E7B4D45F341}" destId="{54E87C37-FC00-423C-A652-56F606FB719A}" srcOrd="0" destOrd="3" presId="urn:microsoft.com/office/officeart/2005/8/layout/vList5"/>
    <dgm:cxn modelId="{3DF076C0-45FD-4076-A3F4-8ECC48966A66}" type="presOf" srcId="{6B26D5BD-2EE2-45EA-B6B6-B364F728A733}" destId="{0327CCD0-0C1A-4C02-935B-504FED17A6C8}" srcOrd="0" destOrd="2" presId="urn:microsoft.com/office/officeart/2005/8/layout/vList5"/>
    <dgm:cxn modelId="{B2EB23C6-1142-4ED1-AEF8-71E180DA199C}" srcId="{5FDC2B5C-5098-466C-BFEE-3AA151879890}" destId="{65A4AD15-DB7A-4B77-A4E0-31A34A4074CA}" srcOrd="2" destOrd="0" parTransId="{EE4255E2-F15A-46FD-8C0D-A0D3C77CA87A}" sibTransId="{C6888E8D-F8C7-4607-9F92-BDCC9C4400E8}"/>
    <dgm:cxn modelId="{F25EAAC8-9D88-4726-A466-88B104748649}" type="presOf" srcId="{468E3A5E-55C5-402C-AC45-D7E03F2D3365}" destId="{58FB80D9-9E42-4FFD-B23D-04EDD63C094D}" srcOrd="0" destOrd="0" presId="urn:microsoft.com/office/officeart/2005/8/layout/vList5"/>
    <dgm:cxn modelId="{E7E4B0CE-DEB8-475E-BBEF-B01C7F961318}" type="presOf" srcId="{3008B383-EF61-44CD-A926-9DCE361E3B72}" destId="{A753ECB7-288E-4400-A8BB-B51A6F78D40B}" srcOrd="0" destOrd="3" presId="urn:microsoft.com/office/officeart/2005/8/layout/vList5"/>
    <dgm:cxn modelId="{C067DDD0-B0D8-473C-B944-8626E9A90A38}" type="presOf" srcId="{1D3B6D9B-2197-42DF-901B-CB3492ED0D94}" destId="{54E87C37-FC00-423C-A652-56F606FB719A}" srcOrd="0" destOrd="4" presId="urn:microsoft.com/office/officeart/2005/8/layout/vList5"/>
    <dgm:cxn modelId="{2049F2D2-3BB8-415A-B2BA-404651A49932}" type="presOf" srcId="{330AEE6C-B32E-450D-AA2E-661C0BB2E17F}" destId="{A753ECB7-288E-4400-A8BB-B51A6F78D40B}" srcOrd="0" destOrd="1" presId="urn:microsoft.com/office/officeart/2005/8/layout/vList5"/>
    <dgm:cxn modelId="{CBFF1FD8-9D49-46C6-B23D-7CAA1F4A2693}" srcId="{6EE3C387-A2C1-4DE2-BB8D-832401EF9CD2}" destId="{90011EE6-06A2-47A6-8F2C-8C7240DBDB34}" srcOrd="1" destOrd="0" parTransId="{FEB1F44D-FA6C-48A0-BB57-8155BBC286E7}" sibTransId="{8E628E24-7472-4FA7-8A1B-DEEA5117866B}"/>
    <dgm:cxn modelId="{7BC076E4-C0A5-4DC8-8146-88D9FB30D38D}" type="presOf" srcId="{335D2B5A-A0F0-48D3-B5C6-33912B137B4E}" destId="{F26EF37C-BBD7-4147-B24A-26941B6BB47B}" srcOrd="0" destOrd="0" presId="urn:microsoft.com/office/officeart/2005/8/layout/vList5"/>
    <dgm:cxn modelId="{0C5F80E4-4FE7-4320-B19B-0DE50E2B32DD}" srcId="{5FDC2B5C-5098-466C-BFEE-3AA151879890}" destId="{9064BCDC-67DF-4A67-ACAE-806EAB77D08A}" srcOrd="3" destOrd="0" parTransId="{3BD650BE-EC58-4115-99B8-AFCB0DAFE340}" sibTransId="{B8422ADD-1C7E-4011-B83F-7C787BD9FE85}"/>
    <dgm:cxn modelId="{AE21FEEB-D3B6-4C9B-B177-5D9FE6C1A34E}" srcId="{B44E4B32-52B5-4194-B75C-8C7C3D6BFF0E}" destId="{46B14982-7969-4EA1-8D60-D09051B6D88C}" srcOrd="0" destOrd="0" parTransId="{BD9051F8-C6C7-4B00-8478-A0B90EFD16A7}" sibTransId="{EDF757C6-55C7-48F7-B91D-4215F9262EF5}"/>
    <dgm:cxn modelId="{C7ABDDF3-E554-4B96-8FEE-DAAAFA3B2874}" srcId="{90011EE6-06A2-47A6-8F2C-8C7240DBDB34}" destId="{03DAF3F6-C382-4270-9610-21E0228F5B88}" srcOrd="2" destOrd="0" parTransId="{AD36232F-D331-4910-9D68-3208AEC87EC6}" sibTransId="{63700B5E-EAA8-4E80-A8EC-D1BF7FDE18C0}"/>
    <dgm:cxn modelId="{68AD13FC-3A35-462E-A46C-5A6EA73CF7EB}" type="presOf" srcId="{FA8ED8A0-D6FB-40D1-A307-A55721BF69DB}" destId="{54E87C37-FC00-423C-A652-56F606FB719A}" srcOrd="0" destOrd="0" presId="urn:microsoft.com/office/officeart/2005/8/layout/vList5"/>
    <dgm:cxn modelId="{34E03FFD-F62C-4DAA-8D70-A5B05AA33B0E}" type="presOf" srcId="{90011EE6-06A2-47A6-8F2C-8C7240DBDB34}" destId="{CD19A589-C7C4-4330-A724-4D5063C018C1}" srcOrd="0" destOrd="0" presId="urn:microsoft.com/office/officeart/2005/8/layout/vList5"/>
    <dgm:cxn modelId="{B2876F84-EE42-4A6B-A732-0196E1692348}" type="presParOf" srcId="{E63A892D-4575-40EA-B8B1-A1ED7AD23153}" destId="{95535452-D6BB-43BC-985A-6BDFAD1CF021}" srcOrd="0" destOrd="0" presId="urn:microsoft.com/office/officeart/2005/8/layout/vList5"/>
    <dgm:cxn modelId="{1BB0C648-D4F0-4223-89AF-0E048B324937}" type="presParOf" srcId="{95535452-D6BB-43BC-985A-6BDFAD1CF021}" destId="{59F2FCC8-FD7C-4E87-8449-CD1D187EEF53}" srcOrd="0" destOrd="0" presId="urn:microsoft.com/office/officeart/2005/8/layout/vList5"/>
    <dgm:cxn modelId="{A0D757B4-C44E-487D-82F7-CB67EE9735A4}" type="presParOf" srcId="{95535452-D6BB-43BC-985A-6BDFAD1CF021}" destId="{A753ECB7-288E-4400-A8BB-B51A6F78D40B}" srcOrd="1" destOrd="0" presId="urn:microsoft.com/office/officeart/2005/8/layout/vList5"/>
    <dgm:cxn modelId="{C2B36962-9C3B-45D3-94C9-C79783F5B222}" type="presParOf" srcId="{E63A892D-4575-40EA-B8B1-A1ED7AD23153}" destId="{74FF472A-F77F-4769-BBA3-1EE30E82A0F6}" srcOrd="1" destOrd="0" presId="urn:microsoft.com/office/officeart/2005/8/layout/vList5"/>
    <dgm:cxn modelId="{D8DF982D-07BE-4243-A2F6-6F782EE24C6D}" type="presParOf" srcId="{E63A892D-4575-40EA-B8B1-A1ED7AD23153}" destId="{3391003F-7A96-4B94-80EF-C53A177FB9B7}" srcOrd="2" destOrd="0" presId="urn:microsoft.com/office/officeart/2005/8/layout/vList5"/>
    <dgm:cxn modelId="{6CB5B605-D004-434E-82F2-6CC1752F2A43}" type="presParOf" srcId="{3391003F-7A96-4B94-80EF-C53A177FB9B7}" destId="{CD19A589-C7C4-4330-A724-4D5063C018C1}" srcOrd="0" destOrd="0" presId="urn:microsoft.com/office/officeart/2005/8/layout/vList5"/>
    <dgm:cxn modelId="{09C1D09E-FF31-46C9-A341-08301B035B7D}" type="presParOf" srcId="{3391003F-7A96-4B94-80EF-C53A177FB9B7}" destId="{54E87C37-FC00-423C-A652-56F606FB719A}" srcOrd="1" destOrd="0" presId="urn:microsoft.com/office/officeart/2005/8/layout/vList5"/>
    <dgm:cxn modelId="{0BE2DA3F-5F6D-49A2-A0C8-865FB6E34944}" type="presParOf" srcId="{E63A892D-4575-40EA-B8B1-A1ED7AD23153}" destId="{9C93B237-92B8-4C76-BDF9-B2042918E773}" srcOrd="3" destOrd="0" presId="urn:microsoft.com/office/officeart/2005/8/layout/vList5"/>
    <dgm:cxn modelId="{DF50029A-8B00-4A8D-BC80-6C3D4E14688B}" type="presParOf" srcId="{E63A892D-4575-40EA-B8B1-A1ED7AD23153}" destId="{CC187AAE-527E-4C80-94C7-1DF9FC998E38}" srcOrd="4" destOrd="0" presId="urn:microsoft.com/office/officeart/2005/8/layout/vList5"/>
    <dgm:cxn modelId="{EC89E33E-3BAE-495B-BDD1-BB49CE39CA9F}" type="presParOf" srcId="{CC187AAE-527E-4C80-94C7-1DF9FC998E38}" destId="{58FB80D9-9E42-4FFD-B23D-04EDD63C094D}" srcOrd="0" destOrd="0" presId="urn:microsoft.com/office/officeart/2005/8/layout/vList5"/>
    <dgm:cxn modelId="{E107D419-0B97-422B-A791-F6E47AB31067}" type="presParOf" srcId="{CC187AAE-527E-4C80-94C7-1DF9FC998E38}" destId="{0327CCD0-0C1A-4C02-935B-504FED17A6C8}" srcOrd="1" destOrd="0" presId="urn:microsoft.com/office/officeart/2005/8/layout/vList5"/>
    <dgm:cxn modelId="{F4989078-D0AA-40CB-8ABA-E06C497952E1}" type="presParOf" srcId="{E63A892D-4575-40EA-B8B1-A1ED7AD23153}" destId="{41885F2C-9AB0-434E-9FAD-2E248B5AAD2B}" srcOrd="5" destOrd="0" presId="urn:microsoft.com/office/officeart/2005/8/layout/vList5"/>
    <dgm:cxn modelId="{53450FA4-F45D-4615-A051-639445785306}" type="presParOf" srcId="{E63A892D-4575-40EA-B8B1-A1ED7AD23153}" destId="{E66A6FE1-136A-4D16-B45E-49CF5902CE3A}" srcOrd="6" destOrd="0" presId="urn:microsoft.com/office/officeart/2005/8/layout/vList5"/>
    <dgm:cxn modelId="{8576A203-B0CD-4A6D-A641-132513325E4E}" type="presParOf" srcId="{E66A6FE1-136A-4D16-B45E-49CF5902CE3A}" destId="{29EDC407-684A-405B-9A0F-345640F000D2}" srcOrd="0" destOrd="0" presId="urn:microsoft.com/office/officeart/2005/8/layout/vList5"/>
    <dgm:cxn modelId="{501897BE-0576-4AD6-924D-397FFE78A2F5}" type="presParOf" srcId="{E66A6FE1-136A-4D16-B45E-49CF5902CE3A}" destId="{F26EF37C-BBD7-4147-B24A-26941B6BB47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3ECB7-288E-4400-A8BB-B51A6F78D40B}">
      <dsp:nvSpPr>
        <dsp:cNvPr id="0" name=""/>
        <dsp:cNvSpPr/>
      </dsp:nvSpPr>
      <dsp:spPr>
        <a:xfrm rot="5400000">
          <a:off x="4738314" y="-1869394"/>
          <a:ext cx="918675" cy="4891907"/>
        </a:xfrm>
        <a:prstGeom prst="round2SameRect">
          <a:avLst/>
        </a:prstGeom>
        <a:noFill/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/>
            <a:t>Risk stratification and prediction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Patient engagement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Discharge management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Gaps in care</a:t>
          </a:r>
        </a:p>
      </dsp:txBody>
      <dsp:txXfrm rot="-5400000">
        <a:off x="2751698" y="162068"/>
        <a:ext cx="4847061" cy="828983"/>
      </dsp:txXfrm>
    </dsp:sp>
    <dsp:sp modelId="{59F2FCC8-FD7C-4E87-8449-CD1D187EEF53}">
      <dsp:nvSpPr>
        <dsp:cNvPr id="0" name=""/>
        <dsp:cNvSpPr/>
      </dsp:nvSpPr>
      <dsp:spPr>
        <a:xfrm>
          <a:off x="0" y="2387"/>
          <a:ext cx="2751698" cy="1148344"/>
        </a:xfrm>
        <a:prstGeom prst="roundRect">
          <a:avLst/>
        </a:prstGeom>
        <a:noFill/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Care Management/ Population Health</a:t>
          </a:r>
        </a:p>
      </dsp:txBody>
      <dsp:txXfrm>
        <a:off x="56058" y="58445"/>
        <a:ext cx="2639582" cy="1036228"/>
      </dsp:txXfrm>
    </dsp:sp>
    <dsp:sp modelId="{54E87C37-FC00-423C-A652-56F606FB719A}">
      <dsp:nvSpPr>
        <dsp:cNvPr id="0" name=""/>
        <dsp:cNvSpPr/>
      </dsp:nvSpPr>
      <dsp:spPr>
        <a:xfrm rot="5400000">
          <a:off x="4738314" y="-663632"/>
          <a:ext cx="918675" cy="4891907"/>
        </a:xfrm>
        <a:prstGeom prst="round2Same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/>
            <a:t>Risk adjustment/rate setting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Provider network adequacy management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Member enrollment and registration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Alternative payment models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Coding</a:t>
          </a:r>
        </a:p>
      </dsp:txBody>
      <dsp:txXfrm rot="-5400000">
        <a:off x="2751698" y="1367830"/>
        <a:ext cx="4847061" cy="828983"/>
      </dsp:txXfrm>
    </dsp:sp>
    <dsp:sp modelId="{CD19A589-C7C4-4330-A724-4D5063C018C1}">
      <dsp:nvSpPr>
        <dsp:cNvPr id="0" name=""/>
        <dsp:cNvSpPr/>
      </dsp:nvSpPr>
      <dsp:spPr>
        <a:xfrm>
          <a:off x="0" y="1208149"/>
          <a:ext cx="2751698" cy="1148344"/>
        </a:xfrm>
        <a:prstGeom prst="roundRect">
          <a:avLst/>
        </a:prstGeom>
        <a:noFill/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Administration/ Finance</a:t>
          </a:r>
        </a:p>
      </dsp:txBody>
      <dsp:txXfrm>
        <a:off x="56058" y="1264207"/>
        <a:ext cx="2639582" cy="1036228"/>
      </dsp:txXfrm>
    </dsp:sp>
    <dsp:sp modelId="{0327CCD0-0C1A-4C02-935B-504FED17A6C8}">
      <dsp:nvSpPr>
        <dsp:cNvPr id="0" name=""/>
        <dsp:cNvSpPr/>
      </dsp:nvSpPr>
      <dsp:spPr>
        <a:xfrm rot="5400000">
          <a:off x="4738314" y="542129"/>
          <a:ext cx="918675" cy="4891907"/>
        </a:xfrm>
        <a:prstGeom prst="round2Same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Clinical decision support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Provider referrals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Coding</a:t>
          </a:r>
        </a:p>
      </dsp:txBody>
      <dsp:txXfrm rot="-5400000">
        <a:off x="2751698" y="2573591"/>
        <a:ext cx="4847061" cy="828983"/>
      </dsp:txXfrm>
    </dsp:sp>
    <dsp:sp modelId="{58FB80D9-9E42-4FFD-B23D-04EDD63C094D}">
      <dsp:nvSpPr>
        <dsp:cNvPr id="0" name=""/>
        <dsp:cNvSpPr/>
      </dsp:nvSpPr>
      <dsp:spPr>
        <a:xfrm>
          <a:off x="0" y="2413911"/>
          <a:ext cx="2751698" cy="1148344"/>
        </a:xfrm>
        <a:prstGeom prst="roundRect">
          <a:avLst/>
        </a:prstGeom>
        <a:noFill/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PCPs, Clinicians</a:t>
          </a:r>
          <a:endParaRPr lang="en-US" sz="1600" kern="1200" dirty="0"/>
        </a:p>
      </dsp:txBody>
      <dsp:txXfrm>
        <a:off x="56058" y="2469969"/>
        <a:ext cx="2639582" cy="1036228"/>
      </dsp:txXfrm>
    </dsp:sp>
    <dsp:sp modelId="{F26EF37C-BBD7-4147-B24A-26941B6BB47B}">
      <dsp:nvSpPr>
        <dsp:cNvPr id="0" name=""/>
        <dsp:cNvSpPr/>
      </dsp:nvSpPr>
      <dsp:spPr>
        <a:xfrm rot="5400000">
          <a:off x="4738314" y="1747891"/>
          <a:ext cx="918675" cy="4891907"/>
        </a:xfrm>
        <a:prstGeom prst="round2Same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 dirty="0"/>
            <a:t>Program evaluation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NCQA accreditation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State reporting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Pay for performance</a:t>
          </a:r>
        </a:p>
      </dsp:txBody>
      <dsp:txXfrm rot="-5400000">
        <a:off x="2751698" y="3779353"/>
        <a:ext cx="4847061" cy="828983"/>
      </dsp:txXfrm>
    </dsp:sp>
    <dsp:sp modelId="{29EDC407-684A-405B-9A0F-345640F000D2}">
      <dsp:nvSpPr>
        <dsp:cNvPr id="0" name=""/>
        <dsp:cNvSpPr/>
      </dsp:nvSpPr>
      <dsp:spPr>
        <a:xfrm>
          <a:off x="0" y="3619672"/>
          <a:ext cx="2751698" cy="1148344"/>
        </a:xfrm>
        <a:prstGeom prst="roundRect">
          <a:avLst/>
        </a:prstGeom>
        <a:noFill/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tx1"/>
              </a:solidFill>
            </a:rPr>
            <a:t>Quality</a:t>
          </a:r>
          <a:endParaRPr lang="en-US" sz="1600" kern="1200" dirty="0"/>
        </a:p>
      </dsp:txBody>
      <dsp:txXfrm>
        <a:off x="56058" y="3675730"/>
        <a:ext cx="2639582" cy="1036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4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0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9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1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8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6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5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CA3EABB-93E9-4188-AAB5-BC76C8D9219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74941206"/>
              </p:ext>
            </p:extLst>
          </p:nvPr>
        </p:nvGraphicFramePr>
        <p:xfrm>
          <a:off x="1192" y="1589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CA3EABB-93E9-4188-AAB5-BC76C8D921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1589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784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1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4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95D9F-CC6B-4BA8-82F4-7D40791EA774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2855C-0C56-42A5-9380-AFDDE22ECE56}" type="slidenum">
              <a:rPr lang="en-US" smtClean="0"/>
              <a:t>‹#›</a:t>
            </a:fld>
            <a:endParaRPr lang="en-US"/>
          </a:p>
        </p:txBody>
      </p:sp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74183D72-AA4B-484A-838A-9C5EFBB0843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079066644"/>
              </p:ext>
            </p:extLst>
          </p:nvPr>
        </p:nvGraphicFramePr>
        <p:xfrm>
          <a:off x="1192" y="1589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74183D72-AA4B-484A-838A-9C5EFBB084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92" y="1589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037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emf"/><Relationship Id="rId10" Type="http://schemas.openxmlformats.org/officeDocument/2006/relationships/image" Target="../media/image6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slideLayout" Target="../slideLayouts/slideLayout7.xml"/><Relationship Id="rId7" Type="http://schemas.openxmlformats.org/officeDocument/2006/relationships/diagramLayout" Target="../diagrams/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diagramData" Target="../diagrams/data1.xml"/><Relationship Id="rId5" Type="http://schemas.openxmlformats.org/officeDocument/2006/relationships/image" Target="../media/image1.emf"/><Relationship Id="rId10" Type="http://schemas.microsoft.com/office/2007/relationships/diagramDrawing" Target="../diagrams/drawing1.xml"/><Relationship Id="rId4" Type="http://schemas.openxmlformats.org/officeDocument/2006/relationships/oleObject" Target="../embeddings/oleObject3.bin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59ED388B-B550-4F30-8177-DBA36FACD97C}"/>
              </a:ext>
            </a:extLst>
          </p:cNvPr>
          <p:cNvSpPr txBox="1"/>
          <p:nvPr/>
        </p:nvSpPr>
        <p:spPr>
          <a:xfrm>
            <a:off x="555720" y="1473906"/>
            <a:ext cx="18402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Data Sources/Types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54DFF75-6AC2-4311-BCD1-7CEC16EDE449}"/>
              </a:ext>
            </a:extLst>
          </p:cNvPr>
          <p:cNvGrpSpPr/>
          <p:nvPr/>
        </p:nvGrpSpPr>
        <p:grpSpPr>
          <a:xfrm>
            <a:off x="7097899" y="1473132"/>
            <a:ext cx="1626265" cy="323943"/>
            <a:chOff x="2472898" y="1473128"/>
            <a:chExt cx="1626265" cy="323943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7CC7D9B-8757-4832-8FCC-62A7C26F5C05}"/>
                </a:ext>
              </a:extLst>
            </p:cNvPr>
            <p:cNvSpPr txBox="1"/>
            <p:nvPr/>
          </p:nvSpPr>
          <p:spPr>
            <a:xfrm>
              <a:off x="2472898" y="1473128"/>
              <a:ext cx="1626265" cy="32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/>
                <a:t>Information User</a:t>
              </a:r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0FE2F2D7-9647-40E9-838D-9657F32FA478}"/>
                </a:ext>
              </a:extLst>
            </p:cNvPr>
            <p:cNvCxnSpPr>
              <a:cxnSpLocks/>
            </p:cNvCxnSpPr>
            <p:nvPr/>
          </p:nvCxnSpPr>
          <p:spPr>
            <a:xfrm>
              <a:off x="2549087" y="1731505"/>
              <a:ext cx="151227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1F0F14C-70E4-490A-8B1D-DEBD9CA28187}"/>
              </a:ext>
            </a:extLst>
          </p:cNvPr>
          <p:cNvCxnSpPr/>
          <p:nvPr/>
        </p:nvCxnSpPr>
        <p:spPr>
          <a:xfrm>
            <a:off x="555720" y="1744757"/>
            <a:ext cx="184022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2D4F641C-B2F6-42A3-9A8C-07338AC9BFD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3970586"/>
              </p:ext>
            </p:extLst>
          </p:nvPr>
        </p:nvGraphicFramePr>
        <p:xfrm>
          <a:off x="1192" y="85844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2D4F641C-B2F6-42A3-9A8C-07338AC9BF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85844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5C08EC1-AD92-4D5A-A4BB-12566A55B450}"/>
              </a:ext>
            </a:extLst>
          </p:cNvPr>
          <p:cNvSpPr/>
          <p:nvPr/>
        </p:nvSpPr>
        <p:spPr>
          <a:xfrm>
            <a:off x="1535276" y="3422082"/>
            <a:ext cx="832447" cy="1258379"/>
          </a:xfrm>
          <a:prstGeom prst="round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A6A93D-0A8D-4419-AE2D-85AD66ADC0B7}"/>
              </a:ext>
            </a:extLst>
          </p:cNvPr>
          <p:cNvCxnSpPr/>
          <p:nvPr/>
        </p:nvCxnSpPr>
        <p:spPr>
          <a:xfrm flipH="1">
            <a:off x="4116205" y="2613698"/>
            <a:ext cx="1086487" cy="24217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C0158C7-1BE5-4F6A-B565-58EF5C17234F}"/>
              </a:ext>
            </a:extLst>
          </p:cNvPr>
          <p:cNvCxnSpPr/>
          <p:nvPr/>
        </p:nvCxnSpPr>
        <p:spPr>
          <a:xfrm flipH="1">
            <a:off x="4116205" y="3587209"/>
            <a:ext cx="1086487" cy="24217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46979C0-DB35-453F-A400-91882053B53B}"/>
              </a:ext>
            </a:extLst>
          </p:cNvPr>
          <p:cNvGrpSpPr/>
          <p:nvPr/>
        </p:nvGrpSpPr>
        <p:grpSpPr>
          <a:xfrm>
            <a:off x="3933632" y="1888518"/>
            <a:ext cx="1532455" cy="629419"/>
            <a:chOff x="3933632" y="1845528"/>
            <a:chExt cx="1532455" cy="629419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B33D4539-D4DA-4F35-B96E-173D00A7EFA2}"/>
                </a:ext>
              </a:extLst>
            </p:cNvPr>
            <p:cNvSpPr/>
            <p:nvPr/>
          </p:nvSpPr>
          <p:spPr>
            <a:xfrm>
              <a:off x="3933632" y="1845528"/>
              <a:ext cx="1532455" cy="629419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5DDFBEB-1150-42BA-9E9D-3A93860A9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46650" y="2071463"/>
              <a:ext cx="1310780" cy="401013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324BDC-ECB4-4B77-928A-12E771D08DAD}"/>
                </a:ext>
              </a:extLst>
            </p:cNvPr>
            <p:cNvSpPr txBox="1"/>
            <p:nvPr/>
          </p:nvSpPr>
          <p:spPr>
            <a:xfrm>
              <a:off x="4247219" y="1868638"/>
              <a:ext cx="835826" cy="254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Match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E32E16D0-0A8E-4B0C-ADEC-96FD4630D3BE}"/>
              </a:ext>
            </a:extLst>
          </p:cNvPr>
          <p:cNvGrpSpPr/>
          <p:nvPr/>
        </p:nvGrpSpPr>
        <p:grpSpPr>
          <a:xfrm>
            <a:off x="3933632" y="2867879"/>
            <a:ext cx="1532455" cy="647983"/>
            <a:chOff x="3933632" y="2731288"/>
            <a:chExt cx="1532455" cy="647983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61E8D94B-46CB-4BB4-8C67-63CBE6CE0170}"/>
                </a:ext>
              </a:extLst>
            </p:cNvPr>
            <p:cNvSpPr/>
            <p:nvPr/>
          </p:nvSpPr>
          <p:spPr>
            <a:xfrm>
              <a:off x="3933632" y="2749852"/>
              <a:ext cx="1532455" cy="629419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4D7D2F8D-6EC5-48D4-BFB7-09B474C3B00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039449" y="2947015"/>
              <a:ext cx="1325184" cy="393852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04C62CA-41B6-4CBA-BA41-3CFA19A766D8}"/>
                </a:ext>
              </a:extLst>
            </p:cNvPr>
            <p:cNvSpPr txBox="1"/>
            <p:nvPr/>
          </p:nvSpPr>
          <p:spPr>
            <a:xfrm>
              <a:off x="4247219" y="2731288"/>
              <a:ext cx="835826" cy="254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Clean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B6AEAA9-E438-4A33-A7AF-587F5D725E07}"/>
              </a:ext>
            </a:extLst>
          </p:cNvPr>
          <p:cNvGrpSpPr/>
          <p:nvPr/>
        </p:nvGrpSpPr>
        <p:grpSpPr>
          <a:xfrm>
            <a:off x="3933632" y="3865804"/>
            <a:ext cx="1532455" cy="655320"/>
            <a:chOff x="3933632" y="3632239"/>
            <a:chExt cx="1532455" cy="65532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DDFC7C36-E5CA-41EB-A078-E0E8C52CB968}"/>
                </a:ext>
              </a:extLst>
            </p:cNvPr>
            <p:cNvSpPr/>
            <p:nvPr/>
          </p:nvSpPr>
          <p:spPr>
            <a:xfrm>
              <a:off x="3933632" y="3658140"/>
              <a:ext cx="1532455" cy="629419"/>
            </a:xfrm>
            <a:prstGeom prst="round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AA930B54-848B-4D17-92B3-D3464E19A73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992635" y="3813926"/>
              <a:ext cx="1418812" cy="45113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CD1F562-2A49-4731-9186-EEAABCC0CA08}"/>
                </a:ext>
              </a:extLst>
            </p:cNvPr>
            <p:cNvSpPr txBox="1"/>
            <p:nvPr/>
          </p:nvSpPr>
          <p:spPr>
            <a:xfrm>
              <a:off x="4247219" y="3632239"/>
              <a:ext cx="835826" cy="254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Transform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908818BF-E40C-437A-A3B5-24196884E89F}"/>
              </a:ext>
            </a:extLst>
          </p:cNvPr>
          <p:cNvGrpSpPr/>
          <p:nvPr/>
        </p:nvGrpSpPr>
        <p:grpSpPr>
          <a:xfrm>
            <a:off x="3933632" y="4871065"/>
            <a:ext cx="1532455" cy="629419"/>
            <a:chOff x="3933632" y="4632529"/>
            <a:chExt cx="1532455" cy="629419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A5EAF80-73F9-4542-A91F-B01DDBA1E3E5}"/>
                </a:ext>
              </a:extLst>
            </p:cNvPr>
            <p:cNvSpPr/>
            <p:nvPr/>
          </p:nvSpPr>
          <p:spPr>
            <a:xfrm>
              <a:off x="3933632" y="4632529"/>
              <a:ext cx="1532455" cy="629419"/>
            </a:xfrm>
            <a:prstGeom prst="round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4D57420C-9DF8-4F6B-B06F-63817799AF7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989033" y="4877396"/>
              <a:ext cx="1426014" cy="358048"/>
            </a:xfrm>
            <a:prstGeom prst="rect">
              <a:avLst/>
            </a:prstGeom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80C6B7C-7F2C-4CEF-A523-28539D72C0BF}"/>
                </a:ext>
              </a:extLst>
            </p:cNvPr>
            <p:cNvSpPr txBox="1"/>
            <p:nvPr/>
          </p:nvSpPr>
          <p:spPr>
            <a:xfrm>
              <a:off x="4247219" y="4662862"/>
              <a:ext cx="835826" cy="254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Store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A38DE64-8663-4EE7-86E1-C14982B4355B}"/>
              </a:ext>
            </a:extLst>
          </p:cNvPr>
          <p:cNvGrpSpPr/>
          <p:nvPr/>
        </p:nvGrpSpPr>
        <p:grpSpPr>
          <a:xfrm>
            <a:off x="7179754" y="1915279"/>
            <a:ext cx="1549999" cy="745842"/>
            <a:chOff x="7192633" y="1845528"/>
            <a:chExt cx="1549999" cy="745842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66448A07-8335-4A5B-BAAD-C50C8F0AF02C}"/>
                </a:ext>
              </a:extLst>
            </p:cNvPr>
            <p:cNvSpPr/>
            <p:nvPr/>
          </p:nvSpPr>
          <p:spPr>
            <a:xfrm>
              <a:off x="7248149" y="1845528"/>
              <a:ext cx="1438967" cy="745842"/>
            </a:xfrm>
            <a:prstGeom prst="roundRec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524FB1E-5CCA-4353-A251-970CE9F023A8}"/>
                </a:ext>
              </a:extLst>
            </p:cNvPr>
            <p:cNvSpPr txBox="1"/>
            <p:nvPr/>
          </p:nvSpPr>
          <p:spPr>
            <a:xfrm>
              <a:off x="7192633" y="2010700"/>
              <a:ext cx="154999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Care Management/ </a:t>
              </a:r>
            </a:p>
            <a:p>
              <a:pPr algn="ctr"/>
              <a:r>
                <a:rPr lang="en-US" sz="1050" b="1" dirty="0"/>
                <a:t>Pop Health 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D064D687-959F-47E2-A472-46AED3F7E0C0}"/>
              </a:ext>
            </a:extLst>
          </p:cNvPr>
          <p:cNvSpPr txBox="1"/>
          <p:nvPr/>
        </p:nvSpPr>
        <p:spPr>
          <a:xfrm>
            <a:off x="1635322" y="3430628"/>
            <a:ext cx="8009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Patients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97C3808-3DB4-4AAB-B276-7D15278767FB}"/>
              </a:ext>
            </a:extLst>
          </p:cNvPr>
          <p:cNvSpPr txBox="1"/>
          <p:nvPr/>
        </p:nvSpPr>
        <p:spPr>
          <a:xfrm>
            <a:off x="1550087" y="3621551"/>
            <a:ext cx="86243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Patient reported outcomes (PRO)</a:t>
            </a:r>
          </a:p>
          <a:p>
            <a:r>
              <a:rPr lang="en-US" sz="900" dirty="0"/>
              <a:t>Devices</a:t>
            </a:r>
          </a:p>
          <a:p>
            <a:r>
              <a:rPr lang="en-US" sz="900" dirty="0"/>
              <a:t>Patient Experience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D4458D-B18D-4F75-A1D0-E9A8C49EB9B7}"/>
              </a:ext>
            </a:extLst>
          </p:cNvPr>
          <p:cNvGrpSpPr/>
          <p:nvPr/>
        </p:nvGrpSpPr>
        <p:grpSpPr>
          <a:xfrm>
            <a:off x="550717" y="3409534"/>
            <a:ext cx="929919" cy="1254615"/>
            <a:chOff x="550717" y="4228950"/>
            <a:chExt cx="956789" cy="103658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0BBE3885-3851-469B-95E3-C59135D70491}"/>
                </a:ext>
              </a:extLst>
            </p:cNvPr>
            <p:cNvSpPr/>
            <p:nvPr/>
          </p:nvSpPr>
          <p:spPr>
            <a:xfrm>
              <a:off x="550717" y="4228950"/>
              <a:ext cx="873979" cy="1036582"/>
            </a:xfrm>
            <a:prstGeom prst="roundRec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7DC50EF-D639-4D69-BC50-95ABED55D4FD}"/>
                </a:ext>
              </a:extLst>
            </p:cNvPr>
            <p:cNvSpPr txBox="1"/>
            <p:nvPr/>
          </p:nvSpPr>
          <p:spPr>
            <a:xfrm>
              <a:off x="750575" y="4246485"/>
              <a:ext cx="756931" cy="254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/>
                <a:t>Payer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2A40C5B-C0E9-4749-A1FF-16B1D15BF79A}"/>
                </a:ext>
              </a:extLst>
            </p:cNvPr>
            <p:cNvSpPr txBox="1"/>
            <p:nvPr/>
          </p:nvSpPr>
          <p:spPr>
            <a:xfrm>
              <a:off x="573557" y="4417489"/>
              <a:ext cx="862435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Enrollment</a:t>
              </a:r>
            </a:p>
            <a:p>
              <a:r>
                <a:rPr lang="en-US" sz="900" dirty="0"/>
                <a:t>Authorization</a:t>
              </a:r>
            </a:p>
            <a:p>
              <a:r>
                <a:rPr lang="en-US" sz="900" dirty="0"/>
                <a:t>Pharmacy</a:t>
              </a:r>
            </a:p>
            <a:p>
              <a:r>
                <a:rPr lang="en-US" sz="900" dirty="0"/>
                <a:t>Claims</a:t>
              </a:r>
            </a:p>
            <a:p>
              <a:r>
                <a:rPr lang="en-US" sz="900" dirty="0"/>
                <a:t>Encounter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5F30D39-BB42-4D17-A297-80331CD1E186}"/>
              </a:ext>
            </a:extLst>
          </p:cNvPr>
          <p:cNvGrpSpPr/>
          <p:nvPr/>
        </p:nvGrpSpPr>
        <p:grpSpPr>
          <a:xfrm>
            <a:off x="3752624" y="1473128"/>
            <a:ext cx="1844033" cy="323943"/>
            <a:chOff x="2472898" y="1473128"/>
            <a:chExt cx="1626265" cy="32394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DBADEA4-B678-4D27-98B9-F10A209326B1}"/>
                </a:ext>
              </a:extLst>
            </p:cNvPr>
            <p:cNvSpPr txBox="1"/>
            <p:nvPr/>
          </p:nvSpPr>
          <p:spPr>
            <a:xfrm>
              <a:off x="2472898" y="1473128"/>
              <a:ext cx="1626265" cy="32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/>
                <a:t>Aggregation</a:t>
              </a:r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9DBA067F-E0B6-40A4-8CCB-40A44B4FC83E}"/>
                </a:ext>
              </a:extLst>
            </p:cNvPr>
            <p:cNvCxnSpPr>
              <a:cxnSpLocks/>
            </p:cNvCxnSpPr>
            <p:nvPr/>
          </p:nvCxnSpPr>
          <p:spPr>
            <a:xfrm>
              <a:off x="2549087" y="1731505"/>
              <a:ext cx="151227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itle 2">
            <a:extLst>
              <a:ext uri="{FF2B5EF4-FFF2-40B4-BE49-F238E27FC236}">
                <a16:creationId xmlns:a16="http://schemas.microsoft.com/office/drawing/2014/main" id="{5BDFB828-6B6C-42C5-8593-76CE1F501C7E}"/>
              </a:ext>
            </a:extLst>
          </p:cNvPr>
          <p:cNvSpPr txBox="1">
            <a:spLocks/>
          </p:cNvSpPr>
          <p:nvPr/>
        </p:nvSpPr>
        <p:spPr bwMode="auto">
          <a:xfrm>
            <a:off x="412750" y="436563"/>
            <a:ext cx="8283575" cy="3825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ea typeface="MS PGothic" charset="0"/>
              </a:rPr>
              <a:t>Framing data analytics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8A786CE-70C9-4722-85E9-955697549DFC}"/>
              </a:ext>
            </a:extLst>
          </p:cNvPr>
          <p:cNvSpPr/>
          <p:nvPr/>
        </p:nvSpPr>
        <p:spPr>
          <a:xfrm>
            <a:off x="3352800" y="224589"/>
            <a:ext cx="5568114" cy="1168309"/>
          </a:xfrm>
          <a:prstGeom prst="ellipse">
            <a:avLst/>
          </a:prstGeom>
          <a:noFill/>
          <a:ln>
            <a:solidFill>
              <a:srgbClr val="3750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Is this the right frame? What are the biggest pain points in your data strategy?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F3831EA-ADB1-411C-BD37-FF9C6656D6D4}"/>
              </a:ext>
            </a:extLst>
          </p:cNvPr>
          <p:cNvGrpSpPr/>
          <p:nvPr/>
        </p:nvGrpSpPr>
        <p:grpSpPr>
          <a:xfrm>
            <a:off x="7235270" y="3821599"/>
            <a:ext cx="1438967" cy="745842"/>
            <a:chOff x="7231909" y="2732907"/>
            <a:chExt cx="1438967" cy="745842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9CD534C-5767-4890-A2BE-64CC78A50272}"/>
                </a:ext>
              </a:extLst>
            </p:cNvPr>
            <p:cNvSpPr txBox="1"/>
            <p:nvPr/>
          </p:nvSpPr>
          <p:spPr>
            <a:xfrm>
              <a:off x="7310646" y="2978870"/>
              <a:ext cx="128149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PCPs, Clinicians</a:t>
              </a:r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9C013DF9-50C0-42C6-96CC-CB54B336A2CE}"/>
                </a:ext>
              </a:extLst>
            </p:cNvPr>
            <p:cNvSpPr/>
            <p:nvPr/>
          </p:nvSpPr>
          <p:spPr>
            <a:xfrm>
              <a:off x="7231909" y="2732907"/>
              <a:ext cx="1438967" cy="745842"/>
            </a:xfrm>
            <a:prstGeom prst="roundRec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18EFD99-0575-469E-9F34-1462C46CC426}"/>
              </a:ext>
            </a:extLst>
          </p:cNvPr>
          <p:cNvGrpSpPr/>
          <p:nvPr/>
        </p:nvGrpSpPr>
        <p:grpSpPr>
          <a:xfrm>
            <a:off x="7216557" y="4774759"/>
            <a:ext cx="1476392" cy="745842"/>
            <a:chOff x="7197148" y="3599270"/>
            <a:chExt cx="1476392" cy="745842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9AF2BC5-426B-48C6-B400-AF68EA6F01A7}"/>
                </a:ext>
              </a:extLst>
            </p:cNvPr>
            <p:cNvSpPr txBox="1"/>
            <p:nvPr/>
          </p:nvSpPr>
          <p:spPr>
            <a:xfrm>
              <a:off x="7197148" y="3764442"/>
              <a:ext cx="147639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Quality</a:t>
              </a:r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54220A60-A51D-47AE-BDF9-C22B89DD52D7}"/>
                </a:ext>
              </a:extLst>
            </p:cNvPr>
            <p:cNvSpPr/>
            <p:nvPr/>
          </p:nvSpPr>
          <p:spPr>
            <a:xfrm>
              <a:off x="7215861" y="3599270"/>
              <a:ext cx="1438967" cy="745842"/>
            </a:xfrm>
            <a:prstGeom prst="roundRec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4B4B423-1AEE-4BE5-BD83-6FEE6446FE49}"/>
              </a:ext>
            </a:extLst>
          </p:cNvPr>
          <p:cNvGrpSpPr/>
          <p:nvPr/>
        </p:nvGrpSpPr>
        <p:grpSpPr>
          <a:xfrm>
            <a:off x="7235270" y="2868439"/>
            <a:ext cx="1438967" cy="745842"/>
            <a:chOff x="7231909" y="4648626"/>
            <a:chExt cx="1438967" cy="745842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B70D102-FF80-4640-8379-FA818799BD3F}"/>
                </a:ext>
              </a:extLst>
            </p:cNvPr>
            <p:cNvSpPr txBox="1"/>
            <p:nvPr/>
          </p:nvSpPr>
          <p:spPr>
            <a:xfrm>
              <a:off x="7389383" y="4813798"/>
              <a:ext cx="1124018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Administration/Finance</a:t>
              </a:r>
            </a:p>
          </p:txBody>
        </p:sp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82CE1D76-BCCC-474C-A1F8-73CAC6777D7D}"/>
                </a:ext>
              </a:extLst>
            </p:cNvPr>
            <p:cNvSpPr/>
            <p:nvPr/>
          </p:nvSpPr>
          <p:spPr>
            <a:xfrm>
              <a:off x="7231909" y="4648626"/>
              <a:ext cx="1438967" cy="745842"/>
            </a:xfrm>
            <a:prstGeom prst="roundRec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F053363-0D4A-4E13-AF7B-0167C7CCB4B1}"/>
              </a:ext>
            </a:extLst>
          </p:cNvPr>
          <p:cNvGrpSpPr/>
          <p:nvPr/>
        </p:nvGrpSpPr>
        <p:grpSpPr>
          <a:xfrm>
            <a:off x="550717" y="1888518"/>
            <a:ext cx="1845231" cy="1407688"/>
            <a:chOff x="550717" y="1845530"/>
            <a:chExt cx="1845231" cy="1407688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D29AB4E0-84C1-440C-879D-AB2B1D42CF72}"/>
                </a:ext>
              </a:extLst>
            </p:cNvPr>
            <p:cNvSpPr/>
            <p:nvPr/>
          </p:nvSpPr>
          <p:spPr>
            <a:xfrm>
              <a:off x="550717" y="1845530"/>
              <a:ext cx="1845231" cy="1399456"/>
            </a:xfrm>
            <a:prstGeom prst="roundRec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Arc 50">
              <a:extLst>
                <a:ext uri="{FF2B5EF4-FFF2-40B4-BE49-F238E27FC236}">
                  <a16:creationId xmlns:a16="http://schemas.microsoft.com/office/drawing/2014/main" id="{44D07248-11D9-45B5-B2E0-E1566D867263}"/>
                </a:ext>
              </a:extLst>
            </p:cNvPr>
            <p:cNvSpPr/>
            <p:nvPr/>
          </p:nvSpPr>
          <p:spPr>
            <a:xfrm>
              <a:off x="1076033" y="2254237"/>
              <a:ext cx="691400" cy="559701"/>
            </a:xfrm>
            <a:prstGeom prst="arc">
              <a:avLst>
                <a:gd name="adj1" fmla="val 10939307"/>
                <a:gd name="adj2" fmla="val 0"/>
              </a:avLst>
            </a:prstGeom>
            <a:ln w="1905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Arc 51">
              <a:extLst>
                <a:ext uri="{FF2B5EF4-FFF2-40B4-BE49-F238E27FC236}">
                  <a16:creationId xmlns:a16="http://schemas.microsoft.com/office/drawing/2014/main" id="{8D63354C-6B66-43EB-B514-0A8098817CF1}"/>
                </a:ext>
              </a:extLst>
            </p:cNvPr>
            <p:cNvSpPr/>
            <p:nvPr/>
          </p:nvSpPr>
          <p:spPr>
            <a:xfrm rot="10800000">
              <a:off x="1076034" y="2435509"/>
              <a:ext cx="691400" cy="559701"/>
            </a:xfrm>
            <a:prstGeom prst="arc">
              <a:avLst>
                <a:gd name="adj1" fmla="val 10939307"/>
                <a:gd name="adj2" fmla="val 0"/>
              </a:avLst>
            </a:prstGeom>
            <a:ln w="1905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232A648-AED5-49D3-8561-1B4F1BBC1FDD}"/>
                </a:ext>
              </a:extLst>
            </p:cNvPr>
            <p:cNvSpPr txBox="1"/>
            <p:nvPr/>
          </p:nvSpPr>
          <p:spPr>
            <a:xfrm>
              <a:off x="751412" y="2499156"/>
              <a:ext cx="584856" cy="254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EMR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FF9B24E-3F21-4DC8-B682-723F31D22495}"/>
                </a:ext>
              </a:extLst>
            </p:cNvPr>
            <p:cNvSpPr txBox="1"/>
            <p:nvPr/>
          </p:nvSpPr>
          <p:spPr>
            <a:xfrm>
              <a:off x="1558844" y="2499156"/>
              <a:ext cx="584856" cy="254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A-EMR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F329E1A-393F-4D08-91F4-8F85A2CD037D}"/>
                </a:ext>
              </a:extLst>
            </p:cNvPr>
            <p:cNvSpPr txBox="1"/>
            <p:nvPr/>
          </p:nvSpPr>
          <p:spPr>
            <a:xfrm>
              <a:off x="617974" y="2028252"/>
              <a:ext cx="665400" cy="231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Hospitals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F596AD7-C8DF-4976-A5CA-2C3CD4DD27DF}"/>
                </a:ext>
              </a:extLst>
            </p:cNvPr>
            <p:cNvSpPr txBox="1"/>
            <p:nvPr/>
          </p:nvSpPr>
          <p:spPr>
            <a:xfrm>
              <a:off x="1665903" y="2028252"/>
              <a:ext cx="584856" cy="509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00" dirty="0"/>
                <a:t>Clinics</a:t>
              </a:r>
            </a:p>
            <a:p>
              <a:pPr algn="r"/>
              <a:r>
                <a:rPr lang="en-US" sz="900" dirty="0"/>
                <a:t>Medical </a:t>
              </a:r>
            </a:p>
            <a:p>
              <a:pPr algn="r"/>
              <a:r>
                <a:rPr lang="en-US" sz="900" dirty="0"/>
                <a:t>Groups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022436-168F-4F2A-A92B-BF46D8C0F1C1}"/>
                </a:ext>
              </a:extLst>
            </p:cNvPr>
            <p:cNvSpPr txBox="1"/>
            <p:nvPr/>
          </p:nvSpPr>
          <p:spPr>
            <a:xfrm>
              <a:off x="1682706" y="2863695"/>
              <a:ext cx="584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00" dirty="0"/>
                <a:t>Imaging</a:t>
              </a:r>
            </a:p>
            <a:p>
              <a:pPr algn="r"/>
              <a:r>
                <a:rPr lang="en-US" sz="900" dirty="0"/>
                <a:t>Labs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FB4FDC1-0C43-4C92-94E2-53F76B8A66D1}"/>
                </a:ext>
              </a:extLst>
            </p:cNvPr>
            <p:cNvSpPr txBox="1"/>
            <p:nvPr/>
          </p:nvSpPr>
          <p:spPr>
            <a:xfrm>
              <a:off x="617974" y="2883886"/>
              <a:ext cx="1064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Regional</a:t>
              </a:r>
            </a:p>
            <a:p>
              <a:r>
                <a:rPr lang="en-US" sz="900" dirty="0"/>
                <a:t>Disease Registries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97AC196-8A8D-4E46-A8B8-75E1C7EB2960}"/>
                </a:ext>
              </a:extLst>
            </p:cNvPr>
            <p:cNvSpPr txBox="1"/>
            <p:nvPr/>
          </p:nvSpPr>
          <p:spPr>
            <a:xfrm>
              <a:off x="1063163" y="1847645"/>
              <a:ext cx="83582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Provider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6763478-7E60-4621-A213-2A5B6912F3D7}"/>
              </a:ext>
            </a:extLst>
          </p:cNvPr>
          <p:cNvGrpSpPr/>
          <p:nvPr/>
        </p:nvGrpSpPr>
        <p:grpSpPr>
          <a:xfrm>
            <a:off x="543091" y="4794129"/>
            <a:ext cx="1962183" cy="706355"/>
            <a:chOff x="550717" y="4216859"/>
            <a:chExt cx="924421" cy="907491"/>
          </a:xfrm>
        </p:grpSpPr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F34B6B5D-5BCC-4F0D-A5AA-A064239AF6DC}"/>
                </a:ext>
              </a:extLst>
            </p:cNvPr>
            <p:cNvSpPr/>
            <p:nvPr/>
          </p:nvSpPr>
          <p:spPr>
            <a:xfrm>
              <a:off x="550717" y="4228950"/>
              <a:ext cx="873979" cy="895400"/>
            </a:xfrm>
            <a:prstGeom prst="roundRec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CE7676E-571E-45AC-AF21-0F6ABA887C81}"/>
                </a:ext>
              </a:extLst>
            </p:cNvPr>
            <p:cNvSpPr txBox="1"/>
            <p:nvPr/>
          </p:nvSpPr>
          <p:spPr>
            <a:xfrm>
              <a:off x="718207" y="4216859"/>
              <a:ext cx="756931" cy="254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/>
                <a:t>Non-Medical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7803A20-6CF5-4BD2-9D44-14110BE2799D}"/>
                </a:ext>
              </a:extLst>
            </p:cNvPr>
            <p:cNvSpPr txBox="1"/>
            <p:nvPr/>
          </p:nvSpPr>
          <p:spPr>
            <a:xfrm>
              <a:off x="573557" y="4417489"/>
              <a:ext cx="86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Social Services (jail, housing)</a:t>
              </a:r>
            </a:p>
            <a:p>
              <a:r>
                <a:rPr lang="en-US" sz="900" dirty="0"/>
                <a:t>Demographic/environmental data</a:t>
              </a:r>
            </a:p>
            <a:p>
              <a:r>
                <a:rPr lang="en-US" sz="900" dirty="0"/>
                <a:t>Social Determinants</a:t>
              </a:r>
            </a:p>
            <a:p>
              <a:endParaRPr lang="en-US" sz="900" dirty="0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0270B82-F677-4F0E-8975-DB401BED198C}"/>
              </a:ext>
            </a:extLst>
          </p:cNvPr>
          <p:cNvGrpSpPr/>
          <p:nvPr/>
        </p:nvGrpSpPr>
        <p:grpSpPr>
          <a:xfrm>
            <a:off x="5563951" y="1479756"/>
            <a:ext cx="1536823" cy="323943"/>
            <a:chOff x="2472898" y="1473128"/>
            <a:chExt cx="1626265" cy="323943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3247BB92-560C-4B2B-8E28-284CF97EBC43}"/>
                </a:ext>
              </a:extLst>
            </p:cNvPr>
            <p:cNvSpPr txBox="1"/>
            <p:nvPr/>
          </p:nvSpPr>
          <p:spPr>
            <a:xfrm>
              <a:off x="2472898" y="1473128"/>
              <a:ext cx="1626265" cy="32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/>
                <a:t>Analytics</a:t>
              </a: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7ED3544C-13DE-46C9-B66E-C432E097524C}"/>
                </a:ext>
              </a:extLst>
            </p:cNvPr>
            <p:cNvCxnSpPr>
              <a:cxnSpLocks/>
            </p:cNvCxnSpPr>
            <p:nvPr/>
          </p:nvCxnSpPr>
          <p:spPr>
            <a:xfrm>
              <a:off x="2549087" y="1731505"/>
              <a:ext cx="151227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9628178E-BFFA-4B0C-8AB4-44F22453FE3B}"/>
              </a:ext>
            </a:extLst>
          </p:cNvPr>
          <p:cNvSpPr/>
          <p:nvPr/>
        </p:nvSpPr>
        <p:spPr>
          <a:xfrm>
            <a:off x="2579592" y="1888518"/>
            <a:ext cx="1173034" cy="726947"/>
          </a:xfrm>
          <a:prstGeom prst="rightArrow">
            <a:avLst>
              <a:gd name="adj1" fmla="val 77638"/>
              <a:gd name="adj2" fmla="val 21299"/>
            </a:avLst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HIEs</a:t>
            </a:r>
          </a:p>
        </p:txBody>
      </p:sp>
      <p:sp>
        <p:nvSpPr>
          <p:cNvPr id="94" name="Arrow: Right 93">
            <a:extLst>
              <a:ext uri="{FF2B5EF4-FFF2-40B4-BE49-F238E27FC236}">
                <a16:creationId xmlns:a16="http://schemas.microsoft.com/office/drawing/2014/main" id="{636BF2BE-12F3-4AC2-8E8F-A09DB0BF142A}"/>
              </a:ext>
            </a:extLst>
          </p:cNvPr>
          <p:cNvSpPr/>
          <p:nvPr/>
        </p:nvSpPr>
        <p:spPr>
          <a:xfrm>
            <a:off x="2579592" y="3846284"/>
            <a:ext cx="1173034" cy="680260"/>
          </a:xfrm>
          <a:prstGeom prst="rightArrow">
            <a:avLst>
              <a:gd name="adj1" fmla="val 77638"/>
              <a:gd name="adj2" fmla="val 21299"/>
            </a:avLst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Chart Extraction</a:t>
            </a:r>
          </a:p>
        </p:txBody>
      </p:sp>
      <p:sp>
        <p:nvSpPr>
          <p:cNvPr id="95" name="Arrow: Right 94">
            <a:extLst>
              <a:ext uri="{FF2B5EF4-FFF2-40B4-BE49-F238E27FC236}">
                <a16:creationId xmlns:a16="http://schemas.microsoft.com/office/drawing/2014/main" id="{85A91B39-5940-4465-AB34-0F5C4506F9EF}"/>
              </a:ext>
            </a:extLst>
          </p:cNvPr>
          <p:cNvSpPr/>
          <p:nvPr/>
        </p:nvSpPr>
        <p:spPr>
          <a:xfrm>
            <a:off x="2579592" y="4778481"/>
            <a:ext cx="1173034" cy="680260"/>
          </a:xfrm>
          <a:prstGeom prst="rightArrow">
            <a:avLst>
              <a:gd name="adj1" fmla="val 77638"/>
              <a:gd name="adj2" fmla="val 21299"/>
            </a:avLst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Flat file transfer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7DB1C39D-34F1-4363-A87A-1E54B369F37D}"/>
              </a:ext>
            </a:extLst>
          </p:cNvPr>
          <p:cNvGrpSpPr/>
          <p:nvPr/>
        </p:nvGrpSpPr>
        <p:grpSpPr>
          <a:xfrm>
            <a:off x="2373510" y="1479756"/>
            <a:ext cx="1392192" cy="323943"/>
            <a:chOff x="2472898" y="1473128"/>
            <a:chExt cx="1626265" cy="323943"/>
          </a:xfrm>
        </p:grpSpPr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B90EA2E7-D7F3-4592-8915-8E39AC8E971E}"/>
                </a:ext>
              </a:extLst>
            </p:cNvPr>
            <p:cNvSpPr txBox="1"/>
            <p:nvPr/>
          </p:nvSpPr>
          <p:spPr>
            <a:xfrm>
              <a:off x="2472898" y="1473128"/>
              <a:ext cx="1626265" cy="32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/>
                <a:t>Acquisition</a:t>
              </a: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B75F2AD-AECC-4487-AC7C-7B44BF89A2D7}"/>
                </a:ext>
              </a:extLst>
            </p:cNvPr>
            <p:cNvCxnSpPr>
              <a:cxnSpLocks/>
            </p:cNvCxnSpPr>
            <p:nvPr/>
          </p:nvCxnSpPr>
          <p:spPr>
            <a:xfrm>
              <a:off x="2549087" y="1731505"/>
              <a:ext cx="151227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3668151-4059-4CF2-8A4F-0A3CEF6694A3}"/>
              </a:ext>
            </a:extLst>
          </p:cNvPr>
          <p:cNvGrpSpPr/>
          <p:nvPr/>
        </p:nvGrpSpPr>
        <p:grpSpPr>
          <a:xfrm>
            <a:off x="5647095" y="1888518"/>
            <a:ext cx="1356484" cy="1120621"/>
            <a:chOff x="5647095" y="1862014"/>
            <a:chExt cx="1356484" cy="1120621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09738B06-E1FB-4D02-ACA0-3ABDE428D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651645" y="2110571"/>
              <a:ext cx="1351934" cy="872064"/>
            </a:xfrm>
            <a:prstGeom prst="rect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9FF94620-D182-411F-AC7B-08162ED6D16E}"/>
                </a:ext>
              </a:extLst>
            </p:cNvPr>
            <p:cNvSpPr txBox="1"/>
            <p:nvPr/>
          </p:nvSpPr>
          <p:spPr>
            <a:xfrm>
              <a:off x="5647095" y="1862014"/>
              <a:ext cx="133497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Models/ Algorithms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878A367-338C-4813-A7EB-A97BCA079997}"/>
              </a:ext>
            </a:extLst>
          </p:cNvPr>
          <p:cNvGrpSpPr/>
          <p:nvPr/>
        </p:nvGrpSpPr>
        <p:grpSpPr>
          <a:xfrm>
            <a:off x="5637744" y="3096166"/>
            <a:ext cx="1374105" cy="1158555"/>
            <a:chOff x="5635411" y="3166844"/>
            <a:chExt cx="1374105" cy="1158555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25455E79-AC74-4B94-A1AC-426E5CEB7D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635411" y="3384299"/>
              <a:ext cx="1374105" cy="941100"/>
            </a:xfrm>
            <a:prstGeom prst="rect">
              <a:avLst/>
            </a:prstGeom>
            <a:ln w="12700">
              <a:noFill/>
            </a:ln>
          </p:spPr>
        </p:pic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D4DC9CE-9770-4D88-B1A0-39983F9D6812}"/>
                </a:ext>
              </a:extLst>
            </p:cNvPr>
            <p:cNvSpPr txBox="1"/>
            <p:nvPr/>
          </p:nvSpPr>
          <p:spPr>
            <a:xfrm>
              <a:off x="5646659" y="3166844"/>
              <a:ext cx="133497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Visualization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BB4F2F2-50BE-4C4F-BFAD-C277297A6C5A}"/>
              </a:ext>
            </a:extLst>
          </p:cNvPr>
          <p:cNvGrpSpPr/>
          <p:nvPr/>
        </p:nvGrpSpPr>
        <p:grpSpPr>
          <a:xfrm>
            <a:off x="5635409" y="4341748"/>
            <a:ext cx="1367088" cy="1158736"/>
            <a:chOff x="5635409" y="4419176"/>
            <a:chExt cx="1367088" cy="1158736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2691689D-2F62-42E6-8D5C-FCE0401585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635409" y="4632551"/>
              <a:ext cx="1367088" cy="945361"/>
            </a:xfrm>
            <a:prstGeom prst="rect">
              <a:avLst/>
            </a:prstGeom>
            <a:ln w="12700">
              <a:noFill/>
            </a:ln>
          </p:spPr>
        </p:pic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52CC3D77-9F5A-42F3-9D92-52DFE20E63FB}"/>
                </a:ext>
              </a:extLst>
            </p:cNvPr>
            <p:cNvSpPr txBox="1"/>
            <p:nvPr/>
          </p:nvSpPr>
          <p:spPr>
            <a:xfrm>
              <a:off x="5640035" y="4419176"/>
              <a:ext cx="133497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/>
                <a:t>Reports/Dashboards</a:t>
              </a:r>
            </a:p>
          </p:txBody>
        </p:sp>
      </p:grp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DE571964-218E-4A9E-A418-3711B8D1850D}"/>
              </a:ext>
            </a:extLst>
          </p:cNvPr>
          <p:cNvCxnSpPr/>
          <p:nvPr/>
        </p:nvCxnSpPr>
        <p:spPr>
          <a:xfrm flipH="1">
            <a:off x="4136085" y="4574500"/>
            <a:ext cx="1086487" cy="24217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A99DC303-B4EF-457B-ACDF-792FAF0C3AF0}"/>
              </a:ext>
            </a:extLst>
          </p:cNvPr>
          <p:cNvSpPr/>
          <p:nvPr/>
        </p:nvSpPr>
        <p:spPr>
          <a:xfrm>
            <a:off x="572916" y="5754119"/>
            <a:ext cx="8123409" cy="962825"/>
          </a:xfrm>
          <a:prstGeom prst="round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5E736602-C63A-4272-B253-17745B6AAC68}"/>
              </a:ext>
            </a:extLst>
          </p:cNvPr>
          <p:cNvGrpSpPr/>
          <p:nvPr/>
        </p:nvGrpSpPr>
        <p:grpSpPr>
          <a:xfrm>
            <a:off x="3737431" y="5729305"/>
            <a:ext cx="1844033" cy="323943"/>
            <a:chOff x="2472898" y="1473128"/>
            <a:chExt cx="1626265" cy="323943"/>
          </a:xfrm>
        </p:grpSpPr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C6DD110B-2093-4052-BB43-4504E40113D4}"/>
                </a:ext>
              </a:extLst>
            </p:cNvPr>
            <p:cNvSpPr txBox="1"/>
            <p:nvPr/>
          </p:nvSpPr>
          <p:spPr>
            <a:xfrm>
              <a:off x="2472898" y="1473128"/>
              <a:ext cx="1626265" cy="32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/>
                <a:t>Governance</a:t>
              </a:r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83E61D81-94B7-4FCF-B9C9-BBAB1F71DDCB}"/>
                </a:ext>
              </a:extLst>
            </p:cNvPr>
            <p:cNvCxnSpPr>
              <a:cxnSpLocks/>
            </p:cNvCxnSpPr>
            <p:nvPr/>
          </p:nvCxnSpPr>
          <p:spPr>
            <a:xfrm>
              <a:off x="2549087" y="1731505"/>
              <a:ext cx="151227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Rectangle: Rounded Corners 123">
            <a:extLst>
              <a:ext uri="{FF2B5EF4-FFF2-40B4-BE49-F238E27FC236}">
                <a16:creationId xmlns:a16="http://schemas.microsoft.com/office/drawing/2014/main" id="{0DACA9F2-3681-49CE-A7EC-4CE6C524F892}"/>
              </a:ext>
            </a:extLst>
          </p:cNvPr>
          <p:cNvSpPr/>
          <p:nvPr/>
        </p:nvSpPr>
        <p:spPr>
          <a:xfrm>
            <a:off x="824321" y="6138896"/>
            <a:ext cx="2286000" cy="4572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Master Database Management</a:t>
            </a:r>
          </a:p>
        </p:txBody>
      </p:sp>
      <p:sp>
        <p:nvSpPr>
          <p:cNvPr id="127" name="Rectangle: Rounded Corners 126">
            <a:extLst>
              <a:ext uri="{FF2B5EF4-FFF2-40B4-BE49-F238E27FC236}">
                <a16:creationId xmlns:a16="http://schemas.microsoft.com/office/drawing/2014/main" id="{4154034A-5CB3-4AC8-A0DC-C01AA735349D}"/>
              </a:ext>
            </a:extLst>
          </p:cNvPr>
          <p:cNvSpPr/>
          <p:nvPr/>
        </p:nvSpPr>
        <p:spPr>
          <a:xfrm>
            <a:off x="3470764" y="6132893"/>
            <a:ext cx="2286000" cy="4572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Data Warehouse</a:t>
            </a:r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E26F000A-13F4-407A-9F87-ABDB360256C1}"/>
              </a:ext>
            </a:extLst>
          </p:cNvPr>
          <p:cNvSpPr/>
          <p:nvPr/>
        </p:nvSpPr>
        <p:spPr>
          <a:xfrm>
            <a:off x="6153198" y="6103239"/>
            <a:ext cx="2286000" cy="4572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Security and Privacy</a:t>
            </a:r>
          </a:p>
        </p:txBody>
      </p:sp>
      <p:sp>
        <p:nvSpPr>
          <p:cNvPr id="91" name="Arrow: Right 90">
            <a:extLst>
              <a:ext uri="{FF2B5EF4-FFF2-40B4-BE49-F238E27FC236}">
                <a16:creationId xmlns:a16="http://schemas.microsoft.com/office/drawing/2014/main" id="{B6EA49E2-D1E3-47F8-98D1-E98E52265180}"/>
              </a:ext>
            </a:extLst>
          </p:cNvPr>
          <p:cNvSpPr/>
          <p:nvPr/>
        </p:nvSpPr>
        <p:spPr>
          <a:xfrm>
            <a:off x="2579592" y="2867401"/>
            <a:ext cx="1173034" cy="726947"/>
          </a:xfrm>
          <a:prstGeom prst="rightArrow">
            <a:avLst>
              <a:gd name="adj1" fmla="val 77638"/>
              <a:gd name="adj2" fmla="val 21299"/>
            </a:avLst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APIs</a:t>
            </a:r>
          </a:p>
        </p:txBody>
      </p:sp>
    </p:spTree>
    <p:extLst>
      <p:ext uri="{BB962C8B-B14F-4D97-AF65-F5344CB8AC3E}">
        <p14:creationId xmlns:p14="http://schemas.microsoft.com/office/powerpoint/2010/main" val="327597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2D4F641C-B2F6-42A3-9A8C-07338AC9BFD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192" y="85844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2D4F641C-B2F6-42A3-9A8C-07338AC9BF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85844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itle 2">
            <a:extLst>
              <a:ext uri="{FF2B5EF4-FFF2-40B4-BE49-F238E27FC236}">
                <a16:creationId xmlns:a16="http://schemas.microsoft.com/office/drawing/2014/main" id="{5BDFB828-6B6C-42C5-8593-76CE1F501C7E}"/>
              </a:ext>
            </a:extLst>
          </p:cNvPr>
          <p:cNvSpPr txBox="1">
            <a:spLocks/>
          </p:cNvSpPr>
          <p:nvPr/>
        </p:nvSpPr>
        <p:spPr bwMode="auto">
          <a:xfrm>
            <a:off x="412750" y="436563"/>
            <a:ext cx="8283575" cy="3825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ea typeface="MS PGothic" charset="0"/>
              </a:rPr>
              <a:t>Information users and use cases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8A786CE-70C9-4722-85E9-955697549DFC}"/>
              </a:ext>
            </a:extLst>
          </p:cNvPr>
          <p:cNvSpPr/>
          <p:nvPr/>
        </p:nvSpPr>
        <p:spPr>
          <a:xfrm>
            <a:off x="4465983" y="118573"/>
            <a:ext cx="4560947" cy="1233527"/>
          </a:xfrm>
          <a:prstGeom prst="ellipse">
            <a:avLst/>
          </a:prstGeom>
          <a:noFill/>
          <a:ln>
            <a:solidFill>
              <a:srgbClr val="3750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Are these the primary users of aggregated data? </a:t>
            </a:r>
          </a:p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Which of these use cases are a priority for you?</a:t>
            </a:r>
          </a:p>
        </p:txBody>
      </p:sp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15B2AEEE-D997-4031-BDF1-494001C802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3433526"/>
              </p:ext>
            </p:extLst>
          </p:nvPr>
        </p:nvGraphicFramePr>
        <p:xfrm>
          <a:off x="904046" y="1670090"/>
          <a:ext cx="7643606" cy="4770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644769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2D4F641C-B2F6-42A3-9A8C-07338AC9BFD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4403267"/>
              </p:ext>
            </p:extLst>
          </p:nvPr>
        </p:nvGraphicFramePr>
        <p:xfrm>
          <a:off x="1192" y="85844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2D4F641C-B2F6-42A3-9A8C-07338AC9BF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85844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Pentagon 7">
            <a:extLst>
              <a:ext uri="{FF2B5EF4-FFF2-40B4-BE49-F238E27FC236}">
                <a16:creationId xmlns:a16="http://schemas.microsoft.com/office/drawing/2014/main" id="{AA793C46-6B86-4FED-A3B8-F641E4B1C7D5}"/>
              </a:ext>
            </a:extLst>
          </p:cNvPr>
          <p:cNvSpPr/>
          <p:nvPr/>
        </p:nvSpPr>
        <p:spPr>
          <a:xfrm>
            <a:off x="601576" y="3039980"/>
            <a:ext cx="2342147" cy="1287379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4354F4E6-6FAA-457C-8731-2F1AFD08B57A}"/>
              </a:ext>
            </a:extLst>
          </p:cNvPr>
          <p:cNvSpPr/>
          <p:nvPr/>
        </p:nvSpPr>
        <p:spPr>
          <a:xfrm>
            <a:off x="609594" y="4636171"/>
            <a:ext cx="2342147" cy="1287379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B1DF1D1B-365E-4AA6-A0CF-EB26B1314041}"/>
              </a:ext>
            </a:extLst>
          </p:cNvPr>
          <p:cNvSpPr/>
          <p:nvPr/>
        </p:nvSpPr>
        <p:spPr>
          <a:xfrm>
            <a:off x="593558" y="1455821"/>
            <a:ext cx="2342147" cy="1287379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5BDFB828-6B6C-42C5-8593-76CE1F501C7E}"/>
              </a:ext>
            </a:extLst>
          </p:cNvPr>
          <p:cNvSpPr txBox="1">
            <a:spLocks/>
          </p:cNvSpPr>
          <p:nvPr/>
        </p:nvSpPr>
        <p:spPr bwMode="auto">
          <a:xfrm>
            <a:off x="412750" y="436563"/>
            <a:ext cx="8283575" cy="3825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ea typeface="MS PGothic" charset="0"/>
              </a:rPr>
              <a:t>Business Challenges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612939-13EE-40A8-9BB4-C978D4033FDC}"/>
              </a:ext>
            </a:extLst>
          </p:cNvPr>
          <p:cNvSpPr txBox="1"/>
          <p:nvPr/>
        </p:nvSpPr>
        <p:spPr>
          <a:xfrm>
            <a:off x="593558" y="1576136"/>
            <a:ext cx="2522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20000"/>
            </a:pPr>
            <a:r>
              <a:rPr lang="en-US" sz="1600" b="1" dirty="0">
                <a:solidFill>
                  <a:schemeClr val="bg1"/>
                </a:solidFill>
              </a:rPr>
              <a:t>Risk Adjustment for Payment and Reimbursement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17C9C1-6929-4D04-86E3-BB6A340E2551}"/>
              </a:ext>
            </a:extLst>
          </p:cNvPr>
          <p:cNvSpPr txBox="1"/>
          <p:nvPr/>
        </p:nvSpPr>
        <p:spPr>
          <a:xfrm>
            <a:off x="593558" y="3251060"/>
            <a:ext cx="2221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20000"/>
            </a:pPr>
            <a:r>
              <a:rPr lang="en-US" sz="1600" b="1" dirty="0">
                <a:solidFill>
                  <a:schemeClr val="bg1"/>
                </a:solidFill>
              </a:rPr>
              <a:t>Risk Stratification / Prediction for Better Care Management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9072C9-5DC5-44F5-8386-AF31D5089242}"/>
              </a:ext>
            </a:extLst>
          </p:cNvPr>
          <p:cNvSpPr txBox="1"/>
          <p:nvPr/>
        </p:nvSpPr>
        <p:spPr>
          <a:xfrm>
            <a:off x="593558" y="4854062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20000"/>
            </a:pPr>
            <a:r>
              <a:rPr lang="en-US" sz="1600" b="1" dirty="0">
                <a:solidFill>
                  <a:schemeClr val="bg1"/>
                </a:solidFill>
              </a:rPr>
              <a:t>Analytics for Program Evaluation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7696D6-A005-4422-974D-890F168D1972}"/>
              </a:ext>
            </a:extLst>
          </p:cNvPr>
          <p:cNvSpPr txBox="1"/>
          <p:nvPr/>
        </p:nvSpPr>
        <p:spPr>
          <a:xfrm>
            <a:off x="3132216" y="1636299"/>
            <a:ext cx="5795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20000"/>
            </a:pPr>
            <a:r>
              <a:rPr lang="en-US" dirty="0"/>
              <a:t>The complexity of Medicaid patients health conditions is currently not captured in our system’s coding processes, leading to inappropriate payment and reimbursement.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E6FFD8-6E98-4BFB-B10F-C17302045C4D}"/>
              </a:ext>
            </a:extLst>
          </p:cNvPr>
          <p:cNvSpPr txBox="1"/>
          <p:nvPr/>
        </p:nvSpPr>
        <p:spPr>
          <a:xfrm>
            <a:off x="3132216" y="3232396"/>
            <a:ext cx="5795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20000"/>
            </a:pPr>
            <a:r>
              <a:rPr lang="en-US" dirty="0"/>
              <a:t>Medicaid MCOs and risk-bearing providers are unable to predict which patients need to be managed more closely to prevent avoidable utilization.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642EBC-B795-4112-B8CB-1654D3778526}"/>
              </a:ext>
            </a:extLst>
          </p:cNvPr>
          <p:cNvSpPr txBox="1"/>
          <p:nvPr/>
        </p:nvSpPr>
        <p:spPr>
          <a:xfrm>
            <a:off x="3086685" y="4684299"/>
            <a:ext cx="5795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20000"/>
            </a:pPr>
            <a:r>
              <a:rPr lang="en-US" dirty="0"/>
              <a:t>Plans and providers do not have the right data to evaluate population health interventions and make informed decisions about which programs to support and how to improve them over time.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3D1E4BE-B217-49B8-805C-C084B8116A0A}"/>
              </a:ext>
            </a:extLst>
          </p:cNvPr>
          <p:cNvSpPr/>
          <p:nvPr/>
        </p:nvSpPr>
        <p:spPr>
          <a:xfrm>
            <a:off x="5823608" y="224590"/>
            <a:ext cx="3097306" cy="902284"/>
          </a:xfrm>
          <a:prstGeom prst="ellipse">
            <a:avLst/>
          </a:prstGeom>
          <a:noFill/>
          <a:ln>
            <a:solidFill>
              <a:srgbClr val="3750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Are any of these challenges a priority for you?</a:t>
            </a:r>
          </a:p>
        </p:txBody>
      </p:sp>
    </p:spTree>
    <p:extLst>
      <p:ext uri="{BB962C8B-B14F-4D97-AF65-F5344CB8AC3E}">
        <p14:creationId xmlns:p14="http://schemas.microsoft.com/office/powerpoint/2010/main" val="262165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2D4F641C-B2F6-42A3-9A8C-07338AC9BFD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192" y="85844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2D4F641C-B2F6-42A3-9A8C-07338AC9BF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85844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itle 2">
            <a:extLst>
              <a:ext uri="{FF2B5EF4-FFF2-40B4-BE49-F238E27FC236}">
                <a16:creationId xmlns:a16="http://schemas.microsoft.com/office/drawing/2014/main" id="{5BDFB828-6B6C-42C5-8593-76CE1F501C7E}"/>
              </a:ext>
            </a:extLst>
          </p:cNvPr>
          <p:cNvSpPr txBox="1">
            <a:spLocks/>
          </p:cNvSpPr>
          <p:nvPr/>
        </p:nvSpPr>
        <p:spPr bwMode="auto">
          <a:xfrm>
            <a:off x="412750" y="436563"/>
            <a:ext cx="8283575" cy="3825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ea typeface="MS PGothic" charset="0"/>
              </a:rPr>
              <a:t>Technical challenges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556F555-41C6-4F68-872A-1FB96C5B4ED4}"/>
              </a:ext>
            </a:extLst>
          </p:cNvPr>
          <p:cNvGrpSpPr/>
          <p:nvPr/>
        </p:nvGrpSpPr>
        <p:grpSpPr>
          <a:xfrm>
            <a:off x="593558" y="1409622"/>
            <a:ext cx="8407347" cy="954107"/>
            <a:chOff x="593558" y="1409622"/>
            <a:chExt cx="8407347" cy="95410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2E83A69-F143-4F2C-84E5-D8E5F17445BE}"/>
                </a:ext>
              </a:extLst>
            </p:cNvPr>
            <p:cNvGrpSpPr/>
            <p:nvPr/>
          </p:nvGrpSpPr>
          <p:grpSpPr>
            <a:xfrm>
              <a:off x="593558" y="1429475"/>
              <a:ext cx="2559972" cy="914400"/>
              <a:chOff x="593558" y="1455820"/>
              <a:chExt cx="2559972" cy="914400"/>
            </a:xfrm>
          </p:grpSpPr>
          <p:sp>
            <p:nvSpPr>
              <p:cNvPr id="2" name="Arrow: Pentagon 1">
                <a:extLst>
                  <a:ext uri="{FF2B5EF4-FFF2-40B4-BE49-F238E27FC236}">
                    <a16:creationId xmlns:a16="http://schemas.microsoft.com/office/drawing/2014/main" id="{B1DF1D1B-365E-4AA6-A0CF-EB26B1314041}"/>
                  </a:ext>
                </a:extLst>
              </p:cNvPr>
              <p:cNvSpPr/>
              <p:nvPr/>
            </p:nvSpPr>
            <p:spPr>
              <a:xfrm>
                <a:off x="593558" y="1455820"/>
                <a:ext cx="2363227" cy="914400"/>
              </a:xfrm>
              <a:prstGeom prst="homePlat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9612939-13EE-40A8-9BB4-C978D4033FDC}"/>
                  </a:ext>
                </a:extLst>
              </p:cNvPr>
              <p:cNvSpPr txBox="1"/>
              <p:nvPr/>
            </p:nvSpPr>
            <p:spPr>
              <a:xfrm>
                <a:off x="608204" y="1743743"/>
                <a:ext cx="25453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chemeClr val="accent2">
                      <a:lumMod val="75000"/>
                    </a:schemeClr>
                  </a:buClr>
                  <a:buSzPct val="120000"/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Data quality</a:t>
                </a: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E7696D6-A005-4422-974D-890F168D1972}"/>
                </a:ext>
              </a:extLst>
            </p:cNvPr>
            <p:cNvSpPr txBox="1"/>
            <p:nvPr/>
          </p:nvSpPr>
          <p:spPr>
            <a:xfrm>
              <a:off x="3153530" y="1409622"/>
              <a:ext cx="584737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chemeClr val="accent2">
                    <a:lumMod val="75000"/>
                  </a:schemeClr>
                </a:buClr>
                <a:buSzPct val="120000"/>
              </a:pPr>
              <a:r>
                <a:rPr lang="en-US" sz="1400" dirty="0"/>
                <a:t>The quality of data available today is inadequate. </a:t>
              </a:r>
            </a:p>
            <a:p>
              <a:pPr marL="285750" indent="-285750">
                <a:buClr>
                  <a:schemeClr val="accent2">
                    <a:lumMod val="75000"/>
                  </a:schemeClr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n-US" sz="1400" dirty="0"/>
                <a:t>The coding process today doesn’t capture the full complexity of Medicaid patients</a:t>
              </a:r>
            </a:p>
            <a:p>
              <a:pPr marL="285750" indent="-285750">
                <a:buClr>
                  <a:schemeClr val="accent2">
                    <a:lumMod val="75000"/>
                  </a:schemeClr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n-US" sz="1400" dirty="0"/>
                <a:t>Significant time and resources are required to render the data useful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8E41068-A811-424B-96C6-ED11721BBC3D}"/>
              </a:ext>
            </a:extLst>
          </p:cNvPr>
          <p:cNvGrpSpPr/>
          <p:nvPr/>
        </p:nvGrpSpPr>
        <p:grpSpPr>
          <a:xfrm>
            <a:off x="601576" y="2620167"/>
            <a:ext cx="8358561" cy="954107"/>
            <a:chOff x="601576" y="2552106"/>
            <a:chExt cx="8358561" cy="95410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305BC6D-618E-4822-99D2-F2E6263F25D1}"/>
                </a:ext>
              </a:extLst>
            </p:cNvPr>
            <p:cNvGrpSpPr/>
            <p:nvPr/>
          </p:nvGrpSpPr>
          <p:grpSpPr>
            <a:xfrm>
              <a:off x="601576" y="2571959"/>
              <a:ext cx="2363227" cy="914400"/>
              <a:chOff x="601576" y="2615909"/>
              <a:chExt cx="2363227" cy="914400"/>
            </a:xfrm>
          </p:grpSpPr>
          <p:sp>
            <p:nvSpPr>
              <p:cNvPr id="8" name="Arrow: Pentagon 7">
                <a:extLst>
                  <a:ext uri="{FF2B5EF4-FFF2-40B4-BE49-F238E27FC236}">
                    <a16:creationId xmlns:a16="http://schemas.microsoft.com/office/drawing/2014/main" id="{AA793C46-6B86-4FED-A3B8-F641E4B1C7D5}"/>
                  </a:ext>
                </a:extLst>
              </p:cNvPr>
              <p:cNvSpPr/>
              <p:nvPr/>
            </p:nvSpPr>
            <p:spPr>
              <a:xfrm>
                <a:off x="601576" y="2615909"/>
                <a:ext cx="2363227" cy="914400"/>
              </a:xfrm>
              <a:prstGeom prst="homePlat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117C9C1-6929-4D04-86E3-BB6A340E2551}"/>
                  </a:ext>
                </a:extLst>
              </p:cNvPr>
              <p:cNvSpPr txBox="1"/>
              <p:nvPr/>
            </p:nvSpPr>
            <p:spPr>
              <a:xfrm>
                <a:off x="622875" y="2903832"/>
                <a:ext cx="22418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chemeClr val="accent2">
                      <a:lumMod val="75000"/>
                    </a:schemeClr>
                  </a:buClr>
                  <a:buSzPct val="120000"/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Data exchange</a:t>
                </a: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3E6FFD8-6E98-4BFB-B10F-C17302045C4D}"/>
                </a:ext>
              </a:extLst>
            </p:cNvPr>
            <p:cNvSpPr txBox="1"/>
            <p:nvPr/>
          </p:nvSpPr>
          <p:spPr>
            <a:xfrm>
              <a:off x="3112762" y="2552106"/>
              <a:ext cx="584737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chemeClr val="accent2">
                    <a:lumMod val="75000"/>
                  </a:schemeClr>
                </a:buClr>
                <a:buSzPct val="120000"/>
              </a:pPr>
              <a:r>
                <a:rPr lang="en-US" sz="1400" dirty="0"/>
                <a:t>Payers and providers are unable to get the full view of the patient</a:t>
              </a:r>
            </a:p>
            <a:p>
              <a:pPr marL="285750" indent="-285750">
                <a:buClr>
                  <a:schemeClr val="accent2">
                    <a:lumMod val="75000"/>
                  </a:schemeClr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n-US" sz="1400" dirty="0"/>
                <a:t>The ability to exchange data is limited</a:t>
              </a:r>
            </a:p>
            <a:p>
              <a:pPr marL="285750" indent="-285750">
                <a:buClr>
                  <a:schemeClr val="accent2">
                    <a:lumMod val="75000"/>
                  </a:schemeClr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n-US" sz="1400" dirty="0"/>
                <a:t>Non traditional data about the patients, such as social services or social factors data, are missing and difficult to obtain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CD89E9F-7776-4098-B0D6-0C16E29396E5}"/>
              </a:ext>
            </a:extLst>
          </p:cNvPr>
          <p:cNvGrpSpPr/>
          <p:nvPr/>
        </p:nvGrpSpPr>
        <p:grpSpPr>
          <a:xfrm>
            <a:off x="609594" y="3830712"/>
            <a:ext cx="8350544" cy="914400"/>
            <a:chOff x="609594" y="3735021"/>
            <a:chExt cx="8350544" cy="9144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35CF20E-FFAA-44B7-9D68-93C69AA66811}"/>
                </a:ext>
              </a:extLst>
            </p:cNvPr>
            <p:cNvGrpSpPr/>
            <p:nvPr/>
          </p:nvGrpSpPr>
          <p:grpSpPr>
            <a:xfrm>
              <a:off x="609594" y="3735021"/>
              <a:ext cx="2363227" cy="914400"/>
              <a:chOff x="609594" y="3735021"/>
              <a:chExt cx="2363227" cy="914400"/>
            </a:xfrm>
          </p:grpSpPr>
          <p:sp>
            <p:nvSpPr>
              <p:cNvPr id="9" name="Arrow: Pentagon 8">
                <a:extLst>
                  <a:ext uri="{FF2B5EF4-FFF2-40B4-BE49-F238E27FC236}">
                    <a16:creationId xmlns:a16="http://schemas.microsoft.com/office/drawing/2014/main" id="{4354F4E6-6FAA-457C-8731-2F1AFD08B57A}"/>
                  </a:ext>
                </a:extLst>
              </p:cNvPr>
              <p:cNvSpPr/>
              <p:nvPr/>
            </p:nvSpPr>
            <p:spPr>
              <a:xfrm>
                <a:off x="609594" y="3735021"/>
                <a:ext cx="2363227" cy="914400"/>
              </a:xfrm>
              <a:prstGeom prst="homePlat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19072C9-5DC5-44F5-8386-AF31D5089242}"/>
                  </a:ext>
                </a:extLst>
              </p:cNvPr>
              <p:cNvSpPr txBox="1"/>
              <p:nvPr/>
            </p:nvSpPr>
            <p:spPr>
              <a:xfrm>
                <a:off x="622875" y="3899834"/>
                <a:ext cx="199903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chemeClr val="accent2">
                      <a:lumMod val="75000"/>
                    </a:schemeClr>
                  </a:buClr>
                  <a:buSzPct val="120000"/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Workforce capacity for analytics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4642EBC-B795-4112-B8CB-1654D3778526}"/>
                </a:ext>
              </a:extLst>
            </p:cNvPr>
            <p:cNvSpPr txBox="1"/>
            <p:nvPr/>
          </p:nvSpPr>
          <p:spPr>
            <a:xfrm>
              <a:off x="3112763" y="3822889"/>
              <a:ext cx="584737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chemeClr val="accent2">
                    <a:lumMod val="75000"/>
                  </a:schemeClr>
                </a:buClr>
                <a:buSzPct val="120000"/>
              </a:pPr>
              <a:r>
                <a:rPr lang="en-US" sz="1400" dirty="0"/>
                <a:t>The healthcare workforce is not well equipped to work with data</a:t>
              </a:r>
            </a:p>
            <a:p>
              <a:pPr marL="285750" indent="-285750">
                <a:buClr>
                  <a:schemeClr val="accent2">
                    <a:lumMod val="75000"/>
                  </a:schemeClr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n-US" sz="1400" dirty="0"/>
                <a:t>Analytical skills are hard to develop within a workforce </a:t>
              </a:r>
            </a:p>
            <a:p>
              <a:pPr marL="285750" indent="-285750">
                <a:buClr>
                  <a:schemeClr val="accent2">
                    <a:lumMod val="75000"/>
                  </a:schemeClr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n-US" sz="1400" dirty="0"/>
                <a:t>Dedicated analysts are difficult to find and retain</a:t>
              </a: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F3D1E4BE-B217-49B8-805C-C084B8116A0A}"/>
              </a:ext>
            </a:extLst>
          </p:cNvPr>
          <p:cNvSpPr/>
          <p:nvPr/>
        </p:nvSpPr>
        <p:spPr>
          <a:xfrm>
            <a:off x="5823608" y="224590"/>
            <a:ext cx="3097306" cy="902284"/>
          </a:xfrm>
          <a:prstGeom prst="ellipse">
            <a:avLst/>
          </a:prstGeom>
          <a:noFill/>
          <a:ln>
            <a:solidFill>
              <a:srgbClr val="3750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Are any of these challenges a priority for you?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86E722-9525-4978-90BC-35E19F493181}"/>
              </a:ext>
            </a:extLst>
          </p:cNvPr>
          <p:cNvGrpSpPr/>
          <p:nvPr/>
        </p:nvGrpSpPr>
        <p:grpSpPr>
          <a:xfrm>
            <a:off x="593558" y="5001550"/>
            <a:ext cx="8314420" cy="954107"/>
            <a:chOff x="593558" y="5001550"/>
            <a:chExt cx="8314420" cy="954107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722419E-2BA6-49E0-8367-0AA15A52D978}"/>
                </a:ext>
              </a:extLst>
            </p:cNvPr>
            <p:cNvGrpSpPr/>
            <p:nvPr/>
          </p:nvGrpSpPr>
          <p:grpSpPr>
            <a:xfrm>
              <a:off x="593558" y="5021403"/>
              <a:ext cx="2356793" cy="914400"/>
              <a:chOff x="593558" y="5001550"/>
              <a:chExt cx="2356793" cy="914400"/>
            </a:xfrm>
          </p:grpSpPr>
          <p:sp>
            <p:nvSpPr>
              <p:cNvPr id="16" name="Arrow: Pentagon 15">
                <a:extLst>
                  <a:ext uri="{FF2B5EF4-FFF2-40B4-BE49-F238E27FC236}">
                    <a16:creationId xmlns:a16="http://schemas.microsoft.com/office/drawing/2014/main" id="{8DBB4BCB-7879-4DD5-9352-2E8F02A783B8}"/>
                  </a:ext>
                </a:extLst>
              </p:cNvPr>
              <p:cNvSpPr/>
              <p:nvPr/>
            </p:nvSpPr>
            <p:spPr>
              <a:xfrm>
                <a:off x="608204" y="5039377"/>
                <a:ext cx="2342147" cy="838747"/>
              </a:xfrm>
              <a:prstGeom prst="homePlat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8AC3E7A-BA74-4B97-AF2D-4BF5DD561C59}"/>
                  </a:ext>
                </a:extLst>
              </p:cNvPr>
              <p:cNvSpPr txBox="1"/>
              <p:nvPr/>
            </p:nvSpPr>
            <p:spPr>
              <a:xfrm>
                <a:off x="593558" y="5001550"/>
                <a:ext cx="2221831" cy="914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chemeClr val="accent2">
                      <a:lumMod val="75000"/>
                    </a:schemeClr>
                  </a:buClr>
                  <a:buSzPct val="120000"/>
                </a:pPr>
                <a:r>
                  <a:rPr lang="en-US" sz="1600" b="1" dirty="0">
                    <a:solidFill>
                      <a:schemeClr val="bg1"/>
                    </a:solidFill>
                  </a:rPr>
                  <a:t>Efficient data infrastructure management</a:t>
                </a: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0E52667-4A04-4CE9-837A-B188BA9356A6}"/>
                </a:ext>
              </a:extLst>
            </p:cNvPr>
            <p:cNvSpPr txBox="1"/>
            <p:nvPr/>
          </p:nvSpPr>
          <p:spPr>
            <a:xfrm>
              <a:off x="3112762" y="5001550"/>
              <a:ext cx="579521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chemeClr val="accent2">
                    <a:lumMod val="75000"/>
                  </a:schemeClr>
                </a:buClr>
                <a:buSzPct val="120000"/>
              </a:pPr>
              <a:r>
                <a:rPr lang="en-US" sz="1400" dirty="0"/>
                <a:t>Data infrastructure is expensive and difficult to maintain</a:t>
              </a:r>
            </a:p>
            <a:p>
              <a:pPr marL="285750" indent="-285750">
                <a:buClr>
                  <a:schemeClr val="accent2">
                    <a:lumMod val="75000"/>
                  </a:schemeClr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n-US" sz="1400" dirty="0"/>
                <a:t>Data systems are not structure to optimize the utility and timeliness of the data</a:t>
              </a:r>
            </a:p>
            <a:p>
              <a:pPr marL="285750" indent="-285750">
                <a:buClr>
                  <a:schemeClr val="accent2">
                    <a:lumMod val="75000"/>
                  </a:schemeClr>
                </a:buClr>
                <a:buSzPct val="120000"/>
                <a:buFont typeface="Arial" panose="020B0604020202020204" pitchFamily="34" charset="0"/>
                <a:buChar char="•"/>
              </a:pPr>
              <a:r>
                <a:rPr lang="en-US" sz="1400" dirty="0"/>
                <a:t>Privacy and security concerns remain at large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4161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2D4F641C-B2F6-42A3-9A8C-07338AC9BFD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2" y="85844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2D4F641C-B2F6-42A3-9A8C-07338AC9BF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85844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itle 2">
            <a:extLst>
              <a:ext uri="{FF2B5EF4-FFF2-40B4-BE49-F238E27FC236}">
                <a16:creationId xmlns:a16="http://schemas.microsoft.com/office/drawing/2014/main" id="{5BDFB828-6B6C-42C5-8593-76CE1F501C7E}"/>
              </a:ext>
            </a:extLst>
          </p:cNvPr>
          <p:cNvSpPr txBox="1">
            <a:spLocks/>
          </p:cNvSpPr>
          <p:nvPr/>
        </p:nvSpPr>
        <p:spPr bwMode="auto">
          <a:xfrm>
            <a:off x="412750" y="436563"/>
            <a:ext cx="8283575" cy="3825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b="1">
                <a:solidFill>
                  <a:schemeClr val="tx2"/>
                </a:solidFill>
                <a:ea typeface="MS PGothic" charset="0"/>
              </a:rPr>
              <a:t>More questions</a:t>
            </a:r>
            <a:endParaRPr lang="en-US" sz="2400" b="1" dirty="0">
              <a:solidFill>
                <a:schemeClr val="tx2"/>
              </a:solidFill>
              <a:ea typeface="MS PGothic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612939-13EE-40A8-9BB4-C978D4033FDC}"/>
              </a:ext>
            </a:extLst>
          </p:cNvPr>
          <p:cNvSpPr txBox="1"/>
          <p:nvPr/>
        </p:nvSpPr>
        <p:spPr>
          <a:xfrm>
            <a:off x="593558" y="1540041"/>
            <a:ext cx="7603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/>
              <a:t>What are the most important barriers and challenges related to aggregated data for your organization?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Clr>
                <a:schemeClr val="accent2">
                  <a:lumMod val="75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/>
              <a:t>Which of these data-related challenges do you think is actually solvable now with the right resources? 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Clr>
                <a:schemeClr val="accent2">
                  <a:lumMod val="75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/>
              <a:t>Which of these data-related challenges require more significant regulatory, legal, or systems related transformation before they can be addressed? </a:t>
            </a:r>
          </a:p>
        </p:txBody>
      </p:sp>
    </p:spTree>
    <p:extLst>
      <p:ext uri="{BB962C8B-B14F-4D97-AF65-F5344CB8AC3E}">
        <p14:creationId xmlns:p14="http://schemas.microsoft.com/office/powerpoint/2010/main" val="3010750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8262</TotalTime>
  <Words>509</Words>
  <Application>Microsoft Office PowerPoint</Application>
  <PresentationFormat>On-screen Show (4:3)</PresentationFormat>
  <Paragraphs>107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Arial</vt:lpstr>
      <vt:lpstr>Calibri</vt:lpstr>
      <vt:lpstr>Calibri Light</vt:lpstr>
      <vt:lpstr>Wingdings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Buckley</dc:creator>
  <cp:lastModifiedBy>Hong Truong</cp:lastModifiedBy>
  <cp:revision>88</cp:revision>
  <cp:lastPrinted>2018-07-16T19:44:24Z</cp:lastPrinted>
  <dcterms:created xsi:type="dcterms:W3CDTF">2018-06-09T16:22:59Z</dcterms:created>
  <dcterms:modified xsi:type="dcterms:W3CDTF">2018-07-24T00:20:22Z</dcterms:modified>
</cp:coreProperties>
</file>