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Lst>
  <p:notesMasterIdLst>
    <p:notesMasterId r:id="rId31"/>
  </p:notesMasterIdLst>
  <p:sldIdLst>
    <p:sldId id="256" r:id="rId3"/>
    <p:sldId id="314" r:id="rId4"/>
    <p:sldId id="853" r:id="rId5"/>
    <p:sldId id="854" r:id="rId6"/>
    <p:sldId id="296" r:id="rId7"/>
    <p:sldId id="258" r:id="rId8"/>
    <p:sldId id="863" r:id="rId9"/>
    <p:sldId id="847" r:id="rId10"/>
    <p:sldId id="848" r:id="rId11"/>
    <p:sldId id="849" r:id="rId12"/>
    <p:sldId id="902" r:id="rId13"/>
    <p:sldId id="900" r:id="rId14"/>
    <p:sldId id="843" r:id="rId15"/>
    <p:sldId id="918" r:id="rId16"/>
    <p:sldId id="842" r:id="rId17"/>
    <p:sldId id="911" r:id="rId18"/>
    <p:sldId id="912" r:id="rId19"/>
    <p:sldId id="907" r:id="rId20"/>
    <p:sldId id="906" r:id="rId21"/>
    <p:sldId id="838" r:id="rId22"/>
    <p:sldId id="914" r:id="rId23"/>
    <p:sldId id="909" r:id="rId24"/>
    <p:sldId id="915" r:id="rId25"/>
    <p:sldId id="913" r:id="rId26"/>
    <p:sldId id="917" r:id="rId27"/>
    <p:sldId id="916" r:id="rId28"/>
    <p:sldId id="837" r:id="rId29"/>
    <p:sldId id="9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ny Contreras" initials="DC" lastIdx="1" clrIdx="0">
    <p:extLst>
      <p:ext uri="{19B8F6BF-5375-455C-9EA6-DF929625EA0E}">
        <p15:presenceInfo xmlns:p15="http://schemas.microsoft.com/office/powerpoint/2012/main" userId="S::contred@co.santa-cruz.ca.us::12f8fffc-efee-47d0-a17d-8174a8bb1f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05" autoAdjust="0"/>
    <p:restoredTop sz="83567" autoAdjust="0"/>
  </p:normalViewPr>
  <p:slideViewPr>
    <p:cSldViewPr snapToGrid="0">
      <p:cViewPr varScale="1">
        <p:scale>
          <a:sx n="88" d="100"/>
          <a:sy n="88" d="100"/>
        </p:scale>
        <p:origin x="38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All Clinics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General</c:formatCode>
                <c:ptCount val="4"/>
                <c:pt idx="0">
                  <c:v>281</c:v>
                </c:pt>
                <c:pt idx="1">
                  <c:v>1231</c:v>
                </c:pt>
                <c:pt idx="2">
                  <c:v>2464</c:v>
                </c:pt>
                <c:pt idx="3">
                  <c:v>2861</c:v>
                </c:pt>
              </c:numCache>
            </c:numRef>
          </c:val>
          <c:extLst>
            <c:ext xmlns:c16="http://schemas.microsoft.com/office/drawing/2014/chart" uri="{C3380CC4-5D6E-409C-BE32-E72D297353CC}">
              <c16:uniqueId val="{00000000-6168-4308-9348-B2D6C921152F}"/>
            </c:ext>
          </c:extLst>
        </c:ser>
        <c:ser>
          <c:idx val="1"/>
          <c:order val="1"/>
          <c:tx>
            <c:strRef>
              <c:f>Sheet1!$C$1</c:f>
              <c:strCache>
                <c:ptCount val="1"/>
                <c:pt idx="0">
                  <c:v>Watsonville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Sheet1!$C$2:$C$5</c:f>
              <c:numCache>
                <c:formatCode>General</c:formatCode>
                <c:ptCount val="4"/>
                <c:pt idx="0">
                  <c:v>75</c:v>
                </c:pt>
                <c:pt idx="1">
                  <c:v>483</c:v>
                </c:pt>
                <c:pt idx="2">
                  <c:v>937</c:v>
                </c:pt>
                <c:pt idx="3">
                  <c:v>822</c:v>
                </c:pt>
              </c:numCache>
            </c:numRef>
          </c:val>
          <c:extLst>
            <c:ext xmlns:c16="http://schemas.microsoft.com/office/drawing/2014/chart" uri="{C3380CC4-5D6E-409C-BE32-E72D297353CC}">
              <c16:uniqueId val="{00000001-6168-4308-9348-B2D6C921152F}"/>
            </c:ext>
          </c:extLst>
        </c:ser>
        <c:ser>
          <c:idx val="2"/>
          <c:order val="2"/>
          <c:tx>
            <c:strRef>
              <c:f>Sheet1!$D$1</c:f>
              <c:strCache>
                <c:ptCount val="1"/>
                <c:pt idx="0">
                  <c:v>Emeline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Sheet1!$D$2:$D$5</c:f>
              <c:numCache>
                <c:formatCode>General</c:formatCode>
                <c:ptCount val="4"/>
                <c:pt idx="0">
                  <c:v>96</c:v>
                </c:pt>
                <c:pt idx="1">
                  <c:v>223</c:v>
                </c:pt>
                <c:pt idx="2">
                  <c:v>1028</c:v>
                </c:pt>
                <c:pt idx="3">
                  <c:v>1314</c:v>
                </c:pt>
              </c:numCache>
            </c:numRef>
          </c:val>
          <c:extLst>
            <c:ext xmlns:c16="http://schemas.microsoft.com/office/drawing/2014/chart" uri="{C3380CC4-5D6E-409C-BE32-E72D297353CC}">
              <c16:uniqueId val="{00000002-6168-4308-9348-B2D6C921152F}"/>
            </c:ext>
          </c:extLst>
        </c:ser>
        <c:ser>
          <c:idx val="3"/>
          <c:order val="3"/>
          <c:tx>
            <c:strRef>
              <c:f>Sheet1!$E$1</c:f>
              <c:strCache>
                <c:ptCount val="1"/>
                <c:pt idx="0">
                  <c:v>HPHP</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Sheet1!$E$2:$E$5</c:f>
              <c:numCache>
                <c:formatCode>General</c:formatCode>
                <c:ptCount val="4"/>
                <c:pt idx="0">
                  <c:v>110</c:v>
                </c:pt>
                <c:pt idx="1">
                  <c:v>525</c:v>
                </c:pt>
                <c:pt idx="2">
                  <c:v>499</c:v>
                </c:pt>
                <c:pt idx="3">
                  <c:v>725</c:v>
                </c:pt>
              </c:numCache>
            </c:numRef>
          </c:val>
          <c:extLst>
            <c:ext xmlns:c16="http://schemas.microsoft.com/office/drawing/2014/chart" uri="{C3380CC4-5D6E-409C-BE32-E72D297353CC}">
              <c16:uniqueId val="{00000003-6168-4308-9348-B2D6C921152F}"/>
            </c:ext>
          </c:extLst>
        </c:ser>
        <c:dLbls>
          <c:showLegendKey val="0"/>
          <c:showVal val="0"/>
          <c:showCatName val="0"/>
          <c:showSerName val="0"/>
          <c:showPercent val="0"/>
          <c:showBubbleSize val="0"/>
        </c:dLbls>
        <c:gapWidth val="219"/>
        <c:overlap val="-28"/>
        <c:axId val="440231592"/>
        <c:axId val="440238480"/>
      </c:barChart>
      <c:catAx>
        <c:axId val="440231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238480"/>
        <c:crosses val="autoZero"/>
        <c:auto val="1"/>
        <c:lblAlgn val="ctr"/>
        <c:lblOffset val="100"/>
        <c:noMultiLvlLbl val="0"/>
      </c:catAx>
      <c:valAx>
        <c:axId val="440238480"/>
        <c:scaling>
          <c:orientation val="minMax"/>
          <c:max val="3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0231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9EC273-27D8-4F9E-AABA-C73CE28D2A2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A21DDBE-E5FF-47F1-BB50-F30CA7924602}">
      <dgm:prSet/>
      <dgm:spPr/>
      <dgm:t>
        <a:bodyPr/>
        <a:lstStyle/>
        <a:p>
          <a:r>
            <a:rPr lang="en-US" b="1" i="1" u="sng" dirty="0"/>
            <a:t>Models and EBP used:</a:t>
          </a:r>
          <a:endParaRPr lang="en-US" dirty="0"/>
        </a:p>
      </dgm:t>
    </dgm:pt>
    <dgm:pt modelId="{BBEA7638-8C66-4CB9-8EF1-B423BAB9E01C}" type="parTrans" cxnId="{61955ABA-22B9-44E7-A6A1-3C9575558F9B}">
      <dgm:prSet/>
      <dgm:spPr/>
      <dgm:t>
        <a:bodyPr/>
        <a:lstStyle/>
        <a:p>
          <a:endParaRPr lang="en-US"/>
        </a:p>
      </dgm:t>
    </dgm:pt>
    <dgm:pt modelId="{90E12425-56D8-4E0E-8F78-A0CCFB5E99E6}" type="sibTrans" cxnId="{61955ABA-22B9-44E7-A6A1-3C9575558F9B}">
      <dgm:prSet/>
      <dgm:spPr/>
      <dgm:t>
        <a:bodyPr/>
        <a:lstStyle/>
        <a:p>
          <a:endParaRPr lang="en-US"/>
        </a:p>
      </dgm:t>
    </dgm:pt>
    <dgm:pt modelId="{143C1AE0-3DAD-4F1E-B4D8-52DB89515FA8}">
      <dgm:prSet/>
      <dgm:spPr/>
      <dgm:t>
        <a:bodyPr/>
        <a:lstStyle/>
        <a:p>
          <a:r>
            <a:rPr lang="en-US" b="1" dirty="0"/>
            <a:t>Harm Reduction</a:t>
          </a:r>
          <a:endParaRPr lang="en-US" dirty="0"/>
        </a:p>
      </dgm:t>
    </dgm:pt>
    <dgm:pt modelId="{C096C6BC-F8B5-4669-8E70-66611B1F7A83}" type="parTrans" cxnId="{F5372C75-6264-43C0-A5CF-9077FC5B7834}">
      <dgm:prSet/>
      <dgm:spPr/>
      <dgm:t>
        <a:bodyPr/>
        <a:lstStyle/>
        <a:p>
          <a:endParaRPr lang="en-US"/>
        </a:p>
      </dgm:t>
    </dgm:pt>
    <dgm:pt modelId="{66F75AF7-7057-49F8-A462-D454BB6955BD}" type="sibTrans" cxnId="{F5372C75-6264-43C0-A5CF-9077FC5B7834}">
      <dgm:prSet/>
      <dgm:spPr/>
      <dgm:t>
        <a:bodyPr/>
        <a:lstStyle/>
        <a:p>
          <a:endParaRPr lang="en-US"/>
        </a:p>
      </dgm:t>
    </dgm:pt>
    <dgm:pt modelId="{CA66497D-59D3-4567-AE0D-F7A07888D62C}">
      <dgm:prSet/>
      <dgm:spPr/>
      <dgm:t>
        <a:bodyPr/>
        <a:lstStyle/>
        <a:p>
          <a:r>
            <a:rPr lang="en-US" b="1" dirty="0"/>
            <a:t>Motivational Interviewing</a:t>
          </a:r>
          <a:endParaRPr lang="en-US" dirty="0"/>
        </a:p>
      </dgm:t>
    </dgm:pt>
    <dgm:pt modelId="{5B639557-84D6-4285-A2B3-53EC99000B2D}" type="parTrans" cxnId="{ECA40E7D-1104-482B-B1C8-5CBAE77CCBFA}">
      <dgm:prSet/>
      <dgm:spPr/>
      <dgm:t>
        <a:bodyPr/>
        <a:lstStyle/>
        <a:p>
          <a:endParaRPr lang="en-US"/>
        </a:p>
      </dgm:t>
    </dgm:pt>
    <dgm:pt modelId="{891CBB15-3747-4731-BBA7-A0395E5D85AD}" type="sibTrans" cxnId="{ECA40E7D-1104-482B-B1C8-5CBAE77CCBFA}">
      <dgm:prSet/>
      <dgm:spPr/>
      <dgm:t>
        <a:bodyPr/>
        <a:lstStyle/>
        <a:p>
          <a:endParaRPr lang="en-US"/>
        </a:p>
      </dgm:t>
    </dgm:pt>
    <dgm:pt modelId="{0DDA6F03-2092-4490-8F66-3BEE22EA8321}">
      <dgm:prSet/>
      <dgm:spPr/>
      <dgm:t>
        <a:bodyPr/>
        <a:lstStyle/>
        <a:p>
          <a:r>
            <a:rPr lang="en-US" b="1" dirty="0"/>
            <a:t>Integrated Behavioral Health</a:t>
          </a:r>
          <a:endParaRPr lang="en-US" dirty="0"/>
        </a:p>
      </dgm:t>
    </dgm:pt>
    <dgm:pt modelId="{3026E2D1-C9FE-4D80-8414-C8D366A676A3}" type="parTrans" cxnId="{03505829-774C-445E-85F9-4D1EEDBC6038}">
      <dgm:prSet/>
      <dgm:spPr/>
      <dgm:t>
        <a:bodyPr/>
        <a:lstStyle/>
        <a:p>
          <a:endParaRPr lang="en-US"/>
        </a:p>
      </dgm:t>
    </dgm:pt>
    <dgm:pt modelId="{BB44F6E4-7E4C-43E3-AF2C-0676AF5C888A}" type="sibTrans" cxnId="{03505829-774C-445E-85F9-4D1EEDBC6038}">
      <dgm:prSet/>
      <dgm:spPr/>
      <dgm:t>
        <a:bodyPr/>
        <a:lstStyle/>
        <a:p>
          <a:endParaRPr lang="en-US"/>
        </a:p>
      </dgm:t>
    </dgm:pt>
    <dgm:pt modelId="{F7D100B9-64FC-4246-9B1A-E826D5BCEF4D}">
      <dgm:prSet/>
      <dgm:spPr/>
      <dgm:t>
        <a:bodyPr/>
        <a:lstStyle/>
        <a:p>
          <a:r>
            <a:rPr lang="en-US" b="1" i="1" u="sng" dirty="0"/>
            <a:t>How has MAT changed our clinic:</a:t>
          </a:r>
          <a:endParaRPr lang="en-US" dirty="0"/>
        </a:p>
      </dgm:t>
    </dgm:pt>
    <dgm:pt modelId="{C26BDAA7-1712-4923-ACAD-E4491215282C}" type="parTrans" cxnId="{93A4F2F4-6AF2-4B6F-8679-D86A7E5F6C88}">
      <dgm:prSet/>
      <dgm:spPr/>
      <dgm:t>
        <a:bodyPr/>
        <a:lstStyle/>
        <a:p>
          <a:endParaRPr lang="en-US"/>
        </a:p>
      </dgm:t>
    </dgm:pt>
    <dgm:pt modelId="{111C6037-2EA6-4E3D-8C19-52CAA2D8F06E}" type="sibTrans" cxnId="{93A4F2F4-6AF2-4B6F-8679-D86A7E5F6C88}">
      <dgm:prSet/>
      <dgm:spPr/>
      <dgm:t>
        <a:bodyPr/>
        <a:lstStyle/>
        <a:p>
          <a:endParaRPr lang="en-US"/>
        </a:p>
      </dgm:t>
    </dgm:pt>
    <dgm:pt modelId="{F3D49447-E524-4A2D-BD19-2FF6C4011F5F}">
      <dgm:prSet/>
      <dgm:spPr/>
      <dgm:t>
        <a:bodyPr/>
        <a:lstStyle/>
        <a:p>
          <a:r>
            <a:rPr lang="en-US" b="1" dirty="0"/>
            <a:t>MAT has helped us grow as a clinic in dealing with challenging patients.</a:t>
          </a:r>
          <a:endParaRPr lang="en-US" dirty="0"/>
        </a:p>
      </dgm:t>
    </dgm:pt>
    <dgm:pt modelId="{7DCD3369-5CA7-446B-8E9C-716E4B5F7311}" type="parTrans" cxnId="{20E2ACAB-F998-490F-B8CB-D4143535E602}">
      <dgm:prSet/>
      <dgm:spPr/>
      <dgm:t>
        <a:bodyPr/>
        <a:lstStyle/>
        <a:p>
          <a:endParaRPr lang="en-US"/>
        </a:p>
      </dgm:t>
    </dgm:pt>
    <dgm:pt modelId="{C43D14A7-56CE-452E-82C0-456177145AAE}" type="sibTrans" cxnId="{20E2ACAB-F998-490F-B8CB-D4143535E602}">
      <dgm:prSet/>
      <dgm:spPr/>
      <dgm:t>
        <a:bodyPr/>
        <a:lstStyle/>
        <a:p>
          <a:endParaRPr lang="en-US"/>
        </a:p>
      </dgm:t>
    </dgm:pt>
    <dgm:pt modelId="{201B144B-43A2-4E6A-A764-CE161671D816}">
      <dgm:prSet/>
      <dgm:spPr/>
      <dgm:t>
        <a:bodyPr/>
        <a:lstStyle/>
        <a:p>
          <a:r>
            <a:rPr lang="en-US" b="1" dirty="0"/>
            <a:t>Helped us improve all our Case Management services.</a:t>
          </a:r>
          <a:endParaRPr lang="en-US" dirty="0"/>
        </a:p>
      </dgm:t>
    </dgm:pt>
    <dgm:pt modelId="{F41230E1-5CDB-45ED-92AD-76DA7FFA2072}" type="parTrans" cxnId="{0C1F7773-B6F0-4D86-8163-A250141AE028}">
      <dgm:prSet/>
      <dgm:spPr/>
      <dgm:t>
        <a:bodyPr/>
        <a:lstStyle/>
        <a:p>
          <a:endParaRPr lang="en-US"/>
        </a:p>
      </dgm:t>
    </dgm:pt>
    <dgm:pt modelId="{AA293D4F-C18E-4C32-AF7F-3889198768EF}" type="sibTrans" cxnId="{0C1F7773-B6F0-4D86-8163-A250141AE028}">
      <dgm:prSet/>
      <dgm:spPr/>
      <dgm:t>
        <a:bodyPr/>
        <a:lstStyle/>
        <a:p>
          <a:endParaRPr lang="en-US"/>
        </a:p>
      </dgm:t>
    </dgm:pt>
    <dgm:pt modelId="{A68FFADA-57DC-4CFD-A83E-8FEC3CA81FCD}">
      <dgm:prSet/>
      <dgm:spPr/>
      <dgm:t>
        <a:bodyPr/>
        <a:lstStyle/>
        <a:p>
          <a:r>
            <a:rPr lang="en-US" b="1" dirty="0"/>
            <a:t>Helping us develop our EMR to better serve all our patients not just MAT.</a:t>
          </a:r>
          <a:endParaRPr lang="en-US" dirty="0"/>
        </a:p>
      </dgm:t>
    </dgm:pt>
    <dgm:pt modelId="{8502C1BB-E0B9-4942-A691-B2F20C98E813}" type="parTrans" cxnId="{7102E9C3-35DC-4704-93F4-13F3246B2BE5}">
      <dgm:prSet/>
      <dgm:spPr/>
      <dgm:t>
        <a:bodyPr/>
        <a:lstStyle/>
        <a:p>
          <a:endParaRPr lang="en-US"/>
        </a:p>
      </dgm:t>
    </dgm:pt>
    <dgm:pt modelId="{55A8EF29-7DC2-43F4-8150-22F11479F56B}" type="sibTrans" cxnId="{7102E9C3-35DC-4704-93F4-13F3246B2BE5}">
      <dgm:prSet/>
      <dgm:spPr/>
      <dgm:t>
        <a:bodyPr/>
        <a:lstStyle/>
        <a:p>
          <a:endParaRPr lang="en-US"/>
        </a:p>
      </dgm:t>
    </dgm:pt>
    <dgm:pt modelId="{60A16B85-1E13-4D37-BDCB-EDAD8133281E}">
      <dgm:prSet/>
      <dgm:spPr/>
      <dgm:t>
        <a:bodyPr/>
        <a:lstStyle/>
        <a:p>
          <a:r>
            <a:rPr lang="en-US" b="1" dirty="0"/>
            <a:t>Helped us better educate and train our staff so we can provide better patient centered care.</a:t>
          </a:r>
          <a:endParaRPr lang="en-US" dirty="0"/>
        </a:p>
      </dgm:t>
    </dgm:pt>
    <dgm:pt modelId="{59CE72B8-B1FD-4DD1-8B16-2AFAD3E803E5}" type="parTrans" cxnId="{B6D30309-9B40-4816-B69B-641C266DB774}">
      <dgm:prSet/>
      <dgm:spPr/>
      <dgm:t>
        <a:bodyPr/>
        <a:lstStyle/>
        <a:p>
          <a:endParaRPr lang="en-US"/>
        </a:p>
      </dgm:t>
    </dgm:pt>
    <dgm:pt modelId="{C7A91F95-72B2-48F4-8618-8E06EBEA0AFF}" type="sibTrans" cxnId="{B6D30309-9B40-4816-B69B-641C266DB774}">
      <dgm:prSet/>
      <dgm:spPr/>
      <dgm:t>
        <a:bodyPr/>
        <a:lstStyle/>
        <a:p>
          <a:endParaRPr lang="en-US"/>
        </a:p>
      </dgm:t>
    </dgm:pt>
    <dgm:pt modelId="{8AB1E588-41D4-4C95-8FB7-6871F3534FDD}">
      <dgm:prSet/>
      <dgm:spPr/>
      <dgm:t>
        <a:bodyPr/>
        <a:lstStyle/>
        <a:p>
          <a:r>
            <a:rPr lang="en-US" b="1" dirty="0"/>
            <a:t>Staff have changed their heart and mind towards patients as it relates to stigma.</a:t>
          </a:r>
          <a:endParaRPr lang="en-US" dirty="0"/>
        </a:p>
      </dgm:t>
    </dgm:pt>
    <dgm:pt modelId="{7D75AABD-8945-452D-A369-2F55BA439519}" type="parTrans" cxnId="{48CB133B-9E63-4E3C-BFBF-194FAD9AE350}">
      <dgm:prSet/>
      <dgm:spPr/>
      <dgm:t>
        <a:bodyPr/>
        <a:lstStyle/>
        <a:p>
          <a:endParaRPr lang="en-US"/>
        </a:p>
      </dgm:t>
    </dgm:pt>
    <dgm:pt modelId="{2070E925-7017-4FF6-9CB1-24F7B01E63A4}" type="sibTrans" cxnId="{48CB133B-9E63-4E3C-BFBF-194FAD9AE350}">
      <dgm:prSet/>
      <dgm:spPr/>
      <dgm:t>
        <a:bodyPr/>
        <a:lstStyle/>
        <a:p>
          <a:endParaRPr lang="en-US"/>
        </a:p>
      </dgm:t>
    </dgm:pt>
    <dgm:pt modelId="{1151883B-1C14-4569-9E87-797A945059E7}" type="pres">
      <dgm:prSet presAssocID="{1D9EC273-27D8-4F9E-AABA-C73CE28D2A29}" presName="linear" presStyleCnt="0">
        <dgm:presLayoutVars>
          <dgm:animLvl val="lvl"/>
          <dgm:resizeHandles val="exact"/>
        </dgm:presLayoutVars>
      </dgm:prSet>
      <dgm:spPr/>
    </dgm:pt>
    <dgm:pt modelId="{3AE025E0-2917-431C-B484-BFE0B2A9F44B}" type="pres">
      <dgm:prSet presAssocID="{6A21DDBE-E5FF-47F1-BB50-F30CA7924602}" presName="parentText" presStyleLbl="node1" presStyleIdx="0" presStyleCnt="2" custLinFactNeighborX="-259" custLinFactNeighborY="-1317">
        <dgm:presLayoutVars>
          <dgm:chMax val="0"/>
          <dgm:bulletEnabled val="1"/>
        </dgm:presLayoutVars>
      </dgm:prSet>
      <dgm:spPr/>
    </dgm:pt>
    <dgm:pt modelId="{7176FE24-821B-4A41-9F49-57BC02D7F10C}" type="pres">
      <dgm:prSet presAssocID="{6A21DDBE-E5FF-47F1-BB50-F30CA7924602}" presName="childText" presStyleLbl="revTx" presStyleIdx="0" presStyleCnt="2">
        <dgm:presLayoutVars>
          <dgm:bulletEnabled val="1"/>
        </dgm:presLayoutVars>
      </dgm:prSet>
      <dgm:spPr/>
    </dgm:pt>
    <dgm:pt modelId="{651D8452-1C81-44A7-AD82-AFED36756AC2}" type="pres">
      <dgm:prSet presAssocID="{F7D100B9-64FC-4246-9B1A-E826D5BCEF4D}" presName="parentText" presStyleLbl="node1" presStyleIdx="1" presStyleCnt="2">
        <dgm:presLayoutVars>
          <dgm:chMax val="0"/>
          <dgm:bulletEnabled val="1"/>
        </dgm:presLayoutVars>
      </dgm:prSet>
      <dgm:spPr/>
    </dgm:pt>
    <dgm:pt modelId="{98BAF7BE-6C83-4AD5-A000-0AA7D8FC0EDF}" type="pres">
      <dgm:prSet presAssocID="{F7D100B9-64FC-4246-9B1A-E826D5BCEF4D}" presName="childText" presStyleLbl="revTx" presStyleIdx="1" presStyleCnt="2">
        <dgm:presLayoutVars>
          <dgm:bulletEnabled val="1"/>
        </dgm:presLayoutVars>
      </dgm:prSet>
      <dgm:spPr/>
    </dgm:pt>
  </dgm:ptLst>
  <dgm:cxnLst>
    <dgm:cxn modelId="{A7FA0007-A5F1-4E49-94AD-F8D1B69C3346}" type="presOf" srcId="{F7D100B9-64FC-4246-9B1A-E826D5BCEF4D}" destId="{651D8452-1C81-44A7-AD82-AFED36756AC2}" srcOrd="0" destOrd="0" presId="urn:microsoft.com/office/officeart/2005/8/layout/vList2"/>
    <dgm:cxn modelId="{913F4308-F040-44A9-8E07-4E3F5A0A18F7}" type="presOf" srcId="{143C1AE0-3DAD-4F1E-B4D8-52DB89515FA8}" destId="{7176FE24-821B-4A41-9F49-57BC02D7F10C}" srcOrd="0" destOrd="0" presId="urn:microsoft.com/office/officeart/2005/8/layout/vList2"/>
    <dgm:cxn modelId="{B6D30309-9B40-4816-B69B-641C266DB774}" srcId="{F7D100B9-64FC-4246-9B1A-E826D5BCEF4D}" destId="{60A16B85-1E13-4D37-BDCB-EDAD8133281E}" srcOrd="3" destOrd="0" parTransId="{59CE72B8-B1FD-4DD1-8B16-2AFAD3E803E5}" sibTransId="{C7A91F95-72B2-48F4-8618-8E06EBEA0AFF}"/>
    <dgm:cxn modelId="{AE634616-66FF-45AC-97B9-D370D3A24878}" type="presOf" srcId="{CA66497D-59D3-4567-AE0D-F7A07888D62C}" destId="{7176FE24-821B-4A41-9F49-57BC02D7F10C}" srcOrd="0" destOrd="1" presId="urn:microsoft.com/office/officeart/2005/8/layout/vList2"/>
    <dgm:cxn modelId="{03505829-774C-445E-85F9-4D1EEDBC6038}" srcId="{6A21DDBE-E5FF-47F1-BB50-F30CA7924602}" destId="{0DDA6F03-2092-4490-8F66-3BEE22EA8321}" srcOrd="2" destOrd="0" parTransId="{3026E2D1-C9FE-4D80-8414-C8D366A676A3}" sibTransId="{BB44F6E4-7E4C-43E3-AF2C-0676AF5C888A}"/>
    <dgm:cxn modelId="{48CB133B-9E63-4E3C-BFBF-194FAD9AE350}" srcId="{F7D100B9-64FC-4246-9B1A-E826D5BCEF4D}" destId="{8AB1E588-41D4-4C95-8FB7-6871F3534FDD}" srcOrd="4" destOrd="0" parTransId="{7D75AABD-8945-452D-A369-2F55BA439519}" sibTransId="{2070E925-7017-4FF6-9CB1-24F7B01E63A4}"/>
    <dgm:cxn modelId="{3DEFC95F-2222-461B-907D-4F036BF6054D}" type="presOf" srcId="{0DDA6F03-2092-4490-8F66-3BEE22EA8321}" destId="{7176FE24-821B-4A41-9F49-57BC02D7F10C}" srcOrd="0" destOrd="2" presId="urn:microsoft.com/office/officeart/2005/8/layout/vList2"/>
    <dgm:cxn modelId="{A3DA9641-BA2F-46A2-8C6F-7F71214EF284}" type="presOf" srcId="{60A16B85-1E13-4D37-BDCB-EDAD8133281E}" destId="{98BAF7BE-6C83-4AD5-A000-0AA7D8FC0EDF}" srcOrd="0" destOrd="3" presId="urn:microsoft.com/office/officeart/2005/8/layout/vList2"/>
    <dgm:cxn modelId="{0C1F7773-B6F0-4D86-8163-A250141AE028}" srcId="{F7D100B9-64FC-4246-9B1A-E826D5BCEF4D}" destId="{201B144B-43A2-4E6A-A764-CE161671D816}" srcOrd="1" destOrd="0" parTransId="{F41230E1-5CDB-45ED-92AD-76DA7FFA2072}" sibTransId="{AA293D4F-C18E-4C32-AF7F-3889198768EF}"/>
    <dgm:cxn modelId="{F5372C75-6264-43C0-A5CF-9077FC5B7834}" srcId="{6A21DDBE-E5FF-47F1-BB50-F30CA7924602}" destId="{143C1AE0-3DAD-4F1E-B4D8-52DB89515FA8}" srcOrd="0" destOrd="0" parTransId="{C096C6BC-F8B5-4669-8E70-66611B1F7A83}" sibTransId="{66F75AF7-7057-49F8-A462-D454BB6955BD}"/>
    <dgm:cxn modelId="{E9008E77-FA07-4BCE-ADF7-7413A69DC617}" type="presOf" srcId="{F3D49447-E524-4A2D-BD19-2FF6C4011F5F}" destId="{98BAF7BE-6C83-4AD5-A000-0AA7D8FC0EDF}" srcOrd="0" destOrd="0" presId="urn:microsoft.com/office/officeart/2005/8/layout/vList2"/>
    <dgm:cxn modelId="{ECA40E7D-1104-482B-B1C8-5CBAE77CCBFA}" srcId="{6A21DDBE-E5FF-47F1-BB50-F30CA7924602}" destId="{CA66497D-59D3-4567-AE0D-F7A07888D62C}" srcOrd="1" destOrd="0" parTransId="{5B639557-84D6-4285-A2B3-53EC99000B2D}" sibTransId="{891CBB15-3747-4731-BBA7-A0395E5D85AD}"/>
    <dgm:cxn modelId="{6CDFC884-44BE-4738-B65F-0A7343E89289}" type="presOf" srcId="{201B144B-43A2-4E6A-A764-CE161671D816}" destId="{98BAF7BE-6C83-4AD5-A000-0AA7D8FC0EDF}" srcOrd="0" destOrd="1" presId="urn:microsoft.com/office/officeart/2005/8/layout/vList2"/>
    <dgm:cxn modelId="{2754E289-B953-4951-9522-930EF44DC73B}" type="presOf" srcId="{8AB1E588-41D4-4C95-8FB7-6871F3534FDD}" destId="{98BAF7BE-6C83-4AD5-A000-0AA7D8FC0EDF}" srcOrd="0" destOrd="4" presId="urn:microsoft.com/office/officeart/2005/8/layout/vList2"/>
    <dgm:cxn modelId="{20E2ACAB-F998-490F-B8CB-D4143535E602}" srcId="{F7D100B9-64FC-4246-9B1A-E826D5BCEF4D}" destId="{F3D49447-E524-4A2D-BD19-2FF6C4011F5F}" srcOrd="0" destOrd="0" parTransId="{7DCD3369-5CA7-446B-8E9C-716E4B5F7311}" sibTransId="{C43D14A7-56CE-452E-82C0-456177145AAE}"/>
    <dgm:cxn modelId="{0DF9BDB2-592B-4B40-A99B-7F32EBD77D3C}" type="presOf" srcId="{6A21DDBE-E5FF-47F1-BB50-F30CA7924602}" destId="{3AE025E0-2917-431C-B484-BFE0B2A9F44B}" srcOrd="0" destOrd="0" presId="urn:microsoft.com/office/officeart/2005/8/layout/vList2"/>
    <dgm:cxn modelId="{EBDCA3B4-1ABC-4822-AC5A-4A986A31BB2C}" type="presOf" srcId="{1D9EC273-27D8-4F9E-AABA-C73CE28D2A29}" destId="{1151883B-1C14-4569-9E87-797A945059E7}" srcOrd="0" destOrd="0" presId="urn:microsoft.com/office/officeart/2005/8/layout/vList2"/>
    <dgm:cxn modelId="{61955ABA-22B9-44E7-A6A1-3C9575558F9B}" srcId="{1D9EC273-27D8-4F9E-AABA-C73CE28D2A29}" destId="{6A21DDBE-E5FF-47F1-BB50-F30CA7924602}" srcOrd="0" destOrd="0" parTransId="{BBEA7638-8C66-4CB9-8EF1-B423BAB9E01C}" sibTransId="{90E12425-56D8-4E0E-8F78-A0CCFB5E99E6}"/>
    <dgm:cxn modelId="{7102E9C3-35DC-4704-93F4-13F3246B2BE5}" srcId="{F7D100B9-64FC-4246-9B1A-E826D5BCEF4D}" destId="{A68FFADA-57DC-4CFD-A83E-8FEC3CA81FCD}" srcOrd="2" destOrd="0" parTransId="{8502C1BB-E0B9-4942-A691-B2F20C98E813}" sibTransId="{55A8EF29-7DC2-43F4-8150-22F11479F56B}"/>
    <dgm:cxn modelId="{8ACC85EC-DC4E-41A5-8209-07BBD5185707}" type="presOf" srcId="{A68FFADA-57DC-4CFD-A83E-8FEC3CA81FCD}" destId="{98BAF7BE-6C83-4AD5-A000-0AA7D8FC0EDF}" srcOrd="0" destOrd="2" presId="urn:microsoft.com/office/officeart/2005/8/layout/vList2"/>
    <dgm:cxn modelId="{93A4F2F4-6AF2-4B6F-8679-D86A7E5F6C88}" srcId="{1D9EC273-27D8-4F9E-AABA-C73CE28D2A29}" destId="{F7D100B9-64FC-4246-9B1A-E826D5BCEF4D}" srcOrd="1" destOrd="0" parTransId="{C26BDAA7-1712-4923-ACAD-E4491215282C}" sibTransId="{111C6037-2EA6-4E3D-8C19-52CAA2D8F06E}"/>
    <dgm:cxn modelId="{AF48929A-6217-4481-977F-4291EF568ED7}" type="presParOf" srcId="{1151883B-1C14-4569-9E87-797A945059E7}" destId="{3AE025E0-2917-431C-B484-BFE0B2A9F44B}" srcOrd="0" destOrd="0" presId="urn:microsoft.com/office/officeart/2005/8/layout/vList2"/>
    <dgm:cxn modelId="{94A159ED-765D-4F7D-8498-8FA2D0C84B07}" type="presParOf" srcId="{1151883B-1C14-4569-9E87-797A945059E7}" destId="{7176FE24-821B-4A41-9F49-57BC02D7F10C}" srcOrd="1" destOrd="0" presId="urn:microsoft.com/office/officeart/2005/8/layout/vList2"/>
    <dgm:cxn modelId="{0E3710DB-FBC4-49C5-8A2A-BBE36D3E1234}" type="presParOf" srcId="{1151883B-1C14-4569-9E87-797A945059E7}" destId="{651D8452-1C81-44A7-AD82-AFED36756AC2}" srcOrd="2" destOrd="0" presId="urn:microsoft.com/office/officeart/2005/8/layout/vList2"/>
    <dgm:cxn modelId="{34B87EB0-D8FA-4E22-A4CC-01E187382D04}" type="presParOf" srcId="{1151883B-1C14-4569-9E87-797A945059E7}" destId="{98BAF7BE-6C83-4AD5-A000-0AA7D8FC0ED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5A0EB7-37B8-441D-BAC2-2950033921A9}" type="doc">
      <dgm:prSet loTypeId="urn:microsoft.com/office/officeart/2011/layout/InterconnectedBlockProcess" loCatId="process" qsTypeId="urn:microsoft.com/office/officeart/2005/8/quickstyle/simple1" qsCatId="simple" csTypeId="urn:microsoft.com/office/officeart/2005/8/colors/colorful1" csCatId="colorful" phldr="1"/>
      <dgm:spPr/>
    </dgm:pt>
    <dgm:pt modelId="{2972D2FE-EB20-4E12-8190-4133D8F826D2}">
      <dgm:prSet phldrT="[Text]"/>
      <dgm:spPr/>
      <dgm:t>
        <a:bodyPr/>
        <a:lstStyle/>
        <a:p>
          <a:r>
            <a:rPr lang="en-US" b="0" dirty="0"/>
            <a:t>August</a:t>
          </a:r>
          <a:r>
            <a:rPr lang="en-US" b="0" baseline="0" dirty="0"/>
            <a:t> 2016</a:t>
          </a:r>
          <a:endParaRPr lang="en-US" b="0" dirty="0"/>
        </a:p>
      </dgm:t>
    </dgm:pt>
    <dgm:pt modelId="{11682430-21CB-4D4C-AF42-2CB6B23BFA74}" type="parTrans" cxnId="{13451EA6-EAEA-43BE-B564-A3D14376CE12}">
      <dgm:prSet/>
      <dgm:spPr/>
      <dgm:t>
        <a:bodyPr/>
        <a:lstStyle/>
        <a:p>
          <a:endParaRPr lang="en-US"/>
        </a:p>
      </dgm:t>
    </dgm:pt>
    <dgm:pt modelId="{FE3ABBB6-25AE-45AA-B8A6-0AB93CE47945}" type="sibTrans" cxnId="{13451EA6-EAEA-43BE-B564-A3D14376CE12}">
      <dgm:prSet/>
      <dgm:spPr/>
      <dgm:t>
        <a:bodyPr/>
        <a:lstStyle/>
        <a:p>
          <a:endParaRPr lang="en-US"/>
        </a:p>
      </dgm:t>
    </dgm:pt>
    <dgm:pt modelId="{40D777D4-6606-47FA-B001-FF6E1D1C6ADF}">
      <dgm:prSet phldrT="[Text]"/>
      <dgm:spPr/>
      <dgm:t>
        <a:bodyPr/>
        <a:lstStyle/>
        <a:p>
          <a:r>
            <a:rPr lang="en-US" b="1" dirty="0"/>
            <a:t>2014 - 2016</a:t>
          </a:r>
        </a:p>
      </dgm:t>
    </dgm:pt>
    <dgm:pt modelId="{C864B219-746D-4DFC-B6CE-F8871D9E58FC}" type="parTrans" cxnId="{6BC9E131-59BD-4391-998D-6DA7662E91E8}">
      <dgm:prSet/>
      <dgm:spPr/>
      <dgm:t>
        <a:bodyPr/>
        <a:lstStyle/>
        <a:p>
          <a:endParaRPr lang="en-US"/>
        </a:p>
      </dgm:t>
    </dgm:pt>
    <dgm:pt modelId="{A054ACBD-DD9A-4AF8-BDC7-63533CB3CB5F}" type="sibTrans" cxnId="{6BC9E131-59BD-4391-998D-6DA7662E91E8}">
      <dgm:prSet/>
      <dgm:spPr/>
      <dgm:t>
        <a:bodyPr/>
        <a:lstStyle/>
        <a:p>
          <a:endParaRPr lang="en-US"/>
        </a:p>
      </dgm:t>
    </dgm:pt>
    <dgm:pt modelId="{0C94A303-4FCE-44E3-9E1C-AAD870B8A6EA}">
      <dgm:prSet phldrT="[Text]"/>
      <dgm:spPr/>
      <dgm:t>
        <a:bodyPr/>
        <a:lstStyle/>
        <a:p>
          <a:r>
            <a:rPr lang="en-US" b="0" dirty="0"/>
            <a:t>2016</a:t>
          </a:r>
        </a:p>
      </dgm:t>
    </dgm:pt>
    <dgm:pt modelId="{469FBFB8-646C-496F-87FB-782FB9FE7887}" type="parTrans" cxnId="{51006B2C-E0DC-4E7F-94EE-DFB2B3EFF757}">
      <dgm:prSet/>
      <dgm:spPr/>
      <dgm:t>
        <a:bodyPr/>
        <a:lstStyle/>
        <a:p>
          <a:endParaRPr lang="en-US"/>
        </a:p>
      </dgm:t>
    </dgm:pt>
    <dgm:pt modelId="{64B59701-53DD-44E8-8097-56EBD251997F}" type="sibTrans" cxnId="{51006B2C-E0DC-4E7F-94EE-DFB2B3EFF757}">
      <dgm:prSet/>
      <dgm:spPr/>
      <dgm:t>
        <a:bodyPr/>
        <a:lstStyle/>
        <a:p>
          <a:endParaRPr lang="en-US"/>
        </a:p>
      </dgm:t>
    </dgm:pt>
    <dgm:pt modelId="{6B4EFE33-1760-4CBD-AB04-48EBD83E15BF}">
      <dgm:prSet phldrT="[Text]"/>
      <dgm:spPr/>
      <dgm:t>
        <a:bodyPr/>
        <a:lstStyle/>
        <a:p>
          <a:r>
            <a:rPr lang="en-US" b="1" dirty="0"/>
            <a:t>2016</a:t>
          </a:r>
        </a:p>
      </dgm:t>
    </dgm:pt>
    <dgm:pt modelId="{493D2C55-F770-4A6A-A980-D11E5CDF5363}" type="parTrans" cxnId="{4C259614-76F4-41F4-A789-0687AFCD9515}">
      <dgm:prSet/>
      <dgm:spPr/>
      <dgm:t>
        <a:bodyPr/>
        <a:lstStyle/>
        <a:p>
          <a:endParaRPr lang="en-US"/>
        </a:p>
      </dgm:t>
    </dgm:pt>
    <dgm:pt modelId="{D944674C-4F19-421C-87D4-6DD9ABDF402F}" type="sibTrans" cxnId="{4C259614-76F4-41F4-A789-0687AFCD9515}">
      <dgm:prSet/>
      <dgm:spPr/>
      <dgm:t>
        <a:bodyPr/>
        <a:lstStyle/>
        <a:p>
          <a:endParaRPr lang="en-US"/>
        </a:p>
      </dgm:t>
    </dgm:pt>
    <dgm:pt modelId="{70263CA4-817C-45F5-87FE-8CBDB8B4F48D}">
      <dgm:prSet phldrT="[Text]"/>
      <dgm:spPr/>
      <dgm:t>
        <a:bodyPr/>
        <a:lstStyle/>
        <a:p>
          <a:r>
            <a:rPr lang="en-US" b="1" dirty="0"/>
            <a:t>2018</a:t>
          </a:r>
        </a:p>
      </dgm:t>
    </dgm:pt>
    <dgm:pt modelId="{AD195F28-A8AC-40F2-A353-592A70B1A39E}" type="parTrans" cxnId="{241314CB-BBDA-42AD-9A8C-92D04C7706E0}">
      <dgm:prSet/>
      <dgm:spPr/>
      <dgm:t>
        <a:bodyPr/>
        <a:lstStyle/>
        <a:p>
          <a:endParaRPr lang="en-US"/>
        </a:p>
      </dgm:t>
    </dgm:pt>
    <dgm:pt modelId="{B616E2D9-44C1-4197-8284-78C09D668E21}" type="sibTrans" cxnId="{241314CB-BBDA-42AD-9A8C-92D04C7706E0}">
      <dgm:prSet/>
      <dgm:spPr/>
      <dgm:t>
        <a:bodyPr/>
        <a:lstStyle/>
        <a:p>
          <a:endParaRPr lang="en-US"/>
        </a:p>
      </dgm:t>
    </dgm:pt>
    <dgm:pt modelId="{831CD58F-10CA-431B-94E6-705AB0264894}">
      <dgm:prSet phldrT="[Text]"/>
      <dgm:spPr/>
      <dgm:t>
        <a:bodyPr/>
        <a:lstStyle/>
        <a:p>
          <a:r>
            <a:rPr lang="en-US" b="1" dirty="0"/>
            <a:t>2019</a:t>
          </a:r>
        </a:p>
      </dgm:t>
    </dgm:pt>
    <dgm:pt modelId="{9603584F-A50C-4706-B21B-15A59FD542B1}" type="parTrans" cxnId="{27B52D66-BF16-489E-A840-2817E7C49C5C}">
      <dgm:prSet/>
      <dgm:spPr/>
      <dgm:t>
        <a:bodyPr/>
        <a:lstStyle/>
        <a:p>
          <a:endParaRPr lang="en-US"/>
        </a:p>
      </dgm:t>
    </dgm:pt>
    <dgm:pt modelId="{F0B081DE-B0ED-4C0F-A582-FA94642D84A2}" type="sibTrans" cxnId="{27B52D66-BF16-489E-A840-2817E7C49C5C}">
      <dgm:prSet/>
      <dgm:spPr/>
      <dgm:t>
        <a:bodyPr/>
        <a:lstStyle/>
        <a:p>
          <a:endParaRPr lang="en-US"/>
        </a:p>
      </dgm:t>
    </dgm:pt>
    <dgm:pt modelId="{08DD6E6F-AC0D-4069-8508-D16B370A76A1}">
      <dgm:prSet phldrT="[Text]" custT="1"/>
      <dgm:spPr/>
      <dgm:t>
        <a:bodyPr/>
        <a:lstStyle/>
        <a:p>
          <a:r>
            <a:rPr lang="en-US" sz="2000" b="0" dirty="0"/>
            <a:t>1 </a:t>
          </a:r>
        </a:p>
        <a:p>
          <a:r>
            <a:rPr lang="en-US" sz="2000" b="0" dirty="0"/>
            <a:t>X-waivered Prescriber who inherited MAT patients, no set program or support.</a:t>
          </a:r>
        </a:p>
      </dgm:t>
    </dgm:pt>
    <dgm:pt modelId="{7D3CB791-1B1C-4316-83FA-A89FD68FB78E}" type="parTrans" cxnId="{F264B9F2-39A2-461C-A267-A50EC611B1F2}">
      <dgm:prSet/>
      <dgm:spPr/>
      <dgm:t>
        <a:bodyPr/>
        <a:lstStyle/>
        <a:p>
          <a:endParaRPr lang="en-US"/>
        </a:p>
      </dgm:t>
    </dgm:pt>
    <dgm:pt modelId="{E5D9FBF9-39D2-4EDA-B381-0CF7C6266169}" type="sibTrans" cxnId="{F264B9F2-39A2-461C-A267-A50EC611B1F2}">
      <dgm:prSet/>
      <dgm:spPr/>
      <dgm:t>
        <a:bodyPr/>
        <a:lstStyle/>
        <a:p>
          <a:endParaRPr lang="en-US"/>
        </a:p>
      </dgm:t>
    </dgm:pt>
    <dgm:pt modelId="{81CD1652-DCD2-4750-B6A8-96066616BE73}">
      <dgm:prSet custT="1"/>
      <dgm:spPr/>
      <dgm:t>
        <a:bodyPr/>
        <a:lstStyle/>
        <a:p>
          <a:pPr>
            <a:buFont typeface="Arial" panose="020B0604020202020204" pitchFamily="34" charset="0"/>
            <a:buNone/>
          </a:pPr>
          <a:r>
            <a:rPr lang="en-US" sz="1600" b="0" dirty="0"/>
            <a:t>2016 SUD MH grant hired 1</a:t>
          </a:r>
          <a:r>
            <a:rPr lang="en-US" sz="1600" b="0" baseline="30000" dirty="0"/>
            <a:t>st</a:t>
          </a:r>
          <a:r>
            <a:rPr lang="en-US" sz="1600" b="0" dirty="0"/>
            <a:t> Drug &amp; Alcohol counselor</a:t>
          </a:r>
        </a:p>
        <a:p>
          <a:pPr>
            <a:buFont typeface="Arial" panose="020B0604020202020204" pitchFamily="34" charset="0"/>
            <a:buNone/>
          </a:pPr>
          <a:r>
            <a:rPr lang="en-US" sz="1600" b="0" dirty="0"/>
            <a:t>Started MAT group at HPHP</a:t>
          </a:r>
        </a:p>
        <a:p>
          <a:pPr>
            <a:buFont typeface="Arial" panose="020B0604020202020204" pitchFamily="34" charset="0"/>
            <a:buNone/>
          </a:pPr>
          <a:r>
            <a:rPr lang="en-US" sz="1600" b="0" dirty="0"/>
            <a:t>SSP shifts</a:t>
          </a:r>
        </a:p>
        <a:p>
          <a:pPr>
            <a:buFont typeface="Arial" panose="020B0604020202020204" pitchFamily="34" charset="0"/>
            <a:buNone/>
          </a:pPr>
          <a:r>
            <a:rPr lang="en-US" sz="1600" b="0" dirty="0"/>
            <a:t>Outreach</a:t>
          </a:r>
        </a:p>
        <a:p>
          <a:pPr>
            <a:buFont typeface="Arial" panose="020B0604020202020204" pitchFamily="34" charset="0"/>
            <a:buChar char="•"/>
          </a:pPr>
          <a:r>
            <a:rPr lang="en-US" sz="1600" b="0" dirty="0"/>
            <a:t>TAPC</a:t>
          </a:r>
        </a:p>
        <a:p>
          <a:pPr>
            <a:buFont typeface="Arial" panose="020B0604020202020204" pitchFamily="34" charset="0"/>
            <a:buChar char="•"/>
          </a:pPr>
          <a:r>
            <a:rPr lang="en-US" sz="1600" b="0" dirty="0"/>
            <a:t>Marin City Clinics</a:t>
          </a:r>
        </a:p>
        <a:p>
          <a:pPr>
            <a:buFont typeface="Arial" panose="020B0604020202020204" pitchFamily="34" charset="0"/>
            <a:buChar char="•"/>
          </a:pPr>
          <a:r>
            <a:rPr lang="en-US" sz="1600" dirty="0"/>
            <a:t> Natasha Pinto</a:t>
          </a:r>
        </a:p>
      </dgm:t>
    </dgm:pt>
    <dgm:pt modelId="{63BDEF8B-924A-4B5C-87E9-0888388A7254}" type="parTrans" cxnId="{27EC6857-8662-4EF3-9CB1-642FF8E895C2}">
      <dgm:prSet/>
      <dgm:spPr/>
      <dgm:t>
        <a:bodyPr/>
        <a:lstStyle/>
        <a:p>
          <a:endParaRPr lang="en-US"/>
        </a:p>
      </dgm:t>
    </dgm:pt>
    <dgm:pt modelId="{257AC56E-DE15-4905-8889-7CB696D993C4}" type="sibTrans" cxnId="{27EC6857-8662-4EF3-9CB1-642FF8E895C2}">
      <dgm:prSet/>
      <dgm:spPr/>
      <dgm:t>
        <a:bodyPr/>
        <a:lstStyle/>
        <a:p>
          <a:endParaRPr lang="en-US"/>
        </a:p>
      </dgm:t>
    </dgm:pt>
    <dgm:pt modelId="{15C5ED2E-1F95-4FDD-9339-9607368741E9}">
      <dgm:prSet/>
      <dgm:spPr/>
      <dgm:t>
        <a:bodyPr/>
        <a:lstStyle/>
        <a:p>
          <a:r>
            <a:rPr lang="en-US" b="0" dirty="0"/>
            <a:t>Only HPHP and Emeline clinic providing MAT. No openings at Emeline to see our 1 prescriber. That prescriber was at HPHP once a week and had 2 openings a week.</a:t>
          </a:r>
        </a:p>
        <a:p>
          <a:r>
            <a:rPr lang="en-US" b="0" dirty="0"/>
            <a:t>Building Procedures and Implementing MAT at all clinics. </a:t>
          </a:r>
        </a:p>
      </dgm:t>
    </dgm:pt>
    <dgm:pt modelId="{2B729C66-AE7A-475E-882E-6458BC64F85C}" type="parTrans" cxnId="{4636D776-BF58-458A-9E55-E93DD302DE5E}">
      <dgm:prSet/>
      <dgm:spPr/>
      <dgm:t>
        <a:bodyPr/>
        <a:lstStyle/>
        <a:p>
          <a:endParaRPr lang="en-US"/>
        </a:p>
      </dgm:t>
    </dgm:pt>
    <dgm:pt modelId="{C2706604-93A5-4D6C-BAAC-5A39208A9DB3}" type="sibTrans" cxnId="{4636D776-BF58-458A-9E55-E93DD302DE5E}">
      <dgm:prSet/>
      <dgm:spPr/>
      <dgm:t>
        <a:bodyPr/>
        <a:lstStyle/>
        <a:p>
          <a:endParaRPr lang="en-US"/>
        </a:p>
      </dgm:t>
    </dgm:pt>
    <dgm:pt modelId="{EECC672D-C728-4D34-B3D4-795168BE4039}">
      <dgm:prSet/>
      <dgm:spPr/>
      <dgm:t>
        <a:bodyPr/>
        <a:lstStyle/>
        <a:p>
          <a:r>
            <a:rPr lang="en-US" b="1" dirty="0"/>
            <a:t>September 2017</a:t>
          </a:r>
        </a:p>
      </dgm:t>
    </dgm:pt>
    <dgm:pt modelId="{B936F289-67D2-4464-984A-AF9EFC323A11}" type="parTrans" cxnId="{D1C6DF8F-182E-4CE8-826B-5FC919E60746}">
      <dgm:prSet/>
      <dgm:spPr/>
      <dgm:t>
        <a:bodyPr/>
        <a:lstStyle/>
        <a:p>
          <a:endParaRPr lang="en-US"/>
        </a:p>
      </dgm:t>
    </dgm:pt>
    <dgm:pt modelId="{C321B339-F691-482A-B095-692A8A8D2A87}" type="sibTrans" cxnId="{D1C6DF8F-182E-4CE8-826B-5FC919E60746}">
      <dgm:prSet/>
      <dgm:spPr/>
      <dgm:t>
        <a:bodyPr/>
        <a:lstStyle/>
        <a:p>
          <a:endParaRPr lang="en-US"/>
        </a:p>
      </dgm:t>
    </dgm:pt>
    <dgm:pt modelId="{610CC255-8B39-490A-9719-0ECC48CC23E9}">
      <dgm:prSet/>
      <dgm:spPr/>
      <dgm:t>
        <a:bodyPr/>
        <a:lstStyle/>
        <a:p>
          <a:r>
            <a:rPr lang="en-US" dirty="0"/>
            <a:t>Watsonville Health Center</a:t>
          </a:r>
        </a:p>
        <a:p>
          <a:r>
            <a:rPr lang="en-US" b="1" dirty="0"/>
            <a:t>5</a:t>
          </a:r>
          <a:r>
            <a:rPr lang="en-US" dirty="0"/>
            <a:t> prescribers get waivered but not offering services yet.</a:t>
          </a:r>
        </a:p>
        <a:p>
          <a:endParaRPr lang="en-US" dirty="0"/>
        </a:p>
      </dgm:t>
    </dgm:pt>
    <dgm:pt modelId="{F9D33BA7-5396-4B71-8913-9385CACBDC07}" type="parTrans" cxnId="{C9DE2C5D-A82E-4D02-8602-8D727FFCF6F0}">
      <dgm:prSet/>
      <dgm:spPr/>
      <dgm:t>
        <a:bodyPr/>
        <a:lstStyle/>
        <a:p>
          <a:endParaRPr lang="en-US"/>
        </a:p>
      </dgm:t>
    </dgm:pt>
    <dgm:pt modelId="{EB62ACAD-EA29-4BD5-8493-618D4B1D4212}" type="sibTrans" cxnId="{C9DE2C5D-A82E-4D02-8602-8D727FFCF6F0}">
      <dgm:prSet/>
      <dgm:spPr/>
      <dgm:t>
        <a:bodyPr/>
        <a:lstStyle/>
        <a:p>
          <a:endParaRPr lang="en-US"/>
        </a:p>
      </dgm:t>
    </dgm:pt>
    <dgm:pt modelId="{DA8ECF88-D4CB-45F8-97DA-3612B2B77096}">
      <dgm:prSet/>
      <dgm:spPr/>
      <dgm:t>
        <a:bodyPr/>
        <a:lstStyle/>
        <a:p>
          <a:pPr>
            <a:buNone/>
          </a:pPr>
          <a:r>
            <a:rPr lang="en-US" dirty="0"/>
            <a:t>Started MAT group at WHC.</a:t>
          </a:r>
        </a:p>
        <a:p>
          <a:pPr>
            <a:buNone/>
          </a:pPr>
          <a:r>
            <a:rPr lang="en-US" dirty="0"/>
            <a:t>WHC starts offering MAT.</a:t>
          </a:r>
        </a:p>
        <a:p>
          <a:pPr>
            <a:buFont typeface="+mj-lt"/>
            <a:buAutoNum type="arabicPeriod"/>
          </a:pPr>
          <a:r>
            <a:rPr lang="en-US" dirty="0"/>
            <a:t>Hired 2</a:t>
          </a:r>
          <a:r>
            <a:rPr lang="en-US" baseline="30000" dirty="0"/>
            <a:t>nd</a:t>
          </a:r>
          <a:r>
            <a:rPr lang="en-US" dirty="0"/>
            <a:t> Drug and Alcohol Counselor for WHC.</a:t>
          </a:r>
        </a:p>
        <a:p>
          <a:pPr>
            <a:buNone/>
          </a:pPr>
          <a:r>
            <a:rPr lang="en-US" dirty="0"/>
            <a:t>Hub and Spoke to hire 3 nurses and 3 SUD counselors.</a:t>
          </a:r>
        </a:p>
        <a:p>
          <a:pPr>
            <a:buNone/>
          </a:pPr>
          <a:r>
            <a:rPr lang="en-US" dirty="0"/>
            <a:t>Katie Bell train all our nurses.</a:t>
          </a:r>
        </a:p>
        <a:p>
          <a:pPr>
            <a:buNone/>
          </a:pPr>
          <a:r>
            <a:rPr lang="en-US" dirty="0"/>
            <a:t>Start SMA at HPHP and Emeline</a:t>
          </a:r>
        </a:p>
      </dgm:t>
    </dgm:pt>
    <dgm:pt modelId="{4A74604D-F5E6-44EE-93DB-69C5CBCD0532}" type="parTrans" cxnId="{79CCB89C-6EE3-476C-9159-0422E08F2C4D}">
      <dgm:prSet/>
      <dgm:spPr/>
      <dgm:t>
        <a:bodyPr/>
        <a:lstStyle/>
        <a:p>
          <a:endParaRPr lang="en-US"/>
        </a:p>
      </dgm:t>
    </dgm:pt>
    <dgm:pt modelId="{76C9931B-2BB6-431C-B2E1-8E5B4AF55C80}" type="sibTrans" cxnId="{79CCB89C-6EE3-476C-9159-0422E08F2C4D}">
      <dgm:prSet/>
      <dgm:spPr/>
      <dgm:t>
        <a:bodyPr/>
        <a:lstStyle/>
        <a:p>
          <a:endParaRPr lang="en-US"/>
        </a:p>
      </dgm:t>
    </dgm:pt>
    <dgm:pt modelId="{E1BBF0BE-D88E-4747-8309-8DE063F5D9FA}">
      <dgm:prSet/>
      <dgm:spPr/>
      <dgm:t>
        <a:bodyPr/>
        <a:lstStyle/>
        <a:p>
          <a:r>
            <a:rPr lang="en-US" b="1" dirty="0"/>
            <a:t>21</a:t>
          </a:r>
          <a:r>
            <a:rPr lang="en-US" dirty="0"/>
            <a:t> X-Waivered Providers and other prescribers using Vivitrol.</a:t>
          </a:r>
        </a:p>
        <a:p>
          <a:r>
            <a:rPr lang="en-US" b="1" dirty="0"/>
            <a:t>1</a:t>
          </a:r>
          <a:r>
            <a:rPr lang="en-US" dirty="0"/>
            <a:t> MAT Program Manager.</a:t>
          </a:r>
        </a:p>
        <a:p>
          <a:r>
            <a:rPr lang="en-US" b="1" dirty="0"/>
            <a:t>6 </a:t>
          </a:r>
          <a:r>
            <a:rPr lang="en-US" dirty="0"/>
            <a:t>SUD counselors.</a:t>
          </a:r>
        </a:p>
        <a:p>
          <a:r>
            <a:rPr lang="en-US" b="1" dirty="0"/>
            <a:t>3</a:t>
          </a:r>
          <a:r>
            <a:rPr lang="en-US" dirty="0"/>
            <a:t> Nurses. </a:t>
          </a:r>
        </a:p>
        <a:p>
          <a:r>
            <a:rPr lang="en-US" dirty="0"/>
            <a:t>Contingency Management Pilot at HPHP.</a:t>
          </a:r>
        </a:p>
      </dgm:t>
    </dgm:pt>
    <dgm:pt modelId="{D2F59CD6-D095-43F6-A2C2-A0DD1246679C}" type="parTrans" cxnId="{9D9475D6-E0ED-48D0-BB09-ED58070156CB}">
      <dgm:prSet/>
      <dgm:spPr/>
      <dgm:t>
        <a:bodyPr/>
        <a:lstStyle/>
        <a:p>
          <a:endParaRPr lang="en-US"/>
        </a:p>
      </dgm:t>
    </dgm:pt>
    <dgm:pt modelId="{3E016DA6-056A-4CA9-99F1-66D6DD7DA1A3}" type="sibTrans" cxnId="{9D9475D6-E0ED-48D0-BB09-ED58070156CB}">
      <dgm:prSet/>
      <dgm:spPr/>
      <dgm:t>
        <a:bodyPr/>
        <a:lstStyle/>
        <a:p>
          <a:endParaRPr lang="en-US"/>
        </a:p>
      </dgm:t>
    </dgm:pt>
    <dgm:pt modelId="{034C5518-4968-4F50-B8C2-30F0E09A4FC5}">
      <dgm:prSet/>
      <dgm:spPr/>
      <dgm:t>
        <a:bodyPr/>
        <a:lstStyle/>
        <a:p>
          <a:r>
            <a:rPr lang="en-US" dirty="0"/>
            <a:t>Hired </a:t>
          </a:r>
          <a:r>
            <a:rPr lang="en-US" b="1" dirty="0"/>
            <a:t>3</a:t>
          </a:r>
          <a:r>
            <a:rPr lang="en-US" dirty="0"/>
            <a:t> more Drug and Alcohol Counselors</a:t>
          </a:r>
        </a:p>
        <a:p>
          <a:r>
            <a:rPr lang="en-US" dirty="0"/>
            <a:t>HRSA SUD MH Grant - $ for Contingency Management $ Acupuncture</a:t>
          </a:r>
        </a:p>
      </dgm:t>
    </dgm:pt>
    <dgm:pt modelId="{DC7FF279-F416-4059-B022-B2F3EEAF655B}" type="parTrans" cxnId="{9C2D985F-8B30-46FB-84B7-9384877AEDF2}">
      <dgm:prSet/>
      <dgm:spPr/>
      <dgm:t>
        <a:bodyPr/>
        <a:lstStyle/>
        <a:p>
          <a:endParaRPr lang="en-US"/>
        </a:p>
      </dgm:t>
    </dgm:pt>
    <dgm:pt modelId="{91E94349-2D61-4126-9D6D-1ACEEC8D1EA6}" type="sibTrans" cxnId="{9C2D985F-8B30-46FB-84B7-9384877AEDF2}">
      <dgm:prSet/>
      <dgm:spPr/>
      <dgm:t>
        <a:bodyPr/>
        <a:lstStyle/>
        <a:p>
          <a:endParaRPr lang="en-US"/>
        </a:p>
      </dgm:t>
    </dgm:pt>
    <dgm:pt modelId="{A9084A58-A60C-4475-A773-05D43DC3E297}">
      <dgm:prSet/>
      <dgm:spPr/>
      <dgm:t>
        <a:bodyPr/>
        <a:lstStyle/>
        <a:p>
          <a:r>
            <a:rPr lang="en-US" dirty="0"/>
            <a:t>Acupuncture in all 3 clinics.</a:t>
          </a:r>
        </a:p>
      </dgm:t>
    </dgm:pt>
    <dgm:pt modelId="{68A72C56-F310-41CE-8BD9-9406CEE8FDD9}" type="parTrans" cxnId="{A4882703-7BBD-4C09-BB27-F60797DDE0F5}">
      <dgm:prSet/>
      <dgm:spPr/>
      <dgm:t>
        <a:bodyPr/>
        <a:lstStyle/>
        <a:p>
          <a:endParaRPr lang="en-US"/>
        </a:p>
      </dgm:t>
    </dgm:pt>
    <dgm:pt modelId="{517766BD-2660-4844-A823-2E976DF46B97}" type="sibTrans" cxnId="{A4882703-7BBD-4C09-BB27-F60797DDE0F5}">
      <dgm:prSet/>
      <dgm:spPr/>
      <dgm:t>
        <a:bodyPr/>
        <a:lstStyle/>
        <a:p>
          <a:endParaRPr lang="en-US"/>
        </a:p>
      </dgm:t>
    </dgm:pt>
    <dgm:pt modelId="{2FF70AA4-564C-425C-9B79-9B7AAEA5FB41}">
      <dgm:prSet/>
      <dgm:spPr/>
      <dgm:t>
        <a:bodyPr/>
        <a:lstStyle/>
        <a:p>
          <a:r>
            <a:rPr lang="en-US" dirty="0"/>
            <a:t>Addiction Treatment Starts Here Primary Care Wave 1 (HPHP and Emeline) and Wave 2 (WHC). </a:t>
          </a:r>
        </a:p>
      </dgm:t>
    </dgm:pt>
    <dgm:pt modelId="{3ECC5C13-4FAD-47F1-AF8A-2B9E8B860E61}" type="parTrans" cxnId="{0074D531-741B-47C7-BFF3-C7CDCEC2AEDE}">
      <dgm:prSet/>
      <dgm:spPr/>
      <dgm:t>
        <a:bodyPr/>
        <a:lstStyle/>
        <a:p>
          <a:endParaRPr lang="en-US"/>
        </a:p>
      </dgm:t>
    </dgm:pt>
    <dgm:pt modelId="{6FE732F6-5632-46E3-A129-8A56DBAB151F}" type="sibTrans" cxnId="{0074D531-741B-47C7-BFF3-C7CDCEC2AEDE}">
      <dgm:prSet/>
      <dgm:spPr/>
      <dgm:t>
        <a:bodyPr/>
        <a:lstStyle/>
        <a:p>
          <a:endParaRPr lang="en-US"/>
        </a:p>
      </dgm:t>
    </dgm:pt>
    <dgm:pt modelId="{392286F8-4FD0-496C-8964-72D48EA29BC8}">
      <dgm:prSet/>
      <dgm:spPr/>
      <dgm:t>
        <a:bodyPr/>
        <a:lstStyle/>
        <a:p>
          <a:r>
            <a:rPr lang="en-US" dirty="0"/>
            <a:t> </a:t>
          </a:r>
        </a:p>
      </dgm:t>
    </dgm:pt>
    <dgm:pt modelId="{AC80CADE-5BE4-44E0-9972-715983D13CEE}" type="parTrans" cxnId="{DCC742AA-17A8-4830-9089-F9B4C8A39381}">
      <dgm:prSet/>
      <dgm:spPr/>
    </dgm:pt>
    <dgm:pt modelId="{638A9884-BE2F-4C38-AB51-DD0A08D0EA48}" type="sibTrans" cxnId="{DCC742AA-17A8-4830-9089-F9B4C8A39381}">
      <dgm:prSet/>
      <dgm:spPr/>
    </dgm:pt>
    <dgm:pt modelId="{1BDEA338-353D-4F3E-8AC7-C3B37B7245E0}">
      <dgm:prSet/>
      <dgm:spPr/>
      <dgm:t>
        <a:bodyPr/>
        <a:lstStyle/>
        <a:p>
          <a:r>
            <a:rPr lang="en-US" dirty="0"/>
            <a:t>Harm Reduction + Narcan Trainings Occurring Regularly</a:t>
          </a:r>
        </a:p>
      </dgm:t>
    </dgm:pt>
    <dgm:pt modelId="{7698A5E0-B109-4F34-9B68-9B4D1F4E81D0}" type="parTrans" cxnId="{435720DE-252A-4C15-85B5-C53308B7B4EB}">
      <dgm:prSet/>
      <dgm:spPr/>
      <dgm:t>
        <a:bodyPr/>
        <a:lstStyle/>
        <a:p>
          <a:endParaRPr lang="en-US"/>
        </a:p>
      </dgm:t>
    </dgm:pt>
    <dgm:pt modelId="{A1F2ED25-7ED3-4508-A8E1-1EA45CC1A146}" type="sibTrans" cxnId="{435720DE-252A-4C15-85B5-C53308B7B4EB}">
      <dgm:prSet/>
      <dgm:spPr/>
      <dgm:t>
        <a:bodyPr/>
        <a:lstStyle/>
        <a:p>
          <a:endParaRPr lang="en-US"/>
        </a:p>
      </dgm:t>
    </dgm:pt>
    <dgm:pt modelId="{B63B11BC-9D15-4025-B3CD-0058D3789373}">
      <dgm:prSet/>
      <dgm:spPr/>
      <dgm:t>
        <a:bodyPr/>
        <a:lstStyle/>
        <a:p>
          <a:r>
            <a:rPr lang="en-US" dirty="0"/>
            <a:t>Narcan Distribution expanding with outreach</a:t>
          </a:r>
        </a:p>
      </dgm:t>
    </dgm:pt>
    <dgm:pt modelId="{D444DD68-4C5C-4036-8179-034BB205C262}" type="parTrans" cxnId="{259F40B4-753A-4048-B6F3-3F7F26A154B6}">
      <dgm:prSet/>
      <dgm:spPr/>
      <dgm:t>
        <a:bodyPr/>
        <a:lstStyle/>
        <a:p>
          <a:endParaRPr lang="en-US"/>
        </a:p>
      </dgm:t>
    </dgm:pt>
    <dgm:pt modelId="{7114B3DE-A990-454B-A60B-CA260DC79448}" type="sibTrans" cxnId="{259F40B4-753A-4048-B6F3-3F7F26A154B6}">
      <dgm:prSet/>
      <dgm:spPr/>
      <dgm:t>
        <a:bodyPr/>
        <a:lstStyle/>
        <a:p>
          <a:endParaRPr lang="en-US"/>
        </a:p>
      </dgm:t>
    </dgm:pt>
    <dgm:pt modelId="{6C115DF3-FCA1-4E0F-A2C4-F93139EC5F23}" type="pres">
      <dgm:prSet presAssocID="{5F5A0EB7-37B8-441D-BAC2-2950033921A9}" presName="Name0" presStyleCnt="0">
        <dgm:presLayoutVars>
          <dgm:chMax val="7"/>
          <dgm:chPref val="5"/>
          <dgm:dir/>
          <dgm:animOne val="branch"/>
          <dgm:animLvl val="lvl"/>
        </dgm:presLayoutVars>
      </dgm:prSet>
      <dgm:spPr/>
    </dgm:pt>
    <dgm:pt modelId="{0D386CEC-D92F-47DD-8CEF-31081C605994}" type="pres">
      <dgm:prSet presAssocID="{831CD58F-10CA-431B-94E6-705AB0264894}" presName="ChildAccent7" presStyleCnt="0"/>
      <dgm:spPr/>
    </dgm:pt>
    <dgm:pt modelId="{F2138F12-EC16-4FD7-B2D6-AF1560AAC51E}" type="pres">
      <dgm:prSet presAssocID="{831CD58F-10CA-431B-94E6-705AB0264894}" presName="ChildAccent" presStyleLbl="alignImgPlace1" presStyleIdx="0" presStyleCnt="7" custScaleX="101348"/>
      <dgm:spPr/>
    </dgm:pt>
    <dgm:pt modelId="{D6EA3050-FDBB-41E1-9F23-05A7232F57C2}" type="pres">
      <dgm:prSet presAssocID="{831CD58F-10CA-431B-94E6-705AB0264894}" presName="Child7" presStyleLbl="revTx" presStyleIdx="0" presStyleCnt="0">
        <dgm:presLayoutVars>
          <dgm:chMax val="0"/>
          <dgm:chPref val="0"/>
          <dgm:bulletEnabled val="1"/>
        </dgm:presLayoutVars>
      </dgm:prSet>
      <dgm:spPr/>
    </dgm:pt>
    <dgm:pt modelId="{56E6C3B0-C4DC-410F-BF87-36A396181413}" type="pres">
      <dgm:prSet presAssocID="{831CD58F-10CA-431B-94E6-705AB0264894}" presName="Parent7" presStyleLbl="node1" presStyleIdx="0" presStyleCnt="7">
        <dgm:presLayoutVars>
          <dgm:chMax val="2"/>
          <dgm:chPref val="1"/>
          <dgm:bulletEnabled val="1"/>
        </dgm:presLayoutVars>
      </dgm:prSet>
      <dgm:spPr/>
    </dgm:pt>
    <dgm:pt modelId="{BA58E2A3-2981-419D-A70F-8ABF9ECCB700}" type="pres">
      <dgm:prSet presAssocID="{70263CA4-817C-45F5-87FE-8CBDB8B4F48D}" presName="ChildAccent6" presStyleCnt="0"/>
      <dgm:spPr/>
    </dgm:pt>
    <dgm:pt modelId="{A1F6280C-C206-4421-A925-77CE12058EFE}" type="pres">
      <dgm:prSet presAssocID="{70263CA4-817C-45F5-87FE-8CBDB8B4F48D}" presName="ChildAccent" presStyleLbl="alignImgPlace1" presStyleIdx="1" presStyleCnt="7"/>
      <dgm:spPr/>
    </dgm:pt>
    <dgm:pt modelId="{F2138B53-FD26-40F1-8D3A-D44667FABEE6}" type="pres">
      <dgm:prSet presAssocID="{70263CA4-817C-45F5-87FE-8CBDB8B4F48D}" presName="Child6" presStyleLbl="revTx" presStyleIdx="0" presStyleCnt="0">
        <dgm:presLayoutVars>
          <dgm:chMax val="0"/>
          <dgm:chPref val="0"/>
          <dgm:bulletEnabled val="1"/>
        </dgm:presLayoutVars>
      </dgm:prSet>
      <dgm:spPr/>
    </dgm:pt>
    <dgm:pt modelId="{DFF308F7-30EB-4742-BB88-AA29A88FE616}" type="pres">
      <dgm:prSet presAssocID="{70263CA4-817C-45F5-87FE-8CBDB8B4F48D}" presName="Parent6" presStyleLbl="node1" presStyleIdx="1" presStyleCnt="7">
        <dgm:presLayoutVars>
          <dgm:chMax val="2"/>
          <dgm:chPref val="1"/>
          <dgm:bulletEnabled val="1"/>
        </dgm:presLayoutVars>
      </dgm:prSet>
      <dgm:spPr/>
    </dgm:pt>
    <dgm:pt modelId="{F0B93D3F-EDD7-4A50-81FF-FC7BB8A64403}" type="pres">
      <dgm:prSet presAssocID="{EECC672D-C728-4D34-B3D4-795168BE4039}" presName="ChildAccent5" presStyleCnt="0"/>
      <dgm:spPr/>
    </dgm:pt>
    <dgm:pt modelId="{EABAD0D2-E021-40E6-8A11-312B029F0549}" type="pres">
      <dgm:prSet presAssocID="{EECC672D-C728-4D34-B3D4-795168BE4039}" presName="ChildAccent" presStyleLbl="alignImgPlace1" presStyleIdx="2" presStyleCnt="7" custLinFactNeighborX="674" custLinFactNeighborY="-265"/>
      <dgm:spPr/>
    </dgm:pt>
    <dgm:pt modelId="{EFEC0FBA-3571-45D4-8E52-6011AF0C28B4}" type="pres">
      <dgm:prSet presAssocID="{EECC672D-C728-4D34-B3D4-795168BE4039}" presName="Child5" presStyleLbl="revTx" presStyleIdx="0" presStyleCnt="0">
        <dgm:presLayoutVars>
          <dgm:chMax val="0"/>
          <dgm:chPref val="0"/>
          <dgm:bulletEnabled val="1"/>
        </dgm:presLayoutVars>
      </dgm:prSet>
      <dgm:spPr/>
    </dgm:pt>
    <dgm:pt modelId="{00DDFED3-201B-4AAC-A341-E7E0D4536AE7}" type="pres">
      <dgm:prSet presAssocID="{EECC672D-C728-4D34-B3D4-795168BE4039}" presName="Parent5" presStyleLbl="node1" presStyleIdx="2" presStyleCnt="7">
        <dgm:presLayoutVars>
          <dgm:chMax val="2"/>
          <dgm:chPref val="1"/>
          <dgm:bulletEnabled val="1"/>
        </dgm:presLayoutVars>
      </dgm:prSet>
      <dgm:spPr/>
    </dgm:pt>
    <dgm:pt modelId="{2E3C069E-11E6-42BF-BD1C-61A2F37D79E2}" type="pres">
      <dgm:prSet presAssocID="{6B4EFE33-1760-4CBD-AB04-48EBD83E15BF}" presName="ChildAccent4" presStyleCnt="0"/>
      <dgm:spPr/>
    </dgm:pt>
    <dgm:pt modelId="{2AC78757-999A-41DB-8E34-EF47479299DA}" type="pres">
      <dgm:prSet presAssocID="{6B4EFE33-1760-4CBD-AB04-48EBD83E15BF}" presName="ChildAccent" presStyleLbl="alignImgPlace1" presStyleIdx="3" presStyleCnt="7" custScaleY="99177"/>
      <dgm:spPr/>
    </dgm:pt>
    <dgm:pt modelId="{16241DDC-07D9-4B27-B220-C0DDA7F76819}" type="pres">
      <dgm:prSet presAssocID="{6B4EFE33-1760-4CBD-AB04-48EBD83E15BF}" presName="Child4" presStyleLbl="revTx" presStyleIdx="0" presStyleCnt="0">
        <dgm:presLayoutVars>
          <dgm:chMax val="0"/>
          <dgm:chPref val="0"/>
          <dgm:bulletEnabled val="1"/>
        </dgm:presLayoutVars>
      </dgm:prSet>
      <dgm:spPr/>
    </dgm:pt>
    <dgm:pt modelId="{EF217FE1-8BBC-442D-A6C7-8F86065F0396}" type="pres">
      <dgm:prSet presAssocID="{6B4EFE33-1760-4CBD-AB04-48EBD83E15BF}" presName="Parent4" presStyleLbl="node1" presStyleIdx="3" presStyleCnt="7" custScaleX="100897" custScaleY="104021" custLinFactNeighborX="-780" custLinFactNeighborY="-184">
        <dgm:presLayoutVars>
          <dgm:chMax val="2"/>
          <dgm:chPref val="1"/>
          <dgm:bulletEnabled val="1"/>
        </dgm:presLayoutVars>
      </dgm:prSet>
      <dgm:spPr/>
    </dgm:pt>
    <dgm:pt modelId="{94A4849E-F1AB-483A-8184-D5FF9CEFEC37}" type="pres">
      <dgm:prSet presAssocID="{0C94A303-4FCE-44E3-9E1C-AAD870B8A6EA}" presName="ChildAccent3" presStyleCnt="0"/>
      <dgm:spPr/>
    </dgm:pt>
    <dgm:pt modelId="{7EF47F58-21EC-47CB-BDEE-8430A82658D3}" type="pres">
      <dgm:prSet presAssocID="{0C94A303-4FCE-44E3-9E1C-AAD870B8A6EA}" presName="ChildAccent" presStyleLbl="alignImgPlace1" presStyleIdx="4" presStyleCnt="7"/>
      <dgm:spPr/>
    </dgm:pt>
    <dgm:pt modelId="{7F2372F5-B5CC-4BDE-B27E-DFE04594E97A}" type="pres">
      <dgm:prSet presAssocID="{0C94A303-4FCE-44E3-9E1C-AAD870B8A6EA}" presName="Child3" presStyleLbl="revTx" presStyleIdx="0" presStyleCnt="0">
        <dgm:presLayoutVars>
          <dgm:chMax val="0"/>
          <dgm:chPref val="0"/>
          <dgm:bulletEnabled val="1"/>
        </dgm:presLayoutVars>
      </dgm:prSet>
      <dgm:spPr/>
    </dgm:pt>
    <dgm:pt modelId="{E6B67A71-E0EE-44D0-9726-C2B3C62DEC20}" type="pres">
      <dgm:prSet presAssocID="{0C94A303-4FCE-44E3-9E1C-AAD870B8A6EA}" presName="Parent3" presStyleLbl="node1" presStyleIdx="4" presStyleCnt="7" custScaleX="99636">
        <dgm:presLayoutVars>
          <dgm:chMax val="2"/>
          <dgm:chPref val="1"/>
          <dgm:bulletEnabled val="1"/>
        </dgm:presLayoutVars>
      </dgm:prSet>
      <dgm:spPr/>
    </dgm:pt>
    <dgm:pt modelId="{582BC054-1E7A-4640-A5E7-5A4846424B86}" type="pres">
      <dgm:prSet presAssocID="{2972D2FE-EB20-4E12-8190-4133D8F826D2}" presName="ChildAccent2" presStyleCnt="0"/>
      <dgm:spPr/>
    </dgm:pt>
    <dgm:pt modelId="{EA205B4C-E2C2-4C2F-A917-AE97678CEF9C}" type="pres">
      <dgm:prSet presAssocID="{2972D2FE-EB20-4E12-8190-4133D8F826D2}" presName="ChildAccent" presStyleLbl="alignImgPlace1" presStyleIdx="5" presStyleCnt="7" custScaleX="104435" custScaleY="106614" custLinFactNeighborX="-1348" custLinFactNeighborY="3173"/>
      <dgm:spPr/>
    </dgm:pt>
    <dgm:pt modelId="{53578DA2-D042-4809-8E9A-73DFBE824306}" type="pres">
      <dgm:prSet presAssocID="{2972D2FE-EB20-4E12-8190-4133D8F826D2}" presName="Child2" presStyleLbl="revTx" presStyleIdx="0" presStyleCnt="0">
        <dgm:presLayoutVars>
          <dgm:chMax val="0"/>
          <dgm:chPref val="0"/>
          <dgm:bulletEnabled val="1"/>
        </dgm:presLayoutVars>
      </dgm:prSet>
      <dgm:spPr/>
    </dgm:pt>
    <dgm:pt modelId="{671DF84F-58A5-478D-9509-22AC09050C71}" type="pres">
      <dgm:prSet presAssocID="{2972D2FE-EB20-4E12-8190-4133D8F826D2}" presName="Parent2" presStyleLbl="node1" presStyleIdx="5" presStyleCnt="7">
        <dgm:presLayoutVars>
          <dgm:chMax val="2"/>
          <dgm:chPref val="1"/>
          <dgm:bulletEnabled val="1"/>
        </dgm:presLayoutVars>
      </dgm:prSet>
      <dgm:spPr/>
    </dgm:pt>
    <dgm:pt modelId="{FB350C26-A592-4D73-8730-1F9179FD1FE9}" type="pres">
      <dgm:prSet presAssocID="{40D777D4-6606-47FA-B001-FF6E1D1C6ADF}" presName="ChildAccent1" presStyleCnt="0"/>
      <dgm:spPr/>
    </dgm:pt>
    <dgm:pt modelId="{DBF5F321-4DEA-4BCA-9F58-E4EF84511A46}" type="pres">
      <dgm:prSet presAssocID="{40D777D4-6606-47FA-B001-FF6E1D1C6ADF}" presName="ChildAccent" presStyleLbl="alignImgPlace1" presStyleIdx="6" presStyleCnt="7"/>
      <dgm:spPr/>
    </dgm:pt>
    <dgm:pt modelId="{60F4C33E-DDBD-45FA-AC67-DE9C5957406E}" type="pres">
      <dgm:prSet presAssocID="{40D777D4-6606-47FA-B001-FF6E1D1C6ADF}" presName="Child1" presStyleLbl="revTx" presStyleIdx="0" presStyleCnt="0">
        <dgm:presLayoutVars>
          <dgm:chMax val="0"/>
          <dgm:chPref val="0"/>
          <dgm:bulletEnabled val="1"/>
        </dgm:presLayoutVars>
      </dgm:prSet>
      <dgm:spPr/>
    </dgm:pt>
    <dgm:pt modelId="{1DEF51E8-62B1-4E80-8322-FE49D85C89B5}" type="pres">
      <dgm:prSet presAssocID="{40D777D4-6606-47FA-B001-FF6E1D1C6ADF}" presName="Parent1" presStyleLbl="node1" presStyleIdx="6" presStyleCnt="7">
        <dgm:presLayoutVars>
          <dgm:chMax val="2"/>
          <dgm:chPref val="1"/>
          <dgm:bulletEnabled val="1"/>
        </dgm:presLayoutVars>
      </dgm:prSet>
      <dgm:spPr/>
    </dgm:pt>
  </dgm:ptLst>
  <dgm:cxnLst>
    <dgm:cxn modelId="{A4882703-7BBD-4C09-BB27-F60797DDE0F5}" srcId="{831CD58F-10CA-431B-94E6-705AB0264894}" destId="{A9084A58-A60C-4475-A773-05D43DC3E297}" srcOrd="1" destOrd="0" parTransId="{68A72C56-F310-41CE-8BD9-9406CEE8FDD9}" sibTransId="{517766BD-2660-4844-A823-2E976DF46B97}"/>
    <dgm:cxn modelId="{08920410-F28D-42FF-BFFA-78B2B8E3AC8B}" type="presOf" srcId="{40D777D4-6606-47FA-B001-FF6E1D1C6ADF}" destId="{1DEF51E8-62B1-4E80-8322-FE49D85C89B5}" srcOrd="0" destOrd="0" presId="urn:microsoft.com/office/officeart/2011/layout/InterconnectedBlockProcess"/>
    <dgm:cxn modelId="{20569311-0551-4F7D-9541-DE412DD3CED2}" type="presOf" srcId="{DA8ECF88-D4CB-45F8-97DA-3612B2B77096}" destId="{EFEC0FBA-3571-45D4-8E52-6011AF0C28B4}" srcOrd="1" destOrd="0" presId="urn:microsoft.com/office/officeart/2011/layout/InterconnectedBlockProcess"/>
    <dgm:cxn modelId="{4C259614-76F4-41F4-A789-0687AFCD9515}" srcId="{5F5A0EB7-37B8-441D-BAC2-2950033921A9}" destId="{6B4EFE33-1760-4CBD-AB04-48EBD83E15BF}" srcOrd="3" destOrd="0" parTransId="{493D2C55-F770-4A6A-A980-D11E5CDF5363}" sibTransId="{D944674C-4F19-421C-87D4-6DD9ABDF402F}"/>
    <dgm:cxn modelId="{A437281A-F323-48FA-B7F3-8B26DCB54715}" type="presOf" srcId="{15C5ED2E-1F95-4FDD-9339-9607368741E9}" destId="{7EF47F58-21EC-47CB-BDEE-8430A82658D3}" srcOrd="0" destOrd="0" presId="urn:microsoft.com/office/officeart/2011/layout/InterconnectedBlockProcess"/>
    <dgm:cxn modelId="{6F19B01C-E0E9-43E6-BE1B-2968FCF35A9C}" type="presOf" srcId="{392286F8-4FD0-496C-8964-72D48EA29BC8}" destId="{F2138F12-EC16-4FD7-B2D6-AF1560AAC51E}" srcOrd="0" destOrd="3" presId="urn:microsoft.com/office/officeart/2011/layout/InterconnectedBlockProcess"/>
    <dgm:cxn modelId="{A554A921-16BF-4013-A913-1FC4AD8155F0}" type="presOf" srcId="{1BDEA338-353D-4F3E-8AC7-C3B37B7245E0}" destId="{A1F6280C-C206-4421-A925-77CE12058EFE}" srcOrd="0" destOrd="1" presId="urn:microsoft.com/office/officeart/2011/layout/InterconnectedBlockProcess"/>
    <dgm:cxn modelId="{51006B2C-E0DC-4E7F-94EE-DFB2B3EFF757}" srcId="{5F5A0EB7-37B8-441D-BAC2-2950033921A9}" destId="{0C94A303-4FCE-44E3-9E1C-AAD870B8A6EA}" srcOrd="2" destOrd="0" parTransId="{469FBFB8-646C-496F-87FB-782FB9FE7887}" sibTransId="{64B59701-53DD-44E8-8097-56EBD251997F}"/>
    <dgm:cxn modelId="{67FBC12F-1781-4976-8F4F-BDE6742AD986}" type="presOf" srcId="{831CD58F-10CA-431B-94E6-705AB0264894}" destId="{56E6C3B0-C4DC-410F-BF87-36A396181413}" srcOrd="0" destOrd="0" presId="urn:microsoft.com/office/officeart/2011/layout/InterconnectedBlockProcess"/>
    <dgm:cxn modelId="{0074D531-741B-47C7-BFF3-C7CDCEC2AEDE}" srcId="{831CD58F-10CA-431B-94E6-705AB0264894}" destId="{2FF70AA4-564C-425C-9B79-9B7AAEA5FB41}" srcOrd="2" destOrd="0" parTransId="{3ECC5C13-4FAD-47F1-AF8A-2B9E8B860E61}" sibTransId="{6FE732F6-5632-46E3-A129-8A56DBAB151F}"/>
    <dgm:cxn modelId="{6BC9E131-59BD-4391-998D-6DA7662E91E8}" srcId="{5F5A0EB7-37B8-441D-BAC2-2950033921A9}" destId="{40D777D4-6606-47FA-B001-FF6E1D1C6ADF}" srcOrd="0" destOrd="0" parTransId="{C864B219-746D-4DFC-B6CE-F8871D9E58FC}" sibTransId="{A054ACBD-DD9A-4AF8-BDC7-63533CB3CB5F}"/>
    <dgm:cxn modelId="{37BD1939-9648-4B6A-9E78-DDEAC65CDB56}" type="presOf" srcId="{E1BBF0BE-D88E-4747-8309-8DE063F5D9FA}" destId="{D6EA3050-FDBB-41E1-9F23-05A7232F57C2}" srcOrd="1" destOrd="0" presId="urn:microsoft.com/office/officeart/2011/layout/InterconnectedBlockProcess"/>
    <dgm:cxn modelId="{1AFFCB5B-ECA6-4AF2-AD32-D7E3776961EF}" type="presOf" srcId="{08DD6E6F-AC0D-4069-8508-D16B370A76A1}" destId="{60F4C33E-DDBD-45FA-AC67-DE9C5957406E}" srcOrd="1" destOrd="0" presId="urn:microsoft.com/office/officeart/2011/layout/InterconnectedBlockProcess"/>
    <dgm:cxn modelId="{C9DE2C5D-A82E-4D02-8602-8D727FFCF6F0}" srcId="{6B4EFE33-1760-4CBD-AB04-48EBD83E15BF}" destId="{610CC255-8B39-490A-9719-0ECC48CC23E9}" srcOrd="0" destOrd="0" parTransId="{F9D33BA7-5396-4B71-8913-9385CACBDC07}" sibTransId="{EB62ACAD-EA29-4BD5-8493-618D4B1D4212}"/>
    <dgm:cxn modelId="{9C2D985F-8B30-46FB-84B7-9384877AEDF2}" srcId="{70263CA4-817C-45F5-87FE-8CBDB8B4F48D}" destId="{034C5518-4968-4F50-B8C2-30F0E09A4FC5}" srcOrd="0" destOrd="0" parTransId="{DC7FF279-F416-4059-B022-B2F3EEAF655B}" sibTransId="{91E94349-2D61-4126-9D6D-1ACEEC8D1EA6}"/>
    <dgm:cxn modelId="{43471D60-23F9-4FA3-B592-101D626BF727}" type="presOf" srcId="{A9084A58-A60C-4475-A773-05D43DC3E297}" destId="{D6EA3050-FDBB-41E1-9F23-05A7232F57C2}" srcOrd="1" destOrd="1" presId="urn:microsoft.com/office/officeart/2011/layout/InterconnectedBlockProcess"/>
    <dgm:cxn modelId="{27B52D66-BF16-489E-A840-2817E7C49C5C}" srcId="{5F5A0EB7-37B8-441D-BAC2-2950033921A9}" destId="{831CD58F-10CA-431B-94E6-705AB0264894}" srcOrd="6" destOrd="0" parTransId="{9603584F-A50C-4706-B21B-15A59FD542B1}" sibTransId="{F0B081DE-B0ED-4C0F-A582-FA94642D84A2}"/>
    <dgm:cxn modelId="{00F9636A-94D3-45E6-BD11-3D0FF0223E33}" type="presOf" srcId="{81CD1652-DCD2-4750-B6A8-96066616BE73}" destId="{53578DA2-D042-4809-8E9A-73DFBE824306}" srcOrd="1" destOrd="0" presId="urn:microsoft.com/office/officeart/2011/layout/InterconnectedBlockProcess"/>
    <dgm:cxn modelId="{C19CF66C-7632-4F65-8DA5-21CD9E239A89}" type="presOf" srcId="{2FF70AA4-564C-425C-9B79-9B7AAEA5FB41}" destId="{F2138F12-EC16-4FD7-B2D6-AF1560AAC51E}" srcOrd="0" destOrd="2" presId="urn:microsoft.com/office/officeart/2011/layout/InterconnectedBlockProcess"/>
    <dgm:cxn modelId="{7A763A70-5D8A-42F1-931D-6DA514963B77}" type="presOf" srcId="{610CC255-8B39-490A-9719-0ECC48CC23E9}" destId="{2AC78757-999A-41DB-8E34-EF47479299DA}" srcOrd="0" destOrd="0" presId="urn:microsoft.com/office/officeart/2011/layout/InterconnectedBlockProcess"/>
    <dgm:cxn modelId="{2E783851-3051-446F-B0E3-B09F2A2F5E23}" type="presOf" srcId="{610CC255-8B39-490A-9719-0ECC48CC23E9}" destId="{16241DDC-07D9-4B27-B220-C0DDA7F76819}" srcOrd="1" destOrd="0" presId="urn:microsoft.com/office/officeart/2011/layout/InterconnectedBlockProcess"/>
    <dgm:cxn modelId="{CE4D9D52-B9A2-43F9-8D94-854DE70C0265}" type="presOf" srcId="{81CD1652-DCD2-4750-B6A8-96066616BE73}" destId="{EA205B4C-E2C2-4C2F-A917-AE97678CEF9C}" srcOrd="0" destOrd="0" presId="urn:microsoft.com/office/officeart/2011/layout/InterconnectedBlockProcess"/>
    <dgm:cxn modelId="{1FC68355-834C-4F82-B049-9E6686A9828C}" type="presOf" srcId="{6B4EFE33-1760-4CBD-AB04-48EBD83E15BF}" destId="{EF217FE1-8BBC-442D-A6C7-8F86065F0396}" srcOrd="0" destOrd="0" presId="urn:microsoft.com/office/officeart/2011/layout/InterconnectedBlockProcess"/>
    <dgm:cxn modelId="{4636D776-BF58-458A-9E55-E93DD302DE5E}" srcId="{0C94A303-4FCE-44E3-9E1C-AAD870B8A6EA}" destId="{15C5ED2E-1F95-4FDD-9339-9607368741E9}" srcOrd="0" destOrd="0" parTransId="{2B729C66-AE7A-475E-882E-6458BC64F85C}" sibTransId="{C2706604-93A5-4D6C-BAAC-5A39208A9DB3}"/>
    <dgm:cxn modelId="{27EC6857-8662-4EF3-9CB1-642FF8E895C2}" srcId="{2972D2FE-EB20-4E12-8190-4133D8F826D2}" destId="{81CD1652-DCD2-4750-B6A8-96066616BE73}" srcOrd="0" destOrd="0" parTransId="{63BDEF8B-924A-4B5C-87E9-0888388A7254}" sibTransId="{257AC56E-DE15-4905-8889-7CB696D993C4}"/>
    <dgm:cxn modelId="{661C2079-1904-4625-929F-BEB6BC9EA845}" type="presOf" srcId="{DA8ECF88-D4CB-45F8-97DA-3612B2B77096}" destId="{EABAD0D2-E021-40E6-8A11-312B029F0549}" srcOrd="0" destOrd="0" presId="urn:microsoft.com/office/officeart/2011/layout/InterconnectedBlockProcess"/>
    <dgm:cxn modelId="{B9D01580-F96B-4411-9FD2-16343D7FEAA8}" type="presOf" srcId="{5F5A0EB7-37B8-441D-BAC2-2950033921A9}" destId="{6C115DF3-FCA1-4E0F-A2C4-F93139EC5F23}" srcOrd="0" destOrd="0" presId="urn:microsoft.com/office/officeart/2011/layout/InterconnectedBlockProcess"/>
    <dgm:cxn modelId="{6C04A281-F6D9-4723-86D4-1FB8F6207AE5}" type="presOf" srcId="{0C94A303-4FCE-44E3-9E1C-AAD870B8A6EA}" destId="{E6B67A71-E0EE-44D0-9726-C2B3C62DEC20}" srcOrd="0" destOrd="0" presId="urn:microsoft.com/office/officeart/2011/layout/InterconnectedBlockProcess"/>
    <dgm:cxn modelId="{544EE88E-243F-4FC1-9DC5-11E4229E9CBA}" type="presOf" srcId="{B63B11BC-9D15-4025-B3CD-0058D3789373}" destId="{F2138B53-FD26-40F1-8D3A-D44667FABEE6}" srcOrd="1" destOrd="2" presId="urn:microsoft.com/office/officeart/2011/layout/InterconnectedBlockProcess"/>
    <dgm:cxn modelId="{D1C6DF8F-182E-4CE8-826B-5FC919E60746}" srcId="{5F5A0EB7-37B8-441D-BAC2-2950033921A9}" destId="{EECC672D-C728-4D34-B3D4-795168BE4039}" srcOrd="4" destOrd="0" parTransId="{B936F289-67D2-4464-984A-AF9EFC323A11}" sibTransId="{C321B339-F691-482A-B095-692A8A8D2A87}"/>
    <dgm:cxn modelId="{E499BB9B-A750-4539-9828-B6C7CE0BCBEA}" type="presOf" srcId="{2972D2FE-EB20-4E12-8190-4133D8F826D2}" destId="{671DF84F-58A5-478D-9509-22AC09050C71}" srcOrd="0" destOrd="0" presId="urn:microsoft.com/office/officeart/2011/layout/InterconnectedBlockProcess"/>
    <dgm:cxn modelId="{79CCB89C-6EE3-476C-9159-0422E08F2C4D}" srcId="{EECC672D-C728-4D34-B3D4-795168BE4039}" destId="{DA8ECF88-D4CB-45F8-97DA-3612B2B77096}" srcOrd="0" destOrd="0" parTransId="{4A74604D-F5E6-44EE-93DB-69C5CBCD0532}" sibTransId="{76C9931B-2BB6-431C-B2E1-8E5B4AF55C80}"/>
    <dgm:cxn modelId="{47ED17A3-AD8C-44AF-8A1F-2E1896FB4648}" type="presOf" srcId="{034C5518-4968-4F50-B8C2-30F0E09A4FC5}" destId="{A1F6280C-C206-4421-A925-77CE12058EFE}" srcOrd="0" destOrd="0" presId="urn:microsoft.com/office/officeart/2011/layout/InterconnectedBlockProcess"/>
    <dgm:cxn modelId="{13451EA6-EAEA-43BE-B564-A3D14376CE12}" srcId="{5F5A0EB7-37B8-441D-BAC2-2950033921A9}" destId="{2972D2FE-EB20-4E12-8190-4133D8F826D2}" srcOrd="1" destOrd="0" parTransId="{11682430-21CB-4D4C-AF42-2CB6B23BFA74}" sibTransId="{FE3ABBB6-25AE-45AA-B8A6-0AB93CE47945}"/>
    <dgm:cxn modelId="{DCC742AA-17A8-4830-9089-F9B4C8A39381}" srcId="{831CD58F-10CA-431B-94E6-705AB0264894}" destId="{392286F8-4FD0-496C-8964-72D48EA29BC8}" srcOrd="3" destOrd="0" parTransId="{AC80CADE-5BE4-44E0-9972-715983D13CEE}" sibTransId="{638A9884-BE2F-4C38-AB51-DD0A08D0EA48}"/>
    <dgm:cxn modelId="{259F40B4-753A-4048-B6F3-3F7F26A154B6}" srcId="{70263CA4-817C-45F5-87FE-8CBDB8B4F48D}" destId="{B63B11BC-9D15-4025-B3CD-0058D3789373}" srcOrd="2" destOrd="0" parTransId="{D444DD68-4C5C-4036-8179-034BB205C262}" sibTransId="{7114B3DE-A990-454B-A60B-CA260DC79448}"/>
    <dgm:cxn modelId="{F91EC2BA-C159-4412-8CEE-6E947B260CE9}" type="presOf" srcId="{B63B11BC-9D15-4025-B3CD-0058D3789373}" destId="{A1F6280C-C206-4421-A925-77CE12058EFE}" srcOrd="0" destOrd="2" presId="urn:microsoft.com/office/officeart/2011/layout/InterconnectedBlockProcess"/>
    <dgm:cxn modelId="{C152D7BA-7D0A-406F-900D-32786FAC1534}" type="presOf" srcId="{1BDEA338-353D-4F3E-8AC7-C3B37B7245E0}" destId="{F2138B53-FD26-40F1-8D3A-D44667FABEE6}" srcOrd="1" destOrd="1" presId="urn:microsoft.com/office/officeart/2011/layout/InterconnectedBlockProcess"/>
    <dgm:cxn modelId="{AFF2A6C2-B19D-43B6-AB1E-B69271DDE3BF}" type="presOf" srcId="{08DD6E6F-AC0D-4069-8508-D16B370A76A1}" destId="{DBF5F321-4DEA-4BCA-9F58-E4EF84511A46}" srcOrd="0" destOrd="0" presId="urn:microsoft.com/office/officeart/2011/layout/InterconnectedBlockProcess"/>
    <dgm:cxn modelId="{241314CB-BBDA-42AD-9A8C-92D04C7706E0}" srcId="{5F5A0EB7-37B8-441D-BAC2-2950033921A9}" destId="{70263CA4-817C-45F5-87FE-8CBDB8B4F48D}" srcOrd="5" destOrd="0" parTransId="{AD195F28-A8AC-40F2-A353-592A70B1A39E}" sibTransId="{B616E2D9-44C1-4197-8284-78C09D668E21}"/>
    <dgm:cxn modelId="{0EAAE5CB-0230-4F44-A1B9-ED13D68DDC0B}" type="presOf" srcId="{EECC672D-C728-4D34-B3D4-795168BE4039}" destId="{00DDFED3-201B-4AAC-A341-E7E0D4536AE7}" srcOrd="0" destOrd="0" presId="urn:microsoft.com/office/officeart/2011/layout/InterconnectedBlockProcess"/>
    <dgm:cxn modelId="{9D9475D6-E0ED-48D0-BB09-ED58070156CB}" srcId="{831CD58F-10CA-431B-94E6-705AB0264894}" destId="{E1BBF0BE-D88E-4747-8309-8DE063F5D9FA}" srcOrd="0" destOrd="0" parTransId="{D2F59CD6-D095-43F6-A2C2-A0DD1246679C}" sibTransId="{3E016DA6-056A-4CA9-99F1-66D6DD7DA1A3}"/>
    <dgm:cxn modelId="{435720DE-252A-4C15-85B5-C53308B7B4EB}" srcId="{70263CA4-817C-45F5-87FE-8CBDB8B4F48D}" destId="{1BDEA338-353D-4F3E-8AC7-C3B37B7245E0}" srcOrd="1" destOrd="0" parTransId="{7698A5E0-B109-4F34-9B68-9B4D1F4E81D0}" sibTransId="{A1F2ED25-7ED3-4508-A8E1-1EA45CC1A146}"/>
    <dgm:cxn modelId="{FB3E76E0-9FD5-4525-8228-C63D71764AB3}" type="presOf" srcId="{70263CA4-817C-45F5-87FE-8CBDB8B4F48D}" destId="{DFF308F7-30EB-4742-BB88-AA29A88FE616}" srcOrd="0" destOrd="0" presId="urn:microsoft.com/office/officeart/2011/layout/InterconnectedBlockProcess"/>
    <dgm:cxn modelId="{FB7485E9-A12C-4901-A4E5-6CD4DB80F614}" type="presOf" srcId="{392286F8-4FD0-496C-8964-72D48EA29BC8}" destId="{D6EA3050-FDBB-41E1-9F23-05A7232F57C2}" srcOrd="1" destOrd="3" presId="urn:microsoft.com/office/officeart/2011/layout/InterconnectedBlockProcess"/>
    <dgm:cxn modelId="{4419FEEB-F4A9-44FB-A9A4-AE00BA14CAA5}" type="presOf" srcId="{E1BBF0BE-D88E-4747-8309-8DE063F5D9FA}" destId="{F2138F12-EC16-4FD7-B2D6-AF1560AAC51E}" srcOrd="0" destOrd="0" presId="urn:microsoft.com/office/officeart/2011/layout/InterconnectedBlockProcess"/>
    <dgm:cxn modelId="{F264B9F2-39A2-461C-A267-A50EC611B1F2}" srcId="{40D777D4-6606-47FA-B001-FF6E1D1C6ADF}" destId="{08DD6E6F-AC0D-4069-8508-D16B370A76A1}" srcOrd="0" destOrd="0" parTransId="{7D3CB791-1B1C-4316-83FA-A89FD68FB78E}" sibTransId="{E5D9FBF9-39D2-4EDA-B381-0CF7C6266169}"/>
    <dgm:cxn modelId="{EC20F6F8-7D72-4983-8AAE-7FE278A4F31E}" type="presOf" srcId="{A9084A58-A60C-4475-A773-05D43DC3E297}" destId="{F2138F12-EC16-4FD7-B2D6-AF1560AAC51E}" srcOrd="0" destOrd="1" presId="urn:microsoft.com/office/officeart/2011/layout/InterconnectedBlockProcess"/>
    <dgm:cxn modelId="{667385F9-A427-4A22-8894-B699BA229219}" type="presOf" srcId="{034C5518-4968-4F50-B8C2-30F0E09A4FC5}" destId="{F2138B53-FD26-40F1-8D3A-D44667FABEE6}" srcOrd="1" destOrd="0" presId="urn:microsoft.com/office/officeart/2011/layout/InterconnectedBlockProcess"/>
    <dgm:cxn modelId="{513A31FB-924F-452E-8B40-FDFF8149B371}" type="presOf" srcId="{2FF70AA4-564C-425C-9B79-9B7AAEA5FB41}" destId="{D6EA3050-FDBB-41E1-9F23-05A7232F57C2}" srcOrd="1" destOrd="2" presId="urn:microsoft.com/office/officeart/2011/layout/InterconnectedBlockProcess"/>
    <dgm:cxn modelId="{B595EAFF-F85F-484A-BAF3-E803C0991CF7}" type="presOf" srcId="{15C5ED2E-1F95-4FDD-9339-9607368741E9}" destId="{7F2372F5-B5CC-4BDE-B27E-DFE04594E97A}" srcOrd="1" destOrd="0" presId="urn:microsoft.com/office/officeart/2011/layout/InterconnectedBlockProcess"/>
    <dgm:cxn modelId="{DA4EB4BE-E6EA-49B9-AEE5-D795E1DA2A4A}" type="presParOf" srcId="{6C115DF3-FCA1-4E0F-A2C4-F93139EC5F23}" destId="{0D386CEC-D92F-47DD-8CEF-31081C605994}" srcOrd="0" destOrd="0" presId="urn:microsoft.com/office/officeart/2011/layout/InterconnectedBlockProcess"/>
    <dgm:cxn modelId="{7CA44E60-9182-4046-A4A7-48D2EEB1603F}" type="presParOf" srcId="{0D386CEC-D92F-47DD-8CEF-31081C605994}" destId="{F2138F12-EC16-4FD7-B2D6-AF1560AAC51E}" srcOrd="0" destOrd="0" presId="urn:microsoft.com/office/officeart/2011/layout/InterconnectedBlockProcess"/>
    <dgm:cxn modelId="{8E91AB0F-18F0-4BD1-9B8D-05D94F587CC4}" type="presParOf" srcId="{6C115DF3-FCA1-4E0F-A2C4-F93139EC5F23}" destId="{D6EA3050-FDBB-41E1-9F23-05A7232F57C2}" srcOrd="1" destOrd="0" presId="urn:microsoft.com/office/officeart/2011/layout/InterconnectedBlockProcess"/>
    <dgm:cxn modelId="{A3EECADB-0AAB-441B-AF1B-BC8D22917A74}" type="presParOf" srcId="{6C115DF3-FCA1-4E0F-A2C4-F93139EC5F23}" destId="{56E6C3B0-C4DC-410F-BF87-36A396181413}" srcOrd="2" destOrd="0" presId="urn:microsoft.com/office/officeart/2011/layout/InterconnectedBlockProcess"/>
    <dgm:cxn modelId="{F8B6B778-183C-4C93-AE21-CDEF809E1519}" type="presParOf" srcId="{6C115DF3-FCA1-4E0F-A2C4-F93139EC5F23}" destId="{BA58E2A3-2981-419D-A70F-8ABF9ECCB700}" srcOrd="3" destOrd="0" presId="urn:microsoft.com/office/officeart/2011/layout/InterconnectedBlockProcess"/>
    <dgm:cxn modelId="{EECF4EC2-ADED-4F8B-919E-4DA582681DE1}" type="presParOf" srcId="{BA58E2A3-2981-419D-A70F-8ABF9ECCB700}" destId="{A1F6280C-C206-4421-A925-77CE12058EFE}" srcOrd="0" destOrd="0" presId="urn:microsoft.com/office/officeart/2011/layout/InterconnectedBlockProcess"/>
    <dgm:cxn modelId="{B8547E44-BA83-4AA6-8A74-1B6CF157EBAA}" type="presParOf" srcId="{6C115DF3-FCA1-4E0F-A2C4-F93139EC5F23}" destId="{F2138B53-FD26-40F1-8D3A-D44667FABEE6}" srcOrd="4" destOrd="0" presId="urn:microsoft.com/office/officeart/2011/layout/InterconnectedBlockProcess"/>
    <dgm:cxn modelId="{D7D589D4-9B0B-4C96-9298-BF6B9E58D6B6}" type="presParOf" srcId="{6C115DF3-FCA1-4E0F-A2C4-F93139EC5F23}" destId="{DFF308F7-30EB-4742-BB88-AA29A88FE616}" srcOrd="5" destOrd="0" presId="urn:microsoft.com/office/officeart/2011/layout/InterconnectedBlockProcess"/>
    <dgm:cxn modelId="{9551393A-F996-49A0-A509-9C22B66FF28C}" type="presParOf" srcId="{6C115DF3-FCA1-4E0F-A2C4-F93139EC5F23}" destId="{F0B93D3F-EDD7-4A50-81FF-FC7BB8A64403}" srcOrd="6" destOrd="0" presId="urn:microsoft.com/office/officeart/2011/layout/InterconnectedBlockProcess"/>
    <dgm:cxn modelId="{56D57499-8942-43BB-AFBD-84CD5711CD88}" type="presParOf" srcId="{F0B93D3F-EDD7-4A50-81FF-FC7BB8A64403}" destId="{EABAD0D2-E021-40E6-8A11-312B029F0549}" srcOrd="0" destOrd="0" presId="urn:microsoft.com/office/officeart/2011/layout/InterconnectedBlockProcess"/>
    <dgm:cxn modelId="{5877D767-9FAD-4B51-A304-A9166C654F98}" type="presParOf" srcId="{6C115DF3-FCA1-4E0F-A2C4-F93139EC5F23}" destId="{EFEC0FBA-3571-45D4-8E52-6011AF0C28B4}" srcOrd="7" destOrd="0" presId="urn:microsoft.com/office/officeart/2011/layout/InterconnectedBlockProcess"/>
    <dgm:cxn modelId="{024AB1EC-8097-446C-B0AB-AD0E80B58921}" type="presParOf" srcId="{6C115DF3-FCA1-4E0F-A2C4-F93139EC5F23}" destId="{00DDFED3-201B-4AAC-A341-E7E0D4536AE7}" srcOrd="8" destOrd="0" presId="urn:microsoft.com/office/officeart/2011/layout/InterconnectedBlockProcess"/>
    <dgm:cxn modelId="{42D8E453-5AA0-415C-A872-3E8EF61AA5E9}" type="presParOf" srcId="{6C115DF3-FCA1-4E0F-A2C4-F93139EC5F23}" destId="{2E3C069E-11E6-42BF-BD1C-61A2F37D79E2}" srcOrd="9" destOrd="0" presId="urn:microsoft.com/office/officeart/2011/layout/InterconnectedBlockProcess"/>
    <dgm:cxn modelId="{F203AC31-96EA-44E4-BF29-C82CE2BDCA73}" type="presParOf" srcId="{2E3C069E-11E6-42BF-BD1C-61A2F37D79E2}" destId="{2AC78757-999A-41DB-8E34-EF47479299DA}" srcOrd="0" destOrd="0" presId="urn:microsoft.com/office/officeart/2011/layout/InterconnectedBlockProcess"/>
    <dgm:cxn modelId="{66086823-4664-4947-B69C-BF2FB793B7DF}" type="presParOf" srcId="{6C115DF3-FCA1-4E0F-A2C4-F93139EC5F23}" destId="{16241DDC-07D9-4B27-B220-C0DDA7F76819}" srcOrd="10" destOrd="0" presId="urn:microsoft.com/office/officeart/2011/layout/InterconnectedBlockProcess"/>
    <dgm:cxn modelId="{848885EB-01E0-421B-B571-669F8EDD5D34}" type="presParOf" srcId="{6C115DF3-FCA1-4E0F-A2C4-F93139EC5F23}" destId="{EF217FE1-8BBC-442D-A6C7-8F86065F0396}" srcOrd="11" destOrd="0" presId="urn:microsoft.com/office/officeart/2011/layout/InterconnectedBlockProcess"/>
    <dgm:cxn modelId="{97A6B6A1-7B83-4342-BDCC-D8A512E28B82}" type="presParOf" srcId="{6C115DF3-FCA1-4E0F-A2C4-F93139EC5F23}" destId="{94A4849E-F1AB-483A-8184-D5FF9CEFEC37}" srcOrd="12" destOrd="0" presId="urn:microsoft.com/office/officeart/2011/layout/InterconnectedBlockProcess"/>
    <dgm:cxn modelId="{1CF53E25-23F7-4259-B877-16274C6793BD}" type="presParOf" srcId="{94A4849E-F1AB-483A-8184-D5FF9CEFEC37}" destId="{7EF47F58-21EC-47CB-BDEE-8430A82658D3}" srcOrd="0" destOrd="0" presId="urn:microsoft.com/office/officeart/2011/layout/InterconnectedBlockProcess"/>
    <dgm:cxn modelId="{4234D59A-9B93-462E-A0E3-BA3CA2828A6F}" type="presParOf" srcId="{6C115DF3-FCA1-4E0F-A2C4-F93139EC5F23}" destId="{7F2372F5-B5CC-4BDE-B27E-DFE04594E97A}" srcOrd="13" destOrd="0" presId="urn:microsoft.com/office/officeart/2011/layout/InterconnectedBlockProcess"/>
    <dgm:cxn modelId="{97DAC2E0-A3B8-4063-8A8D-0E1093750323}" type="presParOf" srcId="{6C115DF3-FCA1-4E0F-A2C4-F93139EC5F23}" destId="{E6B67A71-E0EE-44D0-9726-C2B3C62DEC20}" srcOrd="14" destOrd="0" presId="urn:microsoft.com/office/officeart/2011/layout/InterconnectedBlockProcess"/>
    <dgm:cxn modelId="{0F2C6758-177F-4EC1-A181-D95A1641C951}" type="presParOf" srcId="{6C115DF3-FCA1-4E0F-A2C4-F93139EC5F23}" destId="{582BC054-1E7A-4640-A5E7-5A4846424B86}" srcOrd="15" destOrd="0" presId="urn:microsoft.com/office/officeart/2011/layout/InterconnectedBlockProcess"/>
    <dgm:cxn modelId="{484C9C98-F514-448D-8FC9-5920264E082E}" type="presParOf" srcId="{582BC054-1E7A-4640-A5E7-5A4846424B86}" destId="{EA205B4C-E2C2-4C2F-A917-AE97678CEF9C}" srcOrd="0" destOrd="0" presId="urn:microsoft.com/office/officeart/2011/layout/InterconnectedBlockProcess"/>
    <dgm:cxn modelId="{DBDE0806-C8F4-4DDA-9E04-804CD2EAE6AF}" type="presParOf" srcId="{6C115DF3-FCA1-4E0F-A2C4-F93139EC5F23}" destId="{53578DA2-D042-4809-8E9A-73DFBE824306}" srcOrd="16" destOrd="0" presId="urn:microsoft.com/office/officeart/2011/layout/InterconnectedBlockProcess"/>
    <dgm:cxn modelId="{975C4B09-9AE4-4D3A-981E-E9B29980420C}" type="presParOf" srcId="{6C115DF3-FCA1-4E0F-A2C4-F93139EC5F23}" destId="{671DF84F-58A5-478D-9509-22AC09050C71}" srcOrd="17" destOrd="0" presId="urn:microsoft.com/office/officeart/2011/layout/InterconnectedBlockProcess"/>
    <dgm:cxn modelId="{6F1C1D70-DA4C-495B-9AEE-0DE8367D3F40}" type="presParOf" srcId="{6C115DF3-FCA1-4E0F-A2C4-F93139EC5F23}" destId="{FB350C26-A592-4D73-8730-1F9179FD1FE9}" srcOrd="18" destOrd="0" presId="urn:microsoft.com/office/officeart/2011/layout/InterconnectedBlockProcess"/>
    <dgm:cxn modelId="{0CB7DAE8-5779-41A5-A462-F6DDED121441}" type="presParOf" srcId="{FB350C26-A592-4D73-8730-1F9179FD1FE9}" destId="{DBF5F321-4DEA-4BCA-9F58-E4EF84511A46}" srcOrd="0" destOrd="0" presId="urn:microsoft.com/office/officeart/2011/layout/InterconnectedBlockProcess"/>
    <dgm:cxn modelId="{82F1027A-A7D3-4965-902B-B59C70E49B6B}" type="presParOf" srcId="{6C115DF3-FCA1-4E0F-A2C4-F93139EC5F23}" destId="{60F4C33E-DDBD-45FA-AC67-DE9C5957406E}" srcOrd="19" destOrd="0" presId="urn:microsoft.com/office/officeart/2011/layout/InterconnectedBlockProcess"/>
    <dgm:cxn modelId="{FAF1131D-5100-42B4-B0D7-33C616A6ADA3}" type="presParOf" srcId="{6C115DF3-FCA1-4E0F-A2C4-F93139EC5F23}" destId="{1DEF51E8-62B1-4E80-8322-FE49D85C89B5}" srcOrd="20"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5A0EB7-37B8-441D-BAC2-2950033921A9}" type="doc">
      <dgm:prSet loTypeId="urn:microsoft.com/office/officeart/2005/8/layout/default" loCatId="list" qsTypeId="urn:microsoft.com/office/officeart/2005/8/quickstyle/simple1" qsCatId="simple" csTypeId="urn:microsoft.com/office/officeart/2005/8/colors/colorful1" csCatId="colorful" phldr="1"/>
      <dgm:spPr/>
    </dgm:pt>
    <dgm:pt modelId="{7E8D3E9F-BC95-4019-A32C-40967EF80EE7}">
      <dgm:prSet phldrT="[Text]"/>
      <dgm:spPr/>
      <dgm:t>
        <a:bodyPr/>
        <a:lstStyle/>
        <a:p>
          <a:r>
            <a:rPr lang="en-US" b="1" dirty="0"/>
            <a:t>IBH</a:t>
          </a:r>
          <a:r>
            <a:rPr lang="en-US" b="1" baseline="0" dirty="0"/>
            <a:t> (</a:t>
          </a:r>
          <a:r>
            <a:rPr lang="en-US" dirty="0"/>
            <a:t>Therapy &amp; Psychiatry)</a:t>
          </a:r>
          <a:endParaRPr lang="en-US" b="1" dirty="0"/>
        </a:p>
      </dgm:t>
    </dgm:pt>
    <dgm:pt modelId="{397BB760-3565-40EC-BCCF-26D95DA837B7}" type="parTrans" cxnId="{56459D23-8317-4E93-8B1C-20CACC516671}">
      <dgm:prSet/>
      <dgm:spPr/>
      <dgm:t>
        <a:bodyPr/>
        <a:lstStyle/>
        <a:p>
          <a:endParaRPr lang="en-US"/>
        </a:p>
      </dgm:t>
    </dgm:pt>
    <dgm:pt modelId="{1CEA8CB3-0570-4F70-B43D-EAB36E439B89}" type="sibTrans" cxnId="{56459D23-8317-4E93-8B1C-20CACC516671}">
      <dgm:prSet/>
      <dgm:spPr/>
      <dgm:t>
        <a:bodyPr/>
        <a:lstStyle/>
        <a:p>
          <a:endParaRPr lang="en-US"/>
        </a:p>
      </dgm:t>
    </dgm:pt>
    <dgm:pt modelId="{C05E6AC2-1112-4AC7-A4C1-945438EBA317}">
      <dgm:prSet phldrT="[Text]"/>
      <dgm:spPr/>
      <dgm:t>
        <a:bodyPr/>
        <a:lstStyle/>
        <a:p>
          <a:r>
            <a:rPr lang="en-US" dirty="0"/>
            <a:t>Acupuncture</a:t>
          </a:r>
        </a:p>
      </dgm:t>
    </dgm:pt>
    <dgm:pt modelId="{CA87D435-7CF8-4BC6-A747-89A606B89B11}" type="sibTrans" cxnId="{5DD8BD25-59FC-440C-8A86-BF393934AF2B}">
      <dgm:prSet/>
      <dgm:spPr/>
      <dgm:t>
        <a:bodyPr/>
        <a:lstStyle/>
        <a:p>
          <a:endParaRPr lang="en-US"/>
        </a:p>
      </dgm:t>
    </dgm:pt>
    <dgm:pt modelId="{D9857CA7-2710-4C38-A0AA-AB6CF63453C5}" type="parTrans" cxnId="{5DD8BD25-59FC-440C-8A86-BF393934AF2B}">
      <dgm:prSet/>
      <dgm:spPr/>
      <dgm:t>
        <a:bodyPr/>
        <a:lstStyle/>
        <a:p>
          <a:endParaRPr lang="en-US"/>
        </a:p>
      </dgm:t>
    </dgm:pt>
    <dgm:pt modelId="{E14E1E40-9DF3-4B90-9E7D-9073BD6DAE7C}">
      <dgm:prSet phldrT="[Text]"/>
      <dgm:spPr/>
      <dgm:t>
        <a:bodyPr/>
        <a:lstStyle/>
        <a:p>
          <a:r>
            <a:rPr lang="en-US" dirty="0"/>
            <a:t>Contingency Management</a:t>
          </a:r>
          <a:endParaRPr lang="en-US" b="1" dirty="0"/>
        </a:p>
      </dgm:t>
    </dgm:pt>
    <dgm:pt modelId="{7E0D5316-9770-4B2B-89F1-5B949977B851}" type="sibTrans" cxnId="{24BB5177-EE0A-4418-9913-E9F04CFBEE19}">
      <dgm:prSet/>
      <dgm:spPr/>
      <dgm:t>
        <a:bodyPr/>
        <a:lstStyle/>
        <a:p>
          <a:endParaRPr lang="en-US"/>
        </a:p>
      </dgm:t>
    </dgm:pt>
    <dgm:pt modelId="{1DDFDC5D-2861-4CC5-84A3-1FD013000BAD}" type="parTrans" cxnId="{24BB5177-EE0A-4418-9913-E9F04CFBEE19}">
      <dgm:prSet/>
      <dgm:spPr/>
      <dgm:t>
        <a:bodyPr/>
        <a:lstStyle/>
        <a:p>
          <a:endParaRPr lang="en-US"/>
        </a:p>
      </dgm:t>
    </dgm:pt>
    <dgm:pt modelId="{BB518506-63B4-4257-A346-94FF802673C5}">
      <dgm:prSet phldrT="[Text]"/>
      <dgm:spPr/>
      <dgm:t>
        <a:bodyPr/>
        <a:lstStyle/>
        <a:p>
          <a:r>
            <a:rPr lang="en-US" b="1" dirty="0"/>
            <a:t>Syringe Service Program</a:t>
          </a:r>
        </a:p>
      </dgm:t>
    </dgm:pt>
    <dgm:pt modelId="{879EA68A-AB7E-49C3-AADA-636ED2F7BBAB}" type="sibTrans" cxnId="{8E1887B9-C38F-4A31-A63F-087E90D5B459}">
      <dgm:prSet/>
      <dgm:spPr/>
      <dgm:t>
        <a:bodyPr/>
        <a:lstStyle/>
        <a:p>
          <a:endParaRPr lang="en-US"/>
        </a:p>
      </dgm:t>
    </dgm:pt>
    <dgm:pt modelId="{D12C1597-F08E-4F21-A68A-906D591A08D9}" type="parTrans" cxnId="{8E1887B9-C38F-4A31-A63F-087E90D5B459}">
      <dgm:prSet/>
      <dgm:spPr/>
      <dgm:t>
        <a:bodyPr/>
        <a:lstStyle/>
        <a:p>
          <a:endParaRPr lang="en-US"/>
        </a:p>
      </dgm:t>
    </dgm:pt>
    <dgm:pt modelId="{6338BAEF-CF57-4FB4-8D3B-9209E0A74408}">
      <dgm:prSet phldrT="[Text]"/>
      <dgm:spPr/>
      <dgm:t>
        <a:bodyPr/>
        <a:lstStyle/>
        <a:p>
          <a:r>
            <a:rPr lang="en-US" dirty="0"/>
            <a:t>Yoga</a:t>
          </a:r>
        </a:p>
      </dgm:t>
    </dgm:pt>
    <dgm:pt modelId="{27B3A3EC-6B61-42C0-A69F-2344B527C456}" type="parTrans" cxnId="{ACA0ED6A-B21D-4D2A-8E67-0C659F7042EA}">
      <dgm:prSet/>
      <dgm:spPr/>
      <dgm:t>
        <a:bodyPr/>
        <a:lstStyle/>
        <a:p>
          <a:endParaRPr lang="en-US"/>
        </a:p>
      </dgm:t>
    </dgm:pt>
    <dgm:pt modelId="{B56DEBCF-FAD5-47FC-8E0E-C534E5A19582}" type="sibTrans" cxnId="{ACA0ED6A-B21D-4D2A-8E67-0C659F7042EA}">
      <dgm:prSet/>
      <dgm:spPr/>
      <dgm:t>
        <a:bodyPr/>
        <a:lstStyle/>
        <a:p>
          <a:endParaRPr lang="en-US"/>
        </a:p>
      </dgm:t>
    </dgm:pt>
    <dgm:pt modelId="{C8934AA9-10A1-4D57-B2DB-CA231D7D375D}">
      <dgm:prSet phldrT="[Text]"/>
      <dgm:spPr/>
      <dgm:t>
        <a:bodyPr/>
        <a:lstStyle/>
        <a:p>
          <a:r>
            <a:rPr lang="en-US" dirty="0"/>
            <a:t>Peer Mentors</a:t>
          </a:r>
        </a:p>
      </dgm:t>
    </dgm:pt>
    <dgm:pt modelId="{80B44D54-80EB-404E-948E-A18BD4840200}" type="parTrans" cxnId="{19104387-52FC-44F9-BB1C-A81DB7242752}">
      <dgm:prSet/>
      <dgm:spPr/>
      <dgm:t>
        <a:bodyPr/>
        <a:lstStyle/>
        <a:p>
          <a:endParaRPr lang="en-US"/>
        </a:p>
      </dgm:t>
    </dgm:pt>
    <dgm:pt modelId="{EB0C3795-71A4-4980-8CDE-3F00C8E061CF}" type="sibTrans" cxnId="{19104387-52FC-44F9-BB1C-A81DB7242752}">
      <dgm:prSet/>
      <dgm:spPr/>
      <dgm:t>
        <a:bodyPr/>
        <a:lstStyle/>
        <a:p>
          <a:endParaRPr lang="en-US"/>
        </a:p>
      </dgm:t>
    </dgm:pt>
    <dgm:pt modelId="{4CCE9AE2-756D-4FC1-9069-918C7C168D3A}">
      <dgm:prSet phldrT="[Text]"/>
      <dgm:spPr/>
      <dgm:t>
        <a:bodyPr/>
        <a:lstStyle/>
        <a:p>
          <a:r>
            <a:rPr lang="en-US" dirty="0"/>
            <a:t>Groups/SMA 1x1</a:t>
          </a:r>
        </a:p>
      </dgm:t>
    </dgm:pt>
    <dgm:pt modelId="{A053BFD2-4880-4C27-A082-002B2565D1BC}" type="sibTrans" cxnId="{0F24F7F1-E891-4739-A311-20375356CD16}">
      <dgm:prSet/>
      <dgm:spPr/>
      <dgm:t>
        <a:bodyPr/>
        <a:lstStyle/>
        <a:p>
          <a:endParaRPr lang="en-US"/>
        </a:p>
      </dgm:t>
    </dgm:pt>
    <dgm:pt modelId="{7E9951C7-6D6B-41A2-AD05-C4F843D4DDDB}" type="parTrans" cxnId="{0F24F7F1-E891-4739-A311-20375356CD16}">
      <dgm:prSet/>
      <dgm:spPr/>
      <dgm:t>
        <a:bodyPr/>
        <a:lstStyle/>
        <a:p>
          <a:endParaRPr lang="en-US"/>
        </a:p>
      </dgm:t>
    </dgm:pt>
    <dgm:pt modelId="{A01692AB-5A08-4E61-BA3B-B989451EFE67}">
      <dgm:prSet phldrT="[Text]"/>
      <dgm:spPr/>
      <dgm:t>
        <a:bodyPr/>
        <a:lstStyle/>
        <a:p>
          <a:endParaRPr lang="en-US" dirty="0"/>
        </a:p>
        <a:p>
          <a:r>
            <a:rPr lang="en-US" dirty="0"/>
            <a:t>Outreach in the streets</a:t>
          </a:r>
        </a:p>
        <a:p>
          <a:endParaRPr lang="en-US" dirty="0"/>
        </a:p>
      </dgm:t>
    </dgm:pt>
    <dgm:pt modelId="{F588C333-5AD2-48BD-BE82-B2A5BD45A205}" type="parTrans" cxnId="{6FAADC08-0359-4B1B-B11F-38D058956A77}">
      <dgm:prSet/>
      <dgm:spPr/>
      <dgm:t>
        <a:bodyPr/>
        <a:lstStyle/>
        <a:p>
          <a:endParaRPr lang="en-US"/>
        </a:p>
      </dgm:t>
    </dgm:pt>
    <dgm:pt modelId="{64B17FE6-4B7A-4EB6-94C5-6B018B052C03}" type="sibTrans" cxnId="{6FAADC08-0359-4B1B-B11F-38D058956A77}">
      <dgm:prSet/>
      <dgm:spPr/>
      <dgm:t>
        <a:bodyPr/>
        <a:lstStyle/>
        <a:p>
          <a:endParaRPr lang="en-US"/>
        </a:p>
      </dgm:t>
    </dgm:pt>
    <dgm:pt modelId="{B643E65A-6B5C-41B3-BC4A-FB35BD299525}" type="pres">
      <dgm:prSet presAssocID="{5F5A0EB7-37B8-441D-BAC2-2950033921A9}" presName="diagram" presStyleCnt="0">
        <dgm:presLayoutVars>
          <dgm:dir/>
          <dgm:resizeHandles val="exact"/>
        </dgm:presLayoutVars>
      </dgm:prSet>
      <dgm:spPr/>
    </dgm:pt>
    <dgm:pt modelId="{3DE8C946-D7A4-407E-8429-B2531FCA4CAC}" type="pres">
      <dgm:prSet presAssocID="{7E8D3E9F-BC95-4019-A32C-40967EF80EE7}" presName="node" presStyleLbl="node1" presStyleIdx="0" presStyleCnt="8">
        <dgm:presLayoutVars>
          <dgm:bulletEnabled val="1"/>
        </dgm:presLayoutVars>
      </dgm:prSet>
      <dgm:spPr/>
    </dgm:pt>
    <dgm:pt modelId="{BCBF33B9-AE37-4A3B-9235-15025357D26D}" type="pres">
      <dgm:prSet presAssocID="{1CEA8CB3-0570-4F70-B43D-EAB36E439B89}" presName="sibTrans" presStyleCnt="0"/>
      <dgm:spPr/>
    </dgm:pt>
    <dgm:pt modelId="{6F911DCB-A4B7-4E28-A427-B40EE7C5F6E6}" type="pres">
      <dgm:prSet presAssocID="{BB518506-63B4-4257-A346-94FF802673C5}" presName="node" presStyleLbl="node1" presStyleIdx="1" presStyleCnt="8">
        <dgm:presLayoutVars>
          <dgm:bulletEnabled val="1"/>
        </dgm:presLayoutVars>
      </dgm:prSet>
      <dgm:spPr/>
    </dgm:pt>
    <dgm:pt modelId="{1B46C426-1F6B-4497-B5CC-EB3E1DB53692}" type="pres">
      <dgm:prSet presAssocID="{879EA68A-AB7E-49C3-AADA-636ED2F7BBAB}" presName="sibTrans" presStyleCnt="0"/>
      <dgm:spPr/>
    </dgm:pt>
    <dgm:pt modelId="{B3BA3BF9-D80D-4485-B8E8-11D080A5F5E7}" type="pres">
      <dgm:prSet presAssocID="{E14E1E40-9DF3-4B90-9E7D-9073BD6DAE7C}" presName="node" presStyleLbl="node1" presStyleIdx="2" presStyleCnt="8">
        <dgm:presLayoutVars>
          <dgm:bulletEnabled val="1"/>
        </dgm:presLayoutVars>
      </dgm:prSet>
      <dgm:spPr/>
    </dgm:pt>
    <dgm:pt modelId="{48F9A6AD-C03D-43DA-8EA6-CC908A34201F}" type="pres">
      <dgm:prSet presAssocID="{7E0D5316-9770-4B2B-89F1-5B949977B851}" presName="sibTrans" presStyleCnt="0"/>
      <dgm:spPr/>
    </dgm:pt>
    <dgm:pt modelId="{35CFBE4C-1C32-44C0-B663-7335482B78EC}" type="pres">
      <dgm:prSet presAssocID="{C05E6AC2-1112-4AC7-A4C1-945438EBA317}" presName="node" presStyleLbl="node1" presStyleIdx="3" presStyleCnt="8">
        <dgm:presLayoutVars>
          <dgm:bulletEnabled val="1"/>
        </dgm:presLayoutVars>
      </dgm:prSet>
      <dgm:spPr/>
    </dgm:pt>
    <dgm:pt modelId="{95BC4CB8-BF02-42B5-83E5-BE85671D4DE8}" type="pres">
      <dgm:prSet presAssocID="{CA87D435-7CF8-4BC6-A747-89A606B89B11}" presName="sibTrans" presStyleCnt="0"/>
      <dgm:spPr/>
    </dgm:pt>
    <dgm:pt modelId="{1950795F-5277-4DC9-A8AE-46C26C72E453}" type="pres">
      <dgm:prSet presAssocID="{6338BAEF-CF57-4FB4-8D3B-9209E0A74408}" presName="node" presStyleLbl="node1" presStyleIdx="4" presStyleCnt="8">
        <dgm:presLayoutVars>
          <dgm:bulletEnabled val="1"/>
        </dgm:presLayoutVars>
      </dgm:prSet>
      <dgm:spPr/>
    </dgm:pt>
    <dgm:pt modelId="{CD9C8270-DC83-4350-95EB-92F224E3E021}" type="pres">
      <dgm:prSet presAssocID="{B56DEBCF-FAD5-47FC-8E0E-C534E5A19582}" presName="sibTrans" presStyleCnt="0"/>
      <dgm:spPr/>
    </dgm:pt>
    <dgm:pt modelId="{D49E132D-00F4-47C5-A7D1-4991BCEFE551}" type="pres">
      <dgm:prSet presAssocID="{4CCE9AE2-756D-4FC1-9069-918C7C168D3A}" presName="node" presStyleLbl="node1" presStyleIdx="5" presStyleCnt="8">
        <dgm:presLayoutVars>
          <dgm:bulletEnabled val="1"/>
        </dgm:presLayoutVars>
      </dgm:prSet>
      <dgm:spPr/>
    </dgm:pt>
    <dgm:pt modelId="{1A917618-EA8E-4039-91B5-02E2BC506EE3}" type="pres">
      <dgm:prSet presAssocID="{A053BFD2-4880-4C27-A082-002B2565D1BC}" presName="sibTrans" presStyleCnt="0"/>
      <dgm:spPr/>
    </dgm:pt>
    <dgm:pt modelId="{C882EB10-7E63-45DC-8809-2D335DD2D63A}" type="pres">
      <dgm:prSet presAssocID="{C8934AA9-10A1-4D57-B2DB-CA231D7D375D}" presName="node" presStyleLbl="node1" presStyleIdx="6" presStyleCnt="8">
        <dgm:presLayoutVars>
          <dgm:bulletEnabled val="1"/>
        </dgm:presLayoutVars>
      </dgm:prSet>
      <dgm:spPr/>
    </dgm:pt>
    <dgm:pt modelId="{EF2B8D23-EFBE-4D8D-A388-52B49CC94034}" type="pres">
      <dgm:prSet presAssocID="{EB0C3795-71A4-4980-8CDE-3F00C8E061CF}" presName="sibTrans" presStyleCnt="0"/>
      <dgm:spPr/>
    </dgm:pt>
    <dgm:pt modelId="{60BB56EE-1279-47CE-8018-00A756C640EA}" type="pres">
      <dgm:prSet presAssocID="{A01692AB-5A08-4E61-BA3B-B989451EFE67}" presName="node" presStyleLbl="node1" presStyleIdx="7" presStyleCnt="8">
        <dgm:presLayoutVars>
          <dgm:bulletEnabled val="1"/>
        </dgm:presLayoutVars>
      </dgm:prSet>
      <dgm:spPr/>
    </dgm:pt>
  </dgm:ptLst>
  <dgm:cxnLst>
    <dgm:cxn modelId="{6FAADC08-0359-4B1B-B11F-38D058956A77}" srcId="{5F5A0EB7-37B8-441D-BAC2-2950033921A9}" destId="{A01692AB-5A08-4E61-BA3B-B989451EFE67}" srcOrd="7" destOrd="0" parTransId="{F588C333-5AD2-48BD-BE82-B2A5BD45A205}" sibTransId="{64B17FE6-4B7A-4EB6-94C5-6B018B052C03}"/>
    <dgm:cxn modelId="{8194CD11-B1B1-4842-A3FE-F4C70CE4876D}" type="presOf" srcId="{A01692AB-5A08-4E61-BA3B-B989451EFE67}" destId="{60BB56EE-1279-47CE-8018-00A756C640EA}" srcOrd="0" destOrd="0" presId="urn:microsoft.com/office/officeart/2005/8/layout/default"/>
    <dgm:cxn modelId="{56459D23-8317-4E93-8B1C-20CACC516671}" srcId="{5F5A0EB7-37B8-441D-BAC2-2950033921A9}" destId="{7E8D3E9F-BC95-4019-A32C-40967EF80EE7}" srcOrd="0" destOrd="0" parTransId="{397BB760-3565-40EC-BCCF-26D95DA837B7}" sibTransId="{1CEA8CB3-0570-4F70-B43D-EAB36E439B89}"/>
    <dgm:cxn modelId="{5DD8BD25-59FC-440C-8A86-BF393934AF2B}" srcId="{5F5A0EB7-37B8-441D-BAC2-2950033921A9}" destId="{C05E6AC2-1112-4AC7-A4C1-945438EBA317}" srcOrd="3" destOrd="0" parTransId="{D9857CA7-2710-4C38-A0AA-AB6CF63453C5}" sibTransId="{CA87D435-7CF8-4BC6-A747-89A606B89B11}"/>
    <dgm:cxn modelId="{6AA1E65B-85D3-40D7-AD52-975249A2C73C}" type="presOf" srcId="{7E8D3E9F-BC95-4019-A32C-40967EF80EE7}" destId="{3DE8C946-D7A4-407E-8429-B2531FCA4CAC}" srcOrd="0" destOrd="0" presId="urn:microsoft.com/office/officeart/2005/8/layout/default"/>
    <dgm:cxn modelId="{40DCCA42-4E08-4A68-825A-DA8E3120E7E6}" type="presOf" srcId="{E14E1E40-9DF3-4B90-9E7D-9073BD6DAE7C}" destId="{B3BA3BF9-D80D-4485-B8E8-11D080A5F5E7}" srcOrd="0" destOrd="0" presId="urn:microsoft.com/office/officeart/2005/8/layout/default"/>
    <dgm:cxn modelId="{ACA0ED6A-B21D-4D2A-8E67-0C659F7042EA}" srcId="{5F5A0EB7-37B8-441D-BAC2-2950033921A9}" destId="{6338BAEF-CF57-4FB4-8D3B-9209E0A74408}" srcOrd="4" destOrd="0" parTransId="{27B3A3EC-6B61-42C0-A69F-2344B527C456}" sibTransId="{B56DEBCF-FAD5-47FC-8E0E-C534E5A19582}"/>
    <dgm:cxn modelId="{6DA3054B-8FCB-4DE3-84DF-6A16FB557992}" type="presOf" srcId="{4CCE9AE2-756D-4FC1-9069-918C7C168D3A}" destId="{D49E132D-00F4-47C5-A7D1-4991BCEFE551}" srcOrd="0" destOrd="0" presId="urn:microsoft.com/office/officeart/2005/8/layout/default"/>
    <dgm:cxn modelId="{D73A2D6D-C0EE-49A0-A30D-44DAE63AF41A}" type="presOf" srcId="{5F5A0EB7-37B8-441D-BAC2-2950033921A9}" destId="{B643E65A-6B5C-41B3-BC4A-FB35BD299525}" srcOrd="0" destOrd="0" presId="urn:microsoft.com/office/officeart/2005/8/layout/default"/>
    <dgm:cxn modelId="{24BB5177-EE0A-4418-9913-E9F04CFBEE19}" srcId="{5F5A0EB7-37B8-441D-BAC2-2950033921A9}" destId="{E14E1E40-9DF3-4B90-9E7D-9073BD6DAE7C}" srcOrd="2" destOrd="0" parTransId="{1DDFDC5D-2861-4CC5-84A3-1FD013000BAD}" sibTransId="{7E0D5316-9770-4B2B-89F1-5B949977B851}"/>
    <dgm:cxn modelId="{1461E97F-3FE2-43D5-9FC1-677DDCB5ED0A}" type="presOf" srcId="{6338BAEF-CF57-4FB4-8D3B-9209E0A74408}" destId="{1950795F-5277-4DC9-A8AE-46C26C72E453}" srcOrd="0" destOrd="0" presId="urn:microsoft.com/office/officeart/2005/8/layout/default"/>
    <dgm:cxn modelId="{740CDA82-0B68-4451-A5B0-505348AB339B}" type="presOf" srcId="{C8934AA9-10A1-4D57-B2DB-CA231D7D375D}" destId="{C882EB10-7E63-45DC-8809-2D335DD2D63A}" srcOrd="0" destOrd="0" presId="urn:microsoft.com/office/officeart/2005/8/layout/default"/>
    <dgm:cxn modelId="{19104387-52FC-44F9-BB1C-A81DB7242752}" srcId="{5F5A0EB7-37B8-441D-BAC2-2950033921A9}" destId="{C8934AA9-10A1-4D57-B2DB-CA231D7D375D}" srcOrd="6" destOrd="0" parTransId="{80B44D54-80EB-404E-948E-A18BD4840200}" sibTransId="{EB0C3795-71A4-4980-8CDE-3F00C8E061CF}"/>
    <dgm:cxn modelId="{86E92CB3-FA79-46BF-AD05-19A338235092}" type="presOf" srcId="{C05E6AC2-1112-4AC7-A4C1-945438EBA317}" destId="{35CFBE4C-1C32-44C0-B663-7335482B78EC}" srcOrd="0" destOrd="0" presId="urn:microsoft.com/office/officeart/2005/8/layout/default"/>
    <dgm:cxn modelId="{340A05B8-A4BD-4B79-B8B0-522B68C36EDA}" type="presOf" srcId="{BB518506-63B4-4257-A346-94FF802673C5}" destId="{6F911DCB-A4B7-4E28-A427-B40EE7C5F6E6}" srcOrd="0" destOrd="0" presId="urn:microsoft.com/office/officeart/2005/8/layout/default"/>
    <dgm:cxn modelId="{8E1887B9-C38F-4A31-A63F-087E90D5B459}" srcId="{5F5A0EB7-37B8-441D-BAC2-2950033921A9}" destId="{BB518506-63B4-4257-A346-94FF802673C5}" srcOrd="1" destOrd="0" parTransId="{D12C1597-F08E-4F21-A68A-906D591A08D9}" sibTransId="{879EA68A-AB7E-49C3-AADA-636ED2F7BBAB}"/>
    <dgm:cxn modelId="{0F24F7F1-E891-4739-A311-20375356CD16}" srcId="{5F5A0EB7-37B8-441D-BAC2-2950033921A9}" destId="{4CCE9AE2-756D-4FC1-9069-918C7C168D3A}" srcOrd="5" destOrd="0" parTransId="{7E9951C7-6D6B-41A2-AD05-C4F843D4DDDB}" sibTransId="{A053BFD2-4880-4C27-A082-002B2565D1BC}"/>
    <dgm:cxn modelId="{62BD0CB8-5827-4BAF-BF22-EEA72E6C77CF}" type="presParOf" srcId="{B643E65A-6B5C-41B3-BC4A-FB35BD299525}" destId="{3DE8C946-D7A4-407E-8429-B2531FCA4CAC}" srcOrd="0" destOrd="0" presId="urn:microsoft.com/office/officeart/2005/8/layout/default"/>
    <dgm:cxn modelId="{5C56FDED-E830-4F42-BD5C-E354A0F15C5E}" type="presParOf" srcId="{B643E65A-6B5C-41B3-BC4A-FB35BD299525}" destId="{BCBF33B9-AE37-4A3B-9235-15025357D26D}" srcOrd="1" destOrd="0" presId="urn:microsoft.com/office/officeart/2005/8/layout/default"/>
    <dgm:cxn modelId="{8396326E-8C9E-41D2-9613-E871BCDD27E2}" type="presParOf" srcId="{B643E65A-6B5C-41B3-BC4A-FB35BD299525}" destId="{6F911DCB-A4B7-4E28-A427-B40EE7C5F6E6}" srcOrd="2" destOrd="0" presId="urn:microsoft.com/office/officeart/2005/8/layout/default"/>
    <dgm:cxn modelId="{E794B5D0-31E3-45C0-9C15-F583AC37129C}" type="presParOf" srcId="{B643E65A-6B5C-41B3-BC4A-FB35BD299525}" destId="{1B46C426-1F6B-4497-B5CC-EB3E1DB53692}" srcOrd="3" destOrd="0" presId="urn:microsoft.com/office/officeart/2005/8/layout/default"/>
    <dgm:cxn modelId="{A8B2DAE5-6396-463C-AFEB-33557CF7F13A}" type="presParOf" srcId="{B643E65A-6B5C-41B3-BC4A-FB35BD299525}" destId="{B3BA3BF9-D80D-4485-B8E8-11D080A5F5E7}" srcOrd="4" destOrd="0" presId="urn:microsoft.com/office/officeart/2005/8/layout/default"/>
    <dgm:cxn modelId="{AE7B0C7B-42FA-4E94-8961-87E6CD815339}" type="presParOf" srcId="{B643E65A-6B5C-41B3-BC4A-FB35BD299525}" destId="{48F9A6AD-C03D-43DA-8EA6-CC908A34201F}" srcOrd="5" destOrd="0" presId="urn:microsoft.com/office/officeart/2005/8/layout/default"/>
    <dgm:cxn modelId="{DFF31D03-4DB2-42BD-AA0B-FA8C692BE2B2}" type="presParOf" srcId="{B643E65A-6B5C-41B3-BC4A-FB35BD299525}" destId="{35CFBE4C-1C32-44C0-B663-7335482B78EC}" srcOrd="6" destOrd="0" presId="urn:microsoft.com/office/officeart/2005/8/layout/default"/>
    <dgm:cxn modelId="{BDED4E31-8954-495B-B835-84EBE6139822}" type="presParOf" srcId="{B643E65A-6B5C-41B3-BC4A-FB35BD299525}" destId="{95BC4CB8-BF02-42B5-83E5-BE85671D4DE8}" srcOrd="7" destOrd="0" presId="urn:microsoft.com/office/officeart/2005/8/layout/default"/>
    <dgm:cxn modelId="{F6DEEA65-E2D6-4B2F-B33B-CA6CAA114AAC}" type="presParOf" srcId="{B643E65A-6B5C-41B3-BC4A-FB35BD299525}" destId="{1950795F-5277-4DC9-A8AE-46C26C72E453}" srcOrd="8" destOrd="0" presId="urn:microsoft.com/office/officeart/2005/8/layout/default"/>
    <dgm:cxn modelId="{FB7C2F99-2408-43E4-B4F9-B68CEED52750}" type="presParOf" srcId="{B643E65A-6B5C-41B3-BC4A-FB35BD299525}" destId="{CD9C8270-DC83-4350-95EB-92F224E3E021}" srcOrd="9" destOrd="0" presId="urn:microsoft.com/office/officeart/2005/8/layout/default"/>
    <dgm:cxn modelId="{50394DE6-0231-4096-BC6B-0A4D328AA3AB}" type="presParOf" srcId="{B643E65A-6B5C-41B3-BC4A-FB35BD299525}" destId="{D49E132D-00F4-47C5-A7D1-4991BCEFE551}" srcOrd="10" destOrd="0" presId="urn:microsoft.com/office/officeart/2005/8/layout/default"/>
    <dgm:cxn modelId="{C5A8FCFC-F5D8-4E2A-AA8E-27288187F61F}" type="presParOf" srcId="{B643E65A-6B5C-41B3-BC4A-FB35BD299525}" destId="{1A917618-EA8E-4039-91B5-02E2BC506EE3}" srcOrd="11" destOrd="0" presId="urn:microsoft.com/office/officeart/2005/8/layout/default"/>
    <dgm:cxn modelId="{33A1D9B0-4C7D-44C0-916B-42369CBD2B96}" type="presParOf" srcId="{B643E65A-6B5C-41B3-BC4A-FB35BD299525}" destId="{C882EB10-7E63-45DC-8809-2D335DD2D63A}" srcOrd="12" destOrd="0" presId="urn:microsoft.com/office/officeart/2005/8/layout/default"/>
    <dgm:cxn modelId="{75BCB5BD-D2C0-4D91-89BE-9B93F3551240}" type="presParOf" srcId="{B643E65A-6B5C-41B3-BC4A-FB35BD299525}" destId="{EF2B8D23-EFBE-4D8D-A388-52B49CC94034}" srcOrd="13" destOrd="0" presId="urn:microsoft.com/office/officeart/2005/8/layout/default"/>
    <dgm:cxn modelId="{3D8F1111-5C8A-4CFC-AD77-E3AEBB52A3BE}" type="presParOf" srcId="{B643E65A-6B5C-41B3-BC4A-FB35BD299525}" destId="{60BB56EE-1279-47CE-8018-00A756C640EA}"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5A0EB7-37B8-441D-BAC2-2950033921A9}" type="doc">
      <dgm:prSet loTypeId="urn:microsoft.com/office/officeart/2016/7/layout/RepeatingBendingProcessNew" loCatId="process" qsTypeId="urn:microsoft.com/office/officeart/2005/8/quickstyle/simple1" qsCatId="simple" csTypeId="urn:microsoft.com/office/officeart/2005/8/colors/colorful1" csCatId="colorful" phldr="1"/>
      <dgm:spPr/>
    </dgm:pt>
    <dgm:pt modelId="{2972D2FE-EB20-4E12-8190-4133D8F826D2}">
      <dgm:prSet phldrT="[Text]"/>
      <dgm:spPr/>
      <dgm:t>
        <a:bodyPr/>
        <a:lstStyle/>
        <a:p>
          <a:r>
            <a:rPr lang="en-US" b="1" dirty="0"/>
            <a:t>Labs Pre-Induction visit with Nurse</a:t>
          </a:r>
        </a:p>
      </dgm:t>
    </dgm:pt>
    <dgm:pt modelId="{11682430-21CB-4D4C-AF42-2CB6B23BFA74}" type="parTrans" cxnId="{13451EA6-EAEA-43BE-B564-A3D14376CE12}">
      <dgm:prSet/>
      <dgm:spPr/>
      <dgm:t>
        <a:bodyPr/>
        <a:lstStyle/>
        <a:p>
          <a:endParaRPr lang="en-US"/>
        </a:p>
      </dgm:t>
    </dgm:pt>
    <dgm:pt modelId="{FE3ABBB6-25AE-45AA-B8A6-0AB93CE47945}" type="sibTrans" cxnId="{13451EA6-EAEA-43BE-B564-A3D14376CE12}">
      <dgm:prSet/>
      <dgm:spPr/>
      <dgm:t>
        <a:bodyPr/>
        <a:lstStyle/>
        <a:p>
          <a:endParaRPr lang="en-US" dirty="0"/>
        </a:p>
      </dgm:t>
    </dgm:pt>
    <dgm:pt modelId="{7E8D3E9F-BC95-4019-A32C-40967EF80EE7}">
      <dgm:prSet phldrT="[Text]"/>
      <dgm:spPr/>
      <dgm:t>
        <a:bodyPr/>
        <a:lstStyle/>
        <a:p>
          <a:r>
            <a:rPr lang="en-US" b="1" dirty="0"/>
            <a:t>Group/1x1</a:t>
          </a:r>
        </a:p>
      </dgm:t>
    </dgm:pt>
    <dgm:pt modelId="{397BB760-3565-40EC-BCCF-26D95DA837B7}" type="parTrans" cxnId="{56459D23-8317-4E93-8B1C-20CACC516671}">
      <dgm:prSet/>
      <dgm:spPr/>
      <dgm:t>
        <a:bodyPr/>
        <a:lstStyle/>
        <a:p>
          <a:endParaRPr lang="en-US"/>
        </a:p>
      </dgm:t>
    </dgm:pt>
    <dgm:pt modelId="{1CEA8CB3-0570-4F70-B43D-EAB36E439B89}" type="sibTrans" cxnId="{56459D23-8317-4E93-8B1C-20CACC516671}">
      <dgm:prSet/>
      <dgm:spPr/>
      <dgm:t>
        <a:bodyPr/>
        <a:lstStyle/>
        <a:p>
          <a:endParaRPr lang="en-US" dirty="0"/>
        </a:p>
      </dgm:t>
    </dgm:pt>
    <dgm:pt modelId="{40D777D4-6606-47FA-B001-FF6E1D1C6ADF}">
      <dgm:prSet phldrT="[Text]"/>
      <dgm:spPr/>
      <dgm:t>
        <a:bodyPr/>
        <a:lstStyle/>
        <a:p>
          <a:r>
            <a:rPr lang="en-US" b="1" dirty="0"/>
            <a:t>SUDCM</a:t>
          </a:r>
        </a:p>
        <a:p>
          <a:r>
            <a:rPr lang="en-US" b="1" dirty="0"/>
            <a:t>MAT intake</a:t>
          </a:r>
        </a:p>
      </dgm:t>
    </dgm:pt>
    <dgm:pt modelId="{C864B219-746D-4DFC-B6CE-F8871D9E58FC}" type="parTrans" cxnId="{6BC9E131-59BD-4391-998D-6DA7662E91E8}">
      <dgm:prSet/>
      <dgm:spPr/>
      <dgm:t>
        <a:bodyPr/>
        <a:lstStyle/>
        <a:p>
          <a:endParaRPr lang="en-US"/>
        </a:p>
      </dgm:t>
    </dgm:pt>
    <dgm:pt modelId="{A054ACBD-DD9A-4AF8-BDC7-63533CB3CB5F}" type="sibTrans" cxnId="{6BC9E131-59BD-4391-998D-6DA7662E91E8}">
      <dgm:prSet/>
      <dgm:spPr/>
      <dgm:t>
        <a:bodyPr/>
        <a:lstStyle/>
        <a:p>
          <a:endParaRPr lang="en-US" dirty="0"/>
        </a:p>
      </dgm:t>
    </dgm:pt>
    <dgm:pt modelId="{C05E6AC2-1112-4AC7-A4C1-945438EBA317}">
      <dgm:prSet phldrT="[Text]"/>
      <dgm:spPr/>
      <dgm:t>
        <a:bodyPr/>
        <a:lstStyle/>
        <a:p>
          <a:r>
            <a:rPr lang="en-US" dirty="0"/>
            <a:t>Follow up Provider Visit</a:t>
          </a:r>
        </a:p>
      </dgm:t>
    </dgm:pt>
    <dgm:pt modelId="{CA87D435-7CF8-4BC6-A747-89A606B89B11}" type="sibTrans" cxnId="{5DD8BD25-59FC-440C-8A86-BF393934AF2B}">
      <dgm:prSet/>
      <dgm:spPr/>
      <dgm:t>
        <a:bodyPr/>
        <a:lstStyle/>
        <a:p>
          <a:endParaRPr lang="en-US" dirty="0"/>
        </a:p>
      </dgm:t>
    </dgm:pt>
    <dgm:pt modelId="{D9857CA7-2710-4C38-A0AA-AB6CF63453C5}" type="parTrans" cxnId="{5DD8BD25-59FC-440C-8A86-BF393934AF2B}">
      <dgm:prSet/>
      <dgm:spPr/>
      <dgm:t>
        <a:bodyPr/>
        <a:lstStyle/>
        <a:p>
          <a:endParaRPr lang="en-US"/>
        </a:p>
      </dgm:t>
    </dgm:pt>
    <dgm:pt modelId="{E14E1E40-9DF3-4B90-9E7D-9073BD6DAE7C}">
      <dgm:prSet phldrT="[Text]"/>
      <dgm:spPr/>
      <dgm:t>
        <a:bodyPr/>
        <a:lstStyle/>
        <a:p>
          <a:r>
            <a:rPr lang="en-US" b="1" dirty="0"/>
            <a:t>Follow up on induction with Nurse</a:t>
          </a:r>
        </a:p>
      </dgm:t>
    </dgm:pt>
    <dgm:pt modelId="{7E0D5316-9770-4B2B-89F1-5B949977B851}" type="sibTrans" cxnId="{24BB5177-EE0A-4418-9913-E9F04CFBEE19}">
      <dgm:prSet/>
      <dgm:spPr/>
      <dgm:t>
        <a:bodyPr/>
        <a:lstStyle/>
        <a:p>
          <a:endParaRPr lang="en-US" dirty="0"/>
        </a:p>
      </dgm:t>
    </dgm:pt>
    <dgm:pt modelId="{1DDFDC5D-2861-4CC5-84A3-1FD013000BAD}" type="parTrans" cxnId="{24BB5177-EE0A-4418-9913-E9F04CFBEE19}">
      <dgm:prSet/>
      <dgm:spPr/>
      <dgm:t>
        <a:bodyPr/>
        <a:lstStyle/>
        <a:p>
          <a:endParaRPr lang="en-US"/>
        </a:p>
      </dgm:t>
    </dgm:pt>
    <dgm:pt modelId="{BB518506-63B4-4257-A346-94FF802673C5}">
      <dgm:prSet phldrT="[Text]"/>
      <dgm:spPr/>
      <dgm:t>
        <a:bodyPr/>
        <a:lstStyle/>
        <a:p>
          <a:r>
            <a:rPr lang="en-US" b="1" dirty="0"/>
            <a:t>Post- Initial visit with Nurse</a:t>
          </a:r>
        </a:p>
      </dgm:t>
    </dgm:pt>
    <dgm:pt modelId="{879EA68A-AB7E-49C3-AADA-636ED2F7BBAB}" type="sibTrans" cxnId="{8E1887B9-C38F-4A31-A63F-087E90D5B459}">
      <dgm:prSet/>
      <dgm:spPr/>
      <dgm:t>
        <a:bodyPr/>
        <a:lstStyle/>
        <a:p>
          <a:endParaRPr lang="en-US" dirty="0"/>
        </a:p>
      </dgm:t>
    </dgm:pt>
    <dgm:pt modelId="{D12C1597-F08E-4F21-A68A-906D591A08D9}" type="parTrans" cxnId="{8E1887B9-C38F-4A31-A63F-087E90D5B459}">
      <dgm:prSet/>
      <dgm:spPr/>
      <dgm:t>
        <a:bodyPr/>
        <a:lstStyle/>
        <a:p>
          <a:endParaRPr lang="en-US"/>
        </a:p>
      </dgm:t>
    </dgm:pt>
    <dgm:pt modelId="{A3F74EBA-A098-4920-97F9-8FFFE24EBB97}">
      <dgm:prSet phldrT="[Text]"/>
      <dgm:spPr/>
      <dgm:t>
        <a:bodyPr/>
        <a:lstStyle/>
        <a:p>
          <a:r>
            <a:rPr lang="en-US" b="1" dirty="0"/>
            <a:t>Initial appointment with MAT provider (MD, Psych, PA, NP)</a:t>
          </a:r>
        </a:p>
      </dgm:t>
    </dgm:pt>
    <dgm:pt modelId="{A56EAA4B-1DA5-4C69-A7F0-66B755367A5B}" type="sibTrans" cxnId="{FCB681BA-CF22-4C19-9F9A-1B26A43CB03B}">
      <dgm:prSet/>
      <dgm:spPr/>
      <dgm:t>
        <a:bodyPr/>
        <a:lstStyle/>
        <a:p>
          <a:endParaRPr lang="en-US" dirty="0"/>
        </a:p>
      </dgm:t>
    </dgm:pt>
    <dgm:pt modelId="{D36D9F0C-2F4C-4097-8126-501F4A91344A}" type="parTrans" cxnId="{FCB681BA-CF22-4C19-9F9A-1B26A43CB03B}">
      <dgm:prSet/>
      <dgm:spPr/>
      <dgm:t>
        <a:bodyPr/>
        <a:lstStyle/>
        <a:p>
          <a:endParaRPr lang="en-US"/>
        </a:p>
      </dgm:t>
    </dgm:pt>
    <dgm:pt modelId="{27070031-CAE0-473A-B75D-A33196E9A942}">
      <dgm:prSet phldrT="[Text]"/>
      <dgm:spPr/>
      <dgm:t>
        <a:bodyPr/>
        <a:lstStyle/>
        <a:p>
          <a:r>
            <a:rPr lang="en-US" dirty="0"/>
            <a:t>Continue Treatment determined by Tier</a:t>
          </a:r>
        </a:p>
      </dgm:t>
    </dgm:pt>
    <dgm:pt modelId="{5C726F47-F429-483E-9405-F572B974E049}" type="parTrans" cxnId="{7BC0AFB5-83AD-48ED-A309-071C6FF55DAB}">
      <dgm:prSet/>
      <dgm:spPr/>
      <dgm:t>
        <a:bodyPr/>
        <a:lstStyle/>
        <a:p>
          <a:endParaRPr lang="en-US"/>
        </a:p>
      </dgm:t>
    </dgm:pt>
    <dgm:pt modelId="{451B3B99-6C8A-4A7D-9191-D96371567F6B}" type="sibTrans" cxnId="{7BC0AFB5-83AD-48ED-A309-071C6FF55DAB}">
      <dgm:prSet/>
      <dgm:spPr/>
      <dgm:t>
        <a:bodyPr/>
        <a:lstStyle/>
        <a:p>
          <a:endParaRPr lang="en-US"/>
        </a:p>
      </dgm:t>
    </dgm:pt>
    <dgm:pt modelId="{8EB7E230-6D33-40D7-90EF-6A03A314EDDD}" type="pres">
      <dgm:prSet presAssocID="{5F5A0EB7-37B8-441D-BAC2-2950033921A9}" presName="Name0" presStyleCnt="0">
        <dgm:presLayoutVars>
          <dgm:dir/>
          <dgm:resizeHandles val="exact"/>
        </dgm:presLayoutVars>
      </dgm:prSet>
      <dgm:spPr/>
    </dgm:pt>
    <dgm:pt modelId="{2E89AA18-050C-4817-BE82-A85EA4EFDC89}" type="pres">
      <dgm:prSet presAssocID="{40D777D4-6606-47FA-B001-FF6E1D1C6ADF}" presName="node" presStyleLbl="node1" presStyleIdx="0" presStyleCnt="8">
        <dgm:presLayoutVars>
          <dgm:bulletEnabled val="1"/>
        </dgm:presLayoutVars>
      </dgm:prSet>
      <dgm:spPr/>
    </dgm:pt>
    <dgm:pt modelId="{1BC0B77D-DD64-498A-BE18-2BAA59152FE8}" type="pres">
      <dgm:prSet presAssocID="{A054ACBD-DD9A-4AF8-BDC7-63533CB3CB5F}" presName="sibTrans" presStyleLbl="sibTrans1D1" presStyleIdx="0" presStyleCnt="7"/>
      <dgm:spPr/>
    </dgm:pt>
    <dgm:pt modelId="{7222107F-71BA-42D6-A0F8-F4CA1D91F9F6}" type="pres">
      <dgm:prSet presAssocID="{A054ACBD-DD9A-4AF8-BDC7-63533CB3CB5F}" presName="connectorText" presStyleLbl="sibTrans1D1" presStyleIdx="0" presStyleCnt="7"/>
      <dgm:spPr/>
    </dgm:pt>
    <dgm:pt modelId="{953B6D95-CC6A-4A1B-93DA-26114AD34209}" type="pres">
      <dgm:prSet presAssocID="{2972D2FE-EB20-4E12-8190-4133D8F826D2}" presName="node" presStyleLbl="node1" presStyleIdx="1" presStyleCnt="8">
        <dgm:presLayoutVars>
          <dgm:bulletEnabled val="1"/>
        </dgm:presLayoutVars>
      </dgm:prSet>
      <dgm:spPr/>
    </dgm:pt>
    <dgm:pt modelId="{4F5A9B04-F21D-42FD-8712-12486CE0A44C}" type="pres">
      <dgm:prSet presAssocID="{FE3ABBB6-25AE-45AA-B8A6-0AB93CE47945}" presName="sibTrans" presStyleLbl="sibTrans1D1" presStyleIdx="1" presStyleCnt="7"/>
      <dgm:spPr/>
    </dgm:pt>
    <dgm:pt modelId="{17CCC904-29A1-4D8A-B882-3C14478EF31F}" type="pres">
      <dgm:prSet presAssocID="{FE3ABBB6-25AE-45AA-B8A6-0AB93CE47945}" presName="connectorText" presStyleLbl="sibTrans1D1" presStyleIdx="1" presStyleCnt="7"/>
      <dgm:spPr/>
    </dgm:pt>
    <dgm:pt modelId="{28DE72CC-2751-4E48-9256-19EF59503506}" type="pres">
      <dgm:prSet presAssocID="{7E8D3E9F-BC95-4019-A32C-40967EF80EE7}" presName="node" presStyleLbl="node1" presStyleIdx="2" presStyleCnt="8">
        <dgm:presLayoutVars>
          <dgm:bulletEnabled val="1"/>
        </dgm:presLayoutVars>
      </dgm:prSet>
      <dgm:spPr/>
    </dgm:pt>
    <dgm:pt modelId="{11370349-CB31-4C50-B16D-E0038917E46B}" type="pres">
      <dgm:prSet presAssocID="{1CEA8CB3-0570-4F70-B43D-EAB36E439B89}" presName="sibTrans" presStyleLbl="sibTrans1D1" presStyleIdx="2" presStyleCnt="7"/>
      <dgm:spPr/>
    </dgm:pt>
    <dgm:pt modelId="{FDA66871-F780-4BBD-B9E1-B0A690DA82B1}" type="pres">
      <dgm:prSet presAssocID="{1CEA8CB3-0570-4F70-B43D-EAB36E439B89}" presName="connectorText" presStyleLbl="sibTrans1D1" presStyleIdx="2" presStyleCnt="7"/>
      <dgm:spPr/>
    </dgm:pt>
    <dgm:pt modelId="{69BC7440-57A8-4437-9A13-A90A07CFE12A}" type="pres">
      <dgm:prSet presAssocID="{A3F74EBA-A098-4920-97F9-8FFFE24EBB97}" presName="node" presStyleLbl="node1" presStyleIdx="3" presStyleCnt="8">
        <dgm:presLayoutVars>
          <dgm:bulletEnabled val="1"/>
        </dgm:presLayoutVars>
      </dgm:prSet>
      <dgm:spPr/>
    </dgm:pt>
    <dgm:pt modelId="{C4E0FAF6-8E8C-4D29-976C-73499BEDDA4B}" type="pres">
      <dgm:prSet presAssocID="{A56EAA4B-1DA5-4C69-A7F0-66B755367A5B}" presName="sibTrans" presStyleLbl="sibTrans1D1" presStyleIdx="3" presStyleCnt="7"/>
      <dgm:spPr/>
    </dgm:pt>
    <dgm:pt modelId="{A5893442-B424-4F70-9BA3-EB062987FA2A}" type="pres">
      <dgm:prSet presAssocID="{A56EAA4B-1DA5-4C69-A7F0-66B755367A5B}" presName="connectorText" presStyleLbl="sibTrans1D1" presStyleIdx="3" presStyleCnt="7"/>
      <dgm:spPr/>
    </dgm:pt>
    <dgm:pt modelId="{557F7B8D-75CC-4A67-8F9E-E3EBE56E976C}" type="pres">
      <dgm:prSet presAssocID="{BB518506-63B4-4257-A346-94FF802673C5}" presName="node" presStyleLbl="node1" presStyleIdx="4" presStyleCnt="8">
        <dgm:presLayoutVars>
          <dgm:bulletEnabled val="1"/>
        </dgm:presLayoutVars>
      </dgm:prSet>
      <dgm:spPr/>
    </dgm:pt>
    <dgm:pt modelId="{F955D914-4EF8-44B1-B127-E06F8EE5A80A}" type="pres">
      <dgm:prSet presAssocID="{879EA68A-AB7E-49C3-AADA-636ED2F7BBAB}" presName="sibTrans" presStyleLbl="sibTrans1D1" presStyleIdx="4" presStyleCnt="7"/>
      <dgm:spPr/>
    </dgm:pt>
    <dgm:pt modelId="{3A94EE60-194A-470E-871A-DC17F6924C46}" type="pres">
      <dgm:prSet presAssocID="{879EA68A-AB7E-49C3-AADA-636ED2F7BBAB}" presName="connectorText" presStyleLbl="sibTrans1D1" presStyleIdx="4" presStyleCnt="7"/>
      <dgm:spPr/>
    </dgm:pt>
    <dgm:pt modelId="{A7B855A4-1167-4EF3-AE21-83A7FE93D2D7}" type="pres">
      <dgm:prSet presAssocID="{E14E1E40-9DF3-4B90-9E7D-9073BD6DAE7C}" presName="node" presStyleLbl="node1" presStyleIdx="5" presStyleCnt="8">
        <dgm:presLayoutVars>
          <dgm:bulletEnabled val="1"/>
        </dgm:presLayoutVars>
      </dgm:prSet>
      <dgm:spPr/>
    </dgm:pt>
    <dgm:pt modelId="{BF18B3C9-5C41-4AD9-B597-F795A5835D3C}" type="pres">
      <dgm:prSet presAssocID="{7E0D5316-9770-4B2B-89F1-5B949977B851}" presName="sibTrans" presStyleLbl="sibTrans1D1" presStyleIdx="5" presStyleCnt="7"/>
      <dgm:spPr/>
    </dgm:pt>
    <dgm:pt modelId="{508E0F5E-445C-4839-B7EF-E38888757550}" type="pres">
      <dgm:prSet presAssocID="{7E0D5316-9770-4B2B-89F1-5B949977B851}" presName="connectorText" presStyleLbl="sibTrans1D1" presStyleIdx="5" presStyleCnt="7"/>
      <dgm:spPr/>
    </dgm:pt>
    <dgm:pt modelId="{ED615ACC-E447-4284-83E7-F3D3611789D6}" type="pres">
      <dgm:prSet presAssocID="{C05E6AC2-1112-4AC7-A4C1-945438EBA317}" presName="node" presStyleLbl="node1" presStyleIdx="6" presStyleCnt="8">
        <dgm:presLayoutVars>
          <dgm:bulletEnabled val="1"/>
        </dgm:presLayoutVars>
      </dgm:prSet>
      <dgm:spPr/>
    </dgm:pt>
    <dgm:pt modelId="{8F0A0D86-91FB-476D-85F7-B0D6B1810EDE}" type="pres">
      <dgm:prSet presAssocID="{CA87D435-7CF8-4BC6-A747-89A606B89B11}" presName="sibTrans" presStyleLbl="sibTrans1D1" presStyleIdx="6" presStyleCnt="7"/>
      <dgm:spPr/>
    </dgm:pt>
    <dgm:pt modelId="{95445670-A965-41D0-AE38-E85E95296A5A}" type="pres">
      <dgm:prSet presAssocID="{CA87D435-7CF8-4BC6-A747-89A606B89B11}" presName="connectorText" presStyleLbl="sibTrans1D1" presStyleIdx="6" presStyleCnt="7"/>
      <dgm:spPr/>
    </dgm:pt>
    <dgm:pt modelId="{0BB16476-A243-4668-A6C0-F6EE7B25C7DA}" type="pres">
      <dgm:prSet presAssocID="{27070031-CAE0-473A-B75D-A33196E9A942}" presName="node" presStyleLbl="node1" presStyleIdx="7" presStyleCnt="8">
        <dgm:presLayoutVars>
          <dgm:bulletEnabled val="1"/>
        </dgm:presLayoutVars>
      </dgm:prSet>
      <dgm:spPr/>
    </dgm:pt>
  </dgm:ptLst>
  <dgm:cxnLst>
    <dgm:cxn modelId="{4A971408-4F3A-4370-A64D-63CC25146653}" type="presOf" srcId="{C05E6AC2-1112-4AC7-A4C1-945438EBA317}" destId="{ED615ACC-E447-4284-83E7-F3D3611789D6}" srcOrd="0" destOrd="0" presId="urn:microsoft.com/office/officeart/2016/7/layout/RepeatingBendingProcessNew"/>
    <dgm:cxn modelId="{E1403923-4A88-45AF-8339-B835C52F6FC3}" type="presOf" srcId="{A3F74EBA-A098-4920-97F9-8FFFE24EBB97}" destId="{69BC7440-57A8-4437-9A13-A90A07CFE12A}" srcOrd="0" destOrd="0" presId="urn:microsoft.com/office/officeart/2016/7/layout/RepeatingBendingProcessNew"/>
    <dgm:cxn modelId="{56459D23-8317-4E93-8B1C-20CACC516671}" srcId="{5F5A0EB7-37B8-441D-BAC2-2950033921A9}" destId="{7E8D3E9F-BC95-4019-A32C-40967EF80EE7}" srcOrd="2" destOrd="0" parTransId="{397BB760-3565-40EC-BCCF-26D95DA837B7}" sibTransId="{1CEA8CB3-0570-4F70-B43D-EAB36E439B89}"/>
    <dgm:cxn modelId="{E076D523-D831-4E36-9232-5F1453FFCBA4}" type="presOf" srcId="{2972D2FE-EB20-4E12-8190-4133D8F826D2}" destId="{953B6D95-CC6A-4A1B-93DA-26114AD34209}" srcOrd="0" destOrd="0" presId="urn:microsoft.com/office/officeart/2016/7/layout/RepeatingBendingProcessNew"/>
    <dgm:cxn modelId="{5DD8BD25-59FC-440C-8A86-BF393934AF2B}" srcId="{5F5A0EB7-37B8-441D-BAC2-2950033921A9}" destId="{C05E6AC2-1112-4AC7-A4C1-945438EBA317}" srcOrd="6" destOrd="0" parTransId="{D9857CA7-2710-4C38-A0AA-AB6CF63453C5}" sibTransId="{CA87D435-7CF8-4BC6-A747-89A606B89B11}"/>
    <dgm:cxn modelId="{6BC9E131-59BD-4391-998D-6DA7662E91E8}" srcId="{5F5A0EB7-37B8-441D-BAC2-2950033921A9}" destId="{40D777D4-6606-47FA-B001-FF6E1D1C6ADF}" srcOrd="0" destOrd="0" parTransId="{C864B219-746D-4DFC-B6CE-F8871D9E58FC}" sibTransId="{A054ACBD-DD9A-4AF8-BDC7-63533CB3CB5F}"/>
    <dgm:cxn modelId="{D3EF683B-BEB1-434E-B159-0E386C1E6674}" type="presOf" srcId="{27070031-CAE0-473A-B75D-A33196E9A942}" destId="{0BB16476-A243-4668-A6C0-F6EE7B25C7DA}" srcOrd="0" destOrd="0" presId="urn:microsoft.com/office/officeart/2016/7/layout/RepeatingBendingProcessNew"/>
    <dgm:cxn modelId="{17539242-A49B-4E75-A082-90E5684AB04A}" type="presOf" srcId="{E14E1E40-9DF3-4B90-9E7D-9073BD6DAE7C}" destId="{A7B855A4-1167-4EF3-AE21-83A7FE93D2D7}" srcOrd="0" destOrd="0" presId="urn:microsoft.com/office/officeart/2016/7/layout/RepeatingBendingProcessNew"/>
    <dgm:cxn modelId="{C7B43C43-DB94-415E-9A56-067EE995B19C}" type="presOf" srcId="{40D777D4-6606-47FA-B001-FF6E1D1C6ADF}" destId="{2E89AA18-050C-4817-BE82-A85EA4EFDC89}" srcOrd="0" destOrd="0" presId="urn:microsoft.com/office/officeart/2016/7/layout/RepeatingBendingProcessNew"/>
    <dgm:cxn modelId="{CEF67D68-EDAD-4F2B-A6F8-13279276A8FF}" type="presOf" srcId="{1CEA8CB3-0570-4F70-B43D-EAB36E439B89}" destId="{11370349-CB31-4C50-B16D-E0038917E46B}" srcOrd="0" destOrd="0" presId="urn:microsoft.com/office/officeart/2016/7/layout/RepeatingBendingProcessNew"/>
    <dgm:cxn modelId="{BBB68A6E-507D-4A9D-A379-4E052317A777}" type="presOf" srcId="{CA87D435-7CF8-4BC6-A747-89A606B89B11}" destId="{95445670-A965-41D0-AE38-E85E95296A5A}" srcOrd="1" destOrd="0" presId="urn:microsoft.com/office/officeart/2016/7/layout/RepeatingBendingProcessNew"/>
    <dgm:cxn modelId="{8D39534F-B3AC-4B23-BF6E-4FE1F44F28B7}" type="presOf" srcId="{FE3ABBB6-25AE-45AA-B8A6-0AB93CE47945}" destId="{17CCC904-29A1-4D8A-B882-3C14478EF31F}" srcOrd="1" destOrd="0" presId="urn:microsoft.com/office/officeart/2016/7/layout/RepeatingBendingProcessNew"/>
    <dgm:cxn modelId="{22761273-DE41-43D3-AF32-877B9418A3D6}" type="presOf" srcId="{FE3ABBB6-25AE-45AA-B8A6-0AB93CE47945}" destId="{4F5A9B04-F21D-42FD-8712-12486CE0A44C}" srcOrd="0" destOrd="0" presId="urn:microsoft.com/office/officeart/2016/7/layout/RepeatingBendingProcessNew"/>
    <dgm:cxn modelId="{24BB5177-EE0A-4418-9913-E9F04CFBEE19}" srcId="{5F5A0EB7-37B8-441D-BAC2-2950033921A9}" destId="{E14E1E40-9DF3-4B90-9E7D-9073BD6DAE7C}" srcOrd="5" destOrd="0" parTransId="{1DDFDC5D-2861-4CC5-84A3-1FD013000BAD}" sibTransId="{7E0D5316-9770-4B2B-89F1-5B949977B851}"/>
    <dgm:cxn modelId="{BCF38681-6B1B-417E-805E-02EB05C084DE}" type="presOf" srcId="{BB518506-63B4-4257-A346-94FF802673C5}" destId="{557F7B8D-75CC-4A67-8F9E-E3EBE56E976C}" srcOrd="0" destOrd="0" presId="urn:microsoft.com/office/officeart/2016/7/layout/RepeatingBendingProcessNew"/>
    <dgm:cxn modelId="{229BB383-7DD0-4D98-BDD8-2F31B2688DCA}" type="presOf" srcId="{CA87D435-7CF8-4BC6-A747-89A606B89B11}" destId="{8F0A0D86-91FB-476D-85F7-B0D6B1810EDE}" srcOrd="0" destOrd="0" presId="urn:microsoft.com/office/officeart/2016/7/layout/RepeatingBendingProcessNew"/>
    <dgm:cxn modelId="{493AA888-295D-4A78-9780-BDCA977F504C}" type="presOf" srcId="{A56EAA4B-1DA5-4C69-A7F0-66B755367A5B}" destId="{A5893442-B424-4F70-9BA3-EB062987FA2A}" srcOrd="1" destOrd="0" presId="urn:microsoft.com/office/officeart/2016/7/layout/RepeatingBendingProcessNew"/>
    <dgm:cxn modelId="{F45CB58B-1C69-4F6D-A230-E3E151216D53}" type="presOf" srcId="{5F5A0EB7-37B8-441D-BAC2-2950033921A9}" destId="{8EB7E230-6D33-40D7-90EF-6A03A314EDDD}" srcOrd="0" destOrd="0" presId="urn:microsoft.com/office/officeart/2016/7/layout/RepeatingBendingProcessNew"/>
    <dgm:cxn modelId="{48D40C95-09C7-490C-9E48-5304E4D7563D}" type="presOf" srcId="{879EA68A-AB7E-49C3-AADA-636ED2F7BBAB}" destId="{3A94EE60-194A-470E-871A-DC17F6924C46}" srcOrd="1" destOrd="0" presId="urn:microsoft.com/office/officeart/2016/7/layout/RepeatingBendingProcessNew"/>
    <dgm:cxn modelId="{8BFACD9F-997D-4F05-9570-5C447C46E823}" type="presOf" srcId="{879EA68A-AB7E-49C3-AADA-636ED2F7BBAB}" destId="{F955D914-4EF8-44B1-B127-E06F8EE5A80A}" srcOrd="0" destOrd="0" presId="urn:microsoft.com/office/officeart/2016/7/layout/RepeatingBendingProcessNew"/>
    <dgm:cxn modelId="{13451EA6-EAEA-43BE-B564-A3D14376CE12}" srcId="{5F5A0EB7-37B8-441D-BAC2-2950033921A9}" destId="{2972D2FE-EB20-4E12-8190-4133D8F826D2}" srcOrd="1" destOrd="0" parTransId="{11682430-21CB-4D4C-AF42-2CB6B23BFA74}" sibTransId="{FE3ABBB6-25AE-45AA-B8A6-0AB93CE47945}"/>
    <dgm:cxn modelId="{7BC0AFB5-83AD-48ED-A309-071C6FF55DAB}" srcId="{5F5A0EB7-37B8-441D-BAC2-2950033921A9}" destId="{27070031-CAE0-473A-B75D-A33196E9A942}" srcOrd="7" destOrd="0" parTransId="{5C726F47-F429-483E-9405-F572B974E049}" sibTransId="{451B3B99-6C8A-4A7D-9191-D96371567F6B}"/>
    <dgm:cxn modelId="{03F745B9-9196-4C5B-A80E-F5E72E2C6CB8}" type="presOf" srcId="{A56EAA4B-1DA5-4C69-A7F0-66B755367A5B}" destId="{C4E0FAF6-8E8C-4D29-976C-73499BEDDA4B}" srcOrd="0" destOrd="0" presId="urn:microsoft.com/office/officeart/2016/7/layout/RepeatingBendingProcessNew"/>
    <dgm:cxn modelId="{8E1887B9-C38F-4A31-A63F-087E90D5B459}" srcId="{5F5A0EB7-37B8-441D-BAC2-2950033921A9}" destId="{BB518506-63B4-4257-A346-94FF802673C5}" srcOrd="4" destOrd="0" parTransId="{D12C1597-F08E-4F21-A68A-906D591A08D9}" sibTransId="{879EA68A-AB7E-49C3-AADA-636ED2F7BBAB}"/>
    <dgm:cxn modelId="{124EE3B9-C641-4F43-984A-85A3F99C03B8}" type="presOf" srcId="{A054ACBD-DD9A-4AF8-BDC7-63533CB3CB5F}" destId="{1BC0B77D-DD64-498A-BE18-2BAA59152FE8}" srcOrd="0" destOrd="0" presId="urn:microsoft.com/office/officeart/2016/7/layout/RepeatingBendingProcessNew"/>
    <dgm:cxn modelId="{FCB681BA-CF22-4C19-9F9A-1B26A43CB03B}" srcId="{5F5A0EB7-37B8-441D-BAC2-2950033921A9}" destId="{A3F74EBA-A098-4920-97F9-8FFFE24EBB97}" srcOrd="3" destOrd="0" parTransId="{D36D9F0C-2F4C-4097-8126-501F4A91344A}" sibTransId="{A56EAA4B-1DA5-4C69-A7F0-66B755367A5B}"/>
    <dgm:cxn modelId="{780C19D0-EC79-43F8-BE51-0BE245DCAD0F}" type="presOf" srcId="{7E8D3E9F-BC95-4019-A32C-40967EF80EE7}" destId="{28DE72CC-2751-4E48-9256-19EF59503506}" srcOrd="0" destOrd="0" presId="urn:microsoft.com/office/officeart/2016/7/layout/RepeatingBendingProcessNew"/>
    <dgm:cxn modelId="{15F43FD0-BA61-4862-949D-3BB216CE224F}" type="presOf" srcId="{7E0D5316-9770-4B2B-89F1-5B949977B851}" destId="{508E0F5E-445C-4839-B7EF-E38888757550}" srcOrd="1" destOrd="0" presId="urn:microsoft.com/office/officeart/2016/7/layout/RepeatingBendingProcessNew"/>
    <dgm:cxn modelId="{894014EA-9E65-4403-A249-B383A512AD19}" type="presOf" srcId="{1CEA8CB3-0570-4F70-B43D-EAB36E439B89}" destId="{FDA66871-F780-4BBD-B9E1-B0A690DA82B1}" srcOrd="1" destOrd="0" presId="urn:microsoft.com/office/officeart/2016/7/layout/RepeatingBendingProcessNew"/>
    <dgm:cxn modelId="{A35CFCEE-D694-4FAB-B806-A89F21C3B2E9}" type="presOf" srcId="{7E0D5316-9770-4B2B-89F1-5B949977B851}" destId="{BF18B3C9-5C41-4AD9-B597-F795A5835D3C}" srcOrd="0" destOrd="0" presId="urn:microsoft.com/office/officeart/2016/7/layout/RepeatingBendingProcessNew"/>
    <dgm:cxn modelId="{292BFEFF-1B56-41B2-8889-6DB21DADE701}" type="presOf" srcId="{A054ACBD-DD9A-4AF8-BDC7-63533CB3CB5F}" destId="{7222107F-71BA-42D6-A0F8-F4CA1D91F9F6}" srcOrd="1" destOrd="0" presId="urn:microsoft.com/office/officeart/2016/7/layout/RepeatingBendingProcessNew"/>
    <dgm:cxn modelId="{76A88306-FD1A-4E31-8FE6-374AB09E67D2}" type="presParOf" srcId="{8EB7E230-6D33-40D7-90EF-6A03A314EDDD}" destId="{2E89AA18-050C-4817-BE82-A85EA4EFDC89}" srcOrd="0" destOrd="0" presId="urn:microsoft.com/office/officeart/2016/7/layout/RepeatingBendingProcessNew"/>
    <dgm:cxn modelId="{FB047364-96FC-42EF-9E1E-7E6AC1463250}" type="presParOf" srcId="{8EB7E230-6D33-40D7-90EF-6A03A314EDDD}" destId="{1BC0B77D-DD64-498A-BE18-2BAA59152FE8}" srcOrd="1" destOrd="0" presId="urn:microsoft.com/office/officeart/2016/7/layout/RepeatingBendingProcessNew"/>
    <dgm:cxn modelId="{0353F7AD-356A-4DA3-816A-8044B54E2BDC}" type="presParOf" srcId="{1BC0B77D-DD64-498A-BE18-2BAA59152FE8}" destId="{7222107F-71BA-42D6-A0F8-F4CA1D91F9F6}" srcOrd="0" destOrd="0" presId="urn:microsoft.com/office/officeart/2016/7/layout/RepeatingBendingProcessNew"/>
    <dgm:cxn modelId="{5E0FFFFB-B1CA-4E0B-AF15-BC9A06CB5974}" type="presParOf" srcId="{8EB7E230-6D33-40D7-90EF-6A03A314EDDD}" destId="{953B6D95-CC6A-4A1B-93DA-26114AD34209}" srcOrd="2" destOrd="0" presId="urn:microsoft.com/office/officeart/2016/7/layout/RepeatingBendingProcessNew"/>
    <dgm:cxn modelId="{8CD37D95-9E4B-46AB-B0FA-E94FFBF0CF62}" type="presParOf" srcId="{8EB7E230-6D33-40D7-90EF-6A03A314EDDD}" destId="{4F5A9B04-F21D-42FD-8712-12486CE0A44C}" srcOrd="3" destOrd="0" presId="urn:microsoft.com/office/officeart/2016/7/layout/RepeatingBendingProcessNew"/>
    <dgm:cxn modelId="{042F7C55-736C-4BBE-8531-4CE91FB00CA0}" type="presParOf" srcId="{4F5A9B04-F21D-42FD-8712-12486CE0A44C}" destId="{17CCC904-29A1-4D8A-B882-3C14478EF31F}" srcOrd="0" destOrd="0" presId="urn:microsoft.com/office/officeart/2016/7/layout/RepeatingBendingProcessNew"/>
    <dgm:cxn modelId="{78ED2EDF-762B-45BF-8F32-03360AEB2C92}" type="presParOf" srcId="{8EB7E230-6D33-40D7-90EF-6A03A314EDDD}" destId="{28DE72CC-2751-4E48-9256-19EF59503506}" srcOrd="4" destOrd="0" presId="urn:microsoft.com/office/officeart/2016/7/layout/RepeatingBendingProcessNew"/>
    <dgm:cxn modelId="{212F1A45-3918-44A7-B41C-3E08AC2BE9E3}" type="presParOf" srcId="{8EB7E230-6D33-40D7-90EF-6A03A314EDDD}" destId="{11370349-CB31-4C50-B16D-E0038917E46B}" srcOrd="5" destOrd="0" presId="urn:microsoft.com/office/officeart/2016/7/layout/RepeatingBendingProcessNew"/>
    <dgm:cxn modelId="{C7C1D6E5-1F8B-4804-B295-450D9DA397A0}" type="presParOf" srcId="{11370349-CB31-4C50-B16D-E0038917E46B}" destId="{FDA66871-F780-4BBD-B9E1-B0A690DA82B1}" srcOrd="0" destOrd="0" presId="urn:microsoft.com/office/officeart/2016/7/layout/RepeatingBendingProcessNew"/>
    <dgm:cxn modelId="{09343FF9-5F87-4ECD-9B5E-D5B6FD4DA0FB}" type="presParOf" srcId="{8EB7E230-6D33-40D7-90EF-6A03A314EDDD}" destId="{69BC7440-57A8-4437-9A13-A90A07CFE12A}" srcOrd="6" destOrd="0" presId="urn:microsoft.com/office/officeart/2016/7/layout/RepeatingBendingProcessNew"/>
    <dgm:cxn modelId="{791A4D01-5EEB-460B-A861-88634542D792}" type="presParOf" srcId="{8EB7E230-6D33-40D7-90EF-6A03A314EDDD}" destId="{C4E0FAF6-8E8C-4D29-976C-73499BEDDA4B}" srcOrd="7" destOrd="0" presId="urn:microsoft.com/office/officeart/2016/7/layout/RepeatingBendingProcessNew"/>
    <dgm:cxn modelId="{CC999BFA-F013-4B2B-8817-1CCCDFC1EAA7}" type="presParOf" srcId="{C4E0FAF6-8E8C-4D29-976C-73499BEDDA4B}" destId="{A5893442-B424-4F70-9BA3-EB062987FA2A}" srcOrd="0" destOrd="0" presId="urn:microsoft.com/office/officeart/2016/7/layout/RepeatingBendingProcessNew"/>
    <dgm:cxn modelId="{1C6CA2BE-B074-492A-BFDA-D8D3A750971C}" type="presParOf" srcId="{8EB7E230-6D33-40D7-90EF-6A03A314EDDD}" destId="{557F7B8D-75CC-4A67-8F9E-E3EBE56E976C}" srcOrd="8" destOrd="0" presId="urn:microsoft.com/office/officeart/2016/7/layout/RepeatingBendingProcessNew"/>
    <dgm:cxn modelId="{647610B2-51C6-4EC8-95C5-D403ACCE336C}" type="presParOf" srcId="{8EB7E230-6D33-40D7-90EF-6A03A314EDDD}" destId="{F955D914-4EF8-44B1-B127-E06F8EE5A80A}" srcOrd="9" destOrd="0" presId="urn:microsoft.com/office/officeart/2016/7/layout/RepeatingBendingProcessNew"/>
    <dgm:cxn modelId="{4DA7074B-CE7E-4205-9C90-812CA5CDF7C9}" type="presParOf" srcId="{F955D914-4EF8-44B1-B127-E06F8EE5A80A}" destId="{3A94EE60-194A-470E-871A-DC17F6924C46}" srcOrd="0" destOrd="0" presId="urn:microsoft.com/office/officeart/2016/7/layout/RepeatingBendingProcessNew"/>
    <dgm:cxn modelId="{3596B94C-5C11-420F-803D-0D776C162588}" type="presParOf" srcId="{8EB7E230-6D33-40D7-90EF-6A03A314EDDD}" destId="{A7B855A4-1167-4EF3-AE21-83A7FE93D2D7}" srcOrd="10" destOrd="0" presId="urn:microsoft.com/office/officeart/2016/7/layout/RepeatingBendingProcessNew"/>
    <dgm:cxn modelId="{7CD4DD87-E63A-44F2-8E4B-24B5F7851BF3}" type="presParOf" srcId="{8EB7E230-6D33-40D7-90EF-6A03A314EDDD}" destId="{BF18B3C9-5C41-4AD9-B597-F795A5835D3C}" srcOrd="11" destOrd="0" presId="urn:microsoft.com/office/officeart/2016/7/layout/RepeatingBendingProcessNew"/>
    <dgm:cxn modelId="{4C660053-CC41-4127-BF23-EB15C20CBFFF}" type="presParOf" srcId="{BF18B3C9-5C41-4AD9-B597-F795A5835D3C}" destId="{508E0F5E-445C-4839-B7EF-E38888757550}" srcOrd="0" destOrd="0" presId="urn:microsoft.com/office/officeart/2016/7/layout/RepeatingBendingProcessNew"/>
    <dgm:cxn modelId="{F4861E76-69FC-4AB0-9A0D-8848FB3CA434}" type="presParOf" srcId="{8EB7E230-6D33-40D7-90EF-6A03A314EDDD}" destId="{ED615ACC-E447-4284-83E7-F3D3611789D6}" srcOrd="12" destOrd="0" presId="urn:microsoft.com/office/officeart/2016/7/layout/RepeatingBendingProcessNew"/>
    <dgm:cxn modelId="{DB255922-4B6E-4D48-A958-5207576C9359}" type="presParOf" srcId="{8EB7E230-6D33-40D7-90EF-6A03A314EDDD}" destId="{8F0A0D86-91FB-476D-85F7-B0D6B1810EDE}" srcOrd="13" destOrd="0" presId="urn:microsoft.com/office/officeart/2016/7/layout/RepeatingBendingProcessNew"/>
    <dgm:cxn modelId="{7591D3E5-C828-4391-A2D5-A9969A7341CF}" type="presParOf" srcId="{8F0A0D86-91FB-476D-85F7-B0D6B1810EDE}" destId="{95445670-A965-41D0-AE38-E85E95296A5A}" srcOrd="0" destOrd="0" presId="urn:microsoft.com/office/officeart/2016/7/layout/RepeatingBendingProcessNew"/>
    <dgm:cxn modelId="{1302E375-D0F0-4F78-A4E1-FA4EA7CDE26F}" type="presParOf" srcId="{8EB7E230-6D33-40D7-90EF-6A03A314EDDD}" destId="{0BB16476-A243-4668-A6C0-F6EE7B25C7DA}"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5A0EB7-37B8-441D-BAC2-2950033921A9}" type="doc">
      <dgm:prSet loTypeId="urn:microsoft.com/office/officeart/2005/8/layout/default" loCatId="list" qsTypeId="urn:microsoft.com/office/officeart/2005/8/quickstyle/simple1" qsCatId="simple" csTypeId="urn:microsoft.com/office/officeart/2005/8/colors/colorful1" csCatId="colorful" phldr="1"/>
      <dgm:spPr/>
    </dgm:pt>
    <dgm:pt modelId="{7E8D3E9F-BC95-4019-A32C-40967EF80EE7}">
      <dgm:prSet phldrT="[Text]"/>
      <dgm:spPr/>
      <dgm:t>
        <a:bodyPr/>
        <a:lstStyle/>
        <a:p>
          <a:r>
            <a:rPr lang="en-US" b="1" dirty="0"/>
            <a:t>Seeking Safety</a:t>
          </a:r>
        </a:p>
      </dgm:t>
    </dgm:pt>
    <dgm:pt modelId="{397BB760-3565-40EC-BCCF-26D95DA837B7}" type="parTrans" cxnId="{56459D23-8317-4E93-8B1C-20CACC516671}">
      <dgm:prSet/>
      <dgm:spPr/>
      <dgm:t>
        <a:bodyPr/>
        <a:lstStyle/>
        <a:p>
          <a:endParaRPr lang="en-US"/>
        </a:p>
      </dgm:t>
    </dgm:pt>
    <dgm:pt modelId="{1CEA8CB3-0570-4F70-B43D-EAB36E439B89}" type="sibTrans" cxnId="{56459D23-8317-4E93-8B1C-20CACC516671}">
      <dgm:prSet/>
      <dgm:spPr/>
      <dgm:t>
        <a:bodyPr/>
        <a:lstStyle/>
        <a:p>
          <a:endParaRPr lang="en-US"/>
        </a:p>
      </dgm:t>
    </dgm:pt>
    <dgm:pt modelId="{C05E6AC2-1112-4AC7-A4C1-945438EBA317}">
      <dgm:prSet phldrT="[Text]"/>
      <dgm:spPr/>
      <dgm:t>
        <a:bodyPr/>
        <a:lstStyle/>
        <a:p>
          <a:r>
            <a:rPr lang="en-US" dirty="0"/>
            <a:t>Acupuncture</a:t>
          </a:r>
        </a:p>
      </dgm:t>
    </dgm:pt>
    <dgm:pt modelId="{CA87D435-7CF8-4BC6-A747-89A606B89B11}" type="sibTrans" cxnId="{5DD8BD25-59FC-440C-8A86-BF393934AF2B}">
      <dgm:prSet/>
      <dgm:spPr/>
      <dgm:t>
        <a:bodyPr/>
        <a:lstStyle/>
        <a:p>
          <a:endParaRPr lang="en-US"/>
        </a:p>
      </dgm:t>
    </dgm:pt>
    <dgm:pt modelId="{D9857CA7-2710-4C38-A0AA-AB6CF63453C5}" type="parTrans" cxnId="{5DD8BD25-59FC-440C-8A86-BF393934AF2B}">
      <dgm:prSet/>
      <dgm:spPr/>
      <dgm:t>
        <a:bodyPr/>
        <a:lstStyle/>
        <a:p>
          <a:endParaRPr lang="en-US"/>
        </a:p>
      </dgm:t>
    </dgm:pt>
    <dgm:pt modelId="{E14E1E40-9DF3-4B90-9E7D-9073BD6DAE7C}">
      <dgm:prSet phldrT="[Text]"/>
      <dgm:spPr/>
      <dgm:t>
        <a:bodyPr/>
        <a:lstStyle/>
        <a:p>
          <a:r>
            <a:rPr lang="en-US" dirty="0"/>
            <a:t>Living </a:t>
          </a:r>
          <a:br>
            <a:rPr lang="en-US" dirty="0"/>
          </a:br>
          <a:r>
            <a:rPr lang="en-US" dirty="0"/>
            <a:t>In Balance</a:t>
          </a:r>
          <a:endParaRPr lang="en-US" b="1" dirty="0"/>
        </a:p>
      </dgm:t>
    </dgm:pt>
    <dgm:pt modelId="{7E0D5316-9770-4B2B-89F1-5B949977B851}" type="sibTrans" cxnId="{24BB5177-EE0A-4418-9913-E9F04CFBEE19}">
      <dgm:prSet/>
      <dgm:spPr/>
      <dgm:t>
        <a:bodyPr/>
        <a:lstStyle/>
        <a:p>
          <a:endParaRPr lang="en-US"/>
        </a:p>
      </dgm:t>
    </dgm:pt>
    <dgm:pt modelId="{1DDFDC5D-2861-4CC5-84A3-1FD013000BAD}" type="parTrans" cxnId="{24BB5177-EE0A-4418-9913-E9F04CFBEE19}">
      <dgm:prSet/>
      <dgm:spPr/>
      <dgm:t>
        <a:bodyPr/>
        <a:lstStyle/>
        <a:p>
          <a:endParaRPr lang="en-US"/>
        </a:p>
      </dgm:t>
    </dgm:pt>
    <dgm:pt modelId="{BB518506-63B4-4257-A346-94FF802673C5}">
      <dgm:prSet phldrT="[Text]"/>
      <dgm:spPr/>
      <dgm:t>
        <a:bodyPr/>
        <a:lstStyle/>
        <a:p>
          <a:r>
            <a:rPr lang="en-US" b="1" dirty="0"/>
            <a:t>Best Life</a:t>
          </a:r>
        </a:p>
      </dgm:t>
    </dgm:pt>
    <dgm:pt modelId="{879EA68A-AB7E-49C3-AADA-636ED2F7BBAB}" type="sibTrans" cxnId="{8E1887B9-C38F-4A31-A63F-087E90D5B459}">
      <dgm:prSet/>
      <dgm:spPr/>
      <dgm:t>
        <a:bodyPr/>
        <a:lstStyle/>
        <a:p>
          <a:endParaRPr lang="en-US"/>
        </a:p>
      </dgm:t>
    </dgm:pt>
    <dgm:pt modelId="{D12C1597-F08E-4F21-A68A-906D591A08D9}" type="parTrans" cxnId="{8E1887B9-C38F-4A31-A63F-087E90D5B459}">
      <dgm:prSet/>
      <dgm:spPr/>
      <dgm:t>
        <a:bodyPr/>
        <a:lstStyle/>
        <a:p>
          <a:endParaRPr lang="en-US"/>
        </a:p>
      </dgm:t>
    </dgm:pt>
    <dgm:pt modelId="{6338BAEF-CF57-4FB4-8D3B-9209E0A74408}">
      <dgm:prSet phldrT="[Text]"/>
      <dgm:spPr/>
      <dgm:t>
        <a:bodyPr/>
        <a:lstStyle/>
        <a:p>
          <a:r>
            <a:rPr lang="en-US" dirty="0"/>
            <a:t>Yoga</a:t>
          </a:r>
        </a:p>
      </dgm:t>
    </dgm:pt>
    <dgm:pt modelId="{27B3A3EC-6B61-42C0-A69F-2344B527C456}" type="parTrans" cxnId="{ACA0ED6A-B21D-4D2A-8E67-0C659F7042EA}">
      <dgm:prSet/>
      <dgm:spPr/>
      <dgm:t>
        <a:bodyPr/>
        <a:lstStyle/>
        <a:p>
          <a:endParaRPr lang="en-US"/>
        </a:p>
      </dgm:t>
    </dgm:pt>
    <dgm:pt modelId="{B56DEBCF-FAD5-47FC-8E0E-C534E5A19582}" type="sibTrans" cxnId="{ACA0ED6A-B21D-4D2A-8E67-0C659F7042EA}">
      <dgm:prSet/>
      <dgm:spPr/>
      <dgm:t>
        <a:bodyPr/>
        <a:lstStyle/>
        <a:p>
          <a:endParaRPr lang="en-US"/>
        </a:p>
      </dgm:t>
    </dgm:pt>
    <dgm:pt modelId="{C8934AA9-10A1-4D57-B2DB-CA231D7D375D}">
      <dgm:prSet phldrT="[Text]"/>
      <dgm:spPr/>
      <dgm:t>
        <a:bodyPr/>
        <a:lstStyle/>
        <a:p>
          <a:r>
            <a:rPr lang="en-US" dirty="0"/>
            <a:t>Peer Mentors</a:t>
          </a:r>
        </a:p>
      </dgm:t>
    </dgm:pt>
    <dgm:pt modelId="{80B44D54-80EB-404E-948E-A18BD4840200}" type="parTrans" cxnId="{19104387-52FC-44F9-BB1C-A81DB7242752}">
      <dgm:prSet/>
      <dgm:spPr/>
      <dgm:t>
        <a:bodyPr/>
        <a:lstStyle/>
        <a:p>
          <a:endParaRPr lang="en-US"/>
        </a:p>
      </dgm:t>
    </dgm:pt>
    <dgm:pt modelId="{EB0C3795-71A4-4980-8CDE-3F00C8E061CF}" type="sibTrans" cxnId="{19104387-52FC-44F9-BB1C-A81DB7242752}">
      <dgm:prSet/>
      <dgm:spPr/>
      <dgm:t>
        <a:bodyPr/>
        <a:lstStyle/>
        <a:p>
          <a:endParaRPr lang="en-US"/>
        </a:p>
      </dgm:t>
    </dgm:pt>
    <dgm:pt modelId="{4CCE9AE2-756D-4FC1-9069-918C7C168D3A}">
      <dgm:prSet phldrT="[Text]"/>
      <dgm:spPr/>
      <dgm:t>
        <a:bodyPr/>
        <a:lstStyle/>
        <a:p>
          <a:r>
            <a:rPr lang="en-US" dirty="0"/>
            <a:t>Psycho – Educational </a:t>
          </a:r>
        </a:p>
      </dgm:t>
    </dgm:pt>
    <dgm:pt modelId="{A053BFD2-4880-4C27-A082-002B2565D1BC}" type="sibTrans" cxnId="{0F24F7F1-E891-4739-A311-20375356CD16}">
      <dgm:prSet/>
      <dgm:spPr/>
      <dgm:t>
        <a:bodyPr/>
        <a:lstStyle/>
        <a:p>
          <a:endParaRPr lang="en-US"/>
        </a:p>
      </dgm:t>
    </dgm:pt>
    <dgm:pt modelId="{7E9951C7-6D6B-41A2-AD05-C4F843D4DDDB}" type="parTrans" cxnId="{0F24F7F1-E891-4739-A311-20375356CD16}">
      <dgm:prSet/>
      <dgm:spPr/>
      <dgm:t>
        <a:bodyPr/>
        <a:lstStyle/>
        <a:p>
          <a:endParaRPr lang="en-US"/>
        </a:p>
      </dgm:t>
    </dgm:pt>
    <dgm:pt modelId="{A01692AB-5A08-4E61-BA3B-B989451EFE67}">
      <dgm:prSet phldrT="[Text]"/>
      <dgm:spPr/>
      <dgm:t>
        <a:bodyPr/>
        <a:lstStyle/>
        <a:p>
          <a:endParaRPr lang="en-US" dirty="0"/>
        </a:p>
        <a:p>
          <a:r>
            <a:rPr lang="en-US" dirty="0"/>
            <a:t>Various Curriculums</a:t>
          </a:r>
        </a:p>
        <a:p>
          <a:endParaRPr lang="en-US" dirty="0"/>
        </a:p>
      </dgm:t>
    </dgm:pt>
    <dgm:pt modelId="{F588C333-5AD2-48BD-BE82-B2A5BD45A205}" type="parTrans" cxnId="{6FAADC08-0359-4B1B-B11F-38D058956A77}">
      <dgm:prSet/>
      <dgm:spPr/>
      <dgm:t>
        <a:bodyPr/>
        <a:lstStyle/>
        <a:p>
          <a:endParaRPr lang="en-US"/>
        </a:p>
      </dgm:t>
    </dgm:pt>
    <dgm:pt modelId="{64B17FE6-4B7A-4EB6-94C5-6B018B052C03}" type="sibTrans" cxnId="{6FAADC08-0359-4B1B-B11F-38D058956A77}">
      <dgm:prSet/>
      <dgm:spPr/>
      <dgm:t>
        <a:bodyPr/>
        <a:lstStyle/>
        <a:p>
          <a:endParaRPr lang="en-US"/>
        </a:p>
      </dgm:t>
    </dgm:pt>
    <dgm:pt modelId="{E9D6B3A2-D550-42BA-AE67-1CF0987F879D}" type="pres">
      <dgm:prSet presAssocID="{5F5A0EB7-37B8-441D-BAC2-2950033921A9}" presName="diagram" presStyleCnt="0">
        <dgm:presLayoutVars>
          <dgm:dir/>
          <dgm:resizeHandles val="exact"/>
        </dgm:presLayoutVars>
      </dgm:prSet>
      <dgm:spPr/>
    </dgm:pt>
    <dgm:pt modelId="{387CD85F-50BA-4160-AB6C-FA8A653B5D37}" type="pres">
      <dgm:prSet presAssocID="{7E8D3E9F-BC95-4019-A32C-40967EF80EE7}" presName="node" presStyleLbl="node1" presStyleIdx="0" presStyleCnt="8">
        <dgm:presLayoutVars>
          <dgm:bulletEnabled val="1"/>
        </dgm:presLayoutVars>
      </dgm:prSet>
      <dgm:spPr/>
    </dgm:pt>
    <dgm:pt modelId="{A00F0B43-2C9F-4E0D-BAD7-9C92B075761B}" type="pres">
      <dgm:prSet presAssocID="{1CEA8CB3-0570-4F70-B43D-EAB36E439B89}" presName="sibTrans" presStyleCnt="0"/>
      <dgm:spPr/>
    </dgm:pt>
    <dgm:pt modelId="{AAC57205-7F73-49DA-ADCA-019B9709A43F}" type="pres">
      <dgm:prSet presAssocID="{BB518506-63B4-4257-A346-94FF802673C5}" presName="node" presStyleLbl="node1" presStyleIdx="1" presStyleCnt="8">
        <dgm:presLayoutVars>
          <dgm:bulletEnabled val="1"/>
        </dgm:presLayoutVars>
      </dgm:prSet>
      <dgm:spPr/>
    </dgm:pt>
    <dgm:pt modelId="{FF4CB9AC-D303-49C2-8985-78D963D61FB8}" type="pres">
      <dgm:prSet presAssocID="{879EA68A-AB7E-49C3-AADA-636ED2F7BBAB}" presName="sibTrans" presStyleCnt="0"/>
      <dgm:spPr/>
    </dgm:pt>
    <dgm:pt modelId="{32E359CE-AC40-4BA4-881F-CE16ECEFEA4A}" type="pres">
      <dgm:prSet presAssocID="{E14E1E40-9DF3-4B90-9E7D-9073BD6DAE7C}" presName="node" presStyleLbl="node1" presStyleIdx="2" presStyleCnt="8">
        <dgm:presLayoutVars>
          <dgm:bulletEnabled val="1"/>
        </dgm:presLayoutVars>
      </dgm:prSet>
      <dgm:spPr/>
    </dgm:pt>
    <dgm:pt modelId="{17A6A5C7-2E24-4A43-BBC3-938EF957ABF9}" type="pres">
      <dgm:prSet presAssocID="{7E0D5316-9770-4B2B-89F1-5B949977B851}" presName="sibTrans" presStyleCnt="0"/>
      <dgm:spPr/>
    </dgm:pt>
    <dgm:pt modelId="{815C0093-F76C-4DAD-A3D1-91542E3BB5BC}" type="pres">
      <dgm:prSet presAssocID="{C05E6AC2-1112-4AC7-A4C1-945438EBA317}" presName="node" presStyleLbl="node1" presStyleIdx="3" presStyleCnt="8">
        <dgm:presLayoutVars>
          <dgm:bulletEnabled val="1"/>
        </dgm:presLayoutVars>
      </dgm:prSet>
      <dgm:spPr/>
    </dgm:pt>
    <dgm:pt modelId="{CD1678C5-4FE2-4817-8A7D-278E4B2843D1}" type="pres">
      <dgm:prSet presAssocID="{CA87D435-7CF8-4BC6-A747-89A606B89B11}" presName="sibTrans" presStyleCnt="0"/>
      <dgm:spPr/>
    </dgm:pt>
    <dgm:pt modelId="{7937D45A-E86B-4381-9CF4-C163644CA8EA}" type="pres">
      <dgm:prSet presAssocID="{6338BAEF-CF57-4FB4-8D3B-9209E0A74408}" presName="node" presStyleLbl="node1" presStyleIdx="4" presStyleCnt="8">
        <dgm:presLayoutVars>
          <dgm:bulletEnabled val="1"/>
        </dgm:presLayoutVars>
      </dgm:prSet>
      <dgm:spPr/>
    </dgm:pt>
    <dgm:pt modelId="{551BFCA4-936F-4642-9ED2-BE7965CE81B0}" type="pres">
      <dgm:prSet presAssocID="{B56DEBCF-FAD5-47FC-8E0E-C534E5A19582}" presName="sibTrans" presStyleCnt="0"/>
      <dgm:spPr/>
    </dgm:pt>
    <dgm:pt modelId="{A832AA2A-6A61-43A1-A0F8-B178119CDCF5}" type="pres">
      <dgm:prSet presAssocID="{4CCE9AE2-756D-4FC1-9069-918C7C168D3A}" presName="node" presStyleLbl="node1" presStyleIdx="5" presStyleCnt="8">
        <dgm:presLayoutVars>
          <dgm:bulletEnabled val="1"/>
        </dgm:presLayoutVars>
      </dgm:prSet>
      <dgm:spPr/>
    </dgm:pt>
    <dgm:pt modelId="{0D92CA11-DD78-4A80-948D-4F43B002321B}" type="pres">
      <dgm:prSet presAssocID="{A053BFD2-4880-4C27-A082-002B2565D1BC}" presName="sibTrans" presStyleCnt="0"/>
      <dgm:spPr/>
    </dgm:pt>
    <dgm:pt modelId="{6C84D586-3E91-45DD-A8AD-3133AA8EBD6C}" type="pres">
      <dgm:prSet presAssocID="{C8934AA9-10A1-4D57-B2DB-CA231D7D375D}" presName="node" presStyleLbl="node1" presStyleIdx="6" presStyleCnt="8">
        <dgm:presLayoutVars>
          <dgm:bulletEnabled val="1"/>
        </dgm:presLayoutVars>
      </dgm:prSet>
      <dgm:spPr/>
    </dgm:pt>
    <dgm:pt modelId="{D771DACB-9578-4E22-A6ED-65579A88CA82}" type="pres">
      <dgm:prSet presAssocID="{EB0C3795-71A4-4980-8CDE-3F00C8E061CF}" presName="sibTrans" presStyleCnt="0"/>
      <dgm:spPr/>
    </dgm:pt>
    <dgm:pt modelId="{2FA42456-369B-4959-BA75-B3FBB634C55F}" type="pres">
      <dgm:prSet presAssocID="{A01692AB-5A08-4E61-BA3B-B989451EFE67}" presName="node" presStyleLbl="node1" presStyleIdx="7" presStyleCnt="8">
        <dgm:presLayoutVars>
          <dgm:bulletEnabled val="1"/>
        </dgm:presLayoutVars>
      </dgm:prSet>
      <dgm:spPr/>
    </dgm:pt>
  </dgm:ptLst>
  <dgm:cxnLst>
    <dgm:cxn modelId="{6FAADC08-0359-4B1B-B11F-38D058956A77}" srcId="{5F5A0EB7-37B8-441D-BAC2-2950033921A9}" destId="{A01692AB-5A08-4E61-BA3B-B989451EFE67}" srcOrd="7" destOrd="0" parTransId="{F588C333-5AD2-48BD-BE82-B2A5BD45A205}" sibTransId="{64B17FE6-4B7A-4EB6-94C5-6B018B052C03}"/>
    <dgm:cxn modelId="{56459D23-8317-4E93-8B1C-20CACC516671}" srcId="{5F5A0EB7-37B8-441D-BAC2-2950033921A9}" destId="{7E8D3E9F-BC95-4019-A32C-40967EF80EE7}" srcOrd="0" destOrd="0" parTransId="{397BB760-3565-40EC-BCCF-26D95DA837B7}" sibTransId="{1CEA8CB3-0570-4F70-B43D-EAB36E439B89}"/>
    <dgm:cxn modelId="{5DD8BD25-59FC-440C-8A86-BF393934AF2B}" srcId="{5F5A0EB7-37B8-441D-BAC2-2950033921A9}" destId="{C05E6AC2-1112-4AC7-A4C1-945438EBA317}" srcOrd="3" destOrd="0" parTransId="{D9857CA7-2710-4C38-A0AA-AB6CF63453C5}" sibTransId="{CA87D435-7CF8-4BC6-A747-89A606B89B11}"/>
    <dgm:cxn modelId="{427D3730-8955-4BE8-9729-B5FE4A63C281}" type="presOf" srcId="{6338BAEF-CF57-4FB4-8D3B-9209E0A74408}" destId="{7937D45A-E86B-4381-9CF4-C163644CA8EA}" srcOrd="0" destOrd="0" presId="urn:microsoft.com/office/officeart/2005/8/layout/default"/>
    <dgm:cxn modelId="{ACA0ED6A-B21D-4D2A-8E67-0C659F7042EA}" srcId="{5F5A0EB7-37B8-441D-BAC2-2950033921A9}" destId="{6338BAEF-CF57-4FB4-8D3B-9209E0A74408}" srcOrd="4" destOrd="0" parTransId="{27B3A3EC-6B61-42C0-A69F-2344B527C456}" sibTransId="{B56DEBCF-FAD5-47FC-8E0E-C534E5A19582}"/>
    <dgm:cxn modelId="{62ED3651-46A5-4F5B-AFA7-5E7922BADE64}" type="presOf" srcId="{C8934AA9-10A1-4D57-B2DB-CA231D7D375D}" destId="{6C84D586-3E91-45DD-A8AD-3133AA8EBD6C}" srcOrd="0" destOrd="0" presId="urn:microsoft.com/office/officeart/2005/8/layout/default"/>
    <dgm:cxn modelId="{24BB5177-EE0A-4418-9913-E9F04CFBEE19}" srcId="{5F5A0EB7-37B8-441D-BAC2-2950033921A9}" destId="{E14E1E40-9DF3-4B90-9E7D-9073BD6DAE7C}" srcOrd="2" destOrd="0" parTransId="{1DDFDC5D-2861-4CC5-84A3-1FD013000BAD}" sibTransId="{7E0D5316-9770-4B2B-89F1-5B949977B851}"/>
    <dgm:cxn modelId="{EBE7E359-161A-4368-AB37-C1DC65782BDE}" type="presOf" srcId="{4CCE9AE2-756D-4FC1-9069-918C7C168D3A}" destId="{A832AA2A-6A61-43A1-A0F8-B178119CDCF5}" srcOrd="0" destOrd="0" presId="urn:microsoft.com/office/officeart/2005/8/layout/default"/>
    <dgm:cxn modelId="{19104387-52FC-44F9-BB1C-A81DB7242752}" srcId="{5F5A0EB7-37B8-441D-BAC2-2950033921A9}" destId="{C8934AA9-10A1-4D57-B2DB-CA231D7D375D}" srcOrd="6" destOrd="0" parTransId="{80B44D54-80EB-404E-948E-A18BD4840200}" sibTransId="{EB0C3795-71A4-4980-8CDE-3F00C8E061CF}"/>
    <dgm:cxn modelId="{E14F3CAE-38DE-412A-A6FC-942813650116}" type="presOf" srcId="{BB518506-63B4-4257-A346-94FF802673C5}" destId="{AAC57205-7F73-49DA-ADCA-019B9709A43F}" srcOrd="0" destOrd="0" presId="urn:microsoft.com/office/officeart/2005/8/layout/default"/>
    <dgm:cxn modelId="{D420A1B1-6130-452B-8ACE-BB444A865EE3}" type="presOf" srcId="{C05E6AC2-1112-4AC7-A4C1-945438EBA317}" destId="{815C0093-F76C-4DAD-A3D1-91542E3BB5BC}" srcOrd="0" destOrd="0" presId="urn:microsoft.com/office/officeart/2005/8/layout/default"/>
    <dgm:cxn modelId="{337B4BB2-F842-4725-A76F-A1C4F49DF857}" type="presOf" srcId="{5F5A0EB7-37B8-441D-BAC2-2950033921A9}" destId="{E9D6B3A2-D550-42BA-AE67-1CF0987F879D}" srcOrd="0" destOrd="0" presId="urn:microsoft.com/office/officeart/2005/8/layout/default"/>
    <dgm:cxn modelId="{8E1887B9-C38F-4A31-A63F-087E90D5B459}" srcId="{5F5A0EB7-37B8-441D-BAC2-2950033921A9}" destId="{BB518506-63B4-4257-A346-94FF802673C5}" srcOrd="1" destOrd="0" parTransId="{D12C1597-F08E-4F21-A68A-906D591A08D9}" sibTransId="{879EA68A-AB7E-49C3-AADA-636ED2F7BBAB}"/>
    <dgm:cxn modelId="{3B2344BA-953B-4E02-969F-27A0DFDAAC55}" type="presOf" srcId="{E14E1E40-9DF3-4B90-9E7D-9073BD6DAE7C}" destId="{32E359CE-AC40-4BA4-881F-CE16ECEFEA4A}" srcOrd="0" destOrd="0" presId="urn:microsoft.com/office/officeart/2005/8/layout/default"/>
    <dgm:cxn modelId="{08AB99BA-A990-435C-9635-B0554EF44BB3}" type="presOf" srcId="{7E8D3E9F-BC95-4019-A32C-40967EF80EE7}" destId="{387CD85F-50BA-4160-AB6C-FA8A653B5D37}" srcOrd="0" destOrd="0" presId="urn:microsoft.com/office/officeart/2005/8/layout/default"/>
    <dgm:cxn modelId="{23C3CDEE-EA0D-46E2-8A18-A8A70B91D255}" type="presOf" srcId="{A01692AB-5A08-4E61-BA3B-B989451EFE67}" destId="{2FA42456-369B-4959-BA75-B3FBB634C55F}" srcOrd="0" destOrd="0" presId="urn:microsoft.com/office/officeart/2005/8/layout/default"/>
    <dgm:cxn modelId="{0F24F7F1-E891-4739-A311-20375356CD16}" srcId="{5F5A0EB7-37B8-441D-BAC2-2950033921A9}" destId="{4CCE9AE2-756D-4FC1-9069-918C7C168D3A}" srcOrd="5" destOrd="0" parTransId="{7E9951C7-6D6B-41A2-AD05-C4F843D4DDDB}" sibTransId="{A053BFD2-4880-4C27-A082-002B2565D1BC}"/>
    <dgm:cxn modelId="{605CF955-6376-47CD-9D9F-E607AC7E4C94}" type="presParOf" srcId="{E9D6B3A2-D550-42BA-AE67-1CF0987F879D}" destId="{387CD85F-50BA-4160-AB6C-FA8A653B5D37}" srcOrd="0" destOrd="0" presId="urn:microsoft.com/office/officeart/2005/8/layout/default"/>
    <dgm:cxn modelId="{FFA31661-0A2D-4172-B668-EA2D1188857E}" type="presParOf" srcId="{E9D6B3A2-D550-42BA-AE67-1CF0987F879D}" destId="{A00F0B43-2C9F-4E0D-BAD7-9C92B075761B}" srcOrd="1" destOrd="0" presId="urn:microsoft.com/office/officeart/2005/8/layout/default"/>
    <dgm:cxn modelId="{C572C521-5F01-4AFF-87F5-B8E9A9D796C6}" type="presParOf" srcId="{E9D6B3A2-D550-42BA-AE67-1CF0987F879D}" destId="{AAC57205-7F73-49DA-ADCA-019B9709A43F}" srcOrd="2" destOrd="0" presId="urn:microsoft.com/office/officeart/2005/8/layout/default"/>
    <dgm:cxn modelId="{363A2D41-E195-41CA-B680-E8687D7C37AE}" type="presParOf" srcId="{E9D6B3A2-D550-42BA-AE67-1CF0987F879D}" destId="{FF4CB9AC-D303-49C2-8985-78D963D61FB8}" srcOrd="3" destOrd="0" presId="urn:microsoft.com/office/officeart/2005/8/layout/default"/>
    <dgm:cxn modelId="{5591CCC8-D7D2-4563-A89C-75D7CC3240C7}" type="presParOf" srcId="{E9D6B3A2-D550-42BA-AE67-1CF0987F879D}" destId="{32E359CE-AC40-4BA4-881F-CE16ECEFEA4A}" srcOrd="4" destOrd="0" presId="urn:microsoft.com/office/officeart/2005/8/layout/default"/>
    <dgm:cxn modelId="{98D561B0-46EC-431B-A18A-D38FAE952988}" type="presParOf" srcId="{E9D6B3A2-D550-42BA-AE67-1CF0987F879D}" destId="{17A6A5C7-2E24-4A43-BBC3-938EF957ABF9}" srcOrd="5" destOrd="0" presId="urn:microsoft.com/office/officeart/2005/8/layout/default"/>
    <dgm:cxn modelId="{CE000E54-4F2F-42AA-92A2-370EDA4EBF81}" type="presParOf" srcId="{E9D6B3A2-D550-42BA-AE67-1CF0987F879D}" destId="{815C0093-F76C-4DAD-A3D1-91542E3BB5BC}" srcOrd="6" destOrd="0" presId="urn:microsoft.com/office/officeart/2005/8/layout/default"/>
    <dgm:cxn modelId="{D772971A-A6E1-48FA-957C-FE058B35AFE5}" type="presParOf" srcId="{E9D6B3A2-D550-42BA-AE67-1CF0987F879D}" destId="{CD1678C5-4FE2-4817-8A7D-278E4B2843D1}" srcOrd="7" destOrd="0" presId="urn:microsoft.com/office/officeart/2005/8/layout/default"/>
    <dgm:cxn modelId="{C943FB9B-0895-466B-B650-A652297E70C8}" type="presParOf" srcId="{E9D6B3A2-D550-42BA-AE67-1CF0987F879D}" destId="{7937D45A-E86B-4381-9CF4-C163644CA8EA}" srcOrd="8" destOrd="0" presId="urn:microsoft.com/office/officeart/2005/8/layout/default"/>
    <dgm:cxn modelId="{47D7F683-B52D-4117-80DE-E9A848759659}" type="presParOf" srcId="{E9D6B3A2-D550-42BA-AE67-1CF0987F879D}" destId="{551BFCA4-936F-4642-9ED2-BE7965CE81B0}" srcOrd="9" destOrd="0" presId="urn:microsoft.com/office/officeart/2005/8/layout/default"/>
    <dgm:cxn modelId="{CEBC72A6-419F-4C7A-A645-DC304ABD0C52}" type="presParOf" srcId="{E9D6B3A2-D550-42BA-AE67-1CF0987F879D}" destId="{A832AA2A-6A61-43A1-A0F8-B178119CDCF5}" srcOrd="10" destOrd="0" presId="urn:microsoft.com/office/officeart/2005/8/layout/default"/>
    <dgm:cxn modelId="{D3693FA3-5BA1-433A-ACA4-323C19AF131E}" type="presParOf" srcId="{E9D6B3A2-D550-42BA-AE67-1CF0987F879D}" destId="{0D92CA11-DD78-4A80-948D-4F43B002321B}" srcOrd="11" destOrd="0" presId="urn:microsoft.com/office/officeart/2005/8/layout/default"/>
    <dgm:cxn modelId="{980F7A8D-B10A-4698-86E0-982FB741B480}" type="presParOf" srcId="{E9D6B3A2-D550-42BA-AE67-1CF0987F879D}" destId="{6C84D586-3E91-45DD-A8AD-3133AA8EBD6C}" srcOrd="12" destOrd="0" presId="urn:microsoft.com/office/officeart/2005/8/layout/default"/>
    <dgm:cxn modelId="{6B066D02-0792-45BC-BCE3-133D0A1C95B7}" type="presParOf" srcId="{E9D6B3A2-D550-42BA-AE67-1CF0987F879D}" destId="{D771DACB-9578-4E22-A6ED-65579A88CA82}" srcOrd="13" destOrd="0" presId="urn:microsoft.com/office/officeart/2005/8/layout/default"/>
    <dgm:cxn modelId="{3C785D23-6CF0-404B-A515-E4C05F147586}" type="presParOf" srcId="{E9D6B3A2-D550-42BA-AE67-1CF0987F879D}" destId="{2FA42456-369B-4959-BA75-B3FBB634C55F}"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166F7D9-032D-4445-9050-ED8E973F083A}" type="doc">
      <dgm:prSet loTypeId="urn:microsoft.com/office/officeart/2018/2/layout/IconCircleList" loCatId="icon" qsTypeId="urn:microsoft.com/office/officeart/2005/8/quickstyle/simple1" qsCatId="simple" csTypeId="urn:microsoft.com/office/officeart/2018/5/colors/Iconchunking_neutralbg_accent4_2" csCatId="accent4" phldr="1"/>
      <dgm:spPr/>
      <dgm:t>
        <a:bodyPr/>
        <a:lstStyle/>
        <a:p>
          <a:endParaRPr lang="en-US"/>
        </a:p>
      </dgm:t>
    </dgm:pt>
    <dgm:pt modelId="{CF78274E-326C-4172-82B4-B6A1A70F5706}">
      <dgm:prSet/>
      <dgm:spPr/>
      <dgm:t>
        <a:bodyPr/>
        <a:lstStyle/>
        <a:p>
          <a:pPr>
            <a:lnSpc>
              <a:spcPct val="100000"/>
            </a:lnSpc>
          </a:pPr>
          <a:r>
            <a:rPr lang="en-US" b="1" dirty="0"/>
            <a:t>97% of all patients prescribed buprenorphine/naltrexone adhered for 6 months</a:t>
          </a:r>
        </a:p>
        <a:p>
          <a:pPr>
            <a:lnSpc>
              <a:spcPct val="100000"/>
            </a:lnSpc>
          </a:pPr>
          <a:r>
            <a:rPr lang="en-US" b="1" dirty="0"/>
            <a:t>or</a:t>
          </a:r>
        </a:p>
        <a:p>
          <a:pPr>
            <a:lnSpc>
              <a:spcPct val="100000"/>
            </a:lnSpc>
          </a:pPr>
          <a:r>
            <a:rPr lang="en-US" b="1" dirty="0"/>
            <a:t>41% of patients prescribed </a:t>
          </a:r>
          <a:r>
            <a:rPr lang="en-US" b="1" dirty="0" err="1"/>
            <a:t>bup</a:t>
          </a:r>
          <a:r>
            <a:rPr lang="en-US" b="1" dirty="0"/>
            <a:t>/naltrexone adhered for 6 months</a:t>
          </a:r>
        </a:p>
      </dgm:t>
    </dgm:pt>
    <dgm:pt modelId="{F319C400-1B39-4D08-B83C-0CDF20A65F4A}" type="parTrans" cxnId="{782192E0-F4F7-40D8-BC32-9959D877A9F6}">
      <dgm:prSet/>
      <dgm:spPr/>
      <dgm:t>
        <a:bodyPr/>
        <a:lstStyle/>
        <a:p>
          <a:endParaRPr lang="en-US" sz="2800" b="1"/>
        </a:p>
      </dgm:t>
    </dgm:pt>
    <dgm:pt modelId="{54011A67-EEB0-4552-8C99-C6B4647D9C38}" type="sibTrans" cxnId="{782192E0-F4F7-40D8-BC32-9959D877A9F6}">
      <dgm:prSet/>
      <dgm:spPr/>
      <dgm:t>
        <a:bodyPr/>
        <a:lstStyle/>
        <a:p>
          <a:pPr>
            <a:lnSpc>
              <a:spcPct val="100000"/>
            </a:lnSpc>
          </a:pPr>
          <a:endParaRPr lang="en-US" b="1"/>
        </a:p>
      </dgm:t>
    </dgm:pt>
    <dgm:pt modelId="{88A689E9-C7FA-40E2-89ED-9596EA458653}">
      <dgm:prSet/>
      <dgm:spPr/>
      <dgm:t>
        <a:bodyPr/>
        <a:lstStyle/>
        <a:p>
          <a:pPr>
            <a:lnSpc>
              <a:spcPct val="100000"/>
            </a:lnSpc>
          </a:pPr>
          <a:r>
            <a:rPr lang="en-US" b="1" dirty="0"/>
            <a:t>315 patients prescribed </a:t>
          </a:r>
          <a:r>
            <a:rPr lang="en-US" b="1" dirty="0" err="1"/>
            <a:t>bup</a:t>
          </a:r>
          <a:endParaRPr lang="en-US" b="1" dirty="0"/>
        </a:p>
        <a:p>
          <a:pPr>
            <a:lnSpc>
              <a:spcPct val="100000"/>
            </a:lnSpc>
          </a:pPr>
          <a:endParaRPr lang="en-US" b="1" dirty="0"/>
        </a:p>
        <a:p>
          <a:pPr>
            <a:lnSpc>
              <a:spcPct val="100000"/>
            </a:lnSpc>
          </a:pPr>
          <a:r>
            <a:rPr lang="en-US" b="1" dirty="0"/>
            <a:t>41% of all patients with OUD prescribed bup/naltrexone</a:t>
          </a:r>
        </a:p>
      </dgm:t>
    </dgm:pt>
    <dgm:pt modelId="{6495B4B1-D613-426F-B12D-487BB016B3C1}" type="parTrans" cxnId="{CA3DC74A-C045-4FAE-8BEB-5ECD9AA50427}">
      <dgm:prSet/>
      <dgm:spPr/>
      <dgm:t>
        <a:bodyPr/>
        <a:lstStyle/>
        <a:p>
          <a:endParaRPr lang="en-US" sz="2800" b="1"/>
        </a:p>
      </dgm:t>
    </dgm:pt>
    <dgm:pt modelId="{2F741D17-783D-4FE2-A5D2-424334B32DF7}" type="sibTrans" cxnId="{CA3DC74A-C045-4FAE-8BEB-5ECD9AA50427}">
      <dgm:prSet/>
      <dgm:spPr/>
      <dgm:t>
        <a:bodyPr/>
        <a:lstStyle/>
        <a:p>
          <a:pPr>
            <a:lnSpc>
              <a:spcPct val="100000"/>
            </a:lnSpc>
          </a:pPr>
          <a:endParaRPr lang="en-US" b="1"/>
        </a:p>
      </dgm:t>
    </dgm:pt>
    <dgm:pt modelId="{EC192C65-0473-47EA-9A5B-92E15ACD36DE}">
      <dgm:prSet/>
      <dgm:spPr/>
      <dgm:t>
        <a:bodyPr/>
        <a:lstStyle/>
        <a:p>
          <a:pPr>
            <a:lnSpc>
              <a:spcPct val="100000"/>
            </a:lnSpc>
          </a:pPr>
          <a:r>
            <a:rPr lang="en-US" b="1" dirty="0"/>
            <a:t>23% of patients screened for OUD of all patients seen last quarter</a:t>
          </a:r>
        </a:p>
        <a:p>
          <a:pPr>
            <a:lnSpc>
              <a:spcPct val="100000"/>
            </a:lnSpc>
          </a:pPr>
          <a:endParaRPr lang="en-US" b="1" dirty="0"/>
        </a:p>
        <a:p>
          <a:pPr>
            <a:lnSpc>
              <a:spcPct val="100000"/>
            </a:lnSpc>
          </a:pPr>
          <a:r>
            <a:rPr lang="en-US" b="1" dirty="0"/>
            <a:t>Or only 4%...</a:t>
          </a:r>
        </a:p>
      </dgm:t>
    </dgm:pt>
    <dgm:pt modelId="{B114FE5F-BBBE-4687-B38D-DA6A83ECFBEA}" type="parTrans" cxnId="{1909ACC8-84EC-44C7-93C9-8EDAFAE44F54}">
      <dgm:prSet/>
      <dgm:spPr/>
      <dgm:t>
        <a:bodyPr/>
        <a:lstStyle/>
        <a:p>
          <a:endParaRPr lang="en-US" sz="2800" b="1"/>
        </a:p>
      </dgm:t>
    </dgm:pt>
    <dgm:pt modelId="{CD6E679B-A2D4-458D-BD17-B0E120580869}" type="sibTrans" cxnId="{1909ACC8-84EC-44C7-93C9-8EDAFAE44F54}">
      <dgm:prSet/>
      <dgm:spPr/>
      <dgm:t>
        <a:bodyPr/>
        <a:lstStyle/>
        <a:p>
          <a:pPr>
            <a:lnSpc>
              <a:spcPct val="100000"/>
            </a:lnSpc>
          </a:pPr>
          <a:endParaRPr lang="en-US" b="1"/>
        </a:p>
      </dgm:t>
    </dgm:pt>
    <dgm:pt modelId="{00408E27-8C5B-41B6-96EF-FA12CD8B5B09}">
      <dgm:prSet/>
      <dgm:spPr/>
      <dgm:t>
        <a:bodyPr/>
        <a:lstStyle/>
        <a:p>
          <a:pPr>
            <a:lnSpc>
              <a:spcPct val="100000"/>
            </a:lnSpc>
          </a:pPr>
          <a:r>
            <a:rPr lang="en-US" b="1" dirty="0"/>
            <a:t>97% of patients had 1 follow up visit within 14 days of starting bup/naltrexone</a:t>
          </a:r>
        </a:p>
      </dgm:t>
    </dgm:pt>
    <dgm:pt modelId="{E5B0BFDE-B477-4E88-A5F1-BEBD8E31DE5A}" type="parTrans" cxnId="{876CC4AA-E8C8-4B88-AB20-AF336BB2C330}">
      <dgm:prSet/>
      <dgm:spPr/>
      <dgm:t>
        <a:bodyPr/>
        <a:lstStyle/>
        <a:p>
          <a:endParaRPr lang="en-US" sz="2800" b="1"/>
        </a:p>
      </dgm:t>
    </dgm:pt>
    <dgm:pt modelId="{E53D0929-D9E3-4793-BF1C-51C9BA31EDF4}" type="sibTrans" cxnId="{876CC4AA-E8C8-4B88-AB20-AF336BB2C330}">
      <dgm:prSet/>
      <dgm:spPr/>
      <dgm:t>
        <a:bodyPr/>
        <a:lstStyle/>
        <a:p>
          <a:pPr>
            <a:lnSpc>
              <a:spcPct val="100000"/>
            </a:lnSpc>
          </a:pPr>
          <a:endParaRPr lang="en-US" b="1"/>
        </a:p>
      </dgm:t>
    </dgm:pt>
    <dgm:pt modelId="{900D6AD6-AC48-4187-98C7-37CA24F831E7}">
      <dgm:prSet/>
      <dgm:spPr/>
      <dgm:t>
        <a:bodyPr/>
        <a:lstStyle/>
        <a:p>
          <a:pPr>
            <a:lnSpc>
              <a:spcPct val="100000"/>
            </a:lnSpc>
          </a:pPr>
          <a:r>
            <a:rPr lang="en-US" b="1" dirty="0"/>
            <a:t>99% of patients had 2 follow-up visits in 30 days of initial prescription </a:t>
          </a:r>
        </a:p>
      </dgm:t>
    </dgm:pt>
    <dgm:pt modelId="{C5D8B4BB-909F-4D79-92A9-4332970A47E2}" type="parTrans" cxnId="{919A6DCA-1690-42A8-ADED-980CB27A4A3E}">
      <dgm:prSet/>
      <dgm:spPr/>
      <dgm:t>
        <a:bodyPr/>
        <a:lstStyle/>
        <a:p>
          <a:endParaRPr lang="en-US" sz="2800" b="1"/>
        </a:p>
      </dgm:t>
    </dgm:pt>
    <dgm:pt modelId="{4AC3A479-0A7E-437B-9EC1-6594473BA2F6}" type="sibTrans" cxnId="{919A6DCA-1690-42A8-ADED-980CB27A4A3E}">
      <dgm:prSet/>
      <dgm:spPr/>
      <dgm:t>
        <a:bodyPr/>
        <a:lstStyle/>
        <a:p>
          <a:pPr>
            <a:lnSpc>
              <a:spcPct val="100000"/>
            </a:lnSpc>
          </a:pPr>
          <a:endParaRPr lang="en-US" b="1"/>
        </a:p>
      </dgm:t>
    </dgm:pt>
    <dgm:pt modelId="{26E06752-C68F-490B-B134-091367EC9629}">
      <dgm:prSet/>
      <dgm:spPr/>
      <dgm:t>
        <a:bodyPr/>
        <a:lstStyle/>
        <a:p>
          <a:pPr>
            <a:lnSpc>
              <a:spcPct val="100000"/>
            </a:lnSpc>
          </a:pPr>
          <a:r>
            <a:rPr lang="en-US" b="1" dirty="0"/>
            <a:t>82% patients prescribed bup/naltrexone received urine toxicology test within 3 days of starting medication</a:t>
          </a:r>
        </a:p>
      </dgm:t>
    </dgm:pt>
    <dgm:pt modelId="{2C0F34A3-60A1-47E8-831A-7303A229F614}" type="parTrans" cxnId="{D91613D8-D1FC-4201-802B-A396E7A2CBA7}">
      <dgm:prSet/>
      <dgm:spPr/>
      <dgm:t>
        <a:bodyPr/>
        <a:lstStyle/>
        <a:p>
          <a:endParaRPr lang="en-US" sz="2800" b="1"/>
        </a:p>
      </dgm:t>
    </dgm:pt>
    <dgm:pt modelId="{A6EE9100-D8D1-4048-9E0E-8291DFA61B85}" type="sibTrans" cxnId="{D91613D8-D1FC-4201-802B-A396E7A2CBA7}">
      <dgm:prSet/>
      <dgm:spPr/>
      <dgm:t>
        <a:bodyPr/>
        <a:lstStyle/>
        <a:p>
          <a:endParaRPr lang="en-US" b="1"/>
        </a:p>
      </dgm:t>
    </dgm:pt>
    <dgm:pt modelId="{D9F6B3CE-0CA6-4C5F-BF2C-D4A22D38CCA8}" type="pres">
      <dgm:prSet presAssocID="{C166F7D9-032D-4445-9050-ED8E973F083A}" presName="root" presStyleCnt="0">
        <dgm:presLayoutVars>
          <dgm:dir/>
          <dgm:resizeHandles val="exact"/>
        </dgm:presLayoutVars>
      </dgm:prSet>
      <dgm:spPr/>
    </dgm:pt>
    <dgm:pt modelId="{0EEC8C57-E1C8-4600-9671-A59F6559ACE6}" type="pres">
      <dgm:prSet presAssocID="{C166F7D9-032D-4445-9050-ED8E973F083A}" presName="container" presStyleCnt="0">
        <dgm:presLayoutVars>
          <dgm:dir/>
          <dgm:resizeHandles val="exact"/>
        </dgm:presLayoutVars>
      </dgm:prSet>
      <dgm:spPr/>
    </dgm:pt>
    <dgm:pt modelId="{0909ABEB-00C5-4E84-8D66-617B4EAA6B1F}" type="pres">
      <dgm:prSet presAssocID="{CF78274E-326C-4172-82B4-B6A1A70F5706}" presName="compNode" presStyleCnt="0"/>
      <dgm:spPr/>
    </dgm:pt>
    <dgm:pt modelId="{0A5323A9-F3FD-46F9-B063-8F96885D6988}" type="pres">
      <dgm:prSet presAssocID="{CF78274E-326C-4172-82B4-B6A1A70F5706}" presName="iconBgRect" presStyleLbl="bgShp" presStyleIdx="0" presStyleCnt="6"/>
      <dgm:spPr/>
    </dgm:pt>
    <dgm:pt modelId="{70D148C1-E54D-48A8-8BE1-D32FCBAF8C34}" type="pres">
      <dgm:prSet presAssocID="{CF78274E-326C-4172-82B4-B6A1A70F570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4DAAF286-B382-4196-B0FE-68D990E5D6AF}" type="pres">
      <dgm:prSet presAssocID="{CF78274E-326C-4172-82B4-B6A1A70F5706}" presName="spaceRect" presStyleCnt="0"/>
      <dgm:spPr/>
    </dgm:pt>
    <dgm:pt modelId="{5988EB33-5FF9-4F7A-B572-A236D374B4A4}" type="pres">
      <dgm:prSet presAssocID="{CF78274E-326C-4172-82B4-B6A1A70F5706}" presName="textRect" presStyleLbl="revTx" presStyleIdx="0" presStyleCnt="6">
        <dgm:presLayoutVars>
          <dgm:chMax val="1"/>
          <dgm:chPref val="1"/>
        </dgm:presLayoutVars>
      </dgm:prSet>
      <dgm:spPr/>
    </dgm:pt>
    <dgm:pt modelId="{1D07920F-813C-4B2D-8D40-256C63939902}" type="pres">
      <dgm:prSet presAssocID="{54011A67-EEB0-4552-8C99-C6B4647D9C38}" presName="sibTrans" presStyleLbl="sibTrans2D1" presStyleIdx="0" presStyleCnt="0"/>
      <dgm:spPr/>
    </dgm:pt>
    <dgm:pt modelId="{68A11E07-FA28-4438-A13D-E2238A84EA79}" type="pres">
      <dgm:prSet presAssocID="{88A689E9-C7FA-40E2-89ED-9596EA458653}" presName="compNode" presStyleCnt="0"/>
      <dgm:spPr/>
    </dgm:pt>
    <dgm:pt modelId="{59DE7696-B409-4E4A-B8AB-45AB7F0738DC}" type="pres">
      <dgm:prSet presAssocID="{88A689E9-C7FA-40E2-89ED-9596EA458653}" presName="iconBgRect" presStyleLbl="bgShp" presStyleIdx="1" presStyleCnt="6"/>
      <dgm:spPr/>
    </dgm:pt>
    <dgm:pt modelId="{505EF022-8124-4053-B83A-9B71C5A68079}" type="pres">
      <dgm:prSet presAssocID="{88A689E9-C7FA-40E2-89ED-9596EA45865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dney"/>
        </a:ext>
      </dgm:extLst>
    </dgm:pt>
    <dgm:pt modelId="{A94E03EF-D6BE-4D51-B995-CE1B1645BA05}" type="pres">
      <dgm:prSet presAssocID="{88A689E9-C7FA-40E2-89ED-9596EA458653}" presName="spaceRect" presStyleCnt="0"/>
      <dgm:spPr/>
    </dgm:pt>
    <dgm:pt modelId="{D4DF9B1F-EFEB-4B8A-8A00-D7E263EB2CC2}" type="pres">
      <dgm:prSet presAssocID="{88A689E9-C7FA-40E2-89ED-9596EA458653}" presName="textRect" presStyleLbl="revTx" presStyleIdx="1" presStyleCnt="6">
        <dgm:presLayoutVars>
          <dgm:chMax val="1"/>
          <dgm:chPref val="1"/>
        </dgm:presLayoutVars>
      </dgm:prSet>
      <dgm:spPr/>
    </dgm:pt>
    <dgm:pt modelId="{A772F55F-A5AF-414A-82F0-36C351EAC0BD}" type="pres">
      <dgm:prSet presAssocID="{2F741D17-783D-4FE2-A5D2-424334B32DF7}" presName="sibTrans" presStyleLbl="sibTrans2D1" presStyleIdx="0" presStyleCnt="0"/>
      <dgm:spPr/>
    </dgm:pt>
    <dgm:pt modelId="{5BEFE35B-FDD9-4D94-A022-339ECE5D1A0A}" type="pres">
      <dgm:prSet presAssocID="{EC192C65-0473-47EA-9A5B-92E15ACD36DE}" presName="compNode" presStyleCnt="0"/>
      <dgm:spPr/>
    </dgm:pt>
    <dgm:pt modelId="{10484904-DDDE-4935-A4DF-8D0776D4FA23}" type="pres">
      <dgm:prSet presAssocID="{EC192C65-0473-47EA-9A5B-92E15ACD36DE}" presName="iconBgRect" presStyleLbl="bgShp" presStyleIdx="2" presStyleCnt="6"/>
      <dgm:spPr/>
    </dgm:pt>
    <dgm:pt modelId="{E0FDE286-B97E-4406-A7F6-8C40B42EC2BC}" type="pres">
      <dgm:prSet presAssocID="{EC192C65-0473-47EA-9A5B-92E15ACD36D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901A6574-35FC-488E-B59A-7DF117F891A1}" type="pres">
      <dgm:prSet presAssocID="{EC192C65-0473-47EA-9A5B-92E15ACD36DE}" presName="spaceRect" presStyleCnt="0"/>
      <dgm:spPr/>
    </dgm:pt>
    <dgm:pt modelId="{D670EDB2-6982-4CE0-88E1-C0EB90510D0D}" type="pres">
      <dgm:prSet presAssocID="{EC192C65-0473-47EA-9A5B-92E15ACD36DE}" presName="textRect" presStyleLbl="revTx" presStyleIdx="2" presStyleCnt="6">
        <dgm:presLayoutVars>
          <dgm:chMax val="1"/>
          <dgm:chPref val="1"/>
        </dgm:presLayoutVars>
      </dgm:prSet>
      <dgm:spPr/>
    </dgm:pt>
    <dgm:pt modelId="{E2DCC937-EA88-49E1-A034-4CE681420401}" type="pres">
      <dgm:prSet presAssocID="{CD6E679B-A2D4-458D-BD17-B0E120580869}" presName="sibTrans" presStyleLbl="sibTrans2D1" presStyleIdx="0" presStyleCnt="0"/>
      <dgm:spPr/>
    </dgm:pt>
    <dgm:pt modelId="{E4C3629B-A69A-447C-99A3-E756577A38A4}" type="pres">
      <dgm:prSet presAssocID="{00408E27-8C5B-41B6-96EF-FA12CD8B5B09}" presName="compNode" presStyleCnt="0"/>
      <dgm:spPr/>
    </dgm:pt>
    <dgm:pt modelId="{5323A931-21D6-482D-8238-25E609258D1A}" type="pres">
      <dgm:prSet presAssocID="{00408E27-8C5B-41B6-96EF-FA12CD8B5B09}" presName="iconBgRect" presStyleLbl="bgShp" presStyleIdx="3" presStyleCnt="6"/>
      <dgm:spPr/>
    </dgm:pt>
    <dgm:pt modelId="{73EE6AEE-6659-47B4-98A5-6ABDD0EC257E}" type="pres">
      <dgm:prSet presAssocID="{00408E27-8C5B-41B6-96EF-FA12CD8B5B0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49431B90-62EB-4413-AB56-76FCF35E55FA}" type="pres">
      <dgm:prSet presAssocID="{00408E27-8C5B-41B6-96EF-FA12CD8B5B09}" presName="spaceRect" presStyleCnt="0"/>
      <dgm:spPr/>
    </dgm:pt>
    <dgm:pt modelId="{201B93C7-6D84-4977-9C51-4B5677E2D994}" type="pres">
      <dgm:prSet presAssocID="{00408E27-8C5B-41B6-96EF-FA12CD8B5B09}" presName="textRect" presStyleLbl="revTx" presStyleIdx="3" presStyleCnt="6">
        <dgm:presLayoutVars>
          <dgm:chMax val="1"/>
          <dgm:chPref val="1"/>
        </dgm:presLayoutVars>
      </dgm:prSet>
      <dgm:spPr/>
    </dgm:pt>
    <dgm:pt modelId="{783A6E2D-3294-490D-9B66-B4114831E7A0}" type="pres">
      <dgm:prSet presAssocID="{E53D0929-D9E3-4793-BF1C-51C9BA31EDF4}" presName="sibTrans" presStyleLbl="sibTrans2D1" presStyleIdx="0" presStyleCnt="0"/>
      <dgm:spPr/>
    </dgm:pt>
    <dgm:pt modelId="{7EB39A52-79A5-4876-855D-7BD2E411E3A3}" type="pres">
      <dgm:prSet presAssocID="{900D6AD6-AC48-4187-98C7-37CA24F831E7}" presName="compNode" presStyleCnt="0"/>
      <dgm:spPr/>
    </dgm:pt>
    <dgm:pt modelId="{C792459E-EAD2-4DFC-B601-6CB4B8C36454}" type="pres">
      <dgm:prSet presAssocID="{900D6AD6-AC48-4187-98C7-37CA24F831E7}" presName="iconBgRect" presStyleLbl="bgShp" presStyleIdx="4" presStyleCnt="6"/>
      <dgm:spPr/>
    </dgm:pt>
    <dgm:pt modelId="{1F944AF2-85CC-427B-AF85-10B12D0FFA33}" type="pres">
      <dgm:prSet presAssocID="{900D6AD6-AC48-4187-98C7-37CA24F831E7}"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tor"/>
        </a:ext>
      </dgm:extLst>
    </dgm:pt>
    <dgm:pt modelId="{EAE016E7-9D02-47B1-9610-979F48152361}" type="pres">
      <dgm:prSet presAssocID="{900D6AD6-AC48-4187-98C7-37CA24F831E7}" presName="spaceRect" presStyleCnt="0"/>
      <dgm:spPr/>
    </dgm:pt>
    <dgm:pt modelId="{643AFE4B-D05C-4C6A-A818-CA9212D33F82}" type="pres">
      <dgm:prSet presAssocID="{900D6AD6-AC48-4187-98C7-37CA24F831E7}" presName="textRect" presStyleLbl="revTx" presStyleIdx="4" presStyleCnt="6">
        <dgm:presLayoutVars>
          <dgm:chMax val="1"/>
          <dgm:chPref val="1"/>
        </dgm:presLayoutVars>
      </dgm:prSet>
      <dgm:spPr/>
    </dgm:pt>
    <dgm:pt modelId="{2ED2C5D1-6D6B-41D4-B716-31F96E85061E}" type="pres">
      <dgm:prSet presAssocID="{4AC3A479-0A7E-437B-9EC1-6594473BA2F6}" presName="sibTrans" presStyleLbl="sibTrans2D1" presStyleIdx="0" presStyleCnt="0"/>
      <dgm:spPr/>
    </dgm:pt>
    <dgm:pt modelId="{DE4304B5-2479-4AA0-893B-9C6EB3A31313}" type="pres">
      <dgm:prSet presAssocID="{26E06752-C68F-490B-B134-091367EC9629}" presName="compNode" presStyleCnt="0"/>
      <dgm:spPr/>
    </dgm:pt>
    <dgm:pt modelId="{42FFAB9B-3759-4F8D-B33A-208903A49761}" type="pres">
      <dgm:prSet presAssocID="{26E06752-C68F-490B-B134-091367EC9629}" presName="iconBgRect" presStyleLbl="bgShp" presStyleIdx="5" presStyleCnt="6"/>
      <dgm:spPr/>
    </dgm:pt>
    <dgm:pt modelId="{C576FB41-6A98-4F17-A861-FA65FB959EBD}" type="pres">
      <dgm:prSet presAssocID="{26E06752-C68F-490B-B134-091367EC962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Needle"/>
        </a:ext>
      </dgm:extLst>
    </dgm:pt>
    <dgm:pt modelId="{F8774257-B5BA-45F7-9455-AB400EFBD354}" type="pres">
      <dgm:prSet presAssocID="{26E06752-C68F-490B-B134-091367EC9629}" presName="spaceRect" presStyleCnt="0"/>
      <dgm:spPr/>
    </dgm:pt>
    <dgm:pt modelId="{5BB6C5F0-824C-4BD0-9813-F996B294E098}" type="pres">
      <dgm:prSet presAssocID="{26E06752-C68F-490B-B134-091367EC9629}" presName="textRect" presStyleLbl="revTx" presStyleIdx="5" presStyleCnt="6">
        <dgm:presLayoutVars>
          <dgm:chMax val="1"/>
          <dgm:chPref val="1"/>
        </dgm:presLayoutVars>
      </dgm:prSet>
      <dgm:spPr/>
    </dgm:pt>
  </dgm:ptLst>
  <dgm:cxnLst>
    <dgm:cxn modelId="{1318D42C-1B22-4B28-B389-4B1AAF0CE69B}" type="presOf" srcId="{2F741D17-783D-4FE2-A5D2-424334B32DF7}" destId="{A772F55F-A5AF-414A-82F0-36C351EAC0BD}" srcOrd="0" destOrd="0" presId="urn:microsoft.com/office/officeart/2018/2/layout/IconCircleList"/>
    <dgm:cxn modelId="{1B72CD61-18BB-43E9-9440-2FB72D828280}" type="presOf" srcId="{26E06752-C68F-490B-B134-091367EC9629}" destId="{5BB6C5F0-824C-4BD0-9813-F996B294E098}" srcOrd="0" destOrd="0" presId="urn:microsoft.com/office/officeart/2018/2/layout/IconCircleList"/>
    <dgm:cxn modelId="{9672F663-EFBB-4880-90A3-525DA1606B3F}" type="presOf" srcId="{E53D0929-D9E3-4793-BF1C-51C9BA31EDF4}" destId="{783A6E2D-3294-490D-9B66-B4114831E7A0}" srcOrd="0" destOrd="0" presId="urn:microsoft.com/office/officeart/2018/2/layout/IconCircleList"/>
    <dgm:cxn modelId="{A9E09F4A-8496-4C04-9E04-49DD200D7D56}" type="presOf" srcId="{CF78274E-326C-4172-82B4-B6A1A70F5706}" destId="{5988EB33-5FF9-4F7A-B572-A236D374B4A4}" srcOrd="0" destOrd="0" presId="urn:microsoft.com/office/officeart/2018/2/layout/IconCircleList"/>
    <dgm:cxn modelId="{CA3DC74A-C045-4FAE-8BEB-5ECD9AA50427}" srcId="{C166F7D9-032D-4445-9050-ED8E973F083A}" destId="{88A689E9-C7FA-40E2-89ED-9596EA458653}" srcOrd="1" destOrd="0" parTransId="{6495B4B1-D613-426F-B12D-487BB016B3C1}" sibTransId="{2F741D17-783D-4FE2-A5D2-424334B32DF7}"/>
    <dgm:cxn modelId="{E9A0F86E-BE45-4B3C-9C9B-C212C924ED64}" type="presOf" srcId="{900D6AD6-AC48-4187-98C7-37CA24F831E7}" destId="{643AFE4B-D05C-4C6A-A818-CA9212D33F82}" srcOrd="0" destOrd="0" presId="urn:microsoft.com/office/officeart/2018/2/layout/IconCircleList"/>
    <dgm:cxn modelId="{8E940B79-8331-4D39-8DBF-3430E2F097F8}" type="presOf" srcId="{00408E27-8C5B-41B6-96EF-FA12CD8B5B09}" destId="{201B93C7-6D84-4977-9C51-4B5677E2D994}" srcOrd="0" destOrd="0" presId="urn:microsoft.com/office/officeart/2018/2/layout/IconCircleList"/>
    <dgm:cxn modelId="{26341589-4E11-44D8-B46F-FFA2E8F806B9}" type="presOf" srcId="{54011A67-EEB0-4552-8C99-C6B4647D9C38}" destId="{1D07920F-813C-4B2D-8D40-256C63939902}" srcOrd="0" destOrd="0" presId="urn:microsoft.com/office/officeart/2018/2/layout/IconCircleList"/>
    <dgm:cxn modelId="{876CC4AA-E8C8-4B88-AB20-AF336BB2C330}" srcId="{C166F7D9-032D-4445-9050-ED8E973F083A}" destId="{00408E27-8C5B-41B6-96EF-FA12CD8B5B09}" srcOrd="3" destOrd="0" parTransId="{E5B0BFDE-B477-4E88-A5F1-BEBD8E31DE5A}" sibTransId="{E53D0929-D9E3-4793-BF1C-51C9BA31EDF4}"/>
    <dgm:cxn modelId="{92A440B3-9D7A-42B2-AC6E-D1C32A5FD863}" type="presOf" srcId="{EC192C65-0473-47EA-9A5B-92E15ACD36DE}" destId="{D670EDB2-6982-4CE0-88E1-C0EB90510D0D}" srcOrd="0" destOrd="0" presId="urn:microsoft.com/office/officeart/2018/2/layout/IconCircleList"/>
    <dgm:cxn modelId="{B8184DB5-1D89-473F-8022-B1E060E954E7}" type="presOf" srcId="{4AC3A479-0A7E-437B-9EC1-6594473BA2F6}" destId="{2ED2C5D1-6D6B-41D4-B716-31F96E85061E}" srcOrd="0" destOrd="0" presId="urn:microsoft.com/office/officeart/2018/2/layout/IconCircleList"/>
    <dgm:cxn modelId="{1909ACC8-84EC-44C7-93C9-8EDAFAE44F54}" srcId="{C166F7D9-032D-4445-9050-ED8E973F083A}" destId="{EC192C65-0473-47EA-9A5B-92E15ACD36DE}" srcOrd="2" destOrd="0" parTransId="{B114FE5F-BBBE-4687-B38D-DA6A83ECFBEA}" sibTransId="{CD6E679B-A2D4-458D-BD17-B0E120580869}"/>
    <dgm:cxn modelId="{919A6DCA-1690-42A8-ADED-980CB27A4A3E}" srcId="{C166F7D9-032D-4445-9050-ED8E973F083A}" destId="{900D6AD6-AC48-4187-98C7-37CA24F831E7}" srcOrd="4" destOrd="0" parTransId="{C5D8B4BB-909F-4D79-92A9-4332970A47E2}" sibTransId="{4AC3A479-0A7E-437B-9EC1-6594473BA2F6}"/>
    <dgm:cxn modelId="{83CE8FD5-B27D-405A-806B-AAAE7A5C8D0E}" type="presOf" srcId="{CD6E679B-A2D4-458D-BD17-B0E120580869}" destId="{E2DCC937-EA88-49E1-A034-4CE681420401}" srcOrd="0" destOrd="0" presId="urn:microsoft.com/office/officeart/2018/2/layout/IconCircleList"/>
    <dgm:cxn modelId="{D91613D8-D1FC-4201-802B-A396E7A2CBA7}" srcId="{C166F7D9-032D-4445-9050-ED8E973F083A}" destId="{26E06752-C68F-490B-B134-091367EC9629}" srcOrd="5" destOrd="0" parTransId="{2C0F34A3-60A1-47E8-831A-7303A229F614}" sibTransId="{A6EE9100-D8D1-4048-9E0E-8291DFA61B85}"/>
    <dgm:cxn modelId="{782192E0-F4F7-40D8-BC32-9959D877A9F6}" srcId="{C166F7D9-032D-4445-9050-ED8E973F083A}" destId="{CF78274E-326C-4172-82B4-B6A1A70F5706}" srcOrd="0" destOrd="0" parTransId="{F319C400-1B39-4D08-B83C-0CDF20A65F4A}" sibTransId="{54011A67-EEB0-4552-8C99-C6B4647D9C38}"/>
    <dgm:cxn modelId="{9F44BAE7-720F-4D4C-98E8-013EAC80AFE8}" type="presOf" srcId="{C166F7D9-032D-4445-9050-ED8E973F083A}" destId="{D9F6B3CE-0CA6-4C5F-BF2C-D4A22D38CCA8}" srcOrd="0" destOrd="0" presId="urn:microsoft.com/office/officeart/2018/2/layout/IconCircleList"/>
    <dgm:cxn modelId="{E95E87F6-3A85-4D60-B1F6-7777C5048A71}" type="presOf" srcId="{88A689E9-C7FA-40E2-89ED-9596EA458653}" destId="{D4DF9B1F-EFEB-4B8A-8A00-D7E263EB2CC2}" srcOrd="0" destOrd="0" presId="urn:microsoft.com/office/officeart/2018/2/layout/IconCircleList"/>
    <dgm:cxn modelId="{22D3D900-259B-4906-84E5-57B3F88FE707}" type="presParOf" srcId="{D9F6B3CE-0CA6-4C5F-BF2C-D4A22D38CCA8}" destId="{0EEC8C57-E1C8-4600-9671-A59F6559ACE6}" srcOrd="0" destOrd="0" presId="urn:microsoft.com/office/officeart/2018/2/layout/IconCircleList"/>
    <dgm:cxn modelId="{148F00F9-B5E1-49A3-A550-ABFFD0CD9847}" type="presParOf" srcId="{0EEC8C57-E1C8-4600-9671-A59F6559ACE6}" destId="{0909ABEB-00C5-4E84-8D66-617B4EAA6B1F}" srcOrd="0" destOrd="0" presId="urn:microsoft.com/office/officeart/2018/2/layout/IconCircleList"/>
    <dgm:cxn modelId="{23A3862E-99B0-46AE-B1CF-F7DE7FA821B6}" type="presParOf" srcId="{0909ABEB-00C5-4E84-8D66-617B4EAA6B1F}" destId="{0A5323A9-F3FD-46F9-B063-8F96885D6988}" srcOrd="0" destOrd="0" presId="urn:microsoft.com/office/officeart/2018/2/layout/IconCircleList"/>
    <dgm:cxn modelId="{73FE0794-06BF-461C-9AA2-5BB0D965828A}" type="presParOf" srcId="{0909ABEB-00C5-4E84-8D66-617B4EAA6B1F}" destId="{70D148C1-E54D-48A8-8BE1-D32FCBAF8C34}" srcOrd="1" destOrd="0" presId="urn:microsoft.com/office/officeart/2018/2/layout/IconCircleList"/>
    <dgm:cxn modelId="{817DDFBE-23E1-494C-A26B-677181EB0835}" type="presParOf" srcId="{0909ABEB-00C5-4E84-8D66-617B4EAA6B1F}" destId="{4DAAF286-B382-4196-B0FE-68D990E5D6AF}" srcOrd="2" destOrd="0" presId="urn:microsoft.com/office/officeart/2018/2/layout/IconCircleList"/>
    <dgm:cxn modelId="{8B6D7BC6-6707-402A-90B8-730C53CD6306}" type="presParOf" srcId="{0909ABEB-00C5-4E84-8D66-617B4EAA6B1F}" destId="{5988EB33-5FF9-4F7A-B572-A236D374B4A4}" srcOrd="3" destOrd="0" presId="urn:microsoft.com/office/officeart/2018/2/layout/IconCircleList"/>
    <dgm:cxn modelId="{08E4110F-39D8-4743-BE94-7D5C64696D46}" type="presParOf" srcId="{0EEC8C57-E1C8-4600-9671-A59F6559ACE6}" destId="{1D07920F-813C-4B2D-8D40-256C63939902}" srcOrd="1" destOrd="0" presId="urn:microsoft.com/office/officeart/2018/2/layout/IconCircleList"/>
    <dgm:cxn modelId="{7E0A8F22-4306-4DB4-BF2E-B8907F79F6DC}" type="presParOf" srcId="{0EEC8C57-E1C8-4600-9671-A59F6559ACE6}" destId="{68A11E07-FA28-4438-A13D-E2238A84EA79}" srcOrd="2" destOrd="0" presId="urn:microsoft.com/office/officeart/2018/2/layout/IconCircleList"/>
    <dgm:cxn modelId="{05FE9543-2735-455F-8FED-72E8B27E73A5}" type="presParOf" srcId="{68A11E07-FA28-4438-A13D-E2238A84EA79}" destId="{59DE7696-B409-4E4A-B8AB-45AB7F0738DC}" srcOrd="0" destOrd="0" presId="urn:microsoft.com/office/officeart/2018/2/layout/IconCircleList"/>
    <dgm:cxn modelId="{57866EC7-7E5F-47BE-8CF8-A515F8504544}" type="presParOf" srcId="{68A11E07-FA28-4438-A13D-E2238A84EA79}" destId="{505EF022-8124-4053-B83A-9B71C5A68079}" srcOrd="1" destOrd="0" presId="urn:microsoft.com/office/officeart/2018/2/layout/IconCircleList"/>
    <dgm:cxn modelId="{B7F8F6A8-F6E5-4B8A-8028-EAFF205AFE4C}" type="presParOf" srcId="{68A11E07-FA28-4438-A13D-E2238A84EA79}" destId="{A94E03EF-D6BE-4D51-B995-CE1B1645BA05}" srcOrd="2" destOrd="0" presId="urn:microsoft.com/office/officeart/2018/2/layout/IconCircleList"/>
    <dgm:cxn modelId="{B17D70F1-4635-4D52-B172-1A3A965FB360}" type="presParOf" srcId="{68A11E07-FA28-4438-A13D-E2238A84EA79}" destId="{D4DF9B1F-EFEB-4B8A-8A00-D7E263EB2CC2}" srcOrd="3" destOrd="0" presId="urn:microsoft.com/office/officeart/2018/2/layout/IconCircleList"/>
    <dgm:cxn modelId="{116AA8C5-61AA-4A3A-A3A6-D48DD7F59123}" type="presParOf" srcId="{0EEC8C57-E1C8-4600-9671-A59F6559ACE6}" destId="{A772F55F-A5AF-414A-82F0-36C351EAC0BD}" srcOrd="3" destOrd="0" presId="urn:microsoft.com/office/officeart/2018/2/layout/IconCircleList"/>
    <dgm:cxn modelId="{6E0D4A38-9EE0-4B22-9EF8-03B76B7922BB}" type="presParOf" srcId="{0EEC8C57-E1C8-4600-9671-A59F6559ACE6}" destId="{5BEFE35B-FDD9-4D94-A022-339ECE5D1A0A}" srcOrd="4" destOrd="0" presId="urn:microsoft.com/office/officeart/2018/2/layout/IconCircleList"/>
    <dgm:cxn modelId="{B5654E71-A601-4808-97FA-40118625F38D}" type="presParOf" srcId="{5BEFE35B-FDD9-4D94-A022-339ECE5D1A0A}" destId="{10484904-DDDE-4935-A4DF-8D0776D4FA23}" srcOrd="0" destOrd="0" presId="urn:microsoft.com/office/officeart/2018/2/layout/IconCircleList"/>
    <dgm:cxn modelId="{EFE08452-E651-41A3-82A5-BB8E4508E21D}" type="presParOf" srcId="{5BEFE35B-FDD9-4D94-A022-339ECE5D1A0A}" destId="{E0FDE286-B97E-4406-A7F6-8C40B42EC2BC}" srcOrd="1" destOrd="0" presId="urn:microsoft.com/office/officeart/2018/2/layout/IconCircleList"/>
    <dgm:cxn modelId="{D8125257-0BC6-4470-B48F-F91187A43509}" type="presParOf" srcId="{5BEFE35B-FDD9-4D94-A022-339ECE5D1A0A}" destId="{901A6574-35FC-488E-B59A-7DF117F891A1}" srcOrd="2" destOrd="0" presId="urn:microsoft.com/office/officeart/2018/2/layout/IconCircleList"/>
    <dgm:cxn modelId="{94A61087-5680-4FC6-9566-84F22F9E5611}" type="presParOf" srcId="{5BEFE35B-FDD9-4D94-A022-339ECE5D1A0A}" destId="{D670EDB2-6982-4CE0-88E1-C0EB90510D0D}" srcOrd="3" destOrd="0" presId="urn:microsoft.com/office/officeart/2018/2/layout/IconCircleList"/>
    <dgm:cxn modelId="{E02136D3-4DEE-48FC-9EDD-F49D88905AD9}" type="presParOf" srcId="{0EEC8C57-E1C8-4600-9671-A59F6559ACE6}" destId="{E2DCC937-EA88-49E1-A034-4CE681420401}" srcOrd="5" destOrd="0" presId="urn:microsoft.com/office/officeart/2018/2/layout/IconCircleList"/>
    <dgm:cxn modelId="{E0A86E08-2CC0-4778-AACB-4484DE93F85B}" type="presParOf" srcId="{0EEC8C57-E1C8-4600-9671-A59F6559ACE6}" destId="{E4C3629B-A69A-447C-99A3-E756577A38A4}" srcOrd="6" destOrd="0" presId="urn:microsoft.com/office/officeart/2018/2/layout/IconCircleList"/>
    <dgm:cxn modelId="{E57A18A3-449F-4C1D-9388-D6522D615F49}" type="presParOf" srcId="{E4C3629B-A69A-447C-99A3-E756577A38A4}" destId="{5323A931-21D6-482D-8238-25E609258D1A}" srcOrd="0" destOrd="0" presId="urn:microsoft.com/office/officeart/2018/2/layout/IconCircleList"/>
    <dgm:cxn modelId="{E2250A55-9597-4F8F-B878-285B28DB2C31}" type="presParOf" srcId="{E4C3629B-A69A-447C-99A3-E756577A38A4}" destId="{73EE6AEE-6659-47B4-98A5-6ABDD0EC257E}" srcOrd="1" destOrd="0" presId="urn:microsoft.com/office/officeart/2018/2/layout/IconCircleList"/>
    <dgm:cxn modelId="{7C8F87F2-2CF6-4AFF-ADCF-78EEC0E036F7}" type="presParOf" srcId="{E4C3629B-A69A-447C-99A3-E756577A38A4}" destId="{49431B90-62EB-4413-AB56-76FCF35E55FA}" srcOrd="2" destOrd="0" presId="urn:microsoft.com/office/officeart/2018/2/layout/IconCircleList"/>
    <dgm:cxn modelId="{B94946D3-CDEA-489F-BF91-7B76F9AE1FCE}" type="presParOf" srcId="{E4C3629B-A69A-447C-99A3-E756577A38A4}" destId="{201B93C7-6D84-4977-9C51-4B5677E2D994}" srcOrd="3" destOrd="0" presId="urn:microsoft.com/office/officeart/2018/2/layout/IconCircleList"/>
    <dgm:cxn modelId="{14681B9C-29B8-4BBF-95BD-019F281A3075}" type="presParOf" srcId="{0EEC8C57-E1C8-4600-9671-A59F6559ACE6}" destId="{783A6E2D-3294-490D-9B66-B4114831E7A0}" srcOrd="7" destOrd="0" presId="urn:microsoft.com/office/officeart/2018/2/layout/IconCircleList"/>
    <dgm:cxn modelId="{3E010C1F-49A5-4455-8E53-3D81EB828B3C}" type="presParOf" srcId="{0EEC8C57-E1C8-4600-9671-A59F6559ACE6}" destId="{7EB39A52-79A5-4876-855D-7BD2E411E3A3}" srcOrd="8" destOrd="0" presId="urn:microsoft.com/office/officeart/2018/2/layout/IconCircleList"/>
    <dgm:cxn modelId="{33A0F418-B22F-42CC-B984-4327AE941C57}" type="presParOf" srcId="{7EB39A52-79A5-4876-855D-7BD2E411E3A3}" destId="{C792459E-EAD2-4DFC-B601-6CB4B8C36454}" srcOrd="0" destOrd="0" presId="urn:microsoft.com/office/officeart/2018/2/layout/IconCircleList"/>
    <dgm:cxn modelId="{A5D3C54B-872D-408D-BF8B-2FC2A9E21081}" type="presParOf" srcId="{7EB39A52-79A5-4876-855D-7BD2E411E3A3}" destId="{1F944AF2-85CC-427B-AF85-10B12D0FFA33}" srcOrd="1" destOrd="0" presId="urn:microsoft.com/office/officeart/2018/2/layout/IconCircleList"/>
    <dgm:cxn modelId="{F3F335E2-CEF2-4CAD-8107-022003535D6A}" type="presParOf" srcId="{7EB39A52-79A5-4876-855D-7BD2E411E3A3}" destId="{EAE016E7-9D02-47B1-9610-979F48152361}" srcOrd="2" destOrd="0" presId="urn:microsoft.com/office/officeart/2018/2/layout/IconCircleList"/>
    <dgm:cxn modelId="{C674089D-B38A-4075-8E8E-9892AA53A5A4}" type="presParOf" srcId="{7EB39A52-79A5-4876-855D-7BD2E411E3A3}" destId="{643AFE4B-D05C-4C6A-A818-CA9212D33F82}" srcOrd="3" destOrd="0" presId="urn:microsoft.com/office/officeart/2018/2/layout/IconCircleList"/>
    <dgm:cxn modelId="{FE630EB2-368A-4A4D-B43D-A77FCFEFFA25}" type="presParOf" srcId="{0EEC8C57-E1C8-4600-9671-A59F6559ACE6}" destId="{2ED2C5D1-6D6B-41D4-B716-31F96E85061E}" srcOrd="9" destOrd="0" presId="urn:microsoft.com/office/officeart/2018/2/layout/IconCircleList"/>
    <dgm:cxn modelId="{E3D0BC9A-D25F-457C-A55A-51BCC7EFE1BD}" type="presParOf" srcId="{0EEC8C57-E1C8-4600-9671-A59F6559ACE6}" destId="{DE4304B5-2479-4AA0-893B-9C6EB3A31313}" srcOrd="10" destOrd="0" presId="urn:microsoft.com/office/officeart/2018/2/layout/IconCircleList"/>
    <dgm:cxn modelId="{15833B46-EAF3-4DE4-BF9B-E6F1965C9053}" type="presParOf" srcId="{DE4304B5-2479-4AA0-893B-9C6EB3A31313}" destId="{42FFAB9B-3759-4F8D-B33A-208903A49761}" srcOrd="0" destOrd="0" presId="urn:microsoft.com/office/officeart/2018/2/layout/IconCircleList"/>
    <dgm:cxn modelId="{D623DE06-F83B-49C4-89B3-770F3FED0F07}" type="presParOf" srcId="{DE4304B5-2479-4AA0-893B-9C6EB3A31313}" destId="{C576FB41-6A98-4F17-A861-FA65FB959EBD}" srcOrd="1" destOrd="0" presId="urn:microsoft.com/office/officeart/2018/2/layout/IconCircleList"/>
    <dgm:cxn modelId="{A548166D-FD7C-4875-8845-09C37160F7BC}" type="presParOf" srcId="{DE4304B5-2479-4AA0-893B-9C6EB3A31313}" destId="{F8774257-B5BA-45F7-9455-AB400EFBD354}" srcOrd="2" destOrd="0" presId="urn:microsoft.com/office/officeart/2018/2/layout/IconCircleList"/>
    <dgm:cxn modelId="{BA6F7E33-1C83-4706-81AF-B12AB16FA30B}" type="presParOf" srcId="{DE4304B5-2479-4AA0-893B-9C6EB3A31313}" destId="{5BB6C5F0-824C-4BD0-9813-F996B294E098}"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93F454-96EB-499A-911D-4F8F4E88ECB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62EF309-543B-4894-B42D-BC4B7C19D47C}">
      <dgm:prSet/>
      <dgm:spPr/>
      <dgm:t>
        <a:bodyPr/>
        <a:lstStyle/>
        <a:p>
          <a:r>
            <a:rPr lang="en-US" b="1" dirty="0"/>
            <a:t>Expand access to care – reach most isolated, difficult to reach populations.</a:t>
          </a:r>
          <a:endParaRPr lang="en-US" dirty="0"/>
        </a:p>
      </dgm:t>
    </dgm:pt>
    <dgm:pt modelId="{EF192345-C4D7-444E-B695-1AA0D55AE1D5}" type="parTrans" cxnId="{28FC40D3-4CC6-4F57-B588-8D6FE47E3080}">
      <dgm:prSet/>
      <dgm:spPr/>
      <dgm:t>
        <a:bodyPr/>
        <a:lstStyle/>
        <a:p>
          <a:endParaRPr lang="en-US"/>
        </a:p>
      </dgm:t>
    </dgm:pt>
    <dgm:pt modelId="{5F2B3DF2-DEE2-4896-B2B2-351DD0907D95}" type="sibTrans" cxnId="{28FC40D3-4CC6-4F57-B588-8D6FE47E3080}">
      <dgm:prSet/>
      <dgm:spPr/>
      <dgm:t>
        <a:bodyPr/>
        <a:lstStyle/>
        <a:p>
          <a:endParaRPr lang="en-US"/>
        </a:p>
      </dgm:t>
    </dgm:pt>
    <dgm:pt modelId="{D663FB2A-1DC6-4320-AAA4-209F714143F7}">
      <dgm:prSet/>
      <dgm:spPr/>
      <dgm:t>
        <a:bodyPr/>
        <a:lstStyle/>
        <a:p>
          <a:r>
            <a:rPr lang="en-US" b="1" dirty="0"/>
            <a:t>Continuous engagement.</a:t>
          </a:r>
          <a:endParaRPr lang="en-US" dirty="0"/>
        </a:p>
      </dgm:t>
    </dgm:pt>
    <dgm:pt modelId="{661DDAD9-B97E-4C90-B3E5-8ECEE330191C}" type="parTrans" cxnId="{E9595A5F-B550-496E-A446-9A9398AEEAAB}">
      <dgm:prSet/>
      <dgm:spPr/>
      <dgm:t>
        <a:bodyPr/>
        <a:lstStyle/>
        <a:p>
          <a:endParaRPr lang="en-US"/>
        </a:p>
      </dgm:t>
    </dgm:pt>
    <dgm:pt modelId="{70E6AFB3-4D63-484B-BFE6-7193FDE4A61E}" type="sibTrans" cxnId="{E9595A5F-B550-496E-A446-9A9398AEEAAB}">
      <dgm:prSet/>
      <dgm:spPr/>
      <dgm:t>
        <a:bodyPr/>
        <a:lstStyle/>
        <a:p>
          <a:endParaRPr lang="en-US"/>
        </a:p>
      </dgm:t>
    </dgm:pt>
    <dgm:pt modelId="{A34C0570-F2B8-46DB-9ACC-DD66002B0913}">
      <dgm:prSet/>
      <dgm:spPr/>
      <dgm:t>
        <a:bodyPr/>
        <a:lstStyle/>
        <a:p>
          <a:r>
            <a:rPr lang="en-US" b="1" dirty="0"/>
            <a:t>Preventative Medicine – prevent outbreaks, decrease ER use.</a:t>
          </a:r>
          <a:endParaRPr lang="en-US" dirty="0"/>
        </a:p>
      </dgm:t>
    </dgm:pt>
    <dgm:pt modelId="{57645C98-07D6-4B35-B8BE-4276AC4E1824}" type="parTrans" cxnId="{5162D329-9CC2-4CC3-A551-E7D8D67C4D3F}">
      <dgm:prSet/>
      <dgm:spPr/>
      <dgm:t>
        <a:bodyPr/>
        <a:lstStyle/>
        <a:p>
          <a:endParaRPr lang="en-US"/>
        </a:p>
      </dgm:t>
    </dgm:pt>
    <dgm:pt modelId="{E974C123-48CA-4129-825B-41E72ED8C428}" type="sibTrans" cxnId="{5162D329-9CC2-4CC3-A551-E7D8D67C4D3F}">
      <dgm:prSet/>
      <dgm:spPr/>
      <dgm:t>
        <a:bodyPr/>
        <a:lstStyle/>
        <a:p>
          <a:endParaRPr lang="en-US"/>
        </a:p>
      </dgm:t>
    </dgm:pt>
    <dgm:pt modelId="{7B39F7BA-4879-4CE9-8BEE-8465C04E60B7}">
      <dgm:prSet/>
      <dgm:spPr/>
      <dgm:t>
        <a:bodyPr/>
        <a:lstStyle/>
        <a:p>
          <a:r>
            <a:rPr lang="en-US" b="1" dirty="0"/>
            <a:t>Low-cost to implement.</a:t>
          </a:r>
          <a:endParaRPr lang="en-US" dirty="0"/>
        </a:p>
      </dgm:t>
    </dgm:pt>
    <dgm:pt modelId="{21B4199A-34DD-4CF1-B1AD-5DD40FF3AEB7}" type="parTrans" cxnId="{1C14D92A-C6C7-4A6F-A57C-6D6218567AB2}">
      <dgm:prSet/>
      <dgm:spPr/>
      <dgm:t>
        <a:bodyPr/>
        <a:lstStyle/>
        <a:p>
          <a:endParaRPr lang="en-US"/>
        </a:p>
      </dgm:t>
    </dgm:pt>
    <dgm:pt modelId="{00A76FE7-97A8-4A50-921E-92D73D2DCAE8}" type="sibTrans" cxnId="{1C14D92A-C6C7-4A6F-A57C-6D6218567AB2}">
      <dgm:prSet/>
      <dgm:spPr/>
      <dgm:t>
        <a:bodyPr/>
        <a:lstStyle/>
        <a:p>
          <a:endParaRPr lang="en-US"/>
        </a:p>
      </dgm:t>
    </dgm:pt>
    <dgm:pt modelId="{B479385E-3884-4D9D-A27E-27A766F956FF}" type="pres">
      <dgm:prSet presAssocID="{4493F454-96EB-499A-911D-4F8F4E88ECB1}" presName="linear" presStyleCnt="0">
        <dgm:presLayoutVars>
          <dgm:animLvl val="lvl"/>
          <dgm:resizeHandles val="exact"/>
        </dgm:presLayoutVars>
      </dgm:prSet>
      <dgm:spPr/>
    </dgm:pt>
    <dgm:pt modelId="{FAB0716C-C93C-4444-BF92-B2EE19661F42}" type="pres">
      <dgm:prSet presAssocID="{A62EF309-543B-4894-B42D-BC4B7C19D47C}" presName="parentText" presStyleLbl="node1" presStyleIdx="0" presStyleCnt="4">
        <dgm:presLayoutVars>
          <dgm:chMax val="0"/>
          <dgm:bulletEnabled val="1"/>
        </dgm:presLayoutVars>
      </dgm:prSet>
      <dgm:spPr/>
    </dgm:pt>
    <dgm:pt modelId="{D7C8C154-7C3A-43EF-BA05-18F995B606AC}" type="pres">
      <dgm:prSet presAssocID="{5F2B3DF2-DEE2-4896-B2B2-351DD0907D95}" presName="spacer" presStyleCnt="0"/>
      <dgm:spPr/>
    </dgm:pt>
    <dgm:pt modelId="{0BD0DEFB-9AFA-4B3D-8F3F-E0399A729250}" type="pres">
      <dgm:prSet presAssocID="{D663FB2A-1DC6-4320-AAA4-209F714143F7}" presName="parentText" presStyleLbl="node1" presStyleIdx="1" presStyleCnt="4">
        <dgm:presLayoutVars>
          <dgm:chMax val="0"/>
          <dgm:bulletEnabled val="1"/>
        </dgm:presLayoutVars>
      </dgm:prSet>
      <dgm:spPr/>
    </dgm:pt>
    <dgm:pt modelId="{23C3872C-260F-4CCF-8655-2A8A923E69A0}" type="pres">
      <dgm:prSet presAssocID="{70E6AFB3-4D63-484B-BFE6-7193FDE4A61E}" presName="spacer" presStyleCnt="0"/>
      <dgm:spPr/>
    </dgm:pt>
    <dgm:pt modelId="{16066E96-98A8-4A66-908E-23EF887C8916}" type="pres">
      <dgm:prSet presAssocID="{A34C0570-F2B8-46DB-9ACC-DD66002B0913}" presName="parentText" presStyleLbl="node1" presStyleIdx="2" presStyleCnt="4">
        <dgm:presLayoutVars>
          <dgm:chMax val="0"/>
          <dgm:bulletEnabled val="1"/>
        </dgm:presLayoutVars>
      </dgm:prSet>
      <dgm:spPr/>
    </dgm:pt>
    <dgm:pt modelId="{39D17505-1AC1-4F63-ABAB-1EE9611A3801}" type="pres">
      <dgm:prSet presAssocID="{E974C123-48CA-4129-825B-41E72ED8C428}" presName="spacer" presStyleCnt="0"/>
      <dgm:spPr/>
    </dgm:pt>
    <dgm:pt modelId="{E20F4DCE-0462-4EF7-92FF-1C3A9BAEF7FA}" type="pres">
      <dgm:prSet presAssocID="{7B39F7BA-4879-4CE9-8BEE-8465C04E60B7}" presName="parentText" presStyleLbl="node1" presStyleIdx="3" presStyleCnt="4">
        <dgm:presLayoutVars>
          <dgm:chMax val="0"/>
          <dgm:bulletEnabled val="1"/>
        </dgm:presLayoutVars>
      </dgm:prSet>
      <dgm:spPr/>
    </dgm:pt>
  </dgm:ptLst>
  <dgm:cxnLst>
    <dgm:cxn modelId="{39B74D1A-A4FE-4301-BC83-7FF9318BD473}" type="presOf" srcId="{7B39F7BA-4879-4CE9-8BEE-8465C04E60B7}" destId="{E20F4DCE-0462-4EF7-92FF-1C3A9BAEF7FA}" srcOrd="0" destOrd="0" presId="urn:microsoft.com/office/officeart/2005/8/layout/vList2"/>
    <dgm:cxn modelId="{5162D329-9CC2-4CC3-A551-E7D8D67C4D3F}" srcId="{4493F454-96EB-499A-911D-4F8F4E88ECB1}" destId="{A34C0570-F2B8-46DB-9ACC-DD66002B0913}" srcOrd="2" destOrd="0" parTransId="{57645C98-07D6-4B35-B8BE-4276AC4E1824}" sibTransId="{E974C123-48CA-4129-825B-41E72ED8C428}"/>
    <dgm:cxn modelId="{1C14D92A-C6C7-4A6F-A57C-6D6218567AB2}" srcId="{4493F454-96EB-499A-911D-4F8F4E88ECB1}" destId="{7B39F7BA-4879-4CE9-8BEE-8465C04E60B7}" srcOrd="3" destOrd="0" parTransId="{21B4199A-34DD-4CF1-B1AD-5DD40FF3AEB7}" sibTransId="{00A76FE7-97A8-4A50-921E-92D73D2DCAE8}"/>
    <dgm:cxn modelId="{E9595A5F-B550-496E-A446-9A9398AEEAAB}" srcId="{4493F454-96EB-499A-911D-4F8F4E88ECB1}" destId="{D663FB2A-1DC6-4320-AAA4-209F714143F7}" srcOrd="1" destOrd="0" parTransId="{661DDAD9-B97E-4C90-B3E5-8ECEE330191C}" sibTransId="{70E6AFB3-4D63-484B-BFE6-7193FDE4A61E}"/>
    <dgm:cxn modelId="{E52BF7A7-AD2E-4894-A1BC-22ADEE8B5522}" type="presOf" srcId="{D663FB2A-1DC6-4320-AAA4-209F714143F7}" destId="{0BD0DEFB-9AFA-4B3D-8F3F-E0399A729250}" srcOrd="0" destOrd="0" presId="urn:microsoft.com/office/officeart/2005/8/layout/vList2"/>
    <dgm:cxn modelId="{9CA361BF-E1B3-4A3F-9309-31E83FCBA0CE}" type="presOf" srcId="{A62EF309-543B-4894-B42D-BC4B7C19D47C}" destId="{FAB0716C-C93C-4444-BF92-B2EE19661F42}" srcOrd="0" destOrd="0" presId="urn:microsoft.com/office/officeart/2005/8/layout/vList2"/>
    <dgm:cxn modelId="{28FC40D3-4CC6-4F57-B588-8D6FE47E3080}" srcId="{4493F454-96EB-499A-911D-4F8F4E88ECB1}" destId="{A62EF309-543B-4894-B42D-BC4B7C19D47C}" srcOrd="0" destOrd="0" parTransId="{EF192345-C4D7-444E-B695-1AA0D55AE1D5}" sibTransId="{5F2B3DF2-DEE2-4896-B2B2-351DD0907D95}"/>
    <dgm:cxn modelId="{06DCADE2-E566-4247-9B54-7543B5552440}" type="presOf" srcId="{4493F454-96EB-499A-911D-4F8F4E88ECB1}" destId="{B479385E-3884-4D9D-A27E-27A766F956FF}" srcOrd="0" destOrd="0" presId="urn:microsoft.com/office/officeart/2005/8/layout/vList2"/>
    <dgm:cxn modelId="{566500EB-E461-4243-9BE9-2BDB4BFBCDD4}" type="presOf" srcId="{A34C0570-F2B8-46DB-9ACC-DD66002B0913}" destId="{16066E96-98A8-4A66-908E-23EF887C8916}" srcOrd="0" destOrd="0" presId="urn:microsoft.com/office/officeart/2005/8/layout/vList2"/>
    <dgm:cxn modelId="{4D61ED00-532B-4038-8A26-68B08899F2D7}" type="presParOf" srcId="{B479385E-3884-4D9D-A27E-27A766F956FF}" destId="{FAB0716C-C93C-4444-BF92-B2EE19661F42}" srcOrd="0" destOrd="0" presId="urn:microsoft.com/office/officeart/2005/8/layout/vList2"/>
    <dgm:cxn modelId="{DD2F7B20-FFAA-439D-BA9E-2FD06F0ABEDF}" type="presParOf" srcId="{B479385E-3884-4D9D-A27E-27A766F956FF}" destId="{D7C8C154-7C3A-43EF-BA05-18F995B606AC}" srcOrd="1" destOrd="0" presId="urn:microsoft.com/office/officeart/2005/8/layout/vList2"/>
    <dgm:cxn modelId="{006DD2A1-DD38-424B-A4C0-E555E22D779A}" type="presParOf" srcId="{B479385E-3884-4D9D-A27E-27A766F956FF}" destId="{0BD0DEFB-9AFA-4B3D-8F3F-E0399A729250}" srcOrd="2" destOrd="0" presId="urn:microsoft.com/office/officeart/2005/8/layout/vList2"/>
    <dgm:cxn modelId="{9E74F7AE-9961-4670-92DD-0678D7B1A77B}" type="presParOf" srcId="{B479385E-3884-4D9D-A27E-27A766F956FF}" destId="{23C3872C-260F-4CCF-8655-2A8A923E69A0}" srcOrd="3" destOrd="0" presId="urn:microsoft.com/office/officeart/2005/8/layout/vList2"/>
    <dgm:cxn modelId="{C31D4392-6E7A-4858-B7A5-C3C595F363CA}" type="presParOf" srcId="{B479385E-3884-4D9D-A27E-27A766F956FF}" destId="{16066E96-98A8-4A66-908E-23EF887C8916}" srcOrd="4" destOrd="0" presId="urn:microsoft.com/office/officeart/2005/8/layout/vList2"/>
    <dgm:cxn modelId="{62557128-7D59-4312-8718-BCDABBAD1C26}" type="presParOf" srcId="{B479385E-3884-4D9D-A27E-27A766F956FF}" destId="{39D17505-1AC1-4F63-ABAB-1EE9611A3801}" srcOrd="5" destOrd="0" presId="urn:microsoft.com/office/officeart/2005/8/layout/vList2"/>
    <dgm:cxn modelId="{C048B4E3-3CEF-44F5-85F7-8ABF54266031}" type="presParOf" srcId="{B479385E-3884-4D9D-A27E-27A766F956FF}" destId="{E20F4DCE-0462-4EF7-92FF-1C3A9BAEF7F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E1940A-8506-44F4-A1D8-BB9ECDCF8CA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EFCDB40-C7EA-454D-88A2-A17F0FA9C791}">
      <dgm:prSet/>
      <dgm:spPr/>
      <dgm:t>
        <a:bodyPr/>
        <a:lstStyle/>
        <a:p>
          <a:r>
            <a:rPr lang="en-US" b="1" dirty="0"/>
            <a:t>Homeless Person Health Project (HPHP) </a:t>
          </a:r>
        </a:p>
      </dgm:t>
    </dgm:pt>
    <dgm:pt modelId="{AF219F16-44CD-4A43-8114-81D7B07E90E6}" type="parTrans" cxnId="{3996A128-0EE9-4BA3-9180-C3A3EB7E6182}">
      <dgm:prSet/>
      <dgm:spPr/>
      <dgm:t>
        <a:bodyPr/>
        <a:lstStyle/>
        <a:p>
          <a:endParaRPr lang="en-US"/>
        </a:p>
      </dgm:t>
    </dgm:pt>
    <dgm:pt modelId="{E4CE4B26-C329-4CC4-B035-4A49F5C673C3}" type="sibTrans" cxnId="{3996A128-0EE9-4BA3-9180-C3A3EB7E6182}">
      <dgm:prSet/>
      <dgm:spPr/>
      <dgm:t>
        <a:bodyPr/>
        <a:lstStyle/>
        <a:p>
          <a:endParaRPr lang="en-US"/>
        </a:p>
      </dgm:t>
    </dgm:pt>
    <dgm:pt modelId="{2C87CC16-D1F5-46D1-9723-9F9816D8709C}">
      <dgm:prSet/>
      <dgm:spPr/>
      <dgm:t>
        <a:bodyPr/>
        <a:lstStyle/>
        <a:p>
          <a:r>
            <a:rPr lang="en-US" b="1" dirty="0"/>
            <a:t>Joey Crottogini, Health Center Manager at HPHP</a:t>
          </a:r>
        </a:p>
      </dgm:t>
    </dgm:pt>
    <dgm:pt modelId="{A248C914-0F84-483D-B8D7-D57584F58374}" type="parTrans" cxnId="{4A47FF84-092E-49BB-815C-9FD6BE8052FB}">
      <dgm:prSet/>
      <dgm:spPr/>
      <dgm:t>
        <a:bodyPr/>
        <a:lstStyle/>
        <a:p>
          <a:endParaRPr lang="en-US"/>
        </a:p>
      </dgm:t>
    </dgm:pt>
    <dgm:pt modelId="{F67D5711-F38C-4EB1-A3D3-E0D81063E104}" type="sibTrans" cxnId="{4A47FF84-092E-49BB-815C-9FD6BE8052FB}">
      <dgm:prSet/>
      <dgm:spPr/>
      <dgm:t>
        <a:bodyPr/>
        <a:lstStyle/>
        <a:p>
          <a:endParaRPr lang="en-US"/>
        </a:p>
      </dgm:t>
    </dgm:pt>
    <dgm:pt modelId="{584C3D37-183A-44F4-B3ED-316226E3B3D3}">
      <dgm:prSet/>
      <dgm:spPr/>
      <dgm:t>
        <a:bodyPr/>
        <a:lstStyle/>
        <a:p>
          <a:r>
            <a:rPr lang="en-US" b="1" dirty="0"/>
            <a:t>Santa Cruz Health Center (EMELINE)</a:t>
          </a:r>
        </a:p>
      </dgm:t>
    </dgm:pt>
    <dgm:pt modelId="{C7AFA8FE-BC94-4D7B-9CC8-9815CEA02A96}" type="parTrans" cxnId="{DA25689C-8637-4C1D-9C06-CFC62A1A5D8C}">
      <dgm:prSet/>
      <dgm:spPr/>
      <dgm:t>
        <a:bodyPr/>
        <a:lstStyle/>
        <a:p>
          <a:endParaRPr lang="en-US"/>
        </a:p>
      </dgm:t>
    </dgm:pt>
    <dgm:pt modelId="{820BCABF-10AF-4C32-86AD-B0346831D949}" type="sibTrans" cxnId="{DA25689C-8637-4C1D-9C06-CFC62A1A5D8C}">
      <dgm:prSet/>
      <dgm:spPr/>
      <dgm:t>
        <a:bodyPr/>
        <a:lstStyle/>
        <a:p>
          <a:endParaRPr lang="en-US"/>
        </a:p>
      </dgm:t>
    </dgm:pt>
    <dgm:pt modelId="{62AD72D5-D318-4C13-90CF-8142BCA7972F}">
      <dgm:prSet/>
      <dgm:spPr/>
      <dgm:t>
        <a:bodyPr/>
        <a:lstStyle/>
        <a:p>
          <a:r>
            <a:rPr lang="en-US" b="1" dirty="0">
              <a:solidFill>
                <a:srgbClr val="FF0000"/>
              </a:solidFill>
            </a:rPr>
            <a:t>This could be you, MAT Nurse</a:t>
          </a:r>
        </a:p>
      </dgm:t>
    </dgm:pt>
    <dgm:pt modelId="{FC05FC8F-A59E-4E92-B14B-543C7F6B3325}" type="parTrans" cxnId="{BB760BA1-493B-4A89-8CED-BCEE9281EE34}">
      <dgm:prSet/>
      <dgm:spPr/>
      <dgm:t>
        <a:bodyPr/>
        <a:lstStyle/>
        <a:p>
          <a:endParaRPr lang="en-US"/>
        </a:p>
      </dgm:t>
    </dgm:pt>
    <dgm:pt modelId="{C64E1F02-BAA7-438C-BBCD-7DD05660423D}" type="sibTrans" cxnId="{BB760BA1-493B-4A89-8CED-BCEE9281EE34}">
      <dgm:prSet/>
      <dgm:spPr/>
      <dgm:t>
        <a:bodyPr/>
        <a:lstStyle/>
        <a:p>
          <a:endParaRPr lang="en-US"/>
        </a:p>
      </dgm:t>
    </dgm:pt>
    <dgm:pt modelId="{2AACAB62-E474-4505-9A2B-943D25D40019}">
      <dgm:prSet/>
      <dgm:spPr/>
      <dgm:t>
        <a:bodyPr/>
        <a:lstStyle/>
        <a:p>
          <a:r>
            <a:rPr lang="en-US" b="1" dirty="0"/>
            <a:t>Watsonville Health Center (WHC)</a:t>
          </a:r>
        </a:p>
      </dgm:t>
    </dgm:pt>
    <dgm:pt modelId="{EEC9195A-60DB-4555-B219-FBFEA383FC61}" type="parTrans" cxnId="{1260ADA7-0727-4771-B360-234555F67C71}">
      <dgm:prSet/>
      <dgm:spPr/>
      <dgm:t>
        <a:bodyPr/>
        <a:lstStyle/>
        <a:p>
          <a:endParaRPr lang="en-US"/>
        </a:p>
      </dgm:t>
    </dgm:pt>
    <dgm:pt modelId="{08B5E47C-EECE-4D29-81BB-22C768865EAA}" type="sibTrans" cxnId="{1260ADA7-0727-4771-B360-234555F67C71}">
      <dgm:prSet/>
      <dgm:spPr/>
      <dgm:t>
        <a:bodyPr/>
        <a:lstStyle/>
        <a:p>
          <a:endParaRPr lang="en-US"/>
        </a:p>
      </dgm:t>
    </dgm:pt>
    <dgm:pt modelId="{14280ABD-FF97-4886-98C1-E462489F29C5}">
      <dgm:prSet/>
      <dgm:spPr/>
      <dgm:t>
        <a:bodyPr/>
        <a:lstStyle/>
        <a:p>
          <a:r>
            <a:rPr lang="en-US" b="1" dirty="0"/>
            <a:t>Angelica Torres, CADC- CAS, Bilingual SUD CM</a:t>
          </a:r>
        </a:p>
      </dgm:t>
    </dgm:pt>
    <dgm:pt modelId="{4D99BCC0-978A-4862-B399-FE4C7BC98545}" type="parTrans" cxnId="{1DE85635-599C-48C3-9833-36461AD0D7F2}">
      <dgm:prSet/>
      <dgm:spPr/>
      <dgm:t>
        <a:bodyPr/>
        <a:lstStyle/>
        <a:p>
          <a:endParaRPr lang="en-US"/>
        </a:p>
      </dgm:t>
    </dgm:pt>
    <dgm:pt modelId="{7731D2CE-C30D-4BC4-AD1E-152138D8C359}" type="sibTrans" cxnId="{1DE85635-599C-48C3-9833-36461AD0D7F2}">
      <dgm:prSet/>
      <dgm:spPr/>
      <dgm:t>
        <a:bodyPr/>
        <a:lstStyle/>
        <a:p>
          <a:endParaRPr lang="en-US"/>
        </a:p>
      </dgm:t>
    </dgm:pt>
    <dgm:pt modelId="{CDB57D3B-C2DD-4DC1-9FB3-BD627ACF2DF9}">
      <dgm:prSet/>
      <dgm:spPr/>
      <dgm:t>
        <a:bodyPr/>
        <a:lstStyle/>
        <a:p>
          <a:r>
            <a:rPr lang="en-US" b="1" dirty="0"/>
            <a:t>Greg Goldfield, CADC- CAS, SUD CM</a:t>
          </a:r>
        </a:p>
      </dgm:t>
    </dgm:pt>
    <dgm:pt modelId="{9EAC0111-B6DD-43E4-9745-FF99BE9AA136}" type="parTrans" cxnId="{7F7A724A-4BE3-4491-9049-C964732FB0A3}">
      <dgm:prSet/>
      <dgm:spPr/>
      <dgm:t>
        <a:bodyPr/>
        <a:lstStyle/>
        <a:p>
          <a:endParaRPr lang="en-US"/>
        </a:p>
      </dgm:t>
    </dgm:pt>
    <dgm:pt modelId="{FB155A6E-BC92-47D3-89B6-71E33D6AD430}" type="sibTrans" cxnId="{7F7A724A-4BE3-4491-9049-C964732FB0A3}">
      <dgm:prSet/>
      <dgm:spPr/>
      <dgm:t>
        <a:bodyPr/>
        <a:lstStyle/>
        <a:p>
          <a:endParaRPr lang="en-US"/>
        </a:p>
      </dgm:t>
    </dgm:pt>
    <dgm:pt modelId="{757C26FB-EE65-4FD3-8ECA-F71FA3CB04A7}">
      <dgm:prSet/>
      <dgm:spPr/>
      <dgm:t>
        <a:bodyPr/>
        <a:lstStyle/>
        <a:p>
          <a:r>
            <a:rPr lang="en-US" b="1" dirty="0"/>
            <a:t>Marissa Torres, CADC II, Bilingual SUD CM</a:t>
          </a:r>
        </a:p>
      </dgm:t>
    </dgm:pt>
    <dgm:pt modelId="{6AD77DE7-5203-456A-AFCF-68F215AB8915}" type="parTrans" cxnId="{71301FB7-7064-44CE-AA79-8832C0D8F6FF}">
      <dgm:prSet/>
      <dgm:spPr/>
      <dgm:t>
        <a:bodyPr/>
        <a:lstStyle/>
        <a:p>
          <a:endParaRPr lang="en-US"/>
        </a:p>
      </dgm:t>
    </dgm:pt>
    <dgm:pt modelId="{CAEDF7EA-A399-4A8A-B759-36BAC0F37E70}" type="sibTrans" cxnId="{71301FB7-7064-44CE-AA79-8832C0D8F6FF}">
      <dgm:prSet/>
      <dgm:spPr/>
      <dgm:t>
        <a:bodyPr/>
        <a:lstStyle/>
        <a:p>
          <a:endParaRPr lang="en-US"/>
        </a:p>
      </dgm:t>
    </dgm:pt>
    <dgm:pt modelId="{0957C460-4CCA-45D7-AE21-A1B91B120182}">
      <dgm:prSet/>
      <dgm:spPr/>
      <dgm:t>
        <a:bodyPr/>
        <a:lstStyle/>
        <a:p>
          <a:r>
            <a:rPr lang="en-US" b="1" dirty="0"/>
            <a:t>Adam Echols, RADT, SUD CM</a:t>
          </a:r>
        </a:p>
      </dgm:t>
    </dgm:pt>
    <dgm:pt modelId="{F74EBB65-FFB4-4220-B355-50641B31327E}" type="parTrans" cxnId="{FA1ED6A4-08C2-4EE1-89F5-E44987BFDA37}">
      <dgm:prSet/>
      <dgm:spPr/>
      <dgm:t>
        <a:bodyPr/>
        <a:lstStyle/>
        <a:p>
          <a:endParaRPr lang="en-US"/>
        </a:p>
      </dgm:t>
    </dgm:pt>
    <dgm:pt modelId="{095F7211-AE48-46D6-AB25-FC09D60E8B1B}" type="sibTrans" cxnId="{FA1ED6A4-08C2-4EE1-89F5-E44987BFDA37}">
      <dgm:prSet/>
      <dgm:spPr/>
      <dgm:t>
        <a:bodyPr/>
        <a:lstStyle/>
        <a:p>
          <a:endParaRPr lang="en-US"/>
        </a:p>
      </dgm:t>
    </dgm:pt>
    <dgm:pt modelId="{04C31C86-F494-466E-A23E-3359ADDAB74B}">
      <dgm:prSet/>
      <dgm:spPr/>
      <dgm:t>
        <a:bodyPr/>
        <a:lstStyle/>
        <a:p>
          <a:r>
            <a:rPr lang="en-US" b="1" dirty="0"/>
            <a:t>Alejandro Monroy, CADC-CAS, Bilingual SUD CM</a:t>
          </a:r>
        </a:p>
      </dgm:t>
    </dgm:pt>
    <dgm:pt modelId="{AA1DE633-C299-4B87-AB8E-239352CF6FED}" type="parTrans" cxnId="{6C7ADA2F-A70E-47A2-8CD0-FB6E519B734A}">
      <dgm:prSet/>
      <dgm:spPr/>
      <dgm:t>
        <a:bodyPr/>
        <a:lstStyle/>
        <a:p>
          <a:endParaRPr lang="en-US"/>
        </a:p>
      </dgm:t>
    </dgm:pt>
    <dgm:pt modelId="{08C7EB6E-AAFE-49BC-B5B4-D1B197C96B81}" type="sibTrans" cxnId="{6C7ADA2F-A70E-47A2-8CD0-FB6E519B734A}">
      <dgm:prSet/>
      <dgm:spPr/>
      <dgm:t>
        <a:bodyPr/>
        <a:lstStyle/>
        <a:p>
          <a:endParaRPr lang="en-US"/>
        </a:p>
      </dgm:t>
    </dgm:pt>
    <dgm:pt modelId="{D0EC72F3-087D-479C-96B0-059D5202D33D}">
      <dgm:prSet/>
      <dgm:spPr/>
      <dgm:t>
        <a:bodyPr/>
        <a:lstStyle/>
        <a:p>
          <a:r>
            <a:rPr lang="en-US" b="1" dirty="0"/>
            <a:t>Andres Galvan, CADC II, SUDCC II, Bilingual SUD CM</a:t>
          </a:r>
        </a:p>
      </dgm:t>
    </dgm:pt>
    <dgm:pt modelId="{8CBFF662-8C2F-44D9-A756-4E3A1BC5CADA}" type="parTrans" cxnId="{D6B2436A-31DE-4EFB-9815-28D5EBCBEA38}">
      <dgm:prSet/>
      <dgm:spPr/>
      <dgm:t>
        <a:bodyPr/>
        <a:lstStyle/>
        <a:p>
          <a:endParaRPr lang="en-US"/>
        </a:p>
      </dgm:t>
    </dgm:pt>
    <dgm:pt modelId="{C5B25DB7-E6F7-4DAD-ADF6-606D41E5B0E2}" type="sibTrans" cxnId="{D6B2436A-31DE-4EFB-9815-28D5EBCBEA38}">
      <dgm:prSet/>
      <dgm:spPr/>
      <dgm:t>
        <a:bodyPr/>
        <a:lstStyle/>
        <a:p>
          <a:endParaRPr lang="en-US"/>
        </a:p>
      </dgm:t>
    </dgm:pt>
    <dgm:pt modelId="{1287CCB6-CF2C-4B77-9066-D281A49FEB07}">
      <dgm:prSet/>
      <dgm:spPr/>
      <dgm:t>
        <a:bodyPr/>
        <a:lstStyle/>
        <a:p>
          <a:r>
            <a:rPr lang="en-US" b="1" dirty="0"/>
            <a:t>Jasmine Marozick, MAT Nurse </a:t>
          </a:r>
        </a:p>
      </dgm:t>
    </dgm:pt>
    <dgm:pt modelId="{64A5A23B-F4C9-462D-A8E4-F9E2A0EAA5B3}" type="sibTrans" cxnId="{98E130BB-3C70-4975-99F0-9A061838116E}">
      <dgm:prSet/>
      <dgm:spPr/>
      <dgm:t>
        <a:bodyPr/>
        <a:lstStyle/>
        <a:p>
          <a:endParaRPr lang="en-US"/>
        </a:p>
      </dgm:t>
    </dgm:pt>
    <dgm:pt modelId="{B0BB4979-1538-421D-84F3-C7EC0E1975D9}" type="parTrans" cxnId="{98E130BB-3C70-4975-99F0-9A061838116E}">
      <dgm:prSet/>
      <dgm:spPr/>
      <dgm:t>
        <a:bodyPr/>
        <a:lstStyle/>
        <a:p>
          <a:endParaRPr lang="en-US"/>
        </a:p>
      </dgm:t>
    </dgm:pt>
    <dgm:pt modelId="{86D254EE-70EA-417D-8D81-2E644AA35230}">
      <dgm:prSet/>
      <dgm:spPr/>
      <dgm:t>
        <a:bodyPr/>
        <a:lstStyle/>
        <a:p>
          <a:r>
            <a:rPr lang="en-US" b="1" dirty="0"/>
            <a:t>Danny Contreras, SUDCC III –  MAT Health Services Manager</a:t>
          </a:r>
        </a:p>
      </dgm:t>
    </dgm:pt>
    <dgm:pt modelId="{B9A1AA42-9B6F-445D-9B8D-47D426D33E67}" type="parTrans" cxnId="{895BD267-5023-4907-B084-6B99419EC4BD}">
      <dgm:prSet/>
      <dgm:spPr/>
      <dgm:t>
        <a:bodyPr/>
        <a:lstStyle/>
        <a:p>
          <a:endParaRPr lang="en-US"/>
        </a:p>
      </dgm:t>
    </dgm:pt>
    <dgm:pt modelId="{538C8F0B-0E6C-4ACB-BE81-6E9F5CE77046}" type="sibTrans" cxnId="{895BD267-5023-4907-B084-6B99419EC4BD}">
      <dgm:prSet/>
      <dgm:spPr/>
      <dgm:t>
        <a:bodyPr/>
        <a:lstStyle/>
        <a:p>
          <a:endParaRPr lang="en-US"/>
        </a:p>
      </dgm:t>
    </dgm:pt>
    <dgm:pt modelId="{81E1F547-3BEF-41D2-9DD8-126CDCD8EAA0}">
      <dgm:prSet/>
      <dgm:spPr/>
      <dgm:t>
        <a:bodyPr/>
        <a:lstStyle/>
        <a:p>
          <a:r>
            <a:rPr lang="en-US" b="1" dirty="0">
              <a:solidFill>
                <a:schemeClr val="tx1"/>
              </a:solidFill>
            </a:rPr>
            <a:t>Elvia Cohen, MAT Nurse </a:t>
          </a:r>
        </a:p>
      </dgm:t>
    </dgm:pt>
    <dgm:pt modelId="{A11DD6CD-8D73-44B7-BC16-367FB41909AB}" type="parTrans" cxnId="{E84BEAAE-BD56-40F1-B591-715AC65E55D8}">
      <dgm:prSet/>
      <dgm:spPr/>
      <dgm:t>
        <a:bodyPr/>
        <a:lstStyle/>
        <a:p>
          <a:endParaRPr lang="en-US"/>
        </a:p>
      </dgm:t>
    </dgm:pt>
    <dgm:pt modelId="{E882097F-0E16-4821-9DDD-B82D1A58EB6A}" type="sibTrans" cxnId="{E84BEAAE-BD56-40F1-B591-715AC65E55D8}">
      <dgm:prSet/>
      <dgm:spPr/>
      <dgm:t>
        <a:bodyPr/>
        <a:lstStyle/>
        <a:p>
          <a:endParaRPr lang="en-US"/>
        </a:p>
      </dgm:t>
    </dgm:pt>
    <dgm:pt modelId="{6DDFD4D9-C7BD-4793-AB48-B95D471326DA}" type="pres">
      <dgm:prSet presAssocID="{FCE1940A-8506-44F4-A1D8-BB9ECDCF8CA4}" presName="linear" presStyleCnt="0">
        <dgm:presLayoutVars>
          <dgm:animLvl val="lvl"/>
          <dgm:resizeHandles val="exact"/>
        </dgm:presLayoutVars>
      </dgm:prSet>
      <dgm:spPr/>
    </dgm:pt>
    <dgm:pt modelId="{1C146740-2F59-499F-8E7A-1A7B5D3D6146}" type="pres">
      <dgm:prSet presAssocID="{3EFCDB40-C7EA-454D-88A2-A17F0FA9C791}" presName="parentText" presStyleLbl="node1" presStyleIdx="0" presStyleCnt="4">
        <dgm:presLayoutVars>
          <dgm:chMax val="0"/>
          <dgm:bulletEnabled val="1"/>
        </dgm:presLayoutVars>
      </dgm:prSet>
      <dgm:spPr/>
    </dgm:pt>
    <dgm:pt modelId="{AC8ED0C6-A77C-434C-9D53-D1AD0532BEDE}" type="pres">
      <dgm:prSet presAssocID="{3EFCDB40-C7EA-454D-88A2-A17F0FA9C791}" presName="childText" presStyleLbl="revTx" presStyleIdx="0" presStyleCnt="3">
        <dgm:presLayoutVars>
          <dgm:bulletEnabled val="1"/>
        </dgm:presLayoutVars>
      </dgm:prSet>
      <dgm:spPr/>
    </dgm:pt>
    <dgm:pt modelId="{4DE2FC02-5A52-48C1-91FD-D65923C57F5F}" type="pres">
      <dgm:prSet presAssocID="{584C3D37-183A-44F4-B3ED-316226E3B3D3}" presName="parentText" presStyleLbl="node1" presStyleIdx="1" presStyleCnt="4">
        <dgm:presLayoutVars>
          <dgm:chMax val="0"/>
          <dgm:bulletEnabled val="1"/>
        </dgm:presLayoutVars>
      </dgm:prSet>
      <dgm:spPr/>
    </dgm:pt>
    <dgm:pt modelId="{DEF8A43F-BD78-4776-BB75-C6B6E4A59FFF}" type="pres">
      <dgm:prSet presAssocID="{584C3D37-183A-44F4-B3ED-316226E3B3D3}" presName="childText" presStyleLbl="revTx" presStyleIdx="1" presStyleCnt="3">
        <dgm:presLayoutVars>
          <dgm:bulletEnabled val="1"/>
        </dgm:presLayoutVars>
      </dgm:prSet>
      <dgm:spPr/>
    </dgm:pt>
    <dgm:pt modelId="{96EC5862-3F13-4871-B4A2-9D96BC879DC6}" type="pres">
      <dgm:prSet presAssocID="{2AACAB62-E474-4505-9A2B-943D25D40019}" presName="parentText" presStyleLbl="node1" presStyleIdx="2" presStyleCnt="4">
        <dgm:presLayoutVars>
          <dgm:chMax val="0"/>
          <dgm:bulletEnabled val="1"/>
        </dgm:presLayoutVars>
      </dgm:prSet>
      <dgm:spPr/>
    </dgm:pt>
    <dgm:pt modelId="{2B32A737-EE2E-4562-928C-3ED3C64C5FC4}" type="pres">
      <dgm:prSet presAssocID="{2AACAB62-E474-4505-9A2B-943D25D40019}" presName="childText" presStyleLbl="revTx" presStyleIdx="2" presStyleCnt="3">
        <dgm:presLayoutVars>
          <dgm:bulletEnabled val="1"/>
        </dgm:presLayoutVars>
      </dgm:prSet>
      <dgm:spPr/>
    </dgm:pt>
    <dgm:pt modelId="{672AF672-3365-4A78-98E0-B144962A8A26}" type="pres">
      <dgm:prSet presAssocID="{86D254EE-70EA-417D-8D81-2E644AA35230}" presName="parentText" presStyleLbl="node1" presStyleIdx="3" presStyleCnt="4">
        <dgm:presLayoutVars>
          <dgm:chMax val="0"/>
          <dgm:bulletEnabled val="1"/>
        </dgm:presLayoutVars>
      </dgm:prSet>
      <dgm:spPr/>
    </dgm:pt>
  </dgm:ptLst>
  <dgm:cxnLst>
    <dgm:cxn modelId="{9A47B41B-C72B-4A61-9F1D-38FE4CCA5773}" type="presOf" srcId="{FCE1940A-8506-44F4-A1D8-BB9ECDCF8CA4}" destId="{6DDFD4D9-C7BD-4793-AB48-B95D471326DA}" srcOrd="0" destOrd="0" presId="urn:microsoft.com/office/officeart/2005/8/layout/vList2"/>
    <dgm:cxn modelId="{3996A128-0EE9-4BA3-9180-C3A3EB7E6182}" srcId="{FCE1940A-8506-44F4-A1D8-BB9ECDCF8CA4}" destId="{3EFCDB40-C7EA-454D-88A2-A17F0FA9C791}" srcOrd="0" destOrd="0" parTransId="{AF219F16-44CD-4A43-8114-81D7B07E90E6}" sibTransId="{E4CE4B26-C329-4CC4-B035-4A49F5C673C3}"/>
    <dgm:cxn modelId="{B62FB02B-A1AE-40AB-AA54-C290312EB494}" type="presOf" srcId="{3EFCDB40-C7EA-454D-88A2-A17F0FA9C791}" destId="{1C146740-2F59-499F-8E7A-1A7B5D3D6146}" srcOrd="0" destOrd="0" presId="urn:microsoft.com/office/officeart/2005/8/layout/vList2"/>
    <dgm:cxn modelId="{6C7ADA2F-A70E-47A2-8CD0-FB6E519B734A}" srcId="{2AACAB62-E474-4505-9A2B-943D25D40019}" destId="{04C31C86-F494-466E-A23E-3359ADDAB74B}" srcOrd="0" destOrd="0" parTransId="{AA1DE633-C299-4B87-AB8E-239352CF6FED}" sibTransId="{08C7EB6E-AAFE-49BC-B5B4-D1B197C96B81}"/>
    <dgm:cxn modelId="{E9DD3B33-3F00-481A-9D00-D327CCCEAD34}" type="presOf" srcId="{14280ABD-FF97-4886-98C1-E462489F29C5}" destId="{AC8ED0C6-A77C-434C-9D53-D1AD0532BEDE}" srcOrd="0" destOrd="2" presId="urn:microsoft.com/office/officeart/2005/8/layout/vList2"/>
    <dgm:cxn modelId="{1DE85635-599C-48C3-9833-36461AD0D7F2}" srcId="{3EFCDB40-C7EA-454D-88A2-A17F0FA9C791}" destId="{14280ABD-FF97-4886-98C1-E462489F29C5}" srcOrd="2" destOrd="0" parTransId="{4D99BCC0-978A-4862-B399-FE4C7BC98545}" sibTransId="{7731D2CE-C30D-4BC4-AD1E-152138D8C359}"/>
    <dgm:cxn modelId="{10D3383D-F719-4AE6-8EFA-F78619A805FC}" type="presOf" srcId="{0957C460-4CCA-45D7-AE21-A1B91B120182}" destId="{DEF8A43F-BD78-4776-BB75-C6B6E4A59FFF}" srcOrd="0" destOrd="3" presId="urn:microsoft.com/office/officeart/2005/8/layout/vList2"/>
    <dgm:cxn modelId="{895BD267-5023-4907-B084-6B99419EC4BD}" srcId="{FCE1940A-8506-44F4-A1D8-BB9ECDCF8CA4}" destId="{86D254EE-70EA-417D-8D81-2E644AA35230}" srcOrd="3" destOrd="0" parTransId="{B9A1AA42-9B6F-445D-9B8D-47D426D33E67}" sibTransId="{538C8F0B-0E6C-4ACB-BE81-6E9F5CE77046}"/>
    <dgm:cxn modelId="{D6B2436A-31DE-4EFB-9815-28D5EBCBEA38}" srcId="{2AACAB62-E474-4505-9A2B-943D25D40019}" destId="{D0EC72F3-087D-479C-96B0-059D5202D33D}" srcOrd="1" destOrd="0" parTransId="{8CBFF662-8C2F-44D9-A756-4E3A1BC5CADA}" sibTransId="{C5B25DB7-E6F7-4DAD-ADF6-606D41E5B0E2}"/>
    <dgm:cxn modelId="{7F7A724A-4BE3-4491-9049-C964732FB0A3}" srcId="{584C3D37-183A-44F4-B3ED-316226E3B3D3}" destId="{CDB57D3B-C2DD-4DC1-9FB3-BD627ACF2DF9}" srcOrd="1" destOrd="0" parTransId="{9EAC0111-B6DD-43E4-9745-FF99BE9AA136}" sibTransId="{FB155A6E-BC92-47D3-89B6-71E33D6AD430}"/>
    <dgm:cxn modelId="{5B5AEA58-C903-41F1-AF00-6908F5899B4E}" type="presOf" srcId="{584C3D37-183A-44F4-B3ED-316226E3B3D3}" destId="{4DE2FC02-5A52-48C1-91FD-D65923C57F5F}" srcOrd="0" destOrd="0" presId="urn:microsoft.com/office/officeart/2005/8/layout/vList2"/>
    <dgm:cxn modelId="{2D522E79-A911-4858-B77A-50B178782AC8}" type="presOf" srcId="{2AACAB62-E474-4505-9A2B-943D25D40019}" destId="{96EC5862-3F13-4871-B4A2-9D96BC879DC6}" srcOrd="0" destOrd="0" presId="urn:microsoft.com/office/officeart/2005/8/layout/vList2"/>
    <dgm:cxn modelId="{CA04235A-AF51-474D-940C-D477202F97EE}" type="presOf" srcId="{04C31C86-F494-466E-A23E-3359ADDAB74B}" destId="{2B32A737-EE2E-4562-928C-3ED3C64C5FC4}" srcOrd="0" destOrd="0" presId="urn:microsoft.com/office/officeart/2005/8/layout/vList2"/>
    <dgm:cxn modelId="{4A47FF84-092E-49BB-815C-9FD6BE8052FB}" srcId="{3EFCDB40-C7EA-454D-88A2-A17F0FA9C791}" destId="{2C87CC16-D1F5-46D1-9723-9F9816D8709C}" srcOrd="0" destOrd="0" parTransId="{A248C914-0F84-483D-B8D7-D57584F58374}" sibTransId="{F67D5711-F38C-4EB1-A3D3-E0D81063E104}"/>
    <dgm:cxn modelId="{7A0E348D-1453-4CF6-8159-2234ABA136C3}" type="presOf" srcId="{1287CCB6-CF2C-4B77-9066-D281A49FEB07}" destId="{AC8ED0C6-A77C-434C-9D53-D1AD0532BEDE}" srcOrd="0" destOrd="1" presId="urn:microsoft.com/office/officeart/2005/8/layout/vList2"/>
    <dgm:cxn modelId="{A0DECE94-8AE2-4BD6-A2EC-86C0B34DB560}" type="presOf" srcId="{81E1F547-3BEF-41D2-9DD8-126CDCD8EAA0}" destId="{2B32A737-EE2E-4562-928C-3ED3C64C5FC4}" srcOrd="0" destOrd="2" presId="urn:microsoft.com/office/officeart/2005/8/layout/vList2"/>
    <dgm:cxn modelId="{DA25689C-8637-4C1D-9C06-CFC62A1A5D8C}" srcId="{FCE1940A-8506-44F4-A1D8-BB9ECDCF8CA4}" destId="{584C3D37-183A-44F4-B3ED-316226E3B3D3}" srcOrd="1" destOrd="0" parTransId="{C7AFA8FE-BC94-4D7B-9CC8-9815CEA02A96}" sibTransId="{820BCABF-10AF-4C32-86AD-B0346831D949}"/>
    <dgm:cxn modelId="{BB760BA1-493B-4A89-8CED-BCEE9281EE34}" srcId="{584C3D37-183A-44F4-B3ED-316226E3B3D3}" destId="{62AD72D5-D318-4C13-90CF-8142BCA7972F}" srcOrd="0" destOrd="0" parTransId="{FC05FC8F-A59E-4E92-B14B-543C7F6B3325}" sibTransId="{C64E1F02-BAA7-438C-BBCD-7DD05660423D}"/>
    <dgm:cxn modelId="{EEC316A1-CAA7-4342-BF01-605C754F4998}" type="presOf" srcId="{86D254EE-70EA-417D-8D81-2E644AA35230}" destId="{672AF672-3365-4A78-98E0-B144962A8A26}" srcOrd="0" destOrd="0" presId="urn:microsoft.com/office/officeart/2005/8/layout/vList2"/>
    <dgm:cxn modelId="{FA1ED6A4-08C2-4EE1-89F5-E44987BFDA37}" srcId="{584C3D37-183A-44F4-B3ED-316226E3B3D3}" destId="{0957C460-4CCA-45D7-AE21-A1B91B120182}" srcOrd="3" destOrd="0" parTransId="{F74EBB65-FFB4-4220-B355-50641B31327E}" sibTransId="{095F7211-AE48-46D6-AB25-FC09D60E8B1B}"/>
    <dgm:cxn modelId="{BED0C4A6-06BA-4D75-8321-138D66EF1548}" type="presOf" srcId="{D0EC72F3-087D-479C-96B0-059D5202D33D}" destId="{2B32A737-EE2E-4562-928C-3ED3C64C5FC4}" srcOrd="0" destOrd="1" presId="urn:microsoft.com/office/officeart/2005/8/layout/vList2"/>
    <dgm:cxn modelId="{9F22C7A6-B7B7-42AF-86C5-41DE5A80F9C1}" type="presOf" srcId="{62AD72D5-D318-4C13-90CF-8142BCA7972F}" destId="{DEF8A43F-BD78-4776-BB75-C6B6E4A59FFF}" srcOrd="0" destOrd="0" presId="urn:microsoft.com/office/officeart/2005/8/layout/vList2"/>
    <dgm:cxn modelId="{1260ADA7-0727-4771-B360-234555F67C71}" srcId="{FCE1940A-8506-44F4-A1D8-BB9ECDCF8CA4}" destId="{2AACAB62-E474-4505-9A2B-943D25D40019}" srcOrd="2" destOrd="0" parTransId="{EEC9195A-60DB-4555-B219-FBFEA383FC61}" sibTransId="{08B5E47C-EECE-4D29-81BB-22C768865EAA}"/>
    <dgm:cxn modelId="{E84BEAAE-BD56-40F1-B591-715AC65E55D8}" srcId="{2AACAB62-E474-4505-9A2B-943D25D40019}" destId="{81E1F547-3BEF-41D2-9DD8-126CDCD8EAA0}" srcOrd="2" destOrd="0" parTransId="{A11DD6CD-8D73-44B7-BC16-367FB41909AB}" sibTransId="{E882097F-0E16-4821-9DDD-B82D1A58EB6A}"/>
    <dgm:cxn modelId="{71301FB7-7064-44CE-AA79-8832C0D8F6FF}" srcId="{584C3D37-183A-44F4-B3ED-316226E3B3D3}" destId="{757C26FB-EE65-4FD3-8ECA-F71FA3CB04A7}" srcOrd="2" destOrd="0" parTransId="{6AD77DE7-5203-456A-AFCF-68F215AB8915}" sibTransId="{CAEDF7EA-A399-4A8A-B759-36BAC0F37E70}"/>
    <dgm:cxn modelId="{208D6CB7-1DD5-40BA-A4E9-597402797C9C}" type="presOf" srcId="{757C26FB-EE65-4FD3-8ECA-F71FA3CB04A7}" destId="{DEF8A43F-BD78-4776-BB75-C6B6E4A59FFF}" srcOrd="0" destOrd="2" presId="urn:microsoft.com/office/officeart/2005/8/layout/vList2"/>
    <dgm:cxn modelId="{98E130BB-3C70-4975-99F0-9A061838116E}" srcId="{3EFCDB40-C7EA-454D-88A2-A17F0FA9C791}" destId="{1287CCB6-CF2C-4B77-9066-D281A49FEB07}" srcOrd="1" destOrd="0" parTransId="{B0BB4979-1538-421D-84F3-C7EC0E1975D9}" sibTransId="{64A5A23B-F4C9-462D-A8E4-F9E2A0EAA5B3}"/>
    <dgm:cxn modelId="{8899D4BD-0BCB-41C7-BA58-D8F2A4B66150}" type="presOf" srcId="{CDB57D3B-C2DD-4DC1-9FB3-BD627ACF2DF9}" destId="{DEF8A43F-BD78-4776-BB75-C6B6E4A59FFF}" srcOrd="0" destOrd="1" presId="urn:microsoft.com/office/officeart/2005/8/layout/vList2"/>
    <dgm:cxn modelId="{4C2255E8-DD57-4F54-BEB1-6CD96821C03F}" type="presOf" srcId="{2C87CC16-D1F5-46D1-9723-9F9816D8709C}" destId="{AC8ED0C6-A77C-434C-9D53-D1AD0532BEDE}" srcOrd="0" destOrd="0" presId="urn:microsoft.com/office/officeart/2005/8/layout/vList2"/>
    <dgm:cxn modelId="{E58A9DE1-8817-4FCC-A0BF-BEF39D632F60}" type="presParOf" srcId="{6DDFD4D9-C7BD-4793-AB48-B95D471326DA}" destId="{1C146740-2F59-499F-8E7A-1A7B5D3D6146}" srcOrd="0" destOrd="0" presId="urn:microsoft.com/office/officeart/2005/8/layout/vList2"/>
    <dgm:cxn modelId="{D20574DC-F030-4189-A884-448D494FCD56}" type="presParOf" srcId="{6DDFD4D9-C7BD-4793-AB48-B95D471326DA}" destId="{AC8ED0C6-A77C-434C-9D53-D1AD0532BEDE}" srcOrd="1" destOrd="0" presId="urn:microsoft.com/office/officeart/2005/8/layout/vList2"/>
    <dgm:cxn modelId="{A62DE866-974A-4181-B41C-FDFE1955851A}" type="presParOf" srcId="{6DDFD4D9-C7BD-4793-AB48-B95D471326DA}" destId="{4DE2FC02-5A52-48C1-91FD-D65923C57F5F}" srcOrd="2" destOrd="0" presId="urn:microsoft.com/office/officeart/2005/8/layout/vList2"/>
    <dgm:cxn modelId="{322B9255-9887-4FFD-9070-84661BDE2C82}" type="presParOf" srcId="{6DDFD4D9-C7BD-4793-AB48-B95D471326DA}" destId="{DEF8A43F-BD78-4776-BB75-C6B6E4A59FFF}" srcOrd="3" destOrd="0" presId="urn:microsoft.com/office/officeart/2005/8/layout/vList2"/>
    <dgm:cxn modelId="{30907EDC-7B46-41BC-B7C9-ED2F9E9C97B8}" type="presParOf" srcId="{6DDFD4D9-C7BD-4793-AB48-B95D471326DA}" destId="{96EC5862-3F13-4871-B4A2-9D96BC879DC6}" srcOrd="4" destOrd="0" presId="urn:microsoft.com/office/officeart/2005/8/layout/vList2"/>
    <dgm:cxn modelId="{6518B4E2-07A2-4E3A-B809-56ED1A49A855}" type="presParOf" srcId="{6DDFD4D9-C7BD-4793-AB48-B95D471326DA}" destId="{2B32A737-EE2E-4562-928C-3ED3C64C5FC4}" srcOrd="5" destOrd="0" presId="urn:microsoft.com/office/officeart/2005/8/layout/vList2"/>
    <dgm:cxn modelId="{993E55D2-9DA9-403A-B046-514032FF43BF}" type="presParOf" srcId="{6DDFD4D9-C7BD-4793-AB48-B95D471326DA}" destId="{672AF672-3365-4A78-98E0-B144962A8A2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025E0-2917-431C-B484-BFE0B2A9F44B}">
      <dsp:nvSpPr>
        <dsp:cNvPr id="0" name=""/>
        <dsp:cNvSpPr/>
      </dsp:nvSpPr>
      <dsp:spPr>
        <a:xfrm>
          <a:off x="0" y="0"/>
          <a:ext cx="7055707" cy="6786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1" u="sng" kern="1200" dirty="0"/>
            <a:t>Models and EBP used:</a:t>
          </a:r>
          <a:endParaRPr lang="en-US" sz="2900" kern="1200" dirty="0"/>
        </a:p>
      </dsp:txBody>
      <dsp:txXfrm>
        <a:off x="33127" y="33127"/>
        <a:ext cx="6989453" cy="612346"/>
      </dsp:txXfrm>
    </dsp:sp>
    <dsp:sp modelId="{7176FE24-821B-4A41-9F49-57BC02D7F10C}">
      <dsp:nvSpPr>
        <dsp:cNvPr id="0" name=""/>
        <dsp:cNvSpPr/>
      </dsp:nvSpPr>
      <dsp:spPr>
        <a:xfrm>
          <a:off x="0" y="688866"/>
          <a:ext cx="7055707" cy="1140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019"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b="1" kern="1200" dirty="0"/>
            <a:t>Harm Reduction</a:t>
          </a:r>
          <a:endParaRPr lang="en-US" sz="2300" kern="1200" dirty="0"/>
        </a:p>
        <a:p>
          <a:pPr marL="228600" lvl="1" indent="-228600" algn="l" defTabSz="1022350">
            <a:lnSpc>
              <a:spcPct val="90000"/>
            </a:lnSpc>
            <a:spcBef>
              <a:spcPct val="0"/>
            </a:spcBef>
            <a:spcAft>
              <a:spcPct val="20000"/>
            </a:spcAft>
            <a:buChar char="•"/>
          </a:pPr>
          <a:r>
            <a:rPr lang="en-US" sz="2300" b="1" kern="1200" dirty="0"/>
            <a:t>Motivational Interviewing</a:t>
          </a:r>
          <a:endParaRPr lang="en-US" sz="2300" kern="1200" dirty="0"/>
        </a:p>
        <a:p>
          <a:pPr marL="228600" lvl="1" indent="-228600" algn="l" defTabSz="1022350">
            <a:lnSpc>
              <a:spcPct val="90000"/>
            </a:lnSpc>
            <a:spcBef>
              <a:spcPct val="0"/>
            </a:spcBef>
            <a:spcAft>
              <a:spcPct val="20000"/>
            </a:spcAft>
            <a:buChar char="•"/>
          </a:pPr>
          <a:r>
            <a:rPr lang="en-US" sz="2300" b="1" kern="1200" dirty="0"/>
            <a:t>Integrated Behavioral Health</a:t>
          </a:r>
          <a:endParaRPr lang="en-US" sz="2300" kern="1200" dirty="0"/>
        </a:p>
      </dsp:txBody>
      <dsp:txXfrm>
        <a:off x="0" y="688866"/>
        <a:ext cx="7055707" cy="1140569"/>
      </dsp:txXfrm>
    </dsp:sp>
    <dsp:sp modelId="{651D8452-1C81-44A7-AD82-AFED36756AC2}">
      <dsp:nvSpPr>
        <dsp:cNvPr id="0" name=""/>
        <dsp:cNvSpPr/>
      </dsp:nvSpPr>
      <dsp:spPr>
        <a:xfrm>
          <a:off x="0" y="1829436"/>
          <a:ext cx="7055707" cy="678600"/>
        </a:xfrm>
        <a:prstGeom prst="round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1" u="sng" kern="1200" dirty="0"/>
            <a:t>How has MAT changed our clinic:</a:t>
          </a:r>
          <a:endParaRPr lang="en-US" sz="2900" kern="1200" dirty="0"/>
        </a:p>
      </dsp:txBody>
      <dsp:txXfrm>
        <a:off x="33127" y="1862563"/>
        <a:ext cx="6989453" cy="612346"/>
      </dsp:txXfrm>
    </dsp:sp>
    <dsp:sp modelId="{98BAF7BE-6C83-4AD5-A000-0AA7D8FC0EDF}">
      <dsp:nvSpPr>
        <dsp:cNvPr id="0" name=""/>
        <dsp:cNvSpPr/>
      </dsp:nvSpPr>
      <dsp:spPr>
        <a:xfrm>
          <a:off x="0" y="2508036"/>
          <a:ext cx="7055707" cy="372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019"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b="1" kern="1200" dirty="0"/>
            <a:t>MAT has helped us grow as a clinic in dealing with challenging patients.</a:t>
          </a:r>
          <a:endParaRPr lang="en-US" sz="2300" kern="1200" dirty="0"/>
        </a:p>
        <a:p>
          <a:pPr marL="228600" lvl="1" indent="-228600" algn="l" defTabSz="1022350">
            <a:lnSpc>
              <a:spcPct val="90000"/>
            </a:lnSpc>
            <a:spcBef>
              <a:spcPct val="0"/>
            </a:spcBef>
            <a:spcAft>
              <a:spcPct val="20000"/>
            </a:spcAft>
            <a:buChar char="•"/>
          </a:pPr>
          <a:r>
            <a:rPr lang="en-US" sz="2300" b="1" kern="1200" dirty="0"/>
            <a:t>Helped us improve all our Case Management services.</a:t>
          </a:r>
          <a:endParaRPr lang="en-US" sz="2300" kern="1200" dirty="0"/>
        </a:p>
        <a:p>
          <a:pPr marL="228600" lvl="1" indent="-228600" algn="l" defTabSz="1022350">
            <a:lnSpc>
              <a:spcPct val="90000"/>
            </a:lnSpc>
            <a:spcBef>
              <a:spcPct val="0"/>
            </a:spcBef>
            <a:spcAft>
              <a:spcPct val="20000"/>
            </a:spcAft>
            <a:buChar char="•"/>
          </a:pPr>
          <a:r>
            <a:rPr lang="en-US" sz="2300" b="1" kern="1200" dirty="0"/>
            <a:t>Helping us develop our EMR to better serve all our patients not just MAT.</a:t>
          </a:r>
          <a:endParaRPr lang="en-US" sz="2300" kern="1200" dirty="0"/>
        </a:p>
        <a:p>
          <a:pPr marL="228600" lvl="1" indent="-228600" algn="l" defTabSz="1022350">
            <a:lnSpc>
              <a:spcPct val="90000"/>
            </a:lnSpc>
            <a:spcBef>
              <a:spcPct val="0"/>
            </a:spcBef>
            <a:spcAft>
              <a:spcPct val="20000"/>
            </a:spcAft>
            <a:buChar char="•"/>
          </a:pPr>
          <a:r>
            <a:rPr lang="en-US" sz="2300" b="1" kern="1200" dirty="0"/>
            <a:t>Helped us better educate and train our staff so we can provide better patient centered care.</a:t>
          </a:r>
          <a:endParaRPr lang="en-US" sz="2300" kern="1200" dirty="0"/>
        </a:p>
        <a:p>
          <a:pPr marL="228600" lvl="1" indent="-228600" algn="l" defTabSz="1022350">
            <a:lnSpc>
              <a:spcPct val="90000"/>
            </a:lnSpc>
            <a:spcBef>
              <a:spcPct val="0"/>
            </a:spcBef>
            <a:spcAft>
              <a:spcPct val="20000"/>
            </a:spcAft>
            <a:buChar char="•"/>
          </a:pPr>
          <a:r>
            <a:rPr lang="en-US" sz="2300" b="1" kern="1200" dirty="0"/>
            <a:t>Staff have changed their heart and mind towards patients as it relates to stigma.</a:t>
          </a:r>
          <a:endParaRPr lang="en-US" sz="2300" kern="1200" dirty="0"/>
        </a:p>
      </dsp:txBody>
      <dsp:txXfrm>
        <a:off x="0" y="2508036"/>
        <a:ext cx="7055707" cy="3721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38F12-EC16-4FD7-B2D6-AF1560AAC51E}">
      <dsp:nvSpPr>
        <dsp:cNvPr id="0" name=""/>
        <dsp:cNvSpPr/>
      </dsp:nvSpPr>
      <dsp:spPr>
        <a:xfrm>
          <a:off x="9883330" y="1407344"/>
          <a:ext cx="1676936" cy="4728867"/>
        </a:xfrm>
        <a:prstGeom prst="wedgeRectCallout">
          <a:avLst>
            <a:gd name="adj1" fmla="val 0"/>
            <a:gd name="adj2" fmla="val 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t" anchorCtr="0">
          <a:noAutofit/>
        </a:bodyPr>
        <a:lstStyle/>
        <a:p>
          <a:pPr marL="0" lvl="0" indent="0" algn="r" defTabSz="622300">
            <a:lnSpc>
              <a:spcPct val="90000"/>
            </a:lnSpc>
            <a:spcBef>
              <a:spcPct val="0"/>
            </a:spcBef>
            <a:spcAft>
              <a:spcPct val="35000"/>
            </a:spcAft>
            <a:buNone/>
          </a:pPr>
          <a:r>
            <a:rPr lang="en-US" sz="1400" b="1" kern="1200" dirty="0"/>
            <a:t>21</a:t>
          </a:r>
          <a:r>
            <a:rPr lang="en-US" sz="1400" kern="1200" dirty="0"/>
            <a:t> X-Waivered Providers and other prescribers using Vivitrol.</a:t>
          </a:r>
        </a:p>
        <a:p>
          <a:pPr marL="0" lvl="0" indent="0" algn="r" defTabSz="622300">
            <a:lnSpc>
              <a:spcPct val="90000"/>
            </a:lnSpc>
            <a:spcBef>
              <a:spcPct val="0"/>
            </a:spcBef>
            <a:spcAft>
              <a:spcPct val="35000"/>
            </a:spcAft>
            <a:buNone/>
          </a:pPr>
          <a:r>
            <a:rPr lang="en-US" sz="1400" b="1" kern="1200" dirty="0"/>
            <a:t>1</a:t>
          </a:r>
          <a:r>
            <a:rPr lang="en-US" sz="1400" kern="1200" dirty="0"/>
            <a:t> MAT Program Manager.</a:t>
          </a:r>
        </a:p>
        <a:p>
          <a:pPr marL="0" lvl="0" indent="0" algn="r" defTabSz="622300">
            <a:lnSpc>
              <a:spcPct val="90000"/>
            </a:lnSpc>
            <a:spcBef>
              <a:spcPct val="0"/>
            </a:spcBef>
            <a:spcAft>
              <a:spcPct val="35000"/>
            </a:spcAft>
            <a:buNone/>
          </a:pPr>
          <a:r>
            <a:rPr lang="en-US" sz="1400" b="1" kern="1200" dirty="0"/>
            <a:t>6 </a:t>
          </a:r>
          <a:r>
            <a:rPr lang="en-US" sz="1400" kern="1200" dirty="0"/>
            <a:t>SUD counselors.</a:t>
          </a:r>
        </a:p>
        <a:p>
          <a:pPr marL="0" lvl="0" indent="0" algn="r" defTabSz="622300">
            <a:lnSpc>
              <a:spcPct val="90000"/>
            </a:lnSpc>
            <a:spcBef>
              <a:spcPct val="0"/>
            </a:spcBef>
            <a:spcAft>
              <a:spcPct val="35000"/>
            </a:spcAft>
            <a:buNone/>
          </a:pPr>
          <a:r>
            <a:rPr lang="en-US" sz="1400" b="1" kern="1200" dirty="0"/>
            <a:t>3</a:t>
          </a:r>
          <a:r>
            <a:rPr lang="en-US" sz="1400" kern="1200" dirty="0"/>
            <a:t> Nurses. </a:t>
          </a:r>
        </a:p>
        <a:p>
          <a:pPr marL="0" lvl="0" indent="0" algn="r" defTabSz="622300">
            <a:lnSpc>
              <a:spcPct val="90000"/>
            </a:lnSpc>
            <a:spcBef>
              <a:spcPct val="0"/>
            </a:spcBef>
            <a:spcAft>
              <a:spcPct val="35000"/>
            </a:spcAft>
            <a:buNone/>
          </a:pPr>
          <a:r>
            <a:rPr lang="en-US" sz="1400" kern="1200" dirty="0"/>
            <a:t>Contingency Management Pilot at HPHP.</a:t>
          </a:r>
        </a:p>
        <a:p>
          <a:pPr marL="0" lvl="0" indent="0" algn="r" defTabSz="622300">
            <a:lnSpc>
              <a:spcPct val="90000"/>
            </a:lnSpc>
            <a:spcBef>
              <a:spcPct val="0"/>
            </a:spcBef>
            <a:spcAft>
              <a:spcPct val="35000"/>
            </a:spcAft>
            <a:buNone/>
          </a:pPr>
          <a:r>
            <a:rPr lang="en-US" sz="1400" kern="1200" dirty="0"/>
            <a:t>Acupuncture in all 3 clinics.</a:t>
          </a:r>
        </a:p>
        <a:p>
          <a:pPr marL="0" lvl="0" indent="0" algn="r" defTabSz="622300">
            <a:lnSpc>
              <a:spcPct val="90000"/>
            </a:lnSpc>
            <a:spcBef>
              <a:spcPct val="0"/>
            </a:spcBef>
            <a:spcAft>
              <a:spcPct val="35000"/>
            </a:spcAft>
            <a:buNone/>
          </a:pPr>
          <a:r>
            <a:rPr lang="en-US" sz="1400" kern="1200" dirty="0"/>
            <a:t>Addiction Treatment Starts Here Primary Care Wave 1 (HPHP and Emeline) and Wave 2 (WHC). </a:t>
          </a:r>
        </a:p>
        <a:p>
          <a:pPr marL="0" lvl="0" indent="0" algn="r" defTabSz="622300">
            <a:lnSpc>
              <a:spcPct val="90000"/>
            </a:lnSpc>
            <a:spcBef>
              <a:spcPct val="0"/>
            </a:spcBef>
            <a:spcAft>
              <a:spcPct val="35000"/>
            </a:spcAft>
            <a:buNone/>
          </a:pPr>
          <a:r>
            <a:rPr lang="en-US" sz="1400" kern="1200" dirty="0"/>
            <a:t> </a:t>
          </a:r>
        </a:p>
      </dsp:txBody>
      <dsp:txXfrm>
        <a:off x="10096461" y="1407344"/>
        <a:ext cx="1463806" cy="4728867"/>
      </dsp:txXfrm>
    </dsp:sp>
    <dsp:sp modelId="{56E6C3B0-C4DC-410F-BF87-36A396181413}">
      <dsp:nvSpPr>
        <dsp:cNvPr id="0" name=""/>
        <dsp:cNvSpPr/>
      </dsp:nvSpPr>
      <dsp:spPr>
        <a:xfrm>
          <a:off x="9904882" y="98332"/>
          <a:ext cx="1644232" cy="1313238"/>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933450">
            <a:lnSpc>
              <a:spcPct val="90000"/>
            </a:lnSpc>
            <a:spcBef>
              <a:spcPct val="0"/>
            </a:spcBef>
            <a:spcAft>
              <a:spcPct val="35000"/>
            </a:spcAft>
            <a:buNone/>
          </a:pPr>
          <a:r>
            <a:rPr lang="en-US" sz="2100" b="1" kern="1200" dirty="0"/>
            <a:t>2019</a:t>
          </a:r>
        </a:p>
      </dsp:txBody>
      <dsp:txXfrm>
        <a:off x="9904882" y="98332"/>
        <a:ext cx="1644232" cy="1313238"/>
      </dsp:txXfrm>
    </dsp:sp>
    <dsp:sp modelId="{A1F6280C-C206-4421-A925-77CE12058EFE}">
      <dsp:nvSpPr>
        <dsp:cNvPr id="0" name=""/>
        <dsp:cNvSpPr/>
      </dsp:nvSpPr>
      <dsp:spPr>
        <a:xfrm>
          <a:off x="8252561" y="1407344"/>
          <a:ext cx="1654631" cy="4466219"/>
        </a:xfrm>
        <a:prstGeom prst="wedgeRectCallout">
          <a:avLst>
            <a:gd name="adj1" fmla="val 62500"/>
            <a:gd name="adj2" fmla="val 20830"/>
          </a:avLst>
        </a:prstGeom>
        <a:solidFill>
          <a:schemeClr val="accent1">
            <a:tint val="50000"/>
            <a:hueOff val="183862"/>
            <a:satOff val="-3164"/>
            <a:lumOff val="17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t" anchorCtr="0">
          <a:noAutofit/>
        </a:bodyPr>
        <a:lstStyle/>
        <a:p>
          <a:pPr marL="0" lvl="0" indent="0" algn="r" defTabSz="622300">
            <a:lnSpc>
              <a:spcPct val="90000"/>
            </a:lnSpc>
            <a:spcBef>
              <a:spcPct val="0"/>
            </a:spcBef>
            <a:spcAft>
              <a:spcPct val="35000"/>
            </a:spcAft>
            <a:buNone/>
          </a:pPr>
          <a:r>
            <a:rPr lang="en-US" sz="1400" kern="1200" dirty="0"/>
            <a:t>Hired </a:t>
          </a:r>
          <a:r>
            <a:rPr lang="en-US" sz="1400" b="1" kern="1200" dirty="0"/>
            <a:t>3</a:t>
          </a:r>
          <a:r>
            <a:rPr lang="en-US" sz="1400" kern="1200" dirty="0"/>
            <a:t> more Drug and Alcohol Counselors</a:t>
          </a:r>
        </a:p>
        <a:p>
          <a:pPr marL="0" lvl="0" indent="0" algn="r" defTabSz="622300">
            <a:lnSpc>
              <a:spcPct val="90000"/>
            </a:lnSpc>
            <a:spcBef>
              <a:spcPct val="0"/>
            </a:spcBef>
            <a:spcAft>
              <a:spcPct val="35000"/>
            </a:spcAft>
            <a:buNone/>
          </a:pPr>
          <a:r>
            <a:rPr lang="en-US" sz="1400" kern="1200" dirty="0"/>
            <a:t>HRSA SUD MH Grant - $ for Contingency Management $ Acupuncture</a:t>
          </a:r>
        </a:p>
        <a:p>
          <a:pPr marL="0" lvl="0" indent="0" algn="r" defTabSz="622300">
            <a:lnSpc>
              <a:spcPct val="90000"/>
            </a:lnSpc>
            <a:spcBef>
              <a:spcPct val="0"/>
            </a:spcBef>
            <a:spcAft>
              <a:spcPct val="35000"/>
            </a:spcAft>
            <a:buNone/>
          </a:pPr>
          <a:r>
            <a:rPr lang="en-US" sz="1400" kern="1200" dirty="0"/>
            <a:t>Harm Reduction + Narcan Trainings Occurring Regularly</a:t>
          </a:r>
        </a:p>
        <a:p>
          <a:pPr marL="0" lvl="0" indent="0" algn="r" defTabSz="622300">
            <a:lnSpc>
              <a:spcPct val="90000"/>
            </a:lnSpc>
            <a:spcBef>
              <a:spcPct val="0"/>
            </a:spcBef>
            <a:spcAft>
              <a:spcPct val="35000"/>
            </a:spcAft>
            <a:buNone/>
          </a:pPr>
          <a:r>
            <a:rPr lang="en-US" sz="1400" kern="1200" dirty="0"/>
            <a:t>Narcan Distribution expanding with outreach</a:t>
          </a:r>
        </a:p>
      </dsp:txBody>
      <dsp:txXfrm>
        <a:off x="8462856" y="1407344"/>
        <a:ext cx="1444336" cy="4466219"/>
      </dsp:txXfrm>
    </dsp:sp>
    <dsp:sp modelId="{DFF308F7-30EB-4742-BB88-AA29A88FE616}">
      <dsp:nvSpPr>
        <dsp:cNvPr id="0" name=""/>
        <dsp:cNvSpPr/>
      </dsp:nvSpPr>
      <dsp:spPr>
        <a:xfrm>
          <a:off x="8267582" y="229354"/>
          <a:ext cx="1645387" cy="118221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933450">
            <a:lnSpc>
              <a:spcPct val="90000"/>
            </a:lnSpc>
            <a:spcBef>
              <a:spcPct val="0"/>
            </a:spcBef>
            <a:spcAft>
              <a:spcPct val="35000"/>
            </a:spcAft>
            <a:buNone/>
          </a:pPr>
          <a:r>
            <a:rPr lang="en-US" sz="2100" b="1" kern="1200" dirty="0"/>
            <a:t>2018</a:t>
          </a:r>
        </a:p>
      </dsp:txBody>
      <dsp:txXfrm>
        <a:off x="8267582" y="229354"/>
        <a:ext cx="1645387" cy="1182216"/>
      </dsp:txXfrm>
    </dsp:sp>
    <dsp:sp modelId="{EABAD0D2-E021-40E6-8A11-312B029F0549}">
      <dsp:nvSpPr>
        <dsp:cNvPr id="0" name=""/>
        <dsp:cNvSpPr/>
      </dsp:nvSpPr>
      <dsp:spPr>
        <a:xfrm>
          <a:off x="6621792" y="1396205"/>
          <a:ext cx="1654631" cy="4203572"/>
        </a:xfrm>
        <a:prstGeom prst="wedgeRectCallout">
          <a:avLst>
            <a:gd name="adj1" fmla="val 62500"/>
            <a:gd name="adj2" fmla="val 20830"/>
          </a:avLst>
        </a:prstGeom>
        <a:solidFill>
          <a:schemeClr val="accent1">
            <a:tint val="50000"/>
            <a:hueOff val="367724"/>
            <a:satOff val="-6328"/>
            <a:lumOff val="359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t" anchorCtr="0">
          <a:noAutofit/>
        </a:bodyPr>
        <a:lstStyle/>
        <a:p>
          <a:pPr marL="0" lvl="0" indent="0" algn="r" defTabSz="622300">
            <a:lnSpc>
              <a:spcPct val="90000"/>
            </a:lnSpc>
            <a:spcBef>
              <a:spcPct val="0"/>
            </a:spcBef>
            <a:spcAft>
              <a:spcPct val="35000"/>
            </a:spcAft>
            <a:buNone/>
          </a:pPr>
          <a:r>
            <a:rPr lang="en-US" sz="1400" kern="1200" dirty="0"/>
            <a:t>Started MAT group at WHC.</a:t>
          </a:r>
        </a:p>
        <a:p>
          <a:pPr marL="0" lvl="0" indent="0" algn="r" defTabSz="622300">
            <a:lnSpc>
              <a:spcPct val="90000"/>
            </a:lnSpc>
            <a:spcBef>
              <a:spcPct val="0"/>
            </a:spcBef>
            <a:spcAft>
              <a:spcPct val="35000"/>
            </a:spcAft>
            <a:buNone/>
          </a:pPr>
          <a:r>
            <a:rPr lang="en-US" sz="1400" kern="1200" dirty="0"/>
            <a:t>WHC starts offering MAT.</a:t>
          </a:r>
        </a:p>
        <a:p>
          <a:pPr marL="0" lvl="0" indent="0" algn="r" defTabSz="622300">
            <a:lnSpc>
              <a:spcPct val="90000"/>
            </a:lnSpc>
            <a:spcBef>
              <a:spcPct val="0"/>
            </a:spcBef>
            <a:spcAft>
              <a:spcPct val="35000"/>
            </a:spcAft>
            <a:buFont typeface="+mj-lt"/>
            <a:buNone/>
          </a:pPr>
          <a:r>
            <a:rPr lang="en-US" sz="1400" kern="1200" dirty="0"/>
            <a:t>Hired 2</a:t>
          </a:r>
          <a:r>
            <a:rPr lang="en-US" sz="1400" kern="1200" baseline="30000" dirty="0"/>
            <a:t>nd</a:t>
          </a:r>
          <a:r>
            <a:rPr lang="en-US" sz="1400" kern="1200" dirty="0"/>
            <a:t> Drug and Alcohol Counselor for WHC.</a:t>
          </a:r>
        </a:p>
        <a:p>
          <a:pPr marL="0" lvl="0" indent="0" algn="r" defTabSz="622300">
            <a:lnSpc>
              <a:spcPct val="90000"/>
            </a:lnSpc>
            <a:spcBef>
              <a:spcPct val="0"/>
            </a:spcBef>
            <a:spcAft>
              <a:spcPct val="35000"/>
            </a:spcAft>
            <a:buNone/>
          </a:pPr>
          <a:r>
            <a:rPr lang="en-US" sz="1400" kern="1200" dirty="0"/>
            <a:t>Hub and Spoke to hire 3 nurses and 3 SUD counselors.</a:t>
          </a:r>
        </a:p>
        <a:p>
          <a:pPr marL="0" lvl="0" indent="0" algn="r" defTabSz="622300">
            <a:lnSpc>
              <a:spcPct val="90000"/>
            </a:lnSpc>
            <a:spcBef>
              <a:spcPct val="0"/>
            </a:spcBef>
            <a:spcAft>
              <a:spcPct val="35000"/>
            </a:spcAft>
            <a:buNone/>
          </a:pPr>
          <a:r>
            <a:rPr lang="en-US" sz="1400" kern="1200" dirty="0"/>
            <a:t>Katie Bell train all our nurses.</a:t>
          </a:r>
        </a:p>
        <a:p>
          <a:pPr marL="0" lvl="0" indent="0" algn="r" defTabSz="622300">
            <a:lnSpc>
              <a:spcPct val="90000"/>
            </a:lnSpc>
            <a:spcBef>
              <a:spcPct val="0"/>
            </a:spcBef>
            <a:spcAft>
              <a:spcPct val="35000"/>
            </a:spcAft>
            <a:buNone/>
          </a:pPr>
          <a:r>
            <a:rPr lang="en-US" sz="1400" kern="1200" dirty="0"/>
            <a:t>Start SMA at HPHP and Emeline</a:t>
          </a:r>
        </a:p>
      </dsp:txBody>
      <dsp:txXfrm>
        <a:off x="6832087" y="1396205"/>
        <a:ext cx="1444336" cy="4203572"/>
      </dsp:txXfrm>
    </dsp:sp>
    <dsp:sp modelId="{00DDFED3-201B-4AAC-A341-E7E0D4536AE7}">
      <dsp:nvSpPr>
        <dsp:cNvPr id="0" name=""/>
        <dsp:cNvSpPr/>
      </dsp:nvSpPr>
      <dsp:spPr>
        <a:xfrm>
          <a:off x="6610639" y="356753"/>
          <a:ext cx="1654631" cy="1050591"/>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933450">
            <a:lnSpc>
              <a:spcPct val="90000"/>
            </a:lnSpc>
            <a:spcBef>
              <a:spcPct val="0"/>
            </a:spcBef>
            <a:spcAft>
              <a:spcPct val="35000"/>
            </a:spcAft>
            <a:buNone/>
          </a:pPr>
          <a:r>
            <a:rPr lang="en-US" sz="2100" b="1" kern="1200" dirty="0"/>
            <a:t>September 2017</a:t>
          </a:r>
        </a:p>
      </dsp:txBody>
      <dsp:txXfrm>
        <a:off x="6610639" y="356753"/>
        <a:ext cx="1654631" cy="1050591"/>
      </dsp:txXfrm>
    </dsp:sp>
    <dsp:sp modelId="{2AC78757-999A-41DB-8E34-EF47479299DA}">
      <dsp:nvSpPr>
        <dsp:cNvPr id="0" name=""/>
        <dsp:cNvSpPr/>
      </dsp:nvSpPr>
      <dsp:spPr>
        <a:xfrm>
          <a:off x="4959474" y="1423559"/>
          <a:ext cx="1654631" cy="3907891"/>
        </a:xfrm>
        <a:prstGeom prst="wedgeRectCallout">
          <a:avLst>
            <a:gd name="adj1" fmla="val 62500"/>
            <a:gd name="adj2" fmla="val 20830"/>
          </a:avLst>
        </a:prstGeom>
        <a:solidFill>
          <a:schemeClr val="accent1">
            <a:tint val="50000"/>
            <a:hueOff val="551586"/>
            <a:satOff val="-9492"/>
            <a:lumOff val="539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t" anchorCtr="0">
          <a:noAutofit/>
        </a:bodyPr>
        <a:lstStyle/>
        <a:p>
          <a:pPr marL="0" lvl="0" indent="0" algn="r" defTabSz="622300">
            <a:lnSpc>
              <a:spcPct val="90000"/>
            </a:lnSpc>
            <a:spcBef>
              <a:spcPct val="0"/>
            </a:spcBef>
            <a:spcAft>
              <a:spcPct val="35000"/>
            </a:spcAft>
            <a:buNone/>
          </a:pPr>
          <a:r>
            <a:rPr lang="en-US" sz="1400" kern="1200" dirty="0"/>
            <a:t>Watsonville Health Center</a:t>
          </a:r>
        </a:p>
        <a:p>
          <a:pPr marL="0" lvl="0" indent="0" algn="r" defTabSz="622300">
            <a:lnSpc>
              <a:spcPct val="90000"/>
            </a:lnSpc>
            <a:spcBef>
              <a:spcPct val="0"/>
            </a:spcBef>
            <a:spcAft>
              <a:spcPct val="35000"/>
            </a:spcAft>
            <a:buNone/>
          </a:pPr>
          <a:r>
            <a:rPr lang="en-US" sz="1400" b="1" kern="1200" dirty="0"/>
            <a:t>5</a:t>
          </a:r>
          <a:r>
            <a:rPr lang="en-US" sz="1400" kern="1200" dirty="0"/>
            <a:t> prescribers get waivered but not offering services yet.</a:t>
          </a:r>
        </a:p>
        <a:p>
          <a:pPr marL="0" lvl="0" indent="0" algn="r" defTabSz="622300">
            <a:lnSpc>
              <a:spcPct val="90000"/>
            </a:lnSpc>
            <a:spcBef>
              <a:spcPct val="0"/>
            </a:spcBef>
            <a:spcAft>
              <a:spcPct val="35000"/>
            </a:spcAft>
            <a:buNone/>
          </a:pPr>
          <a:endParaRPr lang="en-US" sz="1400" kern="1200" dirty="0"/>
        </a:p>
      </dsp:txBody>
      <dsp:txXfrm>
        <a:off x="5169769" y="1423559"/>
        <a:ext cx="1444336" cy="3907891"/>
      </dsp:txXfrm>
    </dsp:sp>
    <dsp:sp modelId="{EF217FE1-8BBC-442D-A6C7-8F86065F0396}">
      <dsp:nvSpPr>
        <dsp:cNvPr id="0" name=""/>
        <dsp:cNvSpPr/>
      </dsp:nvSpPr>
      <dsp:spPr>
        <a:xfrm>
          <a:off x="4939147" y="467595"/>
          <a:ext cx="1669473" cy="95654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933450">
            <a:lnSpc>
              <a:spcPct val="90000"/>
            </a:lnSpc>
            <a:spcBef>
              <a:spcPct val="0"/>
            </a:spcBef>
            <a:spcAft>
              <a:spcPct val="35000"/>
            </a:spcAft>
            <a:buNone/>
          </a:pPr>
          <a:r>
            <a:rPr lang="en-US" sz="2100" b="1" kern="1200" dirty="0"/>
            <a:t>2016</a:t>
          </a:r>
        </a:p>
      </dsp:txBody>
      <dsp:txXfrm>
        <a:off x="4939147" y="467595"/>
        <a:ext cx="1669473" cy="956545"/>
      </dsp:txXfrm>
    </dsp:sp>
    <dsp:sp modelId="{7EF47F58-21EC-47CB-BDEE-8430A82658D3}">
      <dsp:nvSpPr>
        <dsp:cNvPr id="0" name=""/>
        <dsp:cNvSpPr/>
      </dsp:nvSpPr>
      <dsp:spPr>
        <a:xfrm>
          <a:off x="3304842" y="1407344"/>
          <a:ext cx="1654631" cy="3677672"/>
        </a:xfrm>
        <a:prstGeom prst="wedgeRectCallout">
          <a:avLst>
            <a:gd name="adj1" fmla="val 62500"/>
            <a:gd name="adj2" fmla="val 20830"/>
          </a:avLst>
        </a:prstGeom>
        <a:solidFill>
          <a:schemeClr val="accent1">
            <a:tint val="50000"/>
            <a:hueOff val="735447"/>
            <a:satOff val="-12656"/>
            <a:lumOff val="719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t" anchorCtr="0">
          <a:noAutofit/>
        </a:bodyPr>
        <a:lstStyle/>
        <a:p>
          <a:pPr marL="0" lvl="0" indent="0" algn="r" defTabSz="622300">
            <a:lnSpc>
              <a:spcPct val="90000"/>
            </a:lnSpc>
            <a:spcBef>
              <a:spcPct val="0"/>
            </a:spcBef>
            <a:spcAft>
              <a:spcPct val="35000"/>
            </a:spcAft>
            <a:buNone/>
          </a:pPr>
          <a:r>
            <a:rPr lang="en-US" sz="1400" b="0" kern="1200" dirty="0"/>
            <a:t>Only HPHP and Emeline clinic providing MAT. No openings at Emeline to see our 1 prescriber. That prescriber was at HPHP once a week and had 2 openings a week.</a:t>
          </a:r>
        </a:p>
        <a:p>
          <a:pPr marL="0" lvl="0" indent="0" algn="r" defTabSz="622300">
            <a:lnSpc>
              <a:spcPct val="90000"/>
            </a:lnSpc>
            <a:spcBef>
              <a:spcPct val="0"/>
            </a:spcBef>
            <a:spcAft>
              <a:spcPct val="35000"/>
            </a:spcAft>
            <a:buNone/>
          </a:pPr>
          <a:r>
            <a:rPr lang="en-US" sz="1400" b="0" kern="1200" dirty="0"/>
            <a:t>Building Procedures and Implementing MAT at all clinics. </a:t>
          </a:r>
        </a:p>
      </dsp:txBody>
      <dsp:txXfrm>
        <a:off x="3515138" y="1407344"/>
        <a:ext cx="1444336" cy="3677672"/>
      </dsp:txXfrm>
    </dsp:sp>
    <dsp:sp modelId="{E6B67A71-E0EE-44D0-9726-C2B3C62DEC20}">
      <dsp:nvSpPr>
        <dsp:cNvPr id="0" name=""/>
        <dsp:cNvSpPr/>
      </dsp:nvSpPr>
      <dsp:spPr>
        <a:xfrm>
          <a:off x="3307854" y="623628"/>
          <a:ext cx="1648608" cy="787943"/>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933450">
            <a:lnSpc>
              <a:spcPct val="90000"/>
            </a:lnSpc>
            <a:spcBef>
              <a:spcPct val="0"/>
            </a:spcBef>
            <a:spcAft>
              <a:spcPct val="35000"/>
            </a:spcAft>
            <a:buNone/>
          </a:pPr>
          <a:r>
            <a:rPr lang="en-US" sz="2100" b="0" kern="1200" dirty="0"/>
            <a:t>2016</a:t>
          </a:r>
        </a:p>
      </dsp:txBody>
      <dsp:txXfrm>
        <a:off x="3307854" y="623628"/>
        <a:ext cx="1648608" cy="787943"/>
      </dsp:txXfrm>
    </dsp:sp>
    <dsp:sp modelId="{EA205B4C-E2C2-4C2F-A917-AE97678CEF9C}">
      <dsp:nvSpPr>
        <dsp:cNvPr id="0" name=""/>
        <dsp:cNvSpPr/>
      </dsp:nvSpPr>
      <dsp:spPr>
        <a:xfrm>
          <a:off x="1590059" y="1402768"/>
          <a:ext cx="1728014" cy="3640894"/>
        </a:xfrm>
        <a:prstGeom prst="wedgeRectCallout">
          <a:avLst>
            <a:gd name="adj1" fmla="val 62500"/>
            <a:gd name="adj2" fmla="val 20830"/>
          </a:avLst>
        </a:prstGeom>
        <a:solidFill>
          <a:schemeClr val="accent1">
            <a:tint val="50000"/>
            <a:hueOff val="919309"/>
            <a:satOff val="-15820"/>
            <a:lumOff val="899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Font typeface="Arial" panose="020B0604020202020204" pitchFamily="34" charset="0"/>
            <a:buNone/>
          </a:pPr>
          <a:r>
            <a:rPr lang="en-US" sz="1600" b="0" kern="1200" dirty="0"/>
            <a:t>2016 SUD MH grant hired 1</a:t>
          </a:r>
          <a:r>
            <a:rPr lang="en-US" sz="1600" b="0" kern="1200" baseline="30000" dirty="0"/>
            <a:t>st</a:t>
          </a:r>
          <a:r>
            <a:rPr lang="en-US" sz="1600" b="0" kern="1200" dirty="0"/>
            <a:t> Drug &amp; Alcohol counselor</a:t>
          </a:r>
        </a:p>
        <a:p>
          <a:pPr marL="0" lvl="0" indent="0" algn="r" defTabSz="711200">
            <a:lnSpc>
              <a:spcPct val="90000"/>
            </a:lnSpc>
            <a:spcBef>
              <a:spcPct val="0"/>
            </a:spcBef>
            <a:spcAft>
              <a:spcPct val="35000"/>
            </a:spcAft>
            <a:buFont typeface="Arial" panose="020B0604020202020204" pitchFamily="34" charset="0"/>
            <a:buNone/>
          </a:pPr>
          <a:r>
            <a:rPr lang="en-US" sz="1600" b="0" kern="1200" dirty="0"/>
            <a:t>Started MAT group at HPHP</a:t>
          </a:r>
        </a:p>
        <a:p>
          <a:pPr marL="0" lvl="0" indent="0" algn="r" defTabSz="711200">
            <a:lnSpc>
              <a:spcPct val="90000"/>
            </a:lnSpc>
            <a:spcBef>
              <a:spcPct val="0"/>
            </a:spcBef>
            <a:spcAft>
              <a:spcPct val="35000"/>
            </a:spcAft>
            <a:buFont typeface="Arial" panose="020B0604020202020204" pitchFamily="34" charset="0"/>
            <a:buNone/>
          </a:pPr>
          <a:r>
            <a:rPr lang="en-US" sz="1600" b="0" kern="1200" dirty="0"/>
            <a:t>SSP shifts</a:t>
          </a:r>
        </a:p>
        <a:p>
          <a:pPr marL="0" lvl="0" indent="0" algn="r" defTabSz="711200">
            <a:lnSpc>
              <a:spcPct val="90000"/>
            </a:lnSpc>
            <a:spcBef>
              <a:spcPct val="0"/>
            </a:spcBef>
            <a:spcAft>
              <a:spcPct val="35000"/>
            </a:spcAft>
            <a:buFont typeface="Arial" panose="020B0604020202020204" pitchFamily="34" charset="0"/>
            <a:buNone/>
          </a:pPr>
          <a:r>
            <a:rPr lang="en-US" sz="1600" b="0" kern="1200" dirty="0"/>
            <a:t>Outreach</a:t>
          </a:r>
        </a:p>
        <a:p>
          <a:pPr marL="0" lvl="0" indent="0" algn="r" defTabSz="711200">
            <a:lnSpc>
              <a:spcPct val="90000"/>
            </a:lnSpc>
            <a:spcBef>
              <a:spcPct val="0"/>
            </a:spcBef>
            <a:spcAft>
              <a:spcPct val="35000"/>
            </a:spcAft>
            <a:buFont typeface="Arial" panose="020B0604020202020204" pitchFamily="34" charset="0"/>
            <a:buNone/>
          </a:pPr>
          <a:r>
            <a:rPr lang="en-US" sz="1600" b="0" kern="1200" dirty="0"/>
            <a:t>TAPC</a:t>
          </a:r>
        </a:p>
        <a:p>
          <a:pPr marL="0" lvl="0" indent="0" algn="r" defTabSz="711200">
            <a:lnSpc>
              <a:spcPct val="90000"/>
            </a:lnSpc>
            <a:spcBef>
              <a:spcPct val="0"/>
            </a:spcBef>
            <a:spcAft>
              <a:spcPct val="35000"/>
            </a:spcAft>
            <a:buFont typeface="Arial" panose="020B0604020202020204" pitchFamily="34" charset="0"/>
            <a:buNone/>
          </a:pPr>
          <a:r>
            <a:rPr lang="en-US" sz="1600" b="0" kern="1200" dirty="0"/>
            <a:t>Marin City Clinics</a:t>
          </a:r>
        </a:p>
        <a:p>
          <a:pPr marL="0" lvl="0" indent="0" algn="r" defTabSz="711200">
            <a:lnSpc>
              <a:spcPct val="90000"/>
            </a:lnSpc>
            <a:spcBef>
              <a:spcPct val="0"/>
            </a:spcBef>
            <a:spcAft>
              <a:spcPct val="35000"/>
            </a:spcAft>
            <a:buFont typeface="Arial" panose="020B0604020202020204" pitchFamily="34" charset="0"/>
            <a:buNone/>
          </a:pPr>
          <a:r>
            <a:rPr lang="en-US" sz="1600" kern="1200" dirty="0"/>
            <a:t> Natasha Pinto</a:t>
          </a:r>
        </a:p>
      </dsp:txBody>
      <dsp:txXfrm>
        <a:off x="1809681" y="1402768"/>
        <a:ext cx="1508392" cy="3640894"/>
      </dsp:txXfrm>
    </dsp:sp>
    <dsp:sp modelId="{671DF84F-58A5-478D-9509-22AC09050C71}">
      <dsp:nvSpPr>
        <dsp:cNvPr id="0" name=""/>
        <dsp:cNvSpPr/>
      </dsp:nvSpPr>
      <dsp:spPr>
        <a:xfrm>
          <a:off x="1649055" y="750423"/>
          <a:ext cx="1654631" cy="65692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933450">
            <a:lnSpc>
              <a:spcPct val="90000"/>
            </a:lnSpc>
            <a:spcBef>
              <a:spcPct val="0"/>
            </a:spcBef>
            <a:spcAft>
              <a:spcPct val="35000"/>
            </a:spcAft>
            <a:buNone/>
          </a:pPr>
          <a:r>
            <a:rPr lang="en-US" sz="2100" b="0" kern="1200" dirty="0"/>
            <a:t>August</a:t>
          </a:r>
          <a:r>
            <a:rPr lang="en-US" sz="2100" b="0" kern="1200" baseline="0" dirty="0"/>
            <a:t> 2016</a:t>
          </a:r>
          <a:endParaRPr lang="en-US" sz="2100" b="0" kern="1200" dirty="0"/>
        </a:p>
      </dsp:txBody>
      <dsp:txXfrm>
        <a:off x="1649055" y="750423"/>
        <a:ext cx="1654631" cy="656921"/>
      </dsp:txXfrm>
    </dsp:sp>
    <dsp:sp modelId="{DBF5F321-4DEA-4BCA-9F58-E4EF84511A46}">
      <dsp:nvSpPr>
        <dsp:cNvPr id="0" name=""/>
        <dsp:cNvSpPr/>
      </dsp:nvSpPr>
      <dsp:spPr>
        <a:xfrm>
          <a:off x="-5576" y="1407344"/>
          <a:ext cx="1654631" cy="3152377"/>
        </a:xfrm>
        <a:prstGeom prst="wedgeRectCallout">
          <a:avLst>
            <a:gd name="adj1" fmla="val 62500"/>
            <a:gd name="adj2" fmla="val 20830"/>
          </a:avLst>
        </a:prstGeom>
        <a:solidFill>
          <a:schemeClr val="accent1">
            <a:tint val="50000"/>
            <a:hueOff val="1103171"/>
            <a:satOff val="-18984"/>
            <a:lumOff val="1079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t" anchorCtr="0">
          <a:noAutofit/>
        </a:bodyPr>
        <a:lstStyle/>
        <a:p>
          <a:pPr marL="0" lvl="0" indent="0" algn="r" defTabSz="889000">
            <a:lnSpc>
              <a:spcPct val="90000"/>
            </a:lnSpc>
            <a:spcBef>
              <a:spcPct val="0"/>
            </a:spcBef>
            <a:spcAft>
              <a:spcPct val="35000"/>
            </a:spcAft>
            <a:buNone/>
          </a:pPr>
          <a:r>
            <a:rPr lang="en-US" sz="2000" b="0" kern="1200" dirty="0"/>
            <a:t>1 </a:t>
          </a:r>
        </a:p>
        <a:p>
          <a:pPr marL="0" lvl="0" indent="0" algn="r" defTabSz="889000">
            <a:lnSpc>
              <a:spcPct val="90000"/>
            </a:lnSpc>
            <a:spcBef>
              <a:spcPct val="0"/>
            </a:spcBef>
            <a:spcAft>
              <a:spcPct val="35000"/>
            </a:spcAft>
            <a:buNone/>
          </a:pPr>
          <a:r>
            <a:rPr lang="en-US" sz="2000" b="0" kern="1200" dirty="0"/>
            <a:t>X-waivered Prescriber who inherited MAT patients, no set program or support.</a:t>
          </a:r>
        </a:p>
      </dsp:txBody>
      <dsp:txXfrm>
        <a:off x="204719" y="1407344"/>
        <a:ext cx="1444336" cy="3152377"/>
      </dsp:txXfrm>
    </dsp:sp>
    <dsp:sp modelId="{1DEF51E8-62B1-4E80-8322-FE49D85C89B5}">
      <dsp:nvSpPr>
        <dsp:cNvPr id="0" name=""/>
        <dsp:cNvSpPr/>
      </dsp:nvSpPr>
      <dsp:spPr>
        <a:xfrm>
          <a:off x="-5576" y="882049"/>
          <a:ext cx="1654631" cy="525295"/>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933450">
            <a:lnSpc>
              <a:spcPct val="90000"/>
            </a:lnSpc>
            <a:spcBef>
              <a:spcPct val="0"/>
            </a:spcBef>
            <a:spcAft>
              <a:spcPct val="35000"/>
            </a:spcAft>
            <a:buNone/>
          </a:pPr>
          <a:r>
            <a:rPr lang="en-US" sz="2100" b="1" kern="1200" dirty="0"/>
            <a:t>2014 - 2016</a:t>
          </a:r>
        </a:p>
      </dsp:txBody>
      <dsp:txXfrm>
        <a:off x="-5576" y="882049"/>
        <a:ext cx="1654631" cy="5252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8C946-D7A4-407E-8429-B2531FCA4CAC}">
      <dsp:nvSpPr>
        <dsp:cNvPr id="0" name=""/>
        <dsp:cNvSpPr/>
      </dsp:nvSpPr>
      <dsp:spPr>
        <a:xfrm>
          <a:off x="3192" y="31369"/>
          <a:ext cx="2532608" cy="151956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IBH</a:t>
          </a:r>
          <a:r>
            <a:rPr lang="en-US" sz="2100" b="1" kern="1200" baseline="0" dirty="0"/>
            <a:t> (</a:t>
          </a:r>
          <a:r>
            <a:rPr lang="en-US" sz="2100" kern="1200" dirty="0"/>
            <a:t>Therapy &amp; Psychiatry)</a:t>
          </a:r>
          <a:endParaRPr lang="en-US" sz="2100" b="1" kern="1200" dirty="0"/>
        </a:p>
      </dsp:txBody>
      <dsp:txXfrm>
        <a:off x="3192" y="31369"/>
        <a:ext cx="2532608" cy="1519564"/>
      </dsp:txXfrm>
    </dsp:sp>
    <dsp:sp modelId="{6F911DCB-A4B7-4E28-A427-B40EE7C5F6E6}">
      <dsp:nvSpPr>
        <dsp:cNvPr id="0" name=""/>
        <dsp:cNvSpPr/>
      </dsp:nvSpPr>
      <dsp:spPr>
        <a:xfrm>
          <a:off x="2789061" y="31369"/>
          <a:ext cx="2532608" cy="151956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Syringe Service Program</a:t>
          </a:r>
        </a:p>
      </dsp:txBody>
      <dsp:txXfrm>
        <a:off x="2789061" y="31369"/>
        <a:ext cx="2532608" cy="1519564"/>
      </dsp:txXfrm>
    </dsp:sp>
    <dsp:sp modelId="{B3BA3BF9-D80D-4485-B8E8-11D080A5F5E7}">
      <dsp:nvSpPr>
        <dsp:cNvPr id="0" name=""/>
        <dsp:cNvSpPr/>
      </dsp:nvSpPr>
      <dsp:spPr>
        <a:xfrm>
          <a:off x="5574930" y="31369"/>
          <a:ext cx="2532608" cy="1519564"/>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Contingency Management</a:t>
          </a:r>
          <a:endParaRPr lang="en-US" sz="2100" b="1" kern="1200" dirty="0"/>
        </a:p>
      </dsp:txBody>
      <dsp:txXfrm>
        <a:off x="5574930" y="31369"/>
        <a:ext cx="2532608" cy="1519564"/>
      </dsp:txXfrm>
    </dsp:sp>
    <dsp:sp modelId="{35CFBE4C-1C32-44C0-B663-7335482B78EC}">
      <dsp:nvSpPr>
        <dsp:cNvPr id="0" name=""/>
        <dsp:cNvSpPr/>
      </dsp:nvSpPr>
      <dsp:spPr>
        <a:xfrm>
          <a:off x="8360799" y="31369"/>
          <a:ext cx="2532608" cy="1519564"/>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Acupuncture</a:t>
          </a:r>
        </a:p>
      </dsp:txBody>
      <dsp:txXfrm>
        <a:off x="8360799" y="31369"/>
        <a:ext cx="2532608" cy="1519564"/>
      </dsp:txXfrm>
    </dsp:sp>
    <dsp:sp modelId="{1950795F-5277-4DC9-A8AE-46C26C72E453}">
      <dsp:nvSpPr>
        <dsp:cNvPr id="0" name=""/>
        <dsp:cNvSpPr/>
      </dsp:nvSpPr>
      <dsp:spPr>
        <a:xfrm>
          <a:off x="3192" y="1804195"/>
          <a:ext cx="2532608" cy="1519564"/>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Yoga</a:t>
          </a:r>
        </a:p>
      </dsp:txBody>
      <dsp:txXfrm>
        <a:off x="3192" y="1804195"/>
        <a:ext cx="2532608" cy="1519564"/>
      </dsp:txXfrm>
    </dsp:sp>
    <dsp:sp modelId="{D49E132D-00F4-47C5-A7D1-4991BCEFE551}">
      <dsp:nvSpPr>
        <dsp:cNvPr id="0" name=""/>
        <dsp:cNvSpPr/>
      </dsp:nvSpPr>
      <dsp:spPr>
        <a:xfrm>
          <a:off x="2789061" y="1804195"/>
          <a:ext cx="2532608" cy="151956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Groups/SMA 1x1</a:t>
          </a:r>
        </a:p>
      </dsp:txBody>
      <dsp:txXfrm>
        <a:off x="2789061" y="1804195"/>
        <a:ext cx="2532608" cy="1519564"/>
      </dsp:txXfrm>
    </dsp:sp>
    <dsp:sp modelId="{C882EB10-7E63-45DC-8809-2D335DD2D63A}">
      <dsp:nvSpPr>
        <dsp:cNvPr id="0" name=""/>
        <dsp:cNvSpPr/>
      </dsp:nvSpPr>
      <dsp:spPr>
        <a:xfrm>
          <a:off x="5574930" y="1804195"/>
          <a:ext cx="2532608" cy="151956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Peer Mentors</a:t>
          </a:r>
        </a:p>
      </dsp:txBody>
      <dsp:txXfrm>
        <a:off x="5574930" y="1804195"/>
        <a:ext cx="2532608" cy="1519564"/>
      </dsp:txXfrm>
    </dsp:sp>
    <dsp:sp modelId="{60BB56EE-1279-47CE-8018-00A756C640EA}">
      <dsp:nvSpPr>
        <dsp:cNvPr id="0" name=""/>
        <dsp:cNvSpPr/>
      </dsp:nvSpPr>
      <dsp:spPr>
        <a:xfrm>
          <a:off x="8360799" y="1804195"/>
          <a:ext cx="2532608" cy="1519564"/>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dirty="0"/>
        </a:p>
        <a:p>
          <a:pPr marL="0" lvl="0" indent="0" algn="ctr" defTabSz="933450">
            <a:lnSpc>
              <a:spcPct val="90000"/>
            </a:lnSpc>
            <a:spcBef>
              <a:spcPct val="0"/>
            </a:spcBef>
            <a:spcAft>
              <a:spcPct val="35000"/>
            </a:spcAft>
            <a:buNone/>
          </a:pPr>
          <a:r>
            <a:rPr lang="en-US" sz="2100" kern="1200" dirty="0"/>
            <a:t>Outreach in the streets</a:t>
          </a:r>
        </a:p>
        <a:p>
          <a:pPr marL="0" lvl="0" indent="0" algn="ctr" defTabSz="933450">
            <a:lnSpc>
              <a:spcPct val="90000"/>
            </a:lnSpc>
            <a:spcBef>
              <a:spcPct val="0"/>
            </a:spcBef>
            <a:spcAft>
              <a:spcPct val="35000"/>
            </a:spcAft>
            <a:buNone/>
          </a:pPr>
          <a:endParaRPr lang="en-US" sz="2100" kern="1200" dirty="0"/>
        </a:p>
      </dsp:txBody>
      <dsp:txXfrm>
        <a:off x="8360799" y="1804195"/>
        <a:ext cx="2532608" cy="15195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0B77D-DD64-498A-BE18-2BAA59152FE8}">
      <dsp:nvSpPr>
        <dsp:cNvPr id="0" name=""/>
        <dsp:cNvSpPr/>
      </dsp:nvSpPr>
      <dsp:spPr>
        <a:xfrm>
          <a:off x="2322812" y="668030"/>
          <a:ext cx="503562" cy="91440"/>
        </a:xfrm>
        <a:custGeom>
          <a:avLst/>
          <a:gdLst/>
          <a:ahLst/>
          <a:cxnLst/>
          <a:rect l="0" t="0" r="0" b="0"/>
          <a:pathLst>
            <a:path>
              <a:moveTo>
                <a:pt x="0" y="45720"/>
              </a:moveTo>
              <a:lnTo>
                <a:pt x="503562"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61239" y="711079"/>
        <a:ext cx="26708" cy="5341"/>
      </dsp:txXfrm>
    </dsp:sp>
    <dsp:sp modelId="{2E89AA18-050C-4817-BE82-A85EA4EFDC89}">
      <dsp:nvSpPr>
        <dsp:cNvPr id="0" name=""/>
        <dsp:cNvSpPr/>
      </dsp:nvSpPr>
      <dsp:spPr>
        <a:xfrm>
          <a:off x="2168" y="17017"/>
          <a:ext cx="2322444" cy="139346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02" tIns="119455" rIns="113802" bIns="119455" numCol="1" spcCol="1270" anchor="ctr" anchorCtr="0">
          <a:noAutofit/>
        </a:bodyPr>
        <a:lstStyle/>
        <a:p>
          <a:pPr marL="0" lvl="0" indent="0" algn="ctr" defTabSz="844550">
            <a:lnSpc>
              <a:spcPct val="90000"/>
            </a:lnSpc>
            <a:spcBef>
              <a:spcPct val="0"/>
            </a:spcBef>
            <a:spcAft>
              <a:spcPct val="35000"/>
            </a:spcAft>
            <a:buNone/>
          </a:pPr>
          <a:r>
            <a:rPr lang="en-US" sz="1900" b="1" kern="1200" dirty="0"/>
            <a:t>SUDCM</a:t>
          </a:r>
        </a:p>
        <a:p>
          <a:pPr marL="0" lvl="0" indent="0" algn="ctr" defTabSz="844550">
            <a:lnSpc>
              <a:spcPct val="90000"/>
            </a:lnSpc>
            <a:spcBef>
              <a:spcPct val="0"/>
            </a:spcBef>
            <a:spcAft>
              <a:spcPct val="35000"/>
            </a:spcAft>
            <a:buNone/>
          </a:pPr>
          <a:r>
            <a:rPr lang="en-US" sz="1900" b="1" kern="1200" dirty="0"/>
            <a:t>MAT intake</a:t>
          </a:r>
        </a:p>
      </dsp:txBody>
      <dsp:txXfrm>
        <a:off x="2168" y="17017"/>
        <a:ext cx="2322444" cy="1393466"/>
      </dsp:txXfrm>
    </dsp:sp>
    <dsp:sp modelId="{4F5A9B04-F21D-42FD-8712-12486CE0A44C}">
      <dsp:nvSpPr>
        <dsp:cNvPr id="0" name=""/>
        <dsp:cNvSpPr/>
      </dsp:nvSpPr>
      <dsp:spPr>
        <a:xfrm>
          <a:off x="5179418" y="668030"/>
          <a:ext cx="503562" cy="91440"/>
        </a:xfrm>
        <a:custGeom>
          <a:avLst/>
          <a:gdLst/>
          <a:ahLst/>
          <a:cxnLst/>
          <a:rect l="0" t="0" r="0" b="0"/>
          <a:pathLst>
            <a:path>
              <a:moveTo>
                <a:pt x="0" y="45720"/>
              </a:moveTo>
              <a:lnTo>
                <a:pt x="503562"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417845" y="711079"/>
        <a:ext cx="26708" cy="5341"/>
      </dsp:txXfrm>
    </dsp:sp>
    <dsp:sp modelId="{953B6D95-CC6A-4A1B-93DA-26114AD34209}">
      <dsp:nvSpPr>
        <dsp:cNvPr id="0" name=""/>
        <dsp:cNvSpPr/>
      </dsp:nvSpPr>
      <dsp:spPr>
        <a:xfrm>
          <a:off x="2858774" y="17017"/>
          <a:ext cx="2322444" cy="139346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02" tIns="119455" rIns="113802" bIns="119455" numCol="1" spcCol="1270" anchor="ctr" anchorCtr="0">
          <a:noAutofit/>
        </a:bodyPr>
        <a:lstStyle/>
        <a:p>
          <a:pPr marL="0" lvl="0" indent="0" algn="ctr" defTabSz="844550">
            <a:lnSpc>
              <a:spcPct val="90000"/>
            </a:lnSpc>
            <a:spcBef>
              <a:spcPct val="0"/>
            </a:spcBef>
            <a:spcAft>
              <a:spcPct val="35000"/>
            </a:spcAft>
            <a:buNone/>
          </a:pPr>
          <a:r>
            <a:rPr lang="en-US" sz="1900" b="1" kern="1200" dirty="0"/>
            <a:t>Labs Pre-Induction visit with Nurse</a:t>
          </a:r>
        </a:p>
      </dsp:txBody>
      <dsp:txXfrm>
        <a:off x="2858774" y="17017"/>
        <a:ext cx="2322444" cy="1393466"/>
      </dsp:txXfrm>
    </dsp:sp>
    <dsp:sp modelId="{11370349-CB31-4C50-B16D-E0038917E46B}">
      <dsp:nvSpPr>
        <dsp:cNvPr id="0" name=""/>
        <dsp:cNvSpPr/>
      </dsp:nvSpPr>
      <dsp:spPr>
        <a:xfrm>
          <a:off x="8036025" y="668030"/>
          <a:ext cx="503562" cy="91440"/>
        </a:xfrm>
        <a:custGeom>
          <a:avLst/>
          <a:gdLst/>
          <a:ahLst/>
          <a:cxnLst/>
          <a:rect l="0" t="0" r="0" b="0"/>
          <a:pathLst>
            <a:path>
              <a:moveTo>
                <a:pt x="0" y="45720"/>
              </a:moveTo>
              <a:lnTo>
                <a:pt x="503562" y="45720"/>
              </a:lnTo>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274452" y="711079"/>
        <a:ext cx="26708" cy="5341"/>
      </dsp:txXfrm>
    </dsp:sp>
    <dsp:sp modelId="{28DE72CC-2751-4E48-9256-19EF59503506}">
      <dsp:nvSpPr>
        <dsp:cNvPr id="0" name=""/>
        <dsp:cNvSpPr/>
      </dsp:nvSpPr>
      <dsp:spPr>
        <a:xfrm>
          <a:off x="5715381" y="17017"/>
          <a:ext cx="2322444" cy="139346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02" tIns="119455" rIns="113802" bIns="119455" numCol="1" spcCol="1270" anchor="ctr" anchorCtr="0">
          <a:noAutofit/>
        </a:bodyPr>
        <a:lstStyle/>
        <a:p>
          <a:pPr marL="0" lvl="0" indent="0" algn="ctr" defTabSz="844550">
            <a:lnSpc>
              <a:spcPct val="90000"/>
            </a:lnSpc>
            <a:spcBef>
              <a:spcPct val="0"/>
            </a:spcBef>
            <a:spcAft>
              <a:spcPct val="35000"/>
            </a:spcAft>
            <a:buNone/>
          </a:pPr>
          <a:r>
            <a:rPr lang="en-US" sz="1900" b="1" kern="1200" dirty="0"/>
            <a:t>Group/1x1</a:t>
          </a:r>
        </a:p>
      </dsp:txBody>
      <dsp:txXfrm>
        <a:off x="5715381" y="17017"/>
        <a:ext cx="2322444" cy="1393466"/>
      </dsp:txXfrm>
    </dsp:sp>
    <dsp:sp modelId="{C4E0FAF6-8E8C-4D29-976C-73499BEDDA4B}">
      <dsp:nvSpPr>
        <dsp:cNvPr id="0" name=""/>
        <dsp:cNvSpPr/>
      </dsp:nvSpPr>
      <dsp:spPr>
        <a:xfrm>
          <a:off x="1163390" y="1408683"/>
          <a:ext cx="8569819" cy="503562"/>
        </a:xfrm>
        <a:custGeom>
          <a:avLst/>
          <a:gdLst/>
          <a:ahLst/>
          <a:cxnLst/>
          <a:rect l="0" t="0" r="0" b="0"/>
          <a:pathLst>
            <a:path>
              <a:moveTo>
                <a:pt x="8569819" y="0"/>
              </a:moveTo>
              <a:lnTo>
                <a:pt x="8569819" y="268881"/>
              </a:lnTo>
              <a:lnTo>
                <a:pt x="0" y="268881"/>
              </a:lnTo>
              <a:lnTo>
                <a:pt x="0" y="503562"/>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233638" y="1657794"/>
        <a:ext cx="429322" cy="5341"/>
      </dsp:txXfrm>
    </dsp:sp>
    <dsp:sp modelId="{69BC7440-57A8-4437-9A13-A90A07CFE12A}">
      <dsp:nvSpPr>
        <dsp:cNvPr id="0" name=""/>
        <dsp:cNvSpPr/>
      </dsp:nvSpPr>
      <dsp:spPr>
        <a:xfrm>
          <a:off x="8571987" y="17017"/>
          <a:ext cx="2322444" cy="1393466"/>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02" tIns="119455" rIns="113802" bIns="119455" numCol="1" spcCol="1270" anchor="ctr" anchorCtr="0">
          <a:noAutofit/>
        </a:bodyPr>
        <a:lstStyle/>
        <a:p>
          <a:pPr marL="0" lvl="0" indent="0" algn="ctr" defTabSz="844550">
            <a:lnSpc>
              <a:spcPct val="90000"/>
            </a:lnSpc>
            <a:spcBef>
              <a:spcPct val="0"/>
            </a:spcBef>
            <a:spcAft>
              <a:spcPct val="35000"/>
            </a:spcAft>
            <a:buNone/>
          </a:pPr>
          <a:r>
            <a:rPr lang="en-US" sz="1900" b="1" kern="1200" dirty="0"/>
            <a:t>Initial appointment with MAT provider (MD, Psych, PA, NP)</a:t>
          </a:r>
        </a:p>
      </dsp:txBody>
      <dsp:txXfrm>
        <a:off x="8571987" y="17017"/>
        <a:ext cx="2322444" cy="1393466"/>
      </dsp:txXfrm>
    </dsp:sp>
    <dsp:sp modelId="{F955D914-4EF8-44B1-B127-E06F8EE5A80A}">
      <dsp:nvSpPr>
        <dsp:cNvPr id="0" name=""/>
        <dsp:cNvSpPr/>
      </dsp:nvSpPr>
      <dsp:spPr>
        <a:xfrm>
          <a:off x="2322812" y="2595659"/>
          <a:ext cx="503562" cy="91440"/>
        </a:xfrm>
        <a:custGeom>
          <a:avLst/>
          <a:gdLst/>
          <a:ahLst/>
          <a:cxnLst/>
          <a:rect l="0" t="0" r="0" b="0"/>
          <a:pathLst>
            <a:path>
              <a:moveTo>
                <a:pt x="0" y="45720"/>
              </a:moveTo>
              <a:lnTo>
                <a:pt x="503562" y="45720"/>
              </a:lnTo>
            </a:path>
          </a:pathLst>
        </a:custGeom>
        <a:noFill/>
        <a:ln w="12700"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561239" y="2638708"/>
        <a:ext cx="26708" cy="5341"/>
      </dsp:txXfrm>
    </dsp:sp>
    <dsp:sp modelId="{557F7B8D-75CC-4A67-8F9E-E3EBE56E976C}">
      <dsp:nvSpPr>
        <dsp:cNvPr id="0" name=""/>
        <dsp:cNvSpPr/>
      </dsp:nvSpPr>
      <dsp:spPr>
        <a:xfrm>
          <a:off x="2168" y="1944646"/>
          <a:ext cx="2322444" cy="1393466"/>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02" tIns="119455" rIns="113802" bIns="119455" numCol="1" spcCol="1270" anchor="ctr" anchorCtr="0">
          <a:noAutofit/>
        </a:bodyPr>
        <a:lstStyle/>
        <a:p>
          <a:pPr marL="0" lvl="0" indent="0" algn="ctr" defTabSz="844550">
            <a:lnSpc>
              <a:spcPct val="90000"/>
            </a:lnSpc>
            <a:spcBef>
              <a:spcPct val="0"/>
            </a:spcBef>
            <a:spcAft>
              <a:spcPct val="35000"/>
            </a:spcAft>
            <a:buNone/>
          </a:pPr>
          <a:r>
            <a:rPr lang="en-US" sz="1900" b="1" kern="1200" dirty="0"/>
            <a:t>Post- Initial visit with Nurse</a:t>
          </a:r>
        </a:p>
      </dsp:txBody>
      <dsp:txXfrm>
        <a:off x="2168" y="1944646"/>
        <a:ext cx="2322444" cy="1393466"/>
      </dsp:txXfrm>
    </dsp:sp>
    <dsp:sp modelId="{BF18B3C9-5C41-4AD9-B597-F795A5835D3C}">
      <dsp:nvSpPr>
        <dsp:cNvPr id="0" name=""/>
        <dsp:cNvSpPr/>
      </dsp:nvSpPr>
      <dsp:spPr>
        <a:xfrm>
          <a:off x="5179418" y="2595659"/>
          <a:ext cx="503562" cy="91440"/>
        </a:xfrm>
        <a:custGeom>
          <a:avLst/>
          <a:gdLst/>
          <a:ahLst/>
          <a:cxnLst/>
          <a:rect l="0" t="0" r="0" b="0"/>
          <a:pathLst>
            <a:path>
              <a:moveTo>
                <a:pt x="0" y="45720"/>
              </a:moveTo>
              <a:lnTo>
                <a:pt x="503562"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417845" y="2638708"/>
        <a:ext cx="26708" cy="5341"/>
      </dsp:txXfrm>
    </dsp:sp>
    <dsp:sp modelId="{A7B855A4-1167-4EF3-AE21-83A7FE93D2D7}">
      <dsp:nvSpPr>
        <dsp:cNvPr id="0" name=""/>
        <dsp:cNvSpPr/>
      </dsp:nvSpPr>
      <dsp:spPr>
        <a:xfrm>
          <a:off x="2858774" y="1944646"/>
          <a:ext cx="2322444" cy="139346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02" tIns="119455" rIns="113802" bIns="119455" numCol="1" spcCol="1270" anchor="ctr" anchorCtr="0">
          <a:noAutofit/>
        </a:bodyPr>
        <a:lstStyle/>
        <a:p>
          <a:pPr marL="0" lvl="0" indent="0" algn="ctr" defTabSz="844550">
            <a:lnSpc>
              <a:spcPct val="90000"/>
            </a:lnSpc>
            <a:spcBef>
              <a:spcPct val="0"/>
            </a:spcBef>
            <a:spcAft>
              <a:spcPct val="35000"/>
            </a:spcAft>
            <a:buNone/>
          </a:pPr>
          <a:r>
            <a:rPr lang="en-US" sz="1900" b="1" kern="1200" dirty="0"/>
            <a:t>Follow up on induction with Nurse</a:t>
          </a:r>
        </a:p>
      </dsp:txBody>
      <dsp:txXfrm>
        <a:off x="2858774" y="1944646"/>
        <a:ext cx="2322444" cy="1393466"/>
      </dsp:txXfrm>
    </dsp:sp>
    <dsp:sp modelId="{8F0A0D86-91FB-476D-85F7-B0D6B1810EDE}">
      <dsp:nvSpPr>
        <dsp:cNvPr id="0" name=""/>
        <dsp:cNvSpPr/>
      </dsp:nvSpPr>
      <dsp:spPr>
        <a:xfrm>
          <a:off x="8036025" y="2595659"/>
          <a:ext cx="503562" cy="91440"/>
        </a:xfrm>
        <a:custGeom>
          <a:avLst/>
          <a:gdLst/>
          <a:ahLst/>
          <a:cxnLst/>
          <a:rect l="0" t="0" r="0" b="0"/>
          <a:pathLst>
            <a:path>
              <a:moveTo>
                <a:pt x="0" y="45720"/>
              </a:moveTo>
              <a:lnTo>
                <a:pt x="503562"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274452" y="2638708"/>
        <a:ext cx="26708" cy="5341"/>
      </dsp:txXfrm>
    </dsp:sp>
    <dsp:sp modelId="{ED615ACC-E447-4284-83E7-F3D3611789D6}">
      <dsp:nvSpPr>
        <dsp:cNvPr id="0" name=""/>
        <dsp:cNvSpPr/>
      </dsp:nvSpPr>
      <dsp:spPr>
        <a:xfrm>
          <a:off x="5715381" y="1944646"/>
          <a:ext cx="2322444" cy="139346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02" tIns="119455" rIns="113802" bIns="119455" numCol="1" spcCol="1270" anchor="ctr" anchorCtr="0">
          <a:noAutofit/>
        </a:bodyPr>
        <a:lstStyle/>
        <a:p>
          <a:pPr marL="0" lvl="0" indent="0" algn="ctr" defTabSz="844550">
            <a:lnSpc>
              <a:spcPct val="90000"/>
            </a:lnSpc>
            <a:spcBef>
              <a:spcPct val="0"/>
            </a:spcBef>
            <a:spcAft>
              <a:spcPct val="35000"/>
            </a:spcAft>
            <a:buNone/>
          </a:pPr>
          <a:r>
            <a:rPr lang="en-US" sz="1900" kern="1200" dirty="0"/>
            <a:t>Follow up Provider Visit</a:t>
          </a:r>
        </a:p>
      </dsp:txBody>
      <dsp:txXfrm>
        <a:off x="5715381" y="1944646"/>
        <a:ext cx="2322444" cy="1393466"/>
      </dsp:txXfrm>
    </dsp:sp>
    <dsp:sp modelId="{0BB16476-A243-4668-A6C0-F6EE7B25C7DA}">
      <dsp:nvSpPr>
        <dsp:cNvPr id="0" name=""/>
        <dsp:cNvSpPr/>
      </dsp:nvSpPr>
      <dsp:spPr>
        <a:xfrm>
          <a:off x="8571987" y="1944646"/>
          <a:ext cx="2322444" cy="139346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802" tIns="119455" rIns="113802" bIns="119455" numCol="1" spcCol="1270" anchor="ctr" anchorCtr="0">
          <a:noAutofit/>
        </a:bodyPr>
        <a:lstStyle/>
        <a:p>
          <a:pPr marL="0" lvl="0" indent="0" algn="ctr" defTabSz="844550">
            <a:lnSpc>
              <a:spcPct val="90000"/>
            </a:lnSpc>
            <a:spcBef>
              <a:spcPct val="0"/>
            </a:spcBef>
            <a:spcAft>
              <a:spcPct val="35000"/>
            </a:spcAft>
            <a:buNone/>
          </a:pPr>
          <a:r>
            <a:rPr lang="en-US" sz="1900" kern="1200" dirty="0"/>
            <a:t>Continue Treatment determined by Tier</a:t>
          </a:r>
        </a:p>
      </dsp:txBody>
      <dsp:txXfrm>
        <a:off x="8571987" y="1944646"/>
        <a:ext cx="2322444" cy="13934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CD85F-50BA-4160-AB6C-FA8A653B5D37}">
      <dsp:nvSpPr>
        <dsp:cNvPr id="0" name=""/>
        <dsp:cNvSpPr/>
      </dsp:nvSpPr>
      <dsp:spPr>
        <a:xfrm>
          <a:off x="3462" y="327138"/>
          <a:ext cx="2747294" cy="164837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Seeking Safety</a:t>
          </a:r>
        </a:p>
      </dsp:txBody>
      <dsp:txXfrm>
        <a:off x="3462" y="327138"/>
        <a:ext cx="2747294" cy="1648376"/>
      </dsp:txXfrm>
    </dsp:sp>
    <dsp:sp modelId="{AAC57205-7F73-49DA-ADCA-019B9709A43F}">
      <dsp:nvSpPr>
        <dsp:cNvPr id="0" name=""/>
        <dsp:cNvSpPr/>
      </dsp:nvSpPr>
      <dsp:spPr>
        <a:xfrm>
          <a:off x="3025486" y="327138"/>
          <a:ext cx="2747294" cy="164837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dirty="0"/>
            <a:t>Best Life</a:t>
          </a:r>
        </a:p>
      </dsp:txBody>
      <dsp:txXfrm>
        <a:off x="3025486" y="327138"/>
        <a:ext cx="2747294" cy="1648376"/>
      </dsp:txXfrm>
    </dsp:sp>
    <dsp:sp modelId="{32E359CE-AC40-4BA4-881F-CE16ECEFEA4A}">
      <dsp:nvSpPr>
        <dsp:cNvPr id="0" name=""/>
        <dsp:cNvSpPr/>
      </dsp:nvSpPr>
      <dsp:spPr>
        <a:xfrm>
          <a:off x="6047510" y="327138"/>
          <a:ext cx="2747294" cy="164837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Living </a:t>
          </a:r>
          <a:br>
            <a:rPr lang="en-US" sz="2300" kern="1200" dirty="0"/>
          </a:br>
          <a:r>
            <a:rPr lang="en-US" sz="2300" kern="1200" dirty="0"/>
            <a:t>In Balance</a:t>
          </a:r>
          <a:endParaRPr lang="en-US" sz="2300" b="1" kern="1200" dirty="0"/>
        </a:p>
      </dsp:txBody>
      <dsp:txXfrm>
        <a:off x="6047510" y="327138"/>
        <a:ext cx="2747294" cy="1648376"/>
      </dsp:txXfrm>
    </dsp:sp>
    <dsp:sp modelId="{815C0093-F76C-4DAD-A3D1-91542E3BB5BC}">
      <dsp:nvSpPr>
        <dsp:cNvPr id="0" name=""/>
        <dsp:cNvSpPr/>
      </dsp:nvSpPr>
      <dsp:spPr>
        <a:xfrm>
          <a:off x="9069534" y="327138"/>
          <a:ext cx="2747294" cy="1648376"/>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Acupuncture</a:t>
          </a:r>
        </a:p>
      </dsp:txBody>
      <dsp:txXfrm>
        <a:off x="9069534" y="327138"/>
        <a:ext cx="2747294" cy="1648376"/>
      </dsp:txXfrm>
    </dsp:sp>
    <dsp:sp modelId="{7937D45A-E86B-4381-9CF4-C163644CA8EA}">
      <dsp:nvSpPr>
        <dsp:cNvPr id="0" name=""/>
        <dsp:cNvSpPr/>
      </dsp:nvSpPr>
      <dsp:spPr>
        <a:xfrm>
          <a:off x="3462" y="2250244"/>
          <a:ext cx="2747294" cy="1648376"/>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Yoga</a:t>
          </a:r>
        </a:p>
      </dsp:txBody>
      <dsp:txXfrm>
        <a:off x="3462" y="2250244"/>
        <a:ext cx="2747294" cy="1648376"/>
      </dsp:txXfrm>
    </dsp:sp>
    <dsp:sp modelId="{A832AA2A-6A61-43A1-A0F8-B178119CDCF5}">
      <dsp:nvSpPr>
        <dsp:cNvPr id="0" name=""/>
        <dsp:cNvSpPr/>
      </dsp:nvSpPr>
      <dsp:spPr>
        <a:xfrm>
          <a:off x="3025486" y="2250244"/>
          <a:ext cx="2747294" cy="164837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Psycho – Educational </a:t>
          </a:r>
        </a:p>
      </dsp:txBody>
      <dsp:txXfrm>
        <a:off x="3025486" y="2250244"/>
        <a:ext cx="2747294" cy="1648376"/>
      </dsp:txXfrm>
    </dsp:sp>
    <dsp:sp modelId="{6C84D586-3E91-45DD-A8AD-3133AA8EBD6C}">
      <dsp:nvSpPr>
        <dsp:cNvPr id="0" name=""/>
        <dsp:cNvSpPr/>
      </dsp:nvSpPr>
      <dsp:spPr>
        <a:xfrm>
          <a:off x="6047510" y="2250244"/>
          <a:ext cx="2747294" cy="164837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Peer Mentors</a:t>
          </a:r>
        </a:p>
      </dsp:txBody>
      <dsp:txXfrm>
        <a:off x="6047510" y="2250244"/>
        <a:ext cx="2747294" cy="1648376"/>
      </dsp:txXfrm>
    </dsp:sp>
    <dsp:sp modelId="{2FA42456-369B-4959-BA75-B3FBB634C55F}">
      <dsp:nvSpPr>
        <dsp:cNvPr id="0" name=""/>
        <dsp:cNvSpPr/>
      </dsp:nvSpPr>
      <dsp:spPr>
        <a:xfrm>
          <a:off x="9069534" y="2250244"/>
          <a:ext cx="2747294" cy="1648376"/>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endParaRPr lang="en-US" sz="2300" kern="1200" dirty="0"/>
        </a:p>
        <a:p>
          <a:pPr marL="0" lvl="0" indent="0" algn="ctr" defTabSz="1022350">
            <a:lnSpc>
              <a:spcPct val="90000"/>
            </a:lnSpc>
            <a:spcBef>
              <a:spcPct val="0"/>
            </a:spcBef>
            <a:spcAft>
              <a:spcPct val="35000"/>
            </a:spcAft>
            <a:buNone/>
          </a:pPr>
          <a:r>
            <a:rPr lang="en-US" sz="2300" kern="1200" dirty="0"/>
            <a:t>Various Curriculums</a:t>
          </a:r>
        </a:p>
        <a:p>
          <a:pPr marL="0" lvl="0" indent="0" algn="ctr" defTabSz="1022350">
            <a:lnSpc>
              <a:spcPct val="90000"/>
            </a:lnSpc>
            <a:spcBef>
              <a:spcPct val="0"/>
            </a:spcBef>
            <a:spcAft>
              <a:spcPct val="35000"/>
            </a:spcAft>
            <a:buNone/>
          </a:pPr>
          <a:endParaRPr lang="en-US" sz="2300" kern="1200" dirty="0"/>
        </a:p>
      </dsp:txBody>
      <dsp:txXfrm>
        <a:off x="9069534" y="2250244"/>
        <a:ext cx="2747294" cy="16483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323A9-F3FD-46F9-B063-8F96885D6988}">
      <dsp:nvSpPr>
        <dsp:cNvPr id="0" name=""/>
        <dsp:cNvSpPr/>
      </dsp:nvSpPr>
      <dsp:spPr>
        <a:xfrm>
          <a:off x="422423" y="712526"/>
          <a:ext cx="937139" cy="9371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D148C1-E54D-48A8-8BE1-D32FCBAF8C34}">
      <dsp:nvSpPr>
        <dsp:cNvPr id="0" name=""/>
        <dsp:cNvSpPr/>
      </dsp:nvSpPr>
      <dsp:spPr>
        <a:xfrm>
          <a:off x="619222" y="909325"/>
          <a:ext cx="543541" cy="5435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988EB33-5FF9-4F7A-B572-A236D374B4A4}">
      <dsp:nvSpPr>
        <dsp:cNvPr id="0" name=""/>
        <dsp:cNvSpPr/>
      </dsp:nvSpPr>
      <dsp:spPr>
        <a:xfrm>
          <a:off x="1560379" y="712526"/>
          <a:ext cx="2208972" cy="93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97% of all patients prescribed buprenorphine/naltrexone adhered for 6 months</a:t>
          </a:r>
        </a:p>
        <a:p>
          <a:pPr marL="0" lvl="0" indent="0" algn="l" defTabSz="488950">
            <a:lnSpc>
              <a:spcPct val="100000"/>
            </a:lnSpc>
            <a:spcBef>
              <a:spcPct val="0"/>
            </a:spcBef>
            <a:spcAft>
              <a:spcPct val="35000"/>
            </a:spcAft>
            <a:buNone/>
          </a:pPr>
          <a:r>
            <a:rPr lang="en-US" sz="1100" b="1" kern="1200" dirty="0"/>
            <a:t>or</a:t>
          </a:r>
        </a:p>
        <a:p>
          <a:pPr marL="0" lvl="0" indent="0" algn="l" defTabSz="488950">
            <a:lnSpc>
              <a:spcPct val="100000"/>
            </a:lnSpc>
            <a:spcBef>
              <a:spcPct val="0"/>
            </a:spcBef>
            <a:spcAft>
              <a:spcPct val="35000"/>
            </a:spcAft>
            <a:buNone/>
          </a:pPr>
          <a:r>
            <a:rPr lang="en-US" sz="1100" b="1" kern="1200" dirty="0"/>
            <a:t>41% of patients prescribed </a:t>
          </a:r>
          <a:r>
            <a:rPr lang="en-US" sz="1100" b="1" kern="1200" dirty="0" err="1"/>
            <a:t>bup</a:t>
          </a:r>
          <a:r>
            <a:rPr lang="en-US" sz="1100" b="1" kern="1200" dirty="0"/>
            <a:t>/naltrexone adhered for 6 months</a:t>
          </a:r>
        </a:p>
      </dsp:txBody>
      <dsp:txXfrm>
        <a:off x="1560379" y="712526"/>
        <a:ext cx="2208972" cy="937139"/>
      </dsp:txXfrm>
    </dsp:sp>
    <dsp:sp modelId="{59DE7696-B409-4E4A-B8AB-45AB7F0738DC}">
      <dsp:nvSpPr>
        <dsp:cNvPr id="0" name=""/>
        <dsp:cNvSpPr/>
      </dsp:nvSpPr>
      <dsp:spPr>
        <a:xfrm>
          <a:off x="4154248" y="712526"/>
          <a:ext cx="937139" cy="9371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5EF022-8124-4053-B83A-9B71C5A68079}">
      <dsp:nvSpPr>
        <dsp:cNvPr id="0" name=""/>
        <dsp:cNvSpPr/>
      </dsp:nvSpPr>
      <dsp:spPr>
        <a:xfrm>
          <a:off x="4351047" y="909325"/>
          <a:ext cx="543541" cy="5435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4DF9B1F-EFEB-4B8A-8A00-D7E263EB2CC2}">
      <dsp:nvSpPr>
        <dsp:cNvPr id="0" name=""/>
        <dsp:cNvSpPr/>
      </dsp:nvSpPr>
      <dsp:spPr>
        <a:xfrm>
          <a:off x="5292204" y="712526"/>
          <a:ext cx="2208972" cy="93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315 patients prescribed </a:t>
          </a:r>
          <a:r>
            <a:rPr lang="en-US" sz="1100" b="1" kern="1200" dirty="0" err="1"/>
            <a:t>bup</a:t>
          </a:r>
          <a:endParaRPr lang="en-US" sz="1100" b="1" kern="1200" dirty="0"/>
        </a:p>
        <a:p>
          <a:pPr marL="0" lvl="0" indent="0" algn="l" defTabSz="488950">
            <a:lnSpc>
              <a:spcPct val="100000"/>
            </a:lnSpc>
            <a:spcBef>
              <a:spcPct val="0"/>
            </a:spcBef>
            <a:spcAft>
              <a:spcPct val="35000"/>
            </a:spcAft>
            <a:buNone/>
          </a:pPr>
          <a:endParaRPr lang="en-US" sz="1100" b="1" kern="1200" dirty="0"/>
        </a:p>
        <a:p>
          <a:pPr marL="0" lvl="0" indent="0" algn="l" defTabSz="488950">
            <a:lnSpc>
              <a:spcPct val="100000"/>
            </a:lnSpc>
            <a:spcBef>
              <a:spcPct val="0"/>
            </a:spcBef>
            <a:spcAft>
              <a:spcPct val="35000"/>
            </a:spcAft>
            <a:buNone/>
          </a:pPr>
          <a:r>
            <a:rPr lang="en-US" sz="1100" b="1" kern="1200" dirty="0"/>
            <a:t>41% of all patients with OUD prescribed bup/naltrexone</a:t>
          </a:r>
        </a:p>
      </dsp:txBody>
      <dsp:txXfrm>
        <a:off x="5292204" y="712526"/>
        <a:ext cx="2208972" cy="937139"/>
      </dsp:txXfrm>
    </dsp:sp>
    <dsp:sp modelId="{10484904-DDDE-4935-A4DF-8D0776D4FA23}">
      <dsp:nvSpPr>
        <dsp:cNvPr id="0" name=""/>
        <dsp:cNvSpPr/>
      </dsp:nvSpPr>
      <dsp:spPr>
        <a:xfrm>
          <a:off x="7886073" y="712526"/>
          <a:ext cx="937139" cy="9371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FDE286-B97E-4406-A7F6-8C40B42EC2BC}">
      <dsp:nvSpPr>
        <dsp:cNvPr id="0" name=""/>
        <dsp:cNvSpPr/>
      </dsp:nvSpPr>
      <dsp:spPr>
        <a:xfrm>
          <a:off x="8082872" y="909325"/>
          <a:ext cx="543541" cy="5435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670EDB2-6982-4CE0-88E1-C0EB90510D0D}">
      <dsp:nvSpPr>
        <dsp:cNvPr id="0" name=""/>
        <dsp:cNvSpPr/>
      </dsp:nvSpPr>
      <dsp:spPr>
        <a:xfrm>
          <a:off x="9024028" y="712526"/>
          <a:ext cx="2208972" cy="93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23% of patients screened for OUD of all patients seen last quarter</a:t>
          </a:r>
        </a:p>
        <a:p>
          <a:pPr marL="0" lvl="0" indent="0" algn="l" defTabSz="488950">
            <a:lnSpc>
              <a:spcPct val="100000"/>
            </a:lnSpc>
            <a:spcBef>
              <a:spcPct val="0"/>
            </a:spcBef>
            <a:spcAft>
              <a:spcPct val="35000"/>
            </a:spcAft>
            <a:buNone/>
          </a:pPr>
          <a:endParaRPr lang="en-US" sz="1100" b="1" kern="1200" dirty="0"/>
        </a:p>
        <a:p>
          <a:pPr marL="0" lvl="0" indent="0" algn="l" defTabSz="488950">
            <a:lnSpc>
              <a:spcPct val="100000"/>
            </a:lnSpc>
            <a:spcBef>
              <a:spcPct val="0"/>
            </a:spcBef>
            <a:spcAft>
              <a:spcPct val="35000"/>
            </a:spcAft>
            <a:buNone/>
          </a:pPr>
          <a:r>
            <a:rPr lang="en-US" sz="1100" b="1" kern="1200" dirty="0"/>
            <a:t>Or only 4%...</a:t>
          </a:r>
        </a:p>
      </dsp:txBody>
      <dsp:txXfrm>
        <a:off x="9024028" y="712526"/>
        <a:ext cx="2208972" cy="937139"/>
      </dsp:txXfrm>
    </dsp:sp>
    <dsp:sp modelId="{5323A931-21D6-482D-8238-25E609258D1A}">
      <dsp:nvSpPr>
        <dsp:cNvPr id="0" name=""/>
        <dsp:cNvSpPr/>
      </dsp:nvSpPr>
      <dsp:spPr>
        <a:xfrm>
          <a:off x="422423" y="2325433"/>
          <a:ext cx="937139" cy="9371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EE6AEE-6659-47B4-98A5-6ABDD0EC257E}">
      <dsp:nvSpPr>
        <dsp:cNvPr id="0" name=""/>
        <dsp:cNvSpPr/>
      </dsp:nvSpPr>
      <dsp:spPr>
        <a:xfrm>
          <a:off x="619222" y="2522232"/>
          <a:ext cx="543541" cy="5435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01B93C7-6D84-4977-9C51-4B5677E2D994}">
      <dsp:nvSpPr>
        <dsp:cNvPr id="0" name=""/>
        <dsp:cNvSpPr/>
      </dsp:nvSpPr>
      <dsp:spPr>
        <a:xfrm>
          <a:off x="1560379" y="2325433"/>
          <a:ext cx="2208972" cy="93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97% of patients had 1 follow up visit within 14 days of starting bup/naltrexone</a:t>
          </a:r>
        </a:p>
      </dsp:txBody>
      <dsp:txXfrm>
        <a:off x="1560379" y="2325433"/>
        <a:ext cx="2208972" cy="937139"/>
      </dsp:txXfrm>
    </dsp:sp>
    <dsp:sp modelId="{C792459E-EAD2-4DFC-B601-6CB4B8C36454}">
      <dsp:nvSpPr>
        <dsp:cNvPr id="0" name=""/>
        <dsp:cNvSpPr/>
      </dsp:nvSpPr>
      <dsp:spPr>
        <a:xfrm>
          <a:off x="4154248" y="2325433"/>
          <a:ext cx="937139" cy="9371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944AF2-85CC-427B-AF85-10B12D0FFA33}">
      <dsp:nvSpPr>
        <dsp:cNvPr id="0" name=""/>
        <dsp:cNvSpPr/>
      </dsp:nvSpPr>
      <dsp:spPr>
        <a:xfrm>
          <a:off x="4351047" y="2522232"/>
          <a:ext cx="543541" cy="54354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43AFE4B-D05C-4C6A-A818-CA9212D33F82}">
      <dsp:nvSpPr>
        <dsp:cNvPr id="0" name=""/>
        <dsp:cNvSpPr/>
      </dsp:nvSpPr>
      <dsp:spPr>
        <a:xfrm>
          <a:off x="5292203" y="2325433"/>
          <a:ext cx="2208972" cy="93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99% of patients had 2 follow-up visits in 30 days of initial prescription </a:t>
          </a:r>
        </a:p>
      </dsp:txBody>
      <dsp:txXfrm>
        <a:off x="5292203" y="2325433"/>
        <a:ext cx="2208972" cy="937139"/>
      </dsp:txXfrm>
    </dsp:sp>
    <dsp:sp modelId="{42FFAB9B-3759-4F8D-B33A-208903A49761}">
      <dsp:nvSpPr>
        <dsp:cNvPr id="0" name=""/>
        <dsp:cNvSpPr/>
      </dsp:nvSpPr>
      <dsp:spPr>
        <a:xfrm>
          <a:off x="7886073" y="2325433"/>
          <a:ext cx="937139" cy="937139"/>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76FB41-6A98-4F17-A861-FA65FB959EBD}">
      <dsp:nvSpPr>
        <dsp:cNvPr id="0" name=""/>
        <dsp:cNvSpPr/>
      </dsp:nvSpPr>
      <dsp:spPr>
        <a:xfrm>
          <a:off x="8082872" y="2522232"/>
          <a:ext cx="543541" cy="54354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BB6C5F0-824C-4BD0-9813-F996B294E098}">
      <dsp:nvSpPr>
        <dsp:cNvPr id="0" name=""/>
        <dsp:cNvSpPr/>
      </dsp:nvSpPr>
      <dsp:spPr>
        <a:xfrm>
          <a:off x="9024028" y="2325433"/>
          <a:ext cx="2208972" cy="937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82% patients prescribed bup/naltrexone received urine toxicology test within 3 days of starting medication</a:t>
          </a:r>
        </a:p>
      </dsp:txBody>
      <dsp:txXfrm>
        <a:off x="9024028" y="2325433"/>
        <a:ext cx="2208972" cy="9371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0716C-C93C-4444-BF92-B2EE19661F42}">
      <dsp:nvSpPr>
        <dsp:cNvPr id="0" name=""/>
        <dsp:cNvSpPr/>
      </dsp:nvSpPr>
      <dsp:spPr>
        <a:xfrm>
          <a:off x="0" y="666744"/>
          <a:ext cx="5641974" cy="84942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Expand access to care – reach most isolated, difficult to reach populations.</a:t>
          </a:r>
          <a:endParaRPr lang="en-US" sz="2200" kern="1200" dirty="0"/>
        </a:p>
      </dsp:txBody>
      <dsp:txXfrm>
        <a:off x="41465" y="708209"/>
        <a:ext cx="5559044" cy="766490"/>
      </dsp:txXfrm>
    </dsp:sp>
    <dsp:sp modelId="{0BD0DEFB-9AFA-4B3D-8F3F-E0399A729250}">
      <dsp:nvSpPr>
        <dsp:cNvPr id="0" name=""/>
        <dsp:cNvSpPr/>
      </dsp:nvSpPr>
      <dsp:spPr>
        <a:xfrm>
          <a:off x="0" y="1579524"/>
          <a:ext cx="5641974" cy="849420"/>
        </a:xfrm>
        <a:prstGeom prst="roundRect">
          <a:avLst/>
        </a:prstGeom>
        <a:solidFill>
          <a:schemeClr val="accent2">
            <a:hueOff val="-988095"/>
            <a:satOff val="4733"/>
            <a:lumOff val="43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Continuous engagement.</a:t>
          </a:r>
          <a:endParaRPr lang="en-US" sz="2200" kern="1200" dirty="0"/>
        </a:p>
      </dsp:txBody>
      <dsp:txXfrm>
        <a:off x="41465" y="1620989"/>
        <a:ext cx="5559044" cy="766490"/>
      </dsp:txXfrm>
    </dsp:sp>
    <dsp:sp modelId="{16066E96-98A8-4A66-908E-23EF887C8916}">
      <dsp:nvSpPr>
        <dsp:cNvPr id="0" name=""/>
        <dsp:cNvSpPr/>
      </dsp:nvSpPr>
      <dsp:spPr>
        <a:xfrm>
          <a:off x="0" y="2492304"/>
          <a:ext cx="5641974" cy="849420"/>
        </a:xfrm>
        <a:prstGeom prst="roundRect">
          <a:avLst/>
        </a:prstGeom>
        <a:solidFill>
          <a:schemeClr val="accent2">
            <a:hueOff val="-1976191"/>
            <a:satOff val="9467"/>
            <a:lumOff val="87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Preventative Medicine – prevent outbreaks, decrease ER use.</a:t>
          </a:r>
          <a:endParaRPr lang="en-US" sz="2200" kern="1200" dirty="0"/>
        </a:p>
      </dsp:txBody>
      <dsp:txXfrm>
        <a:off x="41465" y="2533769"/>
        <a:ext cx="5559044" cy="766490"/>
      </dsp:txXfrm>
    </dsp:sp>
    <dsp:sp modelId="{E20F4DCE-0462-4EF7-92FF-1C3A9BAEF7FA}">
      <dsp:nvSpPr>
        <dsp:cNvPr id="0" name=""/>
        <dsp:cNvSpPr/>
      </dsp:nvSpPr>
      <dsp:spPr>
        <a:xfrm>
          <a:off x="0" y="3405085"/>
          <a:ext cx="5641974" cy="849420"/>
        </a:xfrm>
        <a:prstGeom prst="round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Low-cost to implement.</a:t>
          </a:r>
          <a:endParaRPr lang="en-US" sz="2200" kern="1200" dirty="0"/>
        </a:p>
      </dsp:txBody>
      <dsp:txXfrm>
        <a:off x="41465" y="3446550"/>
        <a:ext cx="5559044" cy="7664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46740-2F59-499F-8E7A-1A7B5D3D6146}">
      <dsp:nvSpPr>
        <dsp:cNvPr id="0" name=""/>
        <dsp:cNvSpPr/>
      </dsp:nvSpPr>
      <dsp:spPr>
        <a:xfrm>
          <a:off x="0" y="171012"/>
          <a:ext cx="7367532" cy="83655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Homeless Person Health Project (HPHP) </a:t>
          </a:r>
        </a:p>
      </dsp:txBody>
      <dsp:txXfrm>
        <a:off x="40837" y="211849"/>
        <a:ext cx="7285858" cy="754876"/>
      </dsp:txXfrm>
    </dsp:sp>
    <dsp:sp modelId="{AC8ED0C6-A77C-434C-9D53-D1AD0532BEDE}">
      <dsp:nvSpPr>
        <dsp:cNvPr id="0" name=""/>
        <dsp:cNvSpPr/>
      </dsp:nvSpPr>
      <dsp:spPr>
        <a:xfrm>
          <a:off x="0" y="1007562"/>
          <a:ext cx="7367532"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91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t>Joey Crottogini, Health Center Manager at HPHP</a:t>
          </a:r>
        </a:p>
        <a:p>
          <a:pPr marL="171450" lvl="1" indent="-171450" algn="l" defTabSz="755650">
            <a:lnSpc>
              <a:spcPct val="90000"/>
            </a:lnSpc>
            <a:spcBef>
              <a:spcPct val="0"/>
            </a:spcBef>
            <a:spcAft>
              <a:spcPct val="20000"/>
            </a:spcAft>
            <a:buChar char="•"/>
          </a:pPr>
          <a:r>
            <a:rPr lang="en-US" sz="1700" b="1" kern="1200" dirty="0"/>
            <a:t>Jasmine Marozick, MAT Nurse </a:t>
          </a:r>
        </a:p>
        <a:p>
          <a:pPr marL="171450" lvl="1" indent="-171450" algn="l" defTabSz="755650">
            <a:lnSpc>
              <a:spcPct val="90000"/>
            </a:lnSpc>
            <a:spcBef>
              <a:spcPct val="0"/>
            </a:spcBef>
            <a:spcAft>
              <a:spcPct val="20000"/>
            </a:spcAft>
            <a:buChar char="•"/>
          </a:pPr>
          <a:r>
            <a:rPr lang="en-US" sz="1700" b="1" kern="1200" dirty="0"/>
            <a:t>Angelica Torres, CADC- CAS, Bilingual SUD CM</a:t>
          </a:r>
        </a:p>
      </dsp:txBody>
      <dsp:txXfrm>
        <a:off x="0" y="1007562"/>
        <a:ext cx="7367532" cy="842490"/>
      </dsp:txXfrm>
    </dsp:sp>
    <dsp:sp modelId="{4DE2FC02-5A52-48C1-91FD-D65923C57F5F}">
      <dsp:nvSpPr>
        <dsp:cNvPr id="0" name=""/>
        <dsp:cNvSpPr/>
      </dsp:nvSpPr>
      <dsp:spPr>
        <a:xfrm>
          <a:off x="0" y="1850052"/>
          <a:ext cx="7367532" cy="836550"/>
        </a:xfrm>
        <a:prstGeom prst="roundRect">
          <a:avLst/>
        </a:prstGeom>
        <a:solidFill>
          <a:schemeClr val="accent2">
            <a:hueOff val="-988095"/>
            <a:satOff val="4733"/>
            <a:lumOff val="43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Santa Cruz Health Center (EMELINE)</a:t>
          </a:r>
        </a:p>
      </dsp:txBody>
      <dsp:txXfrm>
        <a:off x="40837" y="1890889"/>
        <a:ext cx="7285858" cy="754876"/>
      </dsp:txXfrm>
    </dsp:sp>
    <dsp:sp modelId="{DEF8A43F-BD78-4776-BB75-C6B6E4A59FFF}">
      <dsp:nvSpPr>
        <dsp:cNvPr id="0" name=""/>
        <dsp:cNvSpPr/>
      </dsp:nvSpPr>
      <dsp:spPr>
        <a:xfrm>
          <a:off x="0" y="2686602"/>
          <a:ext cx="7367532" cy="1115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91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solidFill>
                <a:srgbClr val="FF0000"/>
              </a:solidFill>
            </a:rPr>
            <a:t>This could be you, MAT Nurse</a:t>
          </a:r>
        </a:p>
        <a:p>
          <a:pPr marL="171450" lvl="1" indent="-171450" algn="l" defTabSz="755650">
            <a:lnSpc>
              <a:spcPct val="90000"/>
            </a:lnSpc>
            <a:spcBef>
              <a:spcPct val="0"/>
            </a:spcBef>
            <a:spcAft>
              <a:spcPct val="20000"/>
            </a:spcAft>
            <a:buChar char="•"/>
          </a:pPr>
          <a:r>
            <a:rPr lang="en-US" sz="1700" b="1" kern="1200" dirty="0"/>
            <a:t>Greg Goldfield, CADC- CAS, SUD CM</a:t>
          </a:r>
        </a:p>
        <a:p>
          <a:pPr marL="171450" lvl="1" indent="-171450" algn="l" defTabSz="755650">
            <a:lnSpc>
              <a:spcPct val="90000"/>
            </a:lnSpc>
            <a:spcBef>
              <a:spcPct val="0"/>
            </a:spcBef>
            <a:spcAft>
              <a:spcPct val="20000"/>
            </a:spcAft>
            <a:buChar char="•"/>
          </a:pPr>
          <a:r>
            <a:rPr lang="en-US" sz="1700" b="1" kern="1200" dirty="0"/>
            <a:t>Marissa Torres, CADC II, Bilingual SUD CM</a:t>
          </a:r>
        </a:p>
        <a:p>
          <a:pPr marL="171450" lvl="1" indent="-171450" algn="l" defTabSz="755650">
            <a:lnSpc>
              <a:spcPct val="90000"/>
            </a:lnSpc>
            <a:spcBef>
              <a:spcPct val="0"/>
            </a:spcBef>
            <a:spcAft>
              <a:spcPct val="20000"/>
            </a:spcAft>
            <a:buChar char="•"/>
          </a:pPr>
          <a:r>
            <a:rPr lang="en-US" sz="1700" b="1" kern="1200" dirty="0"/>
            <a:t>Adam Echols, RADT, SUD CM</a:t>
          </a:r>
        </a:p>
      </dsp:txBody>
      <dsp:txXfrm>
        <a:off x="0" y="2686602"/>
        <a:ext cx="7367532" cy="1115730"/>
      </dsp:txXfrm>
    </dsp:sp>
    <dsp:sp modelId="{96EC5862-3F13-4871-B4A2-9D96BC879DC6}">
      <dsp:nvSpPr>
        <dsp:cNvPr id="0" name=""/>
        <dsp:cNvSpPr/>
      </dsp:nvSpPr>
      <dsp:spPr>
        <a:xfrm>
          <a:off x="0" y="3802332"/>
          <a:ext cx="7367532" cy="836550"/>
        </a:xfrm>
        <a:prstGeom prst="roundRect">
          <a:avLst/>
        </a:prstGeom>
        <a:solidFill>
          <a:schemeClr val="accent2">
            <a:hueOff val="-1976191"/>
            <a:satOff val="9467"/>
            <a:lumOff val="87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Watsonville Health Center (WHC)</a:t>
          </a:r>
        </a:p>
      </dsp:txBody>
      <dsp:txXfrm>
        <a:off x="40837" y="3843169"/>
        <a:ext cx="7285858" cy="754876"/>
      </dsp:txXfrm>
    </dsp:sp>
    <dsp:sp modelId="{2B32A737-EE2E-4562-928C-3ED3C64C5FC4}">
      <dsp:nvSpPr>
        <dsp:cNvPr id="0" name=""/>
        <dsp:cNvSpPr/>
      </dsp:nvSpPr>
      <dsp:spPr>
        <a:xfrm>
          <a:off x="0" y="4638882"/>
          <a:ext cx="7367532" cy="842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919"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b="1" kern="1200" dirty="0"/>
            <a:t>Alejandro Monroy, CADC-CAS, Bilingual SUD CM</a:t>
          </a:r>
        </a:p>
        <a:p>
          <a:pPr marL="171450" lvl="1" indent="-171450" algn="l" defTabSz="755650">
            <a:lnSpc>
              <a:spcPct val="90000"/>
            </a:lnSpc>
            <a:spcBef>
              <a:spcPct val="0"/>
            </a:spcBef>
            <a:spcAft>
              <a:spcPct val="20000"/>
            </a:spcAft>
            <a:buChar char="•"/>
          </a:pPr>
          <a:r>
            <a:rPr lang="en-US" sz="1700" b="1" kern="1200" dirty="0"/>
            <a:t>Andres Galvan, CADC II, SUDCC II, Bilingual SUD CM</a:t>
          </a:r>
        </a:p>
        <a:p>
          <a:pPr marL="171450" lvl="1" indent="-171450" algn="l" defTabSz="755650">
            <a:lnSpc>
              <a:spcPct val="90000"/>
            </a:lnSpc>
            <a:spcBef>
              <a:spcPct val="0"/>
            </a:spcBef>
            <a:spcAft>
              <a:spcPct val="20000"/>
            </a:spcAft>
            <a:buChar char="•"/>
          </a:pPr>
          <a:r>
            <a:rPr lang="en-US" sz="1700" b="1" kern="1200" dirty="0">
              <a:solidFill>
                <a:schemeClr val="tx1"/>
              </a:solidFill>
            </a:rPr>
            <a:t>Elvia Cohen, MAT Nurse </a:t>
          </a:r>
        </a:p>
      </dsp:txBody>
      <dsp:txXfrm>
        <a:off x="0" y="4638882"/>
        <a:ext cx="7367532" cy="842490"/>
      </dsp:txXfrm>
    </dsp:sp>
    <dsp:sp modelId="{672AF672-3365-4A78-98E0-B144962A8A26}">
      <dsp:nvSpPr>
        <dsp:cNvPr id="0" name=""/>
        <dsp:cNvSpPr/>
      </dsp:nvSpPr>
      <dsp:spPr>
        <a:xfrm>
          <a:off x="0" y="5481372"/>
          <a:ext cx="7367532" cy="836550"/>
        </a:xfrm>
        <a:prstGeom prst="round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Danny Contreras, SUDCC III –  MAT Health Services Manager</a:t>
          </a:r>
        </a:p>
      </dsp:txBody>
      <dsp:txXfrm>
        <a:off x="40837" y="5522209"/>
        <a:ext cx="7285858" cy="75487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04F1B4-A995-400E-BE34-7E80D7031317}" type="datetimeFigureOut">
              <a:rPr lang="en-US" smtClean="0"/>
              <a:t>2/3/2020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FA8CE-0C05-4757-A90A-88AC81878CE6}" type="slidenum">
              <a:rPr lang="en-US" smtClean="0"/>
              <a:t>‹#›</a:t>
            </a:fld>
            <a:endParaRPr lang="en-US" dirty="0"/>
          </a:p>
        </p:txBody>
      </p:sp>
    </p:spTree>
    <p:extLst>
      <p:ext uri="{BB962C8B-B14F-4D97-AF65-F5344CB8AC3E}">
        <p14:creationId xmlns:p14="http://schemas.microsoft.com/office/powerpoint/2010/main" val="690126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B4683-046A-B845-B8FD-CF190C2ED5DA}" type="slidenum">
              <a:rPr lang="en-US" smtClean="0"/>
              <a:t>13</a:t>
            </a:fld>
            <a:endParaRPr lang="en-US" dirty="0"/>
          </a:p>
        </p:txBody>
      </p:sp>
    </p:spTree>
    <p:extLst>
      <p:ext uri="{BB962C8B-B14F-4D97-AF65-F5344CB8AC3E}">
        <p14:creationId xmlns:p14="http://schemas.microsoft.com/office/powerpoint/2010/main" val="992058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B4683-046A-B845-B8FD-CF190C2ED5DA}" type="slidenum">
              <a:rPr lang="en-US" smtClean="0"/>
              <a:t>27</a:t>
            </a:fld>
            <a:endParaRPr lang="en-US" dirty="0"/>
          </a:p>
        </p:txBody>
      </p:sp>
    </p:spTree>
    <p:extLst>
      <p:ext uri="{BB962C8B-B14F-4D97-AF65-F5344CB8AC3E}">
        <p14:creationId xmlns:p14="http://schemas.microsoft.com/office/powerpoint/2010/main" val="15036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B4683-046A-B845-B8FD-CF190C2ED5DA}" type="slidenum">
              <a:rPr lang="en-US" smtClean="0"/>
              <a:t>28</a:t>
            </a:fld>
            <a:endParaRPr lang="en-US" dirty="0"/>
          </a:p>
        </p:txBody>
      </p:sp>
    </p:spTree>
    <p:extLst>
      <p:ext uri="{BB962C8B-B14F-4D97-AF65-F5344CB8AC3E}">
        <p14:creationId xmlns:p14="http://schemas.microsoft.com/office/powerpoint/2010/main" val="165914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B4683-046A-B845-B8FD-CF190C2ED5DA}" type="slidenum">
              <a:rPr lang="en-US" smtClean="0"/>
              <a:t>15</a:t>
            </a:fld>
            <a:endParaRPr lang="en-US" dirty="0"/>
          </a:p>
        </p:txBody>
      </p:sp>
    </p:spTree>
    <p:extLst>
      <p:ext uri="{BB962C8B-B14F-4D97-AF65-F5344CB8AC3E}">
        <p14:creationId xmlns:p14="http://schemas.microsoft.com/office/powerpoint/2010/main" val="992058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B4683-046A-B845-B8FD-CF190C2ED5DA}" type="slidenum">
              <a:rPr lang="en-US" smtClean="0"/>
              <a:t>16</a:t>
            </a:fld>
            <a:endParaRPr lang="en-US" dirty="0"/>
          </a:p>
        </p:txBody>
      </p:sp>
    </p:spTree>
    <p:extLst>
      <p:ext uri="{BB962C8B-B14F-4D97-AF65-F5344CB8AC3E}">
        <p14:creationId xmlns:p14="http://schemas.microsoft.com/office/powerpoint/2010/main" val="1019225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B4683-046A-B845-B8FD-CF190C2ED5DA}" type="slidenum">
              <a:rPr lang="en-US" smtClean="0"/>
              <a:t>18</a:t>
            </a:fld>
            <a:endParaRPr lang="en-US" dirty="0"/>
          </a:p>
        </p:txBody>
      </p:sp>
    </p:spTree>
    <p:extLst>
      <p:ext uri="{BB962C8B-B14F-4D97-AF65-F5344CB8AC3E}">
        <p14:creationId xmlns:p14="http://schemas.microsoft.com/office/powerpoint/2010/main" val="517775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B4683-046A-B845-B8FD-CF190C2ED5DA}" type="slidenum">
              <a:rPr lang="en-US" smtClean="0"/>
              <a:t>20</a:t>
            </a:fld>
            <a:endParaRPr lang="en-US" dirty="0"/>
          </a:p>
        </p:txBody>
      </p:sp>
    </p:spTree>
    <p:extLst>
      <p:ext uri="{BB962C8B-B14F-4D97-AF65-F5344CB8AC3E}">
        <p14:creationId xmlns:p14="http://schemas.microsoft.com/office/powerpoint/2010/main" val="3833126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226/229 = 99% of patients had 2 follow-up visits in 30 days of initial prescription </a:t>
            </a:r>
          </a:p>
          <a:p>
            <a:endParaRPr lang="en-US" dirty="0"/>
          </a:p>
        </p:txBody>
      </p:sp>
      <p:sp>
        <p:nvSpPr>
          <p:cNvPr id="4" name="Slide Number Placeholder 3"/>
          <p:cNvSpPr>
            <a:spLocks noGrp="1"/>
          </p:cNvSpPr>
          <p:nvPr>
            <p:ph type="sldNum" sz="quarter" idx="5"/>
          </p:nvPr>
        </p:nvSpPr>
        <p:spPr/>
        <p:txBody>
          <a:bodyPr/>
          <a:lstStyle/>
          <a:p>
            <a:fld id="{098FA8CE-0C05-4757-A90A-88AC81878CE6}" type="slidenum">
              <a:rPr lang="en-US" smtClean="0"/>
              <a:t>21</a:t>
            </a:fld>
            <a:endParaRPr lang="en-US" dirty="0"/>
          </a:p>
        </p:txBody>
      </p:sp>
    </p:spTree>
    <p:extLst>
      <p:ext uri="{BB962C8B-B14F-4D97-AF65-F5344CB8AC3E}">
        <p14:creationId xmlns:p14="http://schemas.microsoft.com/office/powerpoint/2010/main" val="2715018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8B4683-046A-B845-B8FD-CF190C2ED5DA}" type="slidenum">
              <a:rPr lang="en-US" smtClean="0"/>
              <a:t>22</a:t>
            </a:fld>
            <a:endParaRPr lang="en-US" dirty="0"/>
          </a:p>
        </p:txBody>
      </p:sp>
    </p:spTree>
    <p:extLst>
      <p:ext uri="{BB962C8B-B14F-4D97-AF65-F5344CB8AC3E}">
        <p14:creationId xmlns:p14="http://schemas.microsoft.com/office/powerpoint/2010/main" val="728946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F66745-607B-4024-9863-552BA2196228}" type="slidenum">
              <a:rPr lang="en-US" smtClean="0"/>
              <a:t>23</a:t>
            </a:fld>
            <a:endParaRPr lang="en-US" dirty="0"/>
          </a:p>
        </p:txBody>
      </p:sp>
    </p:spTree>
    <p:extLst>
      <p:ext uri="{BB962C8B-B14F-4D97-AF65-F5344CB8AC3E}">
        <p14:creationId xmlns:p14="http://schemas.microsoft.com/office/powerpoint/2010/main" val="13065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HOPES Team is one true MDT coordinating outreach efforts targeting individuals experiencing homelessness.  The County of Santa Cruz hired the consultant firm Focus Strategies to assist community leadership and key stakeholders to evaluate, align, and improve the countywide response to homelessness.  In one of their report, they found that while outreach does exist, it is not well coordinated between agencies, and recommended better coordination between other agencies to improve systematic response to homelessness that involves common goals, shared approach or protocols, understanding of geographic coverage, consistent data collection, and common outcomes.  The Homeless Persons Health Project expects to take a leadership position in the efforts to coordinate outreach activities within the Health Services Agency, as well as throughout the community with other agencies involved.  </a:t>
            </a:r>
          </a:p>
          <a:p>
            <a:endParaRPr lang="en-US" dirty="0"/>
          </a:p>
          <a:p>
            <a:r>
              <a:rPr lang="en-US" dirty="0"/>
              <a:t>Department of Housing &amp; Urban Development, Department of Veteran Affairs, Department of Health &amp; Human Services, and the National Alliance to End Family Homelessness produced several guidelines for effective outreach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warm handoffs to coordinated entry or to shelter, housing, and service providers.</a:t>
            </a:r>
          </a:p>
          <a:p>
            <a:endParaRPr lang="en-US" dirty="0"/>
          </a:p>
        </p:txBody>
      </p:sp>
      <p:sp>
        <p:nvSpPr>
          <p:cNvPr id="4" name="Slide Number Placeholder 3"/>
          <p:cNvSpPr>
            <a:spLocks noGrp="1"/>
          </p:cNvSpPr>
          <p:nvPr>
            <p:ph type="sldNum" sz="quarter" idx="5"/>
          </p:nvPr>
        </p:nvSpPr>
        <p:spPr/>
        <p:txBody>
          <a:bodyPr/>
          <a:lstStyle/>
          <a:p>
            <a:fld id="{64F66745-607B-4024-9863-552BA2196228}" type="slidenum">
              <a:rPr lang="en-US" smtClean="0"/>
              <a:t>25</a:t>
            </a:fld>
            <a:endParaRPr lang="en-US"/>
          </a:p>
        </p:txBody>
      </p:sp>
    </p:spTree>
    <p:extLst>
      <p:ext uri="{BB962C8B-B14F-4D97-AF65-F5344CB8AC3E}">
        <p14:creationId xmlns:p14="http://schemas.microsoft.com/office/powerpoint/2010/main" val="15005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D7D2-271C-4702-96D4-705EC1F47D39}"/>
              </a:ext>
            </a:extLst>
          </p:cNvPr>
          <p:cNvSpPr>
            <a:spLocks noGrp="1"/>
          </p:cNvSpPr>
          <p:nvPr>
            <p:ph type="ctrTitle"/>
          </p:nvPr>
        </p:nvSpPr>
        <p:spPr>
          <a:xfrm>
            <a:off x="1524000" y="1122363"/>
            <a:ext cx="9144000" cy="2387600"/>
          </a:xfrm>
        </p:spPr>
        <p:txBody>
          <a:bodyPr anchor="b"/>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B5B8DE31-AEE7-4F3B-AFD3-E76132DFCBA2}"/>
              </a:ext>
            </a:extLst>
          </p:cNvPr>
          <p:cNvSpPr>
            <a:spLocks noGrp="1"/>
          </p:cNvSpPr>
          <p:nvPr>
            <p:ph type="subTitle" idx="1"/>
          </p:nvPr>
        </p:nvSpPr>
        <p:spPr>
          <a:xfrm>
            <a:off x="1524000" y="3602038"/>
            <a:ext cx="9144000" cy="1655762"/>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a:extLst>
              <a:ext uri="{FF2B5EF4-FFF2-40B4-BE49-F238E27FC236}">
                <a16:creationId xmlns:a16="http://schemas.microsoft.com/office/drawing/2014/main" id="{47C93526-02E5-4A14-BA32-36841501602A}"/>
              </a:ext>
            </a:extLst>
          </p:cNvPr>
          <p:cNvSpPr>
            <a:spLocks noGrp="1"/>
          </p:cNvSpPr>
          <p:nvPr>
            <p:ph type="dt" sz="half" idx="10"/>
          </p:nvPr>
        </p:nvSpPr>
        <p:spPr/>
        <p:txBody>
          <a:bodyPr/>
          <a:lstStyle/>
          <a:p>
            <a:fld id="{CCDBA94D-C33C-4303-B5C2-8731007C2AFD}" type="datetimeFigureOut">
              <a:rPr lang="en-US" smtClean="0"/>
              <a:t>2/3/2020</a:t>
            </a:fld>
            <a:endParaRPr lang="en-US" dirty="0"/>
          </a:p>
        </p:txBody>
      </p:sp>
      <p:sp>
        <p:nvSpPr>
          <p:cNvPr id="5" name="Footer Placeholder 4">
            <a:extLst>
              <a:ext uri="{FF2B5EF4-FFF2-40B4-BE49-F238E27FC236}">
                <a16:creationId xmlns:a16="http://schemas.microsoft.com/office/drawing/2014/main" id="{02B0E116-D614-4E77-A98A-95D56F12BA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7298F7-A758-479A-9827-90E1E577B4AA}"/>
              </a:ext>
            </a:extLst>
          </p:cNvPr>
          <p:cNvSpPr>
            <a:spLocks noGrp="1"/>
          </p:cNvSpPr>
          <p:nvPr>
            <p:ph type="sldNum" sz="quarter" idx="12"/>
          </p:nvPr>
        </p:nvSpPr>
        <p:spPr/>
        <p:txBody>
          <a:bodyPr/>
          <a:lstStyle/>
          <a:p>
            <a:fld id="{ADFADDB8-EA5D-4690-9A11-72171B6027A1}" type="slidenum">
              <a:rPr lang="en-US" smtClean="0"/>
              <a:t>‹#›</a:t>
            </a:fld>
            <a:endParaRPr lang="en-US" dirty="0"/>
          </a:p>
        </p:txBody>
      </p:sp>
    </p:spTree>
    <p:extLst>
      <p:ext uri="{BB962C8B-B14F-4D97-AF65-F5344CB8AC3E}">
        <p14:creationId xmlns:p14="http://schemas.microsoft.com/office/powerpoint/2010/main" val="3701366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FCB63-1952-4C06-8333-F0C3A6478D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6848E-B053-4776-90CF-8F6481541A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ACB0B-D108-4799-9D7A-6798D1CA52E4}"/>
              </a:ext>
            </a:extLst>
          </p:cNvPr>
          <p:cNvSpPr>
            <a:spLocks noGrp="1"/>
          </p:cNvSpPr>
          <p:nvPr>
            <p:ph type="dt" sz="half" idx="10"/>
          </p:nvPr>
        </p:nvSpPr>
        <p:spPr/>
        <p:txBody>
          <a:bodyPr/>
          <a:lstStyle/>
          <a:p>
            <a:fld id="{CCDBA94D-C33C-4303-B5C2-8731007C2AFD}" type="datetimeFigureOut">
              <a:rPr lang="en-US" smtClean="0"/>
              <a:t>2/3/2020</a:t>
            </a:fld>
            <a:endParaRPr lang="en-US" dirty="0"/>
          </a:p>
        </p:txBody>
      </p:sp>
      <p:sp>
        <p:nvSpPr>
          <p:cNvPr id="5" name="Footer Placeholder 4">
            <a:extLst>
              <a:ext uri="{FF2B5EF4-FFF2-40B4-BE49-F238E27FC236}">
                <a16:creationId xmlns:a16="http://schemas.microsoft.com/office/drawing/2014/main" id="{B3F2A2F5-0087-438C-AE04-825FDBEA90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AAC712-7131-4C50-9E9A-CC1A80CB6C8B}"/>
              </a:ext>
            </a:extLst>
          </p:cNvPr>
          <p:cNvSpPr>
            <a:spLocks noGrp="1"/>
          </p:cNvSpPr>
          <p:nvPr>
            <p:ph type="sldNum" sz="quarter" idx="12"/>
          </p:nvPr>
        </p:nvSpPr>
        <p:spPr/>
        <p:txBody>
          <a:bodyPr/>
          <a:lstStyle/>
          <a:p>
            <a:fld id="{ADFADDB8-EA5D-4690-9A11-72171B6027A1}" type="slidenum">
              <a:rPr lang="en-US" smtClean="0"/>
              <a:t>‹#›</a:t>
            </a:fld>
            <a:endParaRPr lang="en-US" dirty="0"/>
          </a:p>
        </p:txBody>
      </p:sp>
    </p:spTree>
    <p:extLst>
      <p:ext uri="{BB962C8B-B14F-4D97-AF65-F5344CB8AC3E}">
        <p14:creationId xmlns:p14="http://schemas.microsoft.com/office/powerpoint/2010/main" val="1023828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07C325-D2E3-4474-BFD5-1BACB414F4BD}"/>
              </a:ext>
            </a:extLst>
          </p:cNvPr>
          <p:cNvSpPr>
            <a:spLocks noGrp="1"/>
          </p:cNvSpPr>
          <p:nvPr>
            <p:ph type="title" orient="vert"/>
          </p:nvPr>
        </p:nvSpPr>
        <p:spPr>
          <a:xfrm>
            <a:off x="8724900" y="365125"/>
            <a:ext cx="2628901"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3850DF-E9AB-4F46-9834-65FBEFC21703}"/>
              </a:ext>
            </a:extLst>
          </p:cNvPr>
          <p:cNvSpPr>
            <a:spLocks noGrp="1"/>
          </p:cNvSpPr>
          <p:nvPr>
            <p:ph type="body" orient="vert" idx="1"/>
          </p:nvPr>
        </p:nvSpPr>
        <p:spPr>
          <a:xfrm>
            <a:off x="838200" y="365125"/>
            <a:ext cx="7734301"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637C6-3549-4E78-B0D3-4747FB3A658E}"/>
              </a:ext>
            </a:extLst>
          </p:cNvPr>
          <p:cNvSpPr>
            <a:spLocks noGrp="1"/>
          </p:cNvSpPr>
          <p:nvPr>
            <p:ph type="dt" sz="half" idx="10"/>
          </p:nvPr>
        </p:nvSpPr>
        <p:spPr/>
        <p:txBody>
          <a:bodyPr/>
          <a:lstStyle/>
          <a:p>
            <a:fld id="{CCDBA94D-C33C-4303-B5C2-8731007C2AFD}" type="datetimeFigureOut">
              <a:rPr lang="en-US" smtClean="0"/>
              <a:t>2/3/2020</a:t>
            </a:fld>
            <a:endParaRPr lang="en-US" dirty="0"/>
          </a:p>
        </p:txBody>
      </p:sp>
      <p:sp>
        <p:nvSpPr>
          <p:cNvPr id="5" name="Footer Placeholder 4">
            <a:extLst>
              <a:ext uri="{FF2B5EF4-FFF2-40B4-BE49-F238E27FC236}">
                <a16:creationId xmlns:a16="http://schemas.microsoft.com/office/drawing/2014/main" id="{FA786B47-4824-413F-8F1D-73D420A31A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F50D29-7289-433E-8B85-FCD3B11DCB4E}"/>
              </a:ext>
            </a:extLst>
          </p:cNvPr>
          <p:cNvSpPr>
            <a:spLocks noGrp="1"/>
          </p:cNvSpPr>
          <p:nvPr>
            <p:ph type="sldNum" sz="quarter" idx="12"/>
          </p:nvPr>
        </p:nvSpPr>
        <p:spPr/>
        <p:txBody>
          <a:bodyPr/>
          <a:lstStyle/>
          <a:p>
            <a:fld id="{ADFADDB8-EA5D-4690-9A11-72171B6027A1}" type="slidenum">
              <a:rPr lang="en-US" smtClean="0"/>
              <a:t>‹#›</a:t>
            </a:fld>
            <a:endParaRPr lang="en-US" dirty="0"/>
          </a:p>
        </p:txBody>
      </p:sp>
    </p:spTree>
    <p:extLst>
      <p:ext uri="{BB962C8B-B14F-4D97-AF65-F5344CB8AC3E}">
        <p14:creationId xmlns:p14="http://schemas.microsoft.com/office/powerpoint/2010/main" val="4148558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2602322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487203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574886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1627801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3655996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3788572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3396271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423398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6E94A-C422-4984-ADC1-F8BEACACC7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76F591-7C8B-4C21-93A0-2D711C5902A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FFEF9-9CF2-496A-BF2B-1667B68D009B}"/>
              </a:ext>
            </a:extLst>
          </p:cNvPr>
          <p:cNvSpPr>
            <a:spLocks noGrp="1"/>
          </p:cNvSpPr>
          <p:nvPr>
            <p:ph type="dt" sz="half" idx="10"/>
          </p:nvPr>
        </p:nvSpPr>
        <p:spPr/>
        <p:txBody>
          <a:bodyPr/>
          <a:lstStyle/>
          <a:p>
            <a:fld id="{CCDBA94D-C33C-4303-B5C2-8731007C2AFD}" type="datetimeFigureOut">
              <a:rPr lang="en-US" smtClean="0"/>
              <a:t>2/3/2020</a:t>
            </a:fld>
            <a:endParaRPr lang="en-US" dirty="0"/>
          </a:p>
        </p:txBody>
      </p:sp>
      <p:sp>
        <p:nvSpPr>
          <p:cNvPr id="5" name="Footer Placeholder 4">
            <a:extLst>
              <a:ext uri="{FF2B5EF4-FFF2-40B4-BE49-F238E27FC236}">
                <a16:creationId xmlns:a16="http://schemas.microsoft.com/office/drawing/2014/main" id="{DBD8690A-896F-4C1C-B357-C6DC620D48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1510C3-7A96-448D-8188-B4D893888D28}"/>
              </a:ext>
            </a:extLst>
          </p:cNvPr>
          <p:cNvSpPr>
            <a:spLocks noGrp="1"/>
          </p:cNvSpPr>
          <p:nvPr>
            <p:ph type="sldNum" sz="quarter" idx="12"/>
          </p:nvPr>
        </p:nvSpPr>
        <p:spPr/>
        <p:txBody>
          <a:bodyPr/>
          <a:lstStyle/>
          <a:p>
            <a:fld id="{ADFADDB8-EA5D-4690-9A11-72171B6027A1}" type="slidenum">
              <a:rPr lang="en-US" smtClean="0"/>
              <a:t>‹#›</a:t>
            </a:fld>
            <a:endParaRPr lang="en-US" dirty="0"/>
          </a:p>
        </p:txBody>
      </p:sp>
    </p:spTree>
    <p:extLst>
      <p:ext uri="{BB962C8B-B14F-4D97-AF65-F5344CB8AC3E}">
        <p14:creationId xmlns:p14="http://schemas.microsoft.com/office/powerpoint/2010/main" val="1070560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3378770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33101934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E1E129-EDAC-435C-A111-5913C671DEA5}"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22797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21846340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E1E129-EDAC-435C-A111-5913C671DEA5}"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55413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4108596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3406154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5A243A-14B5-4169-891A-B1DC5B6579DF}" type="datetimeFigureOut">
              <a:rPr lang="en-US" smtClean="0"/>
              <a:t>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E1E129-EDAC-435C-A111-5913C671DEA5}" type="slidenum">
              <a:rPr lang="en-US" smtClean="0"/>
              <a:t>‹#›</a:t>
            </a:fld>
            <a:endParaRPr lang="en-US" dirty="0"/>
          </a:p>
        </p:txBody>
      </p:sp>
    </p:spTree>
    <p:extLst>
      <p:ext uri="{BB962C8B-B14F-4D97-AF65-F5344CB8AC3E}">
        <p14:creationId xmlns:p14="http://schemas.microsoft.com/office/powerpoint/2010/main" val="216032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8B02-A9D0-4E26-85A9-44FD7B782A1F}"/>
              </a:ext>
            </a:extLst>
          </p:cNvPr>
          <p:cNvSpPr>
            <a:spLocks noGrp="1"/>
          </p:cNvSpPr>
          <p:nvPr>
            <p:ph type="title"/>
          </p:nvPr>
        </p:nvSpPr>
        <p:spPr>
          <a:xfrm>
            <a:off x="831850" y="1709740"/>
            <a:ext cx="10515600" cy="2852737"/>
          </a:xfrm>
        </p:spPr>
        <p:txBody>
          <a:bodyPr anchor="b"/>
          <a:lstStyle>
            <a:lvl1pPr>
              <a:defRPr sz="4950"/>
            </a:lvl1pPr>
          </a:lstStyle>
          <a:p>
            <a:r>
              <a:rPr lang="en-US"/>
              <a:t>Click to edit Master title style</a:t>
            </a:r>
          </a:p>
        </p:txBody>
      </p:sp>
      <p:sp>
        <p:nvSpPr>
          <p:cNvPr id="3" name="Text Placeholder 2">
            <a:extLst>
              <a:ext uri="{FF2B5EF4-FFF2-40B4-BE49-F238E27FC236}">
                <a16:creationId xmlns:a16="http://schemas.microsoft.com/office/drawing/2014/main" id="{78DCDCC6-A2FF-4B99-AFA8-68F7B691B071}"/>
              </a:ext>
            </a:extLst>
          </p:cNvPr>
          <p:cNvSpPr>
            <a:spLocks noGrp="1"/>
          </p:cNvSpPr>
          <p:nvPr>
            <p:ph type="body" idx="1"/>
          </p:nvPr>
        </p:nvSpPr>
        <p:spPr>
          <a:xfrm>
            <a:off x="831850" y="4589465"/>
            <a:ext cx="10515600" cy="1500187"/>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77E281-9863-42D1-AF9A-A0B8DEFC1559}"/>
              </a:ext>
            </a:extLst>
          </p:cNvPr>
          <p:cNvSpPr>
            <a:spLocks noGrp="1"/>
          </p:cNvSpPr>
          <p:nvPr>
            <p:ph type="dt" sz="half" idx="10"/>
          </p:nvPr>
        </p:nvSpPr>
        <p:spPr/>
        <p:txBody>
          <a:bodyPr/>
          <a:lstStyle/>
          <a:p>
            <a:fld id="{CCDBA94D-C33C-4303-B5C2-8731007C2AFD}" type="datetimeFigureOut">
              <a:rPr lang="en-US" smtClean="0"/>
              <a:t>2/3/2020</a:t>
            </a:fld>
            <a:endParaRPr lang="en-US" dirty="0"/>
          </a:p>
        </p:txBody>
      </p:sp>
      <p:sp>
        <p:nvSpPr>
          <p:cNvPr id="5" name="Footer Placeholder 4">
            <a:extLst>
              <a:ext uri="{FF2B5EF4-FFF2-40B4-BE49-F238E27FC236}">
                <a16:creationId xmlns:a16="http://schemas.microsoft.com/office/drawing/2014/main" id="{25CE5BAA-3E08-4450-9084-F57319E3B21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3129B0-1DB2-4594-8D59-EAEA0A6C9E49}"/>
              </a:ext>
            </a:extLst>
          </p:cNvPr>
          <p:cNvSpPr>
            <a:spLocks noGrp="1"/>
          </p:cNvSpPr>
          <p:nvPr>
            <p:ph type="sldNum" sz="quarter" idx="12"/>
          </p:nvPr>
        </p:nvSpPr>
        <p:spPr/>
        <p:txBody>
          <a:bodyPr/>
          <a:lstStyle/>
          <a:p>
            <a:fld id="{ADFADDB8-EA5D-4690-9A11-72171B6027A1}" type="slidenum">
              <a:rPr lang="en-US" smtClean="0"/>
              <a:t>‹#›</a:t>
            </a:fld>
            <a:endParaRPr lang="en-US" dirty="0"/>
          </a:p>
        </p:txBody>
      </p:sp>
    </p:spTree>
    <p:extLst>
      <p:ext uri="{BB962C8B-B14F-4D97-AF65-F5344CB8AC3E}">
        <p14:creationId xmlns:p14="http://schemas.microsoft.com/office/powerpoint/2010/main" val="92151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31044-7F3D-44B7-A59C-F4538C2FA3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0081AB-C981-4742-BA98-3DD000E45B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7AF314-21BF-4A4A-8316-F8262ABB860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529D12-52A2-439C-9D85-88A971D9EEB9}"/>
              </a:ext>
            </a:extLst>
          </p:cNvPr>
          <p:cNvSpPr>
            <a:spLocks noGrp="1"/>
          </p:cNvSpPr>
          <p:nvPr>
            <p:ph type="dt" sz="half" idx="10"/>
          </p:nvPr>
        </p:nvSpPr>
        <p:spPr/>
        <p:txBody>
          <a:bodyPr/>
          <a:lstStyle/>
          <a:p>
            <a:fld id="{CCDBA94D-C33C-4303-B5C2-8731007C2AFD}" type="datetimeFigureOut">
              <a:rPr lang="en-US" smtClean="0"/>
              <a:t>2/3/2020</a:t>
            </a:fld>
            <a:endParaRPr lang="en-US" dirty="0"/>
          </a:p>
        </p:txBody>
      </p:sp>
      <p:sp>
        <p:nvSpPr>
          <p:cNvPr id="6" name="Footer Placeholder 5">
            <a:extLst>
              <a:ext uri="{FF2B5EF4-FFF2-40B4-BE49-F238E27FC236}">
                <a16:creationId xmlns:a16="http://schemas.microsoft.com/office/drawing/2014/main" id="{6949F7B9-FE1B-4C78-8DFF-EA844F650D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3628B5-4E33-49E7-B9AA-7FBAD370BA92}"/>
              </a:ext>
            </a:extLst>
          </p:cNvPr>
          <p:cNvSpPr>
            <a:spLocks noGrp="1"/>
          </p:cNvSpPr>
          <p:nvPr>
            <p:ph type="sldNum" sz="quarter" idx="12"/>
          </p:nvPr>
        </p:nvSpPr>
        <p:spPr/>
        <p:txBody>
          <a:bodyPr/>
          <a:lstStyle/>
          <a:p>
            <a:fld id="{ADFADDB8-EA5D-4690-9A11-72171B6027A1}" type="slidenum">
              <a:rPr lang="en-US" smtClean="0"/>
              <a:t>‹#›</a:t>
            </a:fld>
            <a:endParaRPr lang="en-US" dirty="0"/>
          </a:p>
        </p:txBody>
      </p:sp>
    </p:spTree>
    <p:extLst>
      <p:ext uri="{BB962C8B-B14F-4D97-AF65-F5344CB8AC3E}">
        <p14:creationId xmlns:p14="http://schemas.microsoft.com/office/powerpoint/2010/main" val="3761583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8EE27-E09B-48B4-9A02-FC01B2316F29}"/>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0EFB51-F7E2-4D5C-9ED4-05F9EB3BFD9F}"/>
              </a:ext>
            </a:extLst>
          </p:cNvPr>
          <p:cNvSpPr>
            <a:spLocks noGrp="1"/>
          </p:cNvSpPr>
          <p:nvPr>
            <p:ph type="body" idx="1"/>
          </p:nvPr>
        </p:nvSpPr>
        <p:spPr>
          <a:xfrm>
            <a:off x="839789" y="1681163"/>
            <a:ext cx="5157787" cy="823912"/>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Edit Master text styles</a:t>
            </a:r>
          </a:p>
        </p:txBody>
      </p:sp>
      <p:sp>
        <p:nvSpPr>
          <p:cNvPr id="4" name="Content Placeholder 3">
            <a:extLst>
              <a:ext uri="{FF2B5EF4-FFF2-40B4-BE49-F238E27FC236}">
                <a16:creationId xmlns:a16="http://schemas.microsoft.com/office/drawing/2014/main" id="{12D8B55A-9678-4CCB-838E-FD584C4C0DF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4256B1-531D-49E8-ABF0-0599781B241C}"/>
              </a:ext>
            </a:extLst>
          </p:cNvPr>
          <p:cNvSpPr>
            <a:spLocks noGrp="1"/>
          </p:cNvSpPr>
          <p:nvPr>
            <p:ph type="body" sz="quarter" idx="3"/>
          </p:nvPr>
        </p:nvSpPr>
        <p:spPr>
          <a:xfrm>
            <a:off x="6172200" y="1681163"/>
            <a:ext cx="5183188" cy="823912"/>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Edit Master text styles</a:t>
            </a:r>
          </a:p>
        </p:txBody>
      </p:sp>
      <p:sp>
        <p:nvSpPr>
          <p:cNvPr id="6" name="Content Placeholder 5">
            <a:extLst>
              <a:ext uri="{FF2B5EF4-FFF2-40B4-BE49-F238E27FC236}">
                <a16:creationId xmlns:a16="http://schemas.microsoft.com/office/drawing/2014/main" id="{FB54A477-7A80-45E7-B15A-8FD3571F0D7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5D014F-A75C-4EA6-BFEB-E35AD4A9EB08}"/>
              </a:ext>
            </a:extLst>
          </p:cNvPr>
          <p:cNvSpPr>
            <a:spLocks noGrp="1"/>
          </p:cNvSpPr>
          <p:nvPr>
            <p:ph type="dt" sz="half" idx="10"/>
          </p:nvPr>
        </p:nvSpPr>
        <p:spPr/>
        <p:txBody>
          <a:bodyPr/>
          <a:lstStyle/>
          <a:p>
            <a:fld id="{CCDBA94D-C33C-4303-B5C2-8731007C2AFD}" type="datetimeFigureOut">
              <a:rPr lang="en-US" smtClean="0"/>
              <a:t>2/3/2020</a:t>
            </a:fld>
            <a:endParaRPr lang="en-US" dirty="0"/>
          </a:p>
        </p:txBody>
      </p:sp>
      <p:sp>
        <p:nvSpPr>
          <p:cNvPr id="8" name="Footer Placeholder 7">
            <a:extLst>
              <a:ext uri="{FF2B5EF4-FFF2-40B4-BE49-F238E27FC236}">
                <a16:creationId xmlns:a16="http://schemas.microsoft.com/office/drawing/2014/main" id="{ED222C49-3CB5-4D7E-B889-E6370707174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11D566D-53F5-4894-BE7E-FCD0764B8FE0}"/>
              </a:ext>
            </a:extLst>
          </p:cNvPr>
          <p:cNvSpPr>
            <a:spLocks noGrp="1"/>
          </p:cNvSpPr>
          <p:nvPr>
            <p:ph type="sldNum" sz="quarter" idx="12"/>
          </p:nvPr>
        </p:nvSpPr>
        <p:spPr/>
        <p:txBody>
          <a:bodyPr/>
          <a:lstStyle/>
          <a:p>
            <a:fld id="{ADFADDB8-EA5D-4690-9A11-72171B6027A1}" type="slidenum">
              <a:rPr lang="en-US" smtClean="0"/>
              <a:t>‹#›</a:t>
            </a:fld>
            <a:endParaRPr lang="en-US" dirty="0"/>
          </a:p>
        </p:txBody>
      </p:sp>
    </p:spTree>
    <p:extLst>
      <p:ext uri="{BB962C8B-B14F-4D97-AF65-F5344CB8AC3E}">
        <p14:creationId xmlns:p14="http://schemas.microsoft.com/office/powerpoint/2010/main" val="166761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25BC4-7EB3-40AD-B685-42BC8D379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9CB0DC-E511-40B9-BC7F-65F56DCC4F07}"/>
              </a:ext>
            </a:extLst>
          </p:cNvPr>
          <p:cNvSpPr>
            <a:spLocks noGrp="1"/>
          </p:cNvSpPr>
          <p:nvPr>
            <p:ph type="dt" sz="half" idx="10"/>
          </p:nvPr>
        </p:nvSpPr>
        <p:spPr/>
        <p:txBody>
          <a:bodyPr/>
          <a:lstStyle/>
          <a:p>
            <a:fld id="{CCDBA94D-C33C-4303-B5C2-8731007C2AFD}" type="datetimeFigureOut">
              <a:rPr lang="en-US" smtClean="0"/>
              <a:t>2/3/2020</a:t>
            </a:fld>
            <a:endParaRPr lang="en-US" dirty="0"/>
          </a:p>
        </p:txBody>
      </p:sp>
      <p:sp>
        <p:nvSpPr>
          <p:cNvPr id="4" name="Footer Placeholder 3">
            <a:extLst>
              <a:ext uri="{FF2B5EF4-FFF2-40B4-BE49-F238E27FC236}">
                <a16:creationId xmlns:a16="http://schemas.microsoft.com/office/drawing/2014/main" id="{BA649254-2FCF-4A6A-BAE8-65423415128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80C88D-B942-4059-B3DF-1B1E9E3F482C}"/>
              </a:ext>
            </a:extLst>
          </p:cNvPr>
          <p:cNvSpPr>
            <a:spLocks noGrp="1"/>
          </p:cNvSpPr>
          <p:nvPr>
            <p:ph type="sldNum" sz="quarter" idx="12"/>
          </p:nvPr>
        </p:nvSpPr>
        <p:spPr/>
        <p:txBody>
          <a:bodyPr/>
          <a:lstStyle/>
          <a:p>
            <a:fld id="{ADFADDB8-EA5D-4690-9A11-72171B6027A1}" type="slidenum">
              <a:rPr lang="en-US" smtClean="0"/>
              <a:t>‹#›</a:t>
            </a:fld>
            <a:endParaRPr lang="en-US" dirty="0"/>
          </a:p>
        </p:txBody>
      </p:sp>
    </p:spTree>
    <p:extLst>
      <p:ext uri="{BB962C8B-B14F-4D97-AF65-F5344CB8AC3E}">
        <p14:creationId xmlns:p14="http://schemas.microsoft.com/office/powerpoint/2010/main" val="2342615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4558F-9D74-4734-9D5D-D0A78B03C688}"/>
              </a:ext>
            </a:extLst>
          </p:cNvPr>
          <p:cNvSpPr>
            <a:spLocks noGrp="1"/>
          </p:cNvSpPr>
          <p:nvPr>
            <p:ph type="dt" sz="half" idx="10"/>
          </p:nvPr>
        </p:nvSpPr>
        <p:spPr/>
        <p:txBody>
          <a:bodyPr/>
          <a:lstStyle/>
          <a:p>
            <a:fld id="{CCDBA94D-C33C-4303-B5C2-8731007C2AFD}" type="datetimeFigureOut">
              <a:rPr lang="en-US" smtClean="0"/>
              <a:t>2/3/2020</a:t>
            </a:fld>
            <a:endParaRPr lang="en-US" dirty="0"/>
          </a:p>
        </p:txBody>
      </p:sp>
      <p:sp>
        <p:nvSpPr>
          <p:cNvPr id="3" name="Footer Placeholder 2">
            <a:extLst>
              <a:ext uri="{FF2B5EF4-FFF2-40B4-BE49-F238E27FC236}">
                <a16:creationId xmlns:a16="http://schemas.microsoft.com/office/drawing/2014/main" id="{D46763EE-8E6F-40AD-AE55-F1AB0352092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B197E6-2B3B-4AAC-903B-F06B842328D2}"/>
              </a:ext>
            </a:extLst>
          </p:cNvPr>
          <p:cNvSpPr>
            <a:spLocks noGrp="1"/>
          </p:cNvSpPr>
          <p:nvPr>
            <p:ph type="sldNum" sz="quarter" idx="12"/>
          </p:nvPr>
        </p:nvSpPr>
        <p:spPr/>
        <p:txBody>
          <a:bodyPr/>
          <a:lstStyle/>
          <a:p>
            <a:fld id="{ADFADDB8-EA5D-4690-9A11-72171B6027A1}" type="slidenum">
              <a:rPr lang="en-US" smtClean="0"/>
              <a:t>‹#›</a:t>
            </a:fld>
            <a:endParaRPr lang="en-US" dirty="0"/>
          </a:p>
        </p:txBody>
      </p:sp>
    </p:spTree>
    <p:extLst>
      <p:ext uri="{BB962C8B-B14F-4D97-AF65-F5344CB8AC3E}">
        <p14:creationId xmlns:p14="http://schemas.microsoft.com/office/powerpoint/2010/main" val="2663907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5FD06-F96D-4ACE-872A-6A52A488AEA6}"/>
              </a:ext>
            </a:extLst>
          </p:cNvPr>
          <p:cNvSpPr>
            <a:spLocks noGrp="1"/>
          </p:cNvSpPr>
          <p:nvPr>
            <p:ph type="title"/>
          </p:nvPr>
        </p:nvSpPr>
        <p:spPr>
          <a:xfrm>
            <a:off x="839788" y="457200"/>
            <a:ext cx="3932238" cy="1600200"/>
          </a:xfrm>
        </p:spPr>
        <p:txBody>
          <a:bodyPr anchor="b"/>
          <a:lstStyle>
            <a:lvl1pPr>
              <a:defRPr sz="2640"/>
            </a:lvl1pPr>
          </a:lstStyle>
          <a:p>
            <a:r>
              <a:rPr lang="en-US"/>
              <a:t>Click to edit Master title style</a:t>
            </a:r>
          </a:p>
        </p:txBody>
      </p:sp>
      <p:sp>
        <p:nvSpPr>
          <p:cNvPr id="3" name="Content Placeholder 2">
            <a:extLst>
              <a:ext uri="{FF2B5EF4-FFF2-40B4-BE49-F238E27FC236}">
                <a16:creationId xmlns:a16="http://schemas.microsoft.com/office/drawing/2014/main" id="{76C04DB6-4874-450F-99B5-F07E4E18A3BF}"/>
              </a:ext>
            </a:extLst>
          </p:cNvPr>
          <p:cNvSpPr>
            <a:spLocks noGrp="1"/>
          </p:cNvSpPr>
          <p:nvPr>
            <p:ph idx="1"/>
          </p:nvPr>
        </p:nvSpPr>
        <p:spPr>
          <a:xfrm>
            <a:off x="5183188" y="987427"/>
            <a:ext cx="6172200" cy="4873625"/>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89B3E6-7C2E-4A2C-8206-53F32DA4C529}"/>
              </a:ext>
            </a:extLst>
          </p:cNvPr>
          <p:cNvSpPr>
            <a:spLocks noGrp="1"/>
          </p:cNvSpPr>
          <p:nvPr>
            <p:ph type="body" sz="half" idx="2"/>
          </p:nvPr>
        </p:nvSpPr>
        <p:spPr>
          <a:xfrm>
            <a:off x="839788" y="2057400"/>
            <a:ext cx="3932238" cy="3811588"/>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Edit Master text styles</a:t>
            </a:r>
          </a:p>
        </p:txBody>
      </p:sp>
      <p:sp>
        <p:nvSpPr>
          <p:cNvPr id="5" name="Date Placeholder 4">
            <a:extLst>
              <a:ext uri="{FF2B5EF4-FFF2-40B4-BE49-F238E27FC236}">
                <a16:creationId xmlns:a16="http://schemas.microsoft.com/office/drawing/2014/main" id="{54B6C59E-D58A-45C3-8652-572A8A76EC8B}"/>
              </a:ext>
            </a:extLst>
          </p:cNvPr>
          <p:cNvSpPr>
            <a:spLocks noGrp="1"/>
          </p:cNvSpPr>
          <p:nvPr>
            <p:ph type="dt" sz="half" idx="10"/>
          </p:nvPr>
        </p:nvSpPr>
        <p:spPr/>
        <p:txBody>
          <a:bodyPr/>
          <a:lstStyle/>
          <a:p>
            <a:fld id="{CCDBA94D-C33C-4303-B5C2-8731007C2AFD}" type="datetimeFigureOut">
              <a:rPr lang="en-US" smtClean="0"/>
              <a:t>2/3/2020</a:t>
            </a:fld>
            <a:endParaRPr lang="en-US" dirty="0"/>
          </a:p>
        </p:txBody>
      </p:sp>
      <p:sp>
        <p:nvSpPr>
          <p:cNvPr id="6" name="Footer Placeholder 5">
            <a:extLst>
              <a:ext uri="{FF2B5EF4-FFF2-40B4-BE49-F238E27FC236}">
                <a16:creationId xmlns:a16="http://schemas.microsoft.com/office/drawing/2014/main" id="{A7A8560E-9007-41D9-BC16-B4E9B864D8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0BAE30A-4F5C-4BB3-BE10-14870A3D83AF}"/>
              </a:ext>
            </a:extLst>
          </p:cNvPr>
          <p:cNvSpPr>
            <a:spLocks noGrp="1"/>
          </p:cNvSpPr>
          <p:nvPr>
            <p:ph type="sldNum" sz="quarter" idx="12"/>
          </p:nvPr>
        </p:nvSpPr>
        <p:spPr/>
        <p:txBody>
          <a:bodyPr/>
          <a:lstStyle/>
          <a:p>
            <a:fld id="{ADFADDB8-EA5D-4690-9A11-72171B6027A1}" type="slidenum">
              <a:rPr lang="en-US" smtClean="0"/>
              <a:t>‹#›</a:t>
            </a:fld>
            <a:endParaRPr lang="en-US" dirty="0"/>
          </a:p>
        </p:txBody>
      </p:sp>
    </p:spTree>
    <p:extLst>
      <p:ext uri="{BB962C8B-B14F-4D97-AF65-F5344CB8AC3E}">
        <p14:creationId xmlns:p14="http://schemas.microsoft.com/office/powerpoint/2010/main" val="3570542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C2A69-6A00-4FC9-89A7-D312D0B42685}"/>
              </a:ext>
            </a:extLst>
          </p:cNvPr>
          <p:cNvSpPr>
            <a:spLocks noGrp="1"/>
          </p:cNvSpPr>
          <p:nvPr>
            <p:ph type="title"/>
          </p:nvPr>
        </p:nvSpPr>
        <p:spPr>
          <a:xfrm>
            <a:off x="839788" y="457200"/>
            <a:ext cx="3932238" cy="1600200"/>
          </a:xfrm>
        </p:spPr>
        <p:txBody>
          <a:bodyPr anchor="b"/>
          <a:lstStyle>
            <a:lvl1pPr>
              <a:defRPr sz="2640"/>
            </a:lvl1pPr>
          </a:lstStyle>
          <a:p>
            <a:r>
              <a:rPr lang="en-US"/>
              <a:t>Click to edit Master title style</a:t>
            </a:r>
          </a:p>
        </p:txBody>
      </p:sp>
      <p:sp>
        <p:nvSpPr>
          <p:cNvPr id="3" name="Picture Placeholder 2">
            <a:extLst>
              <a:ext uri="{FF2B5EF4-FFF2-40B4-BE49-F238E27FC236}">
                <a16:creationId xmlns:a16="http://schemas.microsoft.com/office/drawing/2014/main" id="{F10ACB75-7EB9-4A78-80E7-DC8DA0B7AF68}"/>
              </a:ext>
            </a:extLst>
          </p:cNvPr>
          <p:cNvSpPr>
            <a:spLocks noGrp="1"/>
          </p:cNvSpPr>
          <p:nvPr>
            <p:ph type="pic" idx="1"/>
          </p:nvPr>
        </p:nvSpPr>
        <p:spPr>
          <a:xfrm>
            <a:off x="5183188" y="987427"/>
            <a:ext cx="6172200" cy="4873625"/>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US" dirty="0"/>
          </a:p>
        </p:txBody>
      </p:sp>
      <p:sp>
        <p:nvSpPr>
          <p:cNvPr id="4" name="Text Placeholder 3">
            <a:extLst>
              <a:ext uri="{FF2B5EF4-FFF2-40B4-BE49-F238E27FC236}">
                <a16:creationId xmlns:a16="http://schemas.microsoft.com/office/drawing/2014/main" id="{D584013E-BEEB-4EFB-9483-B83484907A3C}"/>
              </a:ext>
            </a:extLst>
          </p:cNvPr>
          <p:cNvSpPr>
            <a:spLocks noGrp="1"/>
          </p:cNvSpPr>
          <p:nvPr>
            <p:ph type="body" sz="half" idx="2"/>
          </p:nvPr>
        </p:nvSpPr>
        <p:spPr>
          <a:xfrm>
            <a:off x="839788" y="2057400"/>
            <a:ext cx="3932238" cy="3811588"/>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Edit Master text styles</a:t>
            </a:r>
          </a:p>
        </p:txBody>
      </p:sp>
      <p:sp>
        <p:nvSpPr>
          <p:cNvPr id="5" name="Date Placeholder 4">
            <a:extLst>
              <a:ext uri="{FF2B5EF4-FFF2-40B4-BE49-F238E27FC236}">
                <a16:creationId xmlns:a16="http://schemas.microsoft.com/office/drawing/2014/main" id="{B5893758-C4F9-4A9F-8F92-67D22363F260}"/>
              </a:ext>
            </a:extLst>
          </p:cNvPr>
          <p:cNvSpPr>
            <a:spLocks noGrp="1"/>
          </p:cNvSpPr>
          <p:nvPr>
            <p:ph type="dt" sz="half" idx="10"/>
          </p:nvPr>
        </p:nvSpPr>
        <p:spPr/>
        <p:txBody>
          <a:bodyPr/>
          <a:lstStyle/>
          <a:p>
            <a:fld id="{CCDBA94D-C33C-4303-B5C2-8731007C2AFD}" type="datetimeFigureOut">
              <a:rPr lang="en-US" smtClean="0"/>
              <a:t>2/3/2020</a:t>
            </a:fld>
            <a:endParaRPr lang="en-US" dirty="0"/>
          </a:p>
        </p:txBody>
      </p:sp>
      <p:sp>
        <p:nvSpPr>
          <p:cNvPr id="6" name="Footer Placeholder 5">
            <a:extLst>
              <a:ext uri="{FF2B5EF4-FFF2-40B4-BE49-F238E27FC236}">
                <a16:creationId xmlns:a16="http://schemas.microsoft.com/office/drawing/2014/main" id="{F6F4E8B1-85C9-467C-A476-AC6B589779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D6B1B1-3345-4DDC-BC5A-FF1D0312791C}"/>
              </a:ext>
            </a:extLst>
          </p:cNvPr>
          <p:cNvSpPr>
            <a:spLocks noGrp="1"/>
          </p:cNvSpPr>
          <p:nvPr>
            <p:ph type="sldNum" sz="quarter" idx="12"/>
          </p:nvPr>
        </p:nvSpPr>
        <p:spPr/>
        <p:txBody>
          <a:bodyPr/>
          <a:lstStyle/>
          <a:p>
            <a:fld id="{ADFADDB8-EA5D-4690-9A11-72171B6027A1}" type="slidenum">
              <a:rPr lang="en-US" smtClean="0"/>
              <a:t>‹#›</a:t>
            </a:fld>
            <a:endParaRPr lang="en-US" dirty="0"/>
          </a:p>
        </p:txBody>
      </p:sp>
    </p:spTree>
    <p:extLst>
      <p:ext uri="{BB962C8B-B14F-4D97-AF65-F5344CB8AC3E}">
        <p14:creationId xmlns:p14="http://schemas.microsoft.com/office/powerpoint/2010/main" val="68063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0419F1-9D64-4990-A39C-5578EA95C1D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1CCA06-5C6B-4973-AE0F-B517817727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31804-0F99-45E0-AA25-41B306483F0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90">
                <a:solidFill>
                  <a:schemeClr val="tx1">
                    <a:tint val="75000"/>
                  </a:schemeClr>
                </a:solidFill>
              </a:defRPr>
            </a:lvl1pPr>
          </a:lstStyle>
          <a:p>
            <a:fld id="{CCDBA94D-C33C-4303-B5C2-8731007C2AFD}" type="datetimeFigureOut">
              <a:rPr lang="en-US" smtClean="0"/>
              <a:t>2/3/2020</a:t>
            </a:fld>
            <a:endParaRPr lang="en-US" dirty="0"/>
          </a:p>
        </p:txBody>
      </p:sp>
      <p:sp>
        <p:nvSpPr>
          <p:cNvPr id="5" name="Footer Placeholder 4">
            <a:extLst>
              <a:ext uri="{FF2B5EF4-FFF2-40B4-BE49-F238E27FC236}">
                <a16:creationId xmlns:a16="http://schemas.microsoft.com/office/drawing/2014/main" id="{1ECDE0BA-787B-44CC-8287-EAADF989DF9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6F593F3-66DB-4156-8966-7F2678EE328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90">
                <a:solidFill>
                  <a:schemeClr val="tx1">
                    <a:tint val="75000"/>
                  </a:schemeClr>
                </a:solidFill>
              </a:defRPr>
            </a:lvl1pPr>
          </a:lstStyle>
          <a:p>
            <a:fld id="{ADFADDB8-EA5D-4690-9A11-72171B6027A1}" type="slidenum">
              <a:rPr lang="en-US" smtClean="0"/>
              <a:t>‹#›</a:t>
            </a:fld>
            <a:endParaRPr lang="en-US" dirty="0"/>
          </a:p>
        </p:txBody>
      </p:sp>
    </p:spTree>
    <p:extLst>
      <p:ext uri="{BB962C8B-B14F-4D97-AF65-F5344CB8AC3E}">
        <p14:creationId xmlns:p14="http://schemas.microsoft.com/office/powerpoint/2010/main" val="2190695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DBA94D-C33C-4303-B5C2-8731007C2AFD}" type="datetimeFigureOut">
              <a:rPr lang="en-US" smtClean="0"/>
              <a:t>2/3/2020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DFADDB8-EA5D-4690-9A11-72171B6027A1}" type="slidenum">
              <a:rPr lang="en-US" smtClean="0"/>
              <a:t>‹#›</a:t>
            </a:fld>
            <a:endParaRPr lang="en-US" dirty="0"/>
          </a:p>
        </p:txBody>
      </p:sp>
    </p:spTree>
    <p:extLst>
      <p:ext uri="{BB962C8B-B14F-4D97-AF65-F5344CB8AC3E}">
        <p14:creationId xmlns:p14="http://schemas.microsoft.com/office/powerpoint/2010/main" val="24956995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careinnovations.org/resources/contingency-management-treatments-for-stimulant-and-other-substance-use-disorders-what-they-are-and-how-they-work/"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careinnovations.org/programs/tapc/" TargetMode="External"/><Relationship Id="rId1" Type="http://schemas.openxmlformats.org/officeDocument/2006/relationships/slideLayout" Target="../slideLayouts/slideLayout13.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2" descr="Image result for santa cruz county logo">
            <a:extLst>
              <a:ext uri="{FF2B5EF4-FFF2-40B4-BE49-F238E27FC236}">
                <a16:creationId xmlns:a16="http://schemas.microsoft.com/office/drawing/2014/main" id="{714FDED2-2562-4433-91DD-099C5951D9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32688" y="4215722"/>
            <a:ext cx="2935937" cy="240453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Graphic 6" descr="Stethoscope">
            <a:extLst>
              <a:ext uri="{FF2B5EF4-FFF2-40B4-BE49-F238E27FC236}">
                <a16:creationId xmlns:a16="http://schemas.microsoft.com/office/drawing/2014/main" id="{106D074A-DA9B-4389-B108-997C7ABD36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44895" y="4293982"/>
            <a:ext cx="3212137" cy="2248013"/>
          </a:xfrm>
          <a:prstGeom prst="rect">
            <a:avLst/>
          </a:prstGeom>
        </p:spPr>
      </p:pic>
      <p:sp>
        <p:nvSpPr>
          <p:cNvPr id="4" name="Rectangle 3">
            <a:extLst>
              <a:ext uri="{FF2B5EF4-FFF2-40B4-BE49-F238E27FC236}">
                <a16:creationId xmlns:a16="http://schemas.microsoft.com/office/drawing/2014/main" id="{90A3874D-2FFB-4F3F-B6DE-14D48AF79630}"/>
              </a:ext>
            </a:extLst>
          </p:cNvPr>
          <p:cNvSpPr/>
          <p:nvPr/>
        </p:nvSpPr>
        <p:spPr>
          <a:xfrm>
            <a:off x="932688" y="156521"/>
            <a:ext cx="9125712" cy="3527119"/>
          </a:xfrm>
          <a:prstGeom prst="rect">
            <a:avLst/>
          </a:prstGeom>
        </p:spPr>
        <p:txBody>
          <a:bodyPr wrap="square">
            <a:spAutoFit/>
          </a:bodyPr>
          <a:lstStyle/>
          <a:p>
            <a:pPr>
              <a:lnSpc>
                <a:spcPct val="90000"/>
              </a:lnSpc>
            </a:pPr>
            <a:r>
              <a:rPr lang="en-US" sz="4000" b="1" dirty="0"/>
              <a:t>County of Santa Cruz </a:t>
            </a:r>
          </a:p>
          <a:p>
            <a:pPr>
              <a:lnSpc>
                <a:spcPct val="90000"/>
              </a:lnSpc>
            </a:pPr>
            <a:r>
              <a:rPr lang="en-US" sz="4000" b="1" dirty="0"/>
              <a:t>Health Services Agency </a:t>
            </a:r>
          </a:p>
          <a:p>
            <a:pPr>
              <a:lnSpc>
                <a:spcPct val="90000"/>
              </a:lnSpc>
            </a:pPr>
            <a:r>
              <a:rPr lang="en-US" sz="2400" b="1" dirty="0"/>
              <a:t>Watsonville Health Center – ATSH Wave 2</a:t>
            </a:r>
          </a:p>
          <a:p>
            <a:pPr>
              <a:lnSpc>
                <a:spcPct val="90000"/>
              </a:lnSpc>
            </a:pPr>
            <a:r>
              <a:rPr lang="en-US" sz="2400" b="1" dirty="0"/>
              <a:t>Santa Cruz Health Center – ATSH Wave 1</a:t>
            </a:r>
          </a:p>
          <a:p>
            <a:pPr>
              <a:lnSpc>
                <a:spcPct val="90000"/>
              </a:lnSpc>
            </a:pPr>
            <a:r>
              <a:rPr lang="en-US" sz="2400" b="1" dirty="0"/>
              <a:t>Homeless Person Health Project – TAPC + ATSH Wave 1</a:t>
            </a:r>
          </a:p>
          <a:p>
            <a:pPr>
              <a:lnSpc>
                <a:spcPct val="90000"/>
              </a:lnSpc>
            </a:pPr>
            <a:endParaRPr lang="en-US" sz="2400" b="1" dirty="0"/>
          </a:p>
          <a:p>
            <a:pPr>
              <a:lnSpc>
                <a:spcPct val="90000"/>
              </a:lnSpc>
            </a:pPr>
            <a:endParaRPr lang="en-US" sz="2400" b="1" dirty="0"/>
          </a:p>
          <a:p>
            <a:pPr>
              <a:lnSpc>
                <a:spcPct val="90000"/>
              </a:lnSpc>
            </a:pPr>
            <a:r>
              <a:rPr lang="en-US" sz="2400" b="1" dirty="0"/>
              <a:t>Joey Crottogini, HPHP – Health Center Manager</a:t>
            </a:r>
          </a:p>
          <a:p>
            <a:pPr>
              <a:lnSpc>
                <a:spcPct val="90000"/>
              </a:lnSpc>
            </a:pPr>
            <a:r>
              <a:rPr lang="en-US" sz="2400" b="1" dirty="0"/>
              <a:t>Danny Contreras, SUDCC III – MAT Program Manager</a:t>
            </a:r>
          </a:p>
        </p:txBody>
      </p:sp>
    </p:spTree>
    <p:extLst>
      <p:ext uri="{BB962C8B-B14F-4D97-AF65-F5344CB8AC3E}">
        <p14:creationId xmlns:p14="http://schemas.microsoft.com/office/powerpoint/2010/main" val="40641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8C8E-D07B-47B5-9C74-6E37E17C0EC1}"/>
              </a:ext>
            </a:extLst>
          </p:cNvPr>
          <p:cNvSpPr>
            <a:spLocks noGrp="1"/>
          </p:cNvSpPr>
          <p:nvPr>
            <p:ph type="title"/>
          </p:nvPr>
        </p:nvSpPr>
        <p:spPr>
          <a:xfrm>
            <a:off x="310039" y="-2"/>
            <a:ext cx="3429855" cy="6253318"/>
          </a:xfrm>
        </p:spPr>
        <p:txBody>
          <a:bodyPr anchor="ctr">
            <a:normAutofit/>
          </a:bodyPr>
          <a:lstStyle/>
          <a:p>
            <a:r>
              <a:rPr lang="en-US" sz="4600" b="1" dirty="0">
                <a:solidFill>
                  <a:srgbClr val="FFFFFF"/>
                </a:solidFill>
              </a:rPr>
              <a:t>What about prescribers or staff that don’t want to see these populations? </a:t>
            </a:r>
          </a:p>
        </p:txBody>
      </p:sp>
      <p:sp>
        <p:nvSpPr>
          <p:cNvPr id="3" name="Content Placeholder 2">
            <a:extLst>
              <a:ext uri="{FF2B5EF4-FFF2-40B4-BE49-F238E27FC236}">
                <a16:creationId xmlns:a16="http://schemas.microsoft.com/office/drawing/2014/main" id="{C1EC753F-2C61-4BE5-A0B2-46751F795E7E}"/>
              </a:ext>
            </a:extLst>
          </p:cNvPr>
          <p:cNvSpPr>
            <a:spLocks noGrp="1"/>
          </p:cNvSpPr>
          <p:nvPr>
            <p:ph idx="1"/>
          </p:nvPr>
        </p:nvSpPr>
        <p:spPr>
          <a:xfrm>
            <a:off x="784162" y="223916"/>
            <a:ext cx="7667946" cy="4923415"/>
          </a:xfrm>
        </p:spPr>
        <p:txBody>
          <a:bodyPr>
            <a:noAutofit/>
          </a:bodyPr>
          <a:lstStyle/>
          <a:p>
            <a:r>
              <a:rPr lang="en-US" sz="2000" b="1" dirty="0">
                <a:latin typeface="Times New Roman" panose="02020603050405020304" pitchFamily="18" charset="0"/>
                <a:cs typeface="Times New Roman" panose="02020603050405020304" pitchFamily="18" charset="0"/>
              </a:rPr>
              <a:t>Train all staff in dealing with people as humans (registration, security, admin, volunteers, everyone).</a:t>
            </a:r>
          </a:p>
          <a:p>
            <a:r>
              <a:rPr lang="en-US" sz="2000" b="1" dirty="0">
                <a:latin typeface="Times New Roman" panose="02020603050405020304" pitchFamily="18" charset="0"/>
                <a:cs typeface="Times New Roman" panose="02020603050405020304" pitchFamily="18" charset="0"/>
              </a:rPr>
              <a:t>Not every provider is going to want to deal with MAT, that’s ok.</a:t>
            </a:r>
          </a:p>
          <a:p>
            <a:r>
              <a:rPr lang="en-US" sz="2000" b="1" dirty="0">
                <a:latin typeface="Times New Roman" panose="02020603050405020304" pitchFamily="18" charset="0"/>
                <a:cs typeface="Times New Roman" panose="02020603050405020304" pitchFamily="18" charset="0"/>
              </a:rPr>
              <a:t>Find your champions and build with them.</a:t>
            </a:r>
          </a:p>
          <a:p>
            <a:r>
              <a:rPr lang="en-US" sz="2000" b="1" dirty="0">
                <a:latin typeface="Times New Roman" panose="02020603050405020304" pitchFamily="18" charset="0"/>
                <a:cs typeface="Times New Roman" panose="02020603050405020304" pitchFamily="18" charset="0"/>
              </a:rPr>
              <a:t>Have your MAT staff continually educate and inform staff and the community about services and needs of MAT patients. </a:t>
            </a:r>
          </a:p>
          <a:p>
            <a:r>
              <a:rPr lang="en-US" sz="2000" b="1" u="sng" dirty="0">
                <a:latin typeface="Times New Roman" panose="02020603050405020304" pitchFamily="18" charset="0"/>
                <a:cs typeface="Times New Roman" panose="02020603050405020304" pitchFamily="18" charset="0"/>
              </a:rPr>
              <a:t>Advocate for more MAT Providers – </a:t>
            </a:r>
          </a:p>
          <a:p>
            <a:pPr lvl="1"/>
            <a:r>
              <a:rPr lang="en-US" sz="2000" b="1" dirty="0">
                <a:latin typeface="Times New Roman" panose="02020603050405020304" pitchFamily="18" charset="0"/>
                <a:cs typeface="Times New Roman" panose="02020603050405020304" pitchFamily="18" charset="0"/>
              </a:rPr>
              <a:t>ask about X waiver and MAT in interviews, ask about their thoughts on harm reduction.</a:t>
            </a:r>
          </a:p>
          <a:p>
            <a:pPr lvl="1"/>
            <a:r>
              <a:rPr lang="en-US" sz="2000" b="1" dirty="0">
                <a:latin typeface="Times New Roman" panose="02020603050405020304" pitchFamily="18" charset="0"/>
                <a:cs typeface="Times New Roman" panose="02020603050405020304" pitchFamily="18" charset="0"/>
              </a:rPr>
              <a:t>block new providers’ schedule when they first start so they can complete their training and get their X waiver.</a:t>
            </a:r>
          </a:p>
          <a:p>
            <a:pPr lvl="1"/>
            <a:r>
              <a:rPr lang="en-US" sz="2000" b="1" dirty="0">
                <a:latin typeface="Times New Roman" panose="02020603050405020304" pitchFamily="18" charset="0"/>
                <a:cs typeface="Times New Roman" panose="02020603050405020304" pitchFamily="18" charset="0"/>
              </a:rPr>
              <a:t>Build a sustainability plan – x number of new patients + x number of visits * no show rate * visit rate = revenue$.</a:t>
            </a:r>
          </a:p>
          <a:p>
            <a:r>
              <a:rPr lang="en-US" sz="2000" b="1" dirty="0">
                <a:latin typeface="Times New Roman" panose="02020603050405020304" pitchFamily="18" charset="0"/>
                <a:cs typeface="Times New Roman" panose="02020603050405020304" pitchFamily="18" charset="0"/>
              </a:rPr>
              <a:t>Schedule accordingly – 40 minute NEW MAT, 20 minute follow ups, hold appt slots.</a:t>
            </a:r>
          </a:p>
          <a:p>
            <a:r>
              <a:rPr lang="en-US" sz="2000" b="1" dirty="0">
                <a:latin typeface="Times New Roman" panose="02020603050405020304" pitchFamily="18" charset="0"/>
                <a:cs typeface="Times New Roman" panose="02020603050405020304" pitchFamily="18" charset="0"/>
              </a:rPr>
              <a:t>People will have a change of mind and heart, just need to be patience and have those educational conversations.</a:t>
            </a:r>
          </a:p>
        </p:txBody>
      </p:sp>
      <p:pic>
        <p:nvPicPr>
          <p:cNvPr id="8" name="Graphic 7" descr="Stethoscope">
            <a:extLst>
              <a:ext uri="{FF2B5EF4-FFF2-40B4-BE49-F238E27FC236}">
                <a16:creationId xmlns:a16="http://schemas.microsoft.com/office/drawing/2014/main" id="{77A14A38-E09C-4FC2-81E0-27B212950C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29167" y="2586011"/>
            <a:ext cx="1685977" cy="1685977"/>
          </a:xfrm>
          <a:prstGeom prst="rect">
            <a:avLst/>
          </a:prstGeom>
        </p:spPr>
      </p:pic>
    </p:spTree>
    <p:extLst>
      <p:ext uri="{BB962C8B-B14F-4D97-AF65-F5344CB8AC3E}">
        <p14:creationId xmlns:p14="http://schemas.microsoft.com/office/powerpoint/2010/main" val="994990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A7CCF-1057-4DA0-9499-B5E9D7936737}"/>
              </a:ext>
            </a:extLst>
          </p:cNvPr>
          <p:cNvSpPr/>
          <p:nvPr/>
        </p:nvSpPr>
        <p:spPr>
          <a:xfrm>
            <a:off x="70399" y="261872"/>
            <a:ext cx="9091889" cy="646331"/>
          </a:xfrm>
          <a:prstGeom prst="rect">
            <a:avLst/>
          </a:prstGeom>
        </p:spPr>
        <p:txBody>
          <a:bodyPr wrap="square">
            <a:spAutoFit/>
          </a:bodyPr>
          <a:lstStyle/>
          <a:p>
            <a:pPr algn="ctr">
              <a:lnSpc>
                <a:spcPct val="90000"/>
              </a:lnSpc>
              <a:spcBef>
                <a:spcPct val="0"/>
              </a:spcBef>
              <a:spcAft>
                <a:spcPts val="600"/>
              </a:spcAft>
            </a:pPr>
            <a:r>
              <a:rPr lang="en-US" sz="2000" b="1" dirty="0">
                <a:solidFill>
                  <a:srgbClr val="00B0F0"/>
                </a:solidFill>
              </a:rPr>
              <a:t>Addiction is not in itself the problem, but Rather attempt to solve the problem</a:t>
            </a:r>
          </a:p>
        </p:txBody>
      </p:sp>
      <p:sp>
        <p:nvSpPr>
          <p:cNvPr id="5" name="Rectangle 4">
            <a:extLst>
              <a:ext uri="{FF2B5EF4-FFF2-40B4-BE49-F238E27FC236}">
                <a16:creationId xmlns:a16="http://schemas.microsoft.com/office/drawing/2014/main" id="{45455837-D5B6-484C-94DD-D1D4A2F58F2E}"/>
              </a:ext>
            </a:extLst>
          </p:cNvPr>
          <p:cNvSpPr/>
          <p:nvPr/>
        </p:nvSpPr>
        <p:spPr>
          <a:xfrm>
            <a:off x="70399" y="5776957"/>
            <a:ext cx="9763432" cy="867930"/>
          </a:xfrm>
          <a:prstGeom prst="rect">
            <a:avLst/>
          </a:prstGeom>
        </p:spPr>
        <p:txBody>
          <a:bodyPr wrap="square">
            <a:spAutoFit/>
          </a:bodyPr>
          <a:lstStyle/>
          <a:p>
            <a:pPr algn="ctr">
              <a:lnSpc>
                <a:spcPct val="90000"/>
              </a:lnSpc>
              <a:spcBef>
                <a:spcPct val="0"/>
              </a:spcBef>
              <a:spcAft>
                <a:spcPts val="600"/>
              </a:spcAft>
            </a:pPr>
            <a:r>
              <a:rPr lang="en-US" sz="2800" b="1" dirty="0">
                <a:solidFill>
                  <a:srgbClr val="00B0F0"/>
                </a:solidFill>
              </a:rPr>
              <a:t>It takes a lot of work to wake up as a human being, its a lot easier to stay “asleep” then to wake up! – </a:t>
            </a:r>
            <a:r>
              <a:rPr lang="en-US" sz="1600" b="1" dirty="0">
                <a:solidFill>
                  <a:srgbClr val="00B0F0"/>
                </a:solidFill>
              </a:rPr>
              <a:t>Gabor Mate</a:t>
            </a:r>
            <a:endParaRPr lang="en-US" sz="2800" b="1" dirty="0">
              <a:solidFill>
                <a:srgbClr val="00B0F0"/>
              </a:solidFill>
            </a:endParaRPr>
          </a:p>
        </p:txBody>
      </p:sp>
      <p:pic>
        <p:nvPicPr>
          <p:cNvPr id="8" name="Picture 7" descr="A close up of text on a white background&#10;&#10;Description automatically generated">
            <a:extLst>
              <a:ext uri="{FF2B5EF4-FFF2-40B4-BE49-F238E27FC236}">
                <a16:creationId xmlns:a16="http://schemas.microsoft.com/office/drawing/2014/main" id="{125EF631-53C7-444A-9C65-E576AFD89ADF}"/>
              </a:ext>
            </a:extLst>
          </p:cNvPr>
          <p:cNvPicPr>
            <a:picLocks noChangeAspect="1"/>
          </p:cNvPicPr>
          <p:nvPr/>
        </p:nvPicPr>
        <p:blipFill>
          <a:blip r:embed="rId2"/>
          <a:stretch>
            <a:fillRect/>
          </a:stretch>
        </p:blipFill>
        <p:spPr>
          <a:xfrm>
            <a:off x="1253613" y="904061"/>
            <a:ext cx="6288190" cy="4872896"/>
          </a:xfrm>
          <a:prstGeom prst="rect">
            <a:avLst/>
          </a:prstGeom>
        </p:spPr>
      </p:pic>
      <p:sp>
        <p:nvSpPr>
          <p:cNvPr id="16" name="Rectangle 15">
            <a:extLst>
              <a:ext uri="{FF2B5EF4-FFF2-40B4-BE49-F238E27FC236}">
                <a16:creationId xmlns:a16="http://schemas.microsoft.com/office/drawing/2014/main" id="{D3D228D8-68AF-4055-B9C5-53A729F3CEAA}"/>
              </a:ext>
            </a:extLst>
          </p:cNvPr>
          <p:cNvSpPr/>
          <p:nvPr/>
        </p:nvSpPr>
        <p:spPr>
          <a:xfrm>
            <a:off x="7367461" y="904061"/>
            <a:ext cx="3814916" cy="3773341"/>
          </a:xfrm>
          <a:prstGeom prst="rect">
            <a:avLst/>
          </a:prstGeom>
        </p:spPr>
        <p:txBody>
          <a:bodyPr wrap="square">
            <a:spAutoFit/>
          </a:bodyPr>
          <a:lstStyle/>
          <a:p>
            <a:pPr algn="ctr">
              <a:lnSpc>
                <a:spcPct val="90000"/>
              </a:lnSpc>
              <a:spcBef>
                <a:spcPct val="0"/>
              </a:spcBef>
              <a:spcAft>
                <a:spcPts val="600"/>
              </a:spcAft>
            </a:pPr>
            <a:r>
              <a:rPr lang="en-US" sz="2800" b="1" dirty="0">
                <a:solidFill>
                  <a:schemeClr val="accent6">
                    <a:lumMod val="50000"/>
                  </a:schemeClr>
                </a:solidFill>
              </a:rPr>
              <a:t>Do you think there is a relationship between peoples Trauma, Hurt, Pain, and Addiction? </a:t>
            </a:r>
          </a:p>
          <a:p>
            <a:pPr marL="285750" indent="-285750" algn="ctr">
              <a:lnSpc>
                <a:spcPct val="90000"/>
              </a:lnSpc>
              <a:spcBef>
                <a:spcPct val="0"/>
              </a:spcBef>
              <a:spcAft>
                <a:spcPts val="600"/>
              </a:spcAft>
              <a:buFont typeface="Arial" panose="020B0604020202020204" pitchFamily="34" charset="0"/>
              <a:buChar char="•"/>
            </a:pPr>
            <a:endParaRPr lang="en-US" b="1" dirty="0">
              <a:solidFill>
                <a:schemeClr val="accent6"/>
              </a:solidFill>
            </a:endParaRPr>
          </a:p>
          <a:p>
            <a:pPr algn="ctr">
              <a:lnSpc>
                <a:spcPct val="90000"/>
              </a:lnSpc>
              <a:spcBef>
                <a:spcPct val="0"/>
              </a:spcBef>
              <a:spcAft>
                <a:spcPts val="600"/>
              </a:spcAft>
            </a:pPr>
            <a:endParaRPr lang="en-US" b="1" dirty="0">
              <a:solidFill>
                <a:schemeClr val="accent6"/>
              </a:solidFill>
            </a:endParaRPr>
          </a:p>
          <a:p>
            <a:pPr algn="ctr">
              <a:lnSpc>
                <a:spcPct val="90000"/>
              </a:lnSpc>
              <a:spcBef>
                <a:spcPct val="0"/>
              </a:spcBef>
              <a:spcAft>
                <a:spcPts val="600"/>
              </a:spcAft>
            </a:pPr>
            <a:endParaRPr lang="en-US" b="1" dirty="0">
              <a:solidFill>
                <a:schemeClr val="accent6"/>
              </a:solidFill>
            </a:endParaRPr>
          </a:p>
          <a:p>
            <a:pPr algn="ctr">
              <a:lnSpc>
                <a:spcPct val="90000"/>
              </a:lnSpc>
              <a:spcBef>
                <a:spcPct val="0"/>
              </a:spcBef>
              <a:spcAft>
                <a:spcPts val="600"/>
              </a:spcAft>
            </a:pPr>
            <a:r>
              <a:rPr lang="en-US" b="1" dirty="0">
                <a:solidFill>
                  <a:schemeClr val="accent6"/>
                </a:solidFill>
              </a:rPr>
              <a:t>   </a:t>
            </a:r>
            <a:r>
              <a:rPr lang="en-US" b="1" dirty="0">
                <a:solidFill>
                  <a:srgbClr val="FF0000"/>
                </a:solidFill>
              </a:rPr>
              <a:t>Roots nobody can see maybe nobody even knows about. </a:t>
            </a:r>
          </a:p>
          <a:p>
            <a:pPr algn="ctr">
              <a:lnSpc>
                <a:spcPct val="90000"/>
              </a:lnSpc>
              <a:spcBef>
                <a:spcPct val="0"/>
              </a:spcBef>
              <a:spcAft>
                <a:spcPts val="600"/>
              </a:spcAft>
            </a:pPr>
            <a:r>
              <a:rPr lang="en-US" b="1" dirty="0">
                <a:solidFill>
                  <a:srgbClr val="FF0000"/>
                </a:solidFill>
              </a:rPr>
              <a:t>Perceived Pain, Sexual, Mental, Physical, and Emotional Abuse.</a:t>
            </a:r>
          </a:p>
        </p:txBody>
      </p:sp>
      <p:cxnSp>
        <p:nvCxnSpPr>
          <p:cNvPr id="14" name="Straight Arrow Connector 13">
            <a:extLst>
              <a:ext uri="{FF2B5EF4-FFF2-40B4-BE49-F238E27FC236}">
                <a16:creationId xmlns:a16="http://schemas.microsoft.com/office/drawing/2014/main" id="{48517747-BEC5-454E-88E7-C8FEDFB0FD75}"/>
              </a:ext>
            </a:extLst>
          </p:cNvPr>
          <p:cNvCxnSpPr>
            <a:cxnSpLocks/>
          </p:cNvCxnSpPr>
          <p:nvPr/>
        </p:nvCxnSpPr>
        <p:spPr>
          <a:xfrm flipH="1">
            <a:off x="7027837" y="3918857"/>
            <a:ext cx="679249" cy="55482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228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3AC33-EA8C-40BF-AF60-A7E8E08DD0D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4454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43F7-631E-4224-8164-04BF0B8E6E57}"/>
              </a:ext>
            </a:extLst>
          </p:cNvPr>
          <p:cNvSpPr>
            <a:spLocks noGrp="1"/>
          </p:cNvSpPr>
          <p:nvPr>
            <p:ph type="title"/>
          </p:nvPr>
        </p:nvSpPr>
        <p:spPr>
          <a:xfrm>
            <a:off x="1418304" y="811161"/>
            <a:ext cx="3214781" cy="5403370"/>
          </a:xfrm>
        </p:spPr>
        <p:txBody>
          <a:bodyPr>
            <a:normAutofit/>
          </a:bodyPr>
          <a:lstStyle/>
          <a:p>
            <a:r>
              <a:rPr lang="en-US" sz="5400" b="1" dirty="0">
                <a:solidFill>
                  <a:srgbClr val="FFFFFF"/>
                </a:solidFill>
                <a:latin typeface="Calibri" panose="020F0502020204030204" pitchFamily="34" charset="0"/>
                <a:ea typeface="Cambria" panose="02040503050406030204" pitchFamily="18" charset="0"/>
                <a:cs typeface="Times New Roman" panose="02020603050405020304" pitchFamily="18" charset="0"/>
              </a:rPr>
              <a:t>MAT Workflow</a:t>
            </a:r>
            <a:br>
              <a:rPr lang="en-US" sz="3600" dirty="0">
                <a:solidFill>
                  <a:srgbClr val="FFFFFF"/>
                </a:solidFill>
                <a:latin typeface="Cambria" panose="02040503050406030204" pitchFamily="18" charset="0"/>
                <a:ea typeface="Cambria" panose="02040503050406030204" pitchFamily="18" charset="0"/>
                <a:cs typeface="Times New Roman" panose="02020603050405020304" pitchFamily="18" charset="0"/>
              </a:rPr>
            </a:br>
            <a:endParaRPr lang="en-US" sz="3600" dirty="0">
              <a:solidFill>
                <a:srgbClr val="FFFFFF"/>
              </a:solidFill>
            </a:endParaRPr>
          </a:p>
        </p:txBody>
      </p:sp>
      <p:graphicFrame>
        <p:nvGraphicFramePr>
          <p:cNvPr id="7" name="Content Placeholder 7"/>
          <p:cNvGraphicFramePr>
            <a:graphicFrameLocks noGrp="1"/>
          </p:cNvGraphicFramePr>
          <p:nvPr>
            <p:ph idx="1"/>
            <p:extLst>
              <p:ext uri="{D42A27DB-BD31-4B8C-83A1-F6EECF244321}">
                <p14:modId xmlns:p14="http://schemas.microsoft.com/office/powerpoint/2010/main" val="2935624263"/>
              </p:ext>
            </p:extLst>
          </p:nvPr>
        </p:nvGraphicFramePr>
        <p:xfrm>
          <a:off x="322118" y="207818"/>
          <a:ext cx="11554691" cy="6234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1137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FC74EB-FCF0-4254-B148-7C7ABBC3F785}"/>
              </a:ext>
            </a:extLst>
          </p:cNvPr>
          <p:cNvSpPr>
            <a:spLocks noGrp="1"/>
          </p:cNvSpPr>
          <p:nvPr>
            <p:ph type="title"/>
          </p:nvPr>
        </p:nvSpPr>
        <p:spPr>
          <a:xfrm>
            <a:off x="1286932" y="609600"/>
            <a:ext cx="10534953" cy="1099457"/>
          </a:xfrm>
        </p:spPr>
        <p:txBody>
          <a:bodyPr>
            <a:normAutofit/>
          </a:bodyPr>
          <a:lstStyle/>
          <a:p>
            <a:pPr>
              <a:lnSpc>
                <a:spcPct val="90000"/>
              </a:lnSpc>
            </a:pPr>
            <a:r>
              <a:rPr lang="en-US" b="1" dirty="0"/>
              <a:t>MAT Case Management Visits By Year and Clinic </a:t>
            </a:r>
          </a:p>
        </p:txBody>
      </p:sp>
      <p:sp>
        <p:nvSpPr>
          <p:cNvPr id="41" name="Isosceles Triangle 2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6" name="Content Placeholder 5">
            <a:extLst>
              <a:ext uri="{FF2B5EF4-FFF2-40B4-BE49-F238E27FC236}">
                <a16:creationId xmlns:a16="http://schemas.microsoft.com/office/drawing/2014/main" id="{441959EA-C226-4BB2-BEED-FFD495902734}"/>
              </a:ext>
            </a:extLst>
          </p:cNvPr>
          <p:cNvGraphicFramePr>
            <a:graphicFrameLocks noGrp="1"/>
          </p:cNvGraphicFramePr>
          <p:nvPr>
            <p:ph idx="1"/>
            <p:extLst>
              <p:ext uri="{D42A27DB-BD31-4B8C-83A1-F6EECF244321}">
                <p14:modId xmlns:p14="http://schemas.microsoft.com/office/powerpoint/2010/main" val="3840440352"/>
              </p:ext>
            </p:extLst>
          </p:nvPr>
        </p:nvGraphicFramePr>
        <p:xfrm>
          <a:off x="1286933" y="1948543"/>
          <a:ext cx="9618133"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4367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43F7-631E-4224-8164-04BF0B8E6E57}"/>
              </a:ext>
            </a:extLst>
          </p:cNvPr>
          <p:cNvSpPr>
            <a:spLocks noGrp="1"/>
          </p:cNvSpPr>
          <p:nvPr>
            <p:ph type="title"/>
          </p:nvPr>
        </p:nvSpPr>
        <p:spPr>
          <a:xfrm>
            <a:off x="652462" y="298504"/>
            <a:ext cx="9720072" cy="1499616"/>
          </a:xfrm>
          <a:prstGeom prst="ellipse">
            <a:avLst/>
          </a:prstGeom>
        </p:spPr>
        <p:txBody>
          <a:bodyPr vert="horz" lIns="91440" tIns="45720" rIns="91440" bIns="45720" rtlCol="0">
            <a:normAutofit fontScale="90000"/>
          </a:bodyPr>
          <a:lstStyle/>
          <a:p>
            <a:pPr algn="ctr"/>
            <a:r>
              <a:rPr lang="en-US" sz="8900" b="1" kern="1200" dirty="0">
                <a:solidFill>
                  <a:schemeClr val="tx1"/>
                </a:solidFill>
                <a:latin typeface="+mj-lt"/>
                <a:ea typeface="+mj-ea"/>
                <a:cs typeface="+mj-cs"/>
              </a:rPr>
              <a:t>MAT Services</a:t>
            </a:r>
            <a:br>
              <a:rPr lang="en-US" sz="3900" kern="1200" dirty="0">
                <a:solidFill>
                  <a:srgbClr val="FFFFFF"/>
                </a:solidFill>
                <a:latin typeface="+mj-lt"/>
                <a:ea typeface="+mj-ea"/>
                <a:cs typeface="+mj-cs"/>
              </a:rPr>
            </a:br>
            <a:endParaRPr lang="en-US" sz="3900" kern="1200" dirty="0">
              <a:solidFill>
                <a:srgbClr val="FFFFFF"/>
              </a:solidFill>
              <a:latin typeface="+mj-lt"/>
              <a:ea typeface="+mj-ea"/>
              <a:cs typeface="+mj-cs"/>
            </a:endParaRPr>
          </a:p>
        </p:txBody>
      </p:sp>
      <p:graphicFrame>
        <p:nvGraphicFramePr>
          <p:cNvPr id="13" name="Content Placeholder 7">
            <a:extLst>
              <a:ext uri="{FF2B5EF4-FFF2-40B4-BE49-F238E27FC236}">
                <a16:creationId xmlns:a16="http://schemas.microsoft.com/office/drawing/2014/main" id="{5AD33AD2-60B1-4185-BB97-5A29C139F4D7}"/>
              </a:ext>
            </a:extLst>
          </p:cNvPr>
          <p:cNvGraphicFramePr>
            <a:graphicFrameLocks noGrp="1"/>
          </p:cNvGraphicFramePr>
          <p:nvPr>
            <p:ph idx="1"/>
            <p:extLst>
              <p:ext uri="{D42A27DB-BD31-4B8C-83A1-F6EECF244321}">
                <p14:modId xmlns:p14="http://schemas.microsoft.com/office/powerpoint/2010/main" val="1998446989"/>
              </p:ext>
            </p:extLst>
          </p:nvPr>
        </p:nvGraphicFramePr>
        <p:xfrm>
          <a:off x="240602" y="2233994"/>
          <a:ext cx="10896600" cy="3355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3861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43F7-631E-4224-8164-04BF0B8E6E57}"/>
              </a:ext>
            </a:extLst>
          </p:cNvPr>
          <p:cNvSpPr>
            <a:spLocks noGrp="1"/>
          </p:cNvSpPr>
          <p:nvPr>
            <p:ph type="title"/>
          </p:nvPr>
        </p:nvSpPr>
        <p:spPr>
          <a:xfrm>
            <a:off x="297180" y="170488"/>
            <a:ext cx="11173968" cy="1499616"/>
          </a:xfrm>
          <a:prstGeom prst="ellipse">
            <a:avLst/>
          </a:prstGeom>
        </p:spPr>
        <p:txBody>
          <a:bodyPr vert="horz" lIns="91440" tIns="45720" rIns="91440" bIns="45720" rtlCol="0">
            <a:normAutofit fontScale="90000"/>
          </a:bodyPr>
          <a:lstStyle/>
          <a:p>
            <a:r>
              <a:rPr lang="en-US" sz="9800" b="1" kern="1200" dirty="0">
                <a:solidFill>
                  <a:schemeClr val="tx1"/>
                </a:solidFill>
                <a:latin typeface="+mj-lt"/>
                <a:ea typeface="+mj-ea"/>
                <a:cs typeface="+mj-cs"/>
              </a:rPr>
              <a:t>MAT Workflow</a:t>
            </a:r>
            <a:endParaRPr lang="en-US" sz="3900" kern="1200" dirty="0">
              <a:solidFill>
                <a:srgbClr val="FFFFFF"/>
              </a:solidFill>
              <a:latin typeface="+mj-lt"/>
              <a:ea typeface="+mj-ea"/>
              <a:cs typeface="+mj-cs"/>
            </a:endParaRPr>
          </a:p>
        </p:txBody>
      </p:sp>
      <p:graphicFrame>
        <p:nvGraphicFramePr>
          <p:cNvPr id="7" name="Content Placeholder 7"/>
          <p:cNvGraphicFramePr>
            <a:graphicFrameLocks noGrp="1"/>
          </p:cNvGraphicFramePr>
          <p:nvPr>
            <p:ph idx="1"/>
            <p:extLst>
              <p:ext uri="{D42A27DB-BD31-4B8C-83A1-F6EECF244321}">
                <p14:modId xmlns:p14="http://schemas.microsoft.com/office/powerpoint/2010/main" val="3978204345"/>
              </p:ext>
            </p:extLst>
          </p:nvPr>
        </p:nvGraphicFramePr>
        <p:xfrm>
          <a:off x="435864" y="2115122"/>
          <a:ext cx="10896600" cy="3355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1242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8C8E-D07B-47B5-9C74-6E37E17C0EC1}"/>
              </a:ext>
            </a:extLst>
          </p:cNvPr>
          <p:cNvSpPr>
            <a:spLocks noGrp="1"/>
          </p:cNvSpPr>
          <p:nvPr>
            <p:ph type="title"/>
          </p:nvPr>
        </p:nvSpPr>
        <p:spPr>
          <a:xfrm>
            <a:off x="576072" y="-109730"/>
            <a:ext cx="7446562" cy="1536194"/>
          </a:xfrm>
        </p:spPr>
        <p:txBody>
          <a:bodyPr anchor="ctr">
            <a:normAutofit/>
          </a:bodyPr>
          <a:lstStyle/>
          <a:p>
            <a:r>
              <a:rPr lang="en-US" sz="4800" b="1" u="sng" dirty="0"/>
              <a:t>Program Requirements:</a:t>
            </a:r>
            <a:endParaRPr lang="en-US" sz="4600" b="1" dirty="0">
              <a:solidFill>
                <a:srgbClr val="FFFFFF"/>
              </a:solidFill>
            </a:endParaRPr>
          </a:p>
        </p:txBody>
      </p:sp>
      <p:sp>
        <p:nvSpPr>
          <p:cNvPr id="5" name="Content Placeholder 4">
            <a:extLst>
              <a:ext uri="{FF2B5EF4-FFF2-40B4-BE49-F238E27FC236}">
                <a16:creationId xmlns:a16="http://schemas.microsoft.com/office/drawing/2014/main" id="{8D178307-27A7-4FB8-90C9-B202D3DA763C}"/>
              </a:ext>
            </a:extLst>
          </p:cNvPr>
          <p:cNvSpPr>
            <a:spLocks noGrp="1"/>
          </p:cNvSpPr>
          <p:nvPr>
            <p:ph idx="1"/>
          </p:nvPr>
        </p:nvSpPr>
        <p:spPr>
          <a:xfrm>
            <a:off x="576072" y="1426464"/>
            <a:ext cx="8596668" cy="4960707"/>
          </a:xfrm>
        </p:spPr>
        <p:txBody>
          <a:bodyPr>
            <a:normAutofit/>
          </a:bodyPr>
          <a:lstStyle/>
          <a:p>
            <a:r>
              <a:rPr lang="en-US" dirty="0"/>
              <a:t>Complete intake and labs.</a:t>
            </a:r>
          </a:p>
          <a:p>
            <a:r>
              <a:rPr lang="en-US" dirty="0"/>
              <a:t>Attend groups and individual meetings determined by tier and treatment team.</a:t>
            </a:r>
          </a:p>
          <a:p>
            <a:r>
              <a:rPr lang="en-US" dirty="0"/>
              <a:t>Patients graduate from each tier by providing negative urine drug screens and adhering to your group and/or scheduled appointments with IBH/SUD counselor.</a:t>
            </a:r>
          </a:p>
          <a:p>
            <a:r>
              <a:rPr lang="en-US" b="1" dirty="0"/>
              <a:t>Relapse: </a:t>
            </a:r>
            <a:r>
              <a:rPr lang="en-US" dirty="0"/>
              <a:t>If during treatment there is a relapse, patient will return to Tier 2 level of care and more support will be provided. </a:t>
            </a:r>
            <a:endParaRPr lang="en-US" b="1" dirty="0"/>
          </a:p>
          <a:p>
            <a:r>
              <a:rPr lang="en-US" b="1" dirty="0"/>
              <a:t>Appointments: </a:t>
            </a:r>
            <a:r>
              <a:rPr lang="en-US" dirty="0"/>
              <a:t>It is very important that appointments are not missed. Encourage patients to call and reschedule ahead of time.</a:t>
            </a:r>
            <a:endParaRPr lang="en-US" b="1" dirty="0"/>
          </a:p>
          <a:p>
            <a:r>
              <a:rPr lang="en-US" b="1" dirty="0"/>
              <a:t>Drug test: </a:t>
            </a:r>
            <a:r>
              <a:rPr lang="en-US" dirty="0"/>
              <a:t>Patients will be drug tested at every visit. We use point of care urine drug screens and send out to lab if needed.</a:t>
            </a:r>
            <a:br>
              <a:rPr lang="en-US" sz="1400" dirty="0"/>
            </a:br>
            <a:endParaRPr lang="en-US" sz="1400" dirty="0"/>
          </a:p>
          <a:p>
            <a:endParaRPr lang="en-US" dirty="0"/>
          </a:p>
        </p:txBody>
      </p:sp>
    </p:spTree>
    <p:extLst>
      <p:ext uri="{BB962C8B-B14F-4D97-AF65-F5344CB8AC3E}">
        <p14:creationId xmlns:p14="http://schemas.microsoft.com/office/powerpoint/2010/main" val="407218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825F0-80A2-44AB-8D57-1D679EECE51C}"/>
              </a:ext>
            </a:extLst>
          </p:cNvPr>
          <p:cNvSpPr>
            <a:spLocks noGrp="1"/>
          </p:cNvSpPr>
          <p:nvPr>
            <p:ph type="title"/>
          </p:nvPr>
        </p:nvSpPr>
        <p:spPr>
          <a:xfrm>
            <a:off x="185854" y="316792"/>
            <a:ext cx="9893808" cy="1499616"/>
          </a:xfrm>
        </p:spPr>
        <p:txBody>
          <a:bodyPr>
            <a:noAutofit/>
          </a:bodyPr>
          <a:lstStyle/>
          <a:p>
            <a:r>
              <a:rPr lang="en-US" sz="4400" b="1" dirty="0">
                <a:solidFill>
                  <a:schemeClr val="tx1"/>
                </a:solidFill>
              </a:rPr>
              <a:t>Making A Transformation Groups</a:t>
            </a:r>
          </a:p>
        </p:txBody>
      </p:sp>
      <p:graphicFrame>
        <p:nvGraphicFramePr>
          <p:cNvPr id="14" name="Content Placeholder 7">
            <a:extLst>
              <a:ext uri="{FF2B5EF4-FFF2-40B4-BE49-F238E27FC236}">
                <a16:creationId xmlns:a16="http://schemas.microsoft.com/office/drawing/2014/main" id="{9A8343A4-2C1D-43CF-B3BB-FACC47B31EEF}"/>
              </a:ext>
            </a:extLst>
          </p:cNvPr>
          <p:cNvGraphicFramePr>
            <a:graphicFrameLocks/>
          </p:cNvGraphicFramePr>
          <p:nvPr>
            <p:extLst>
              <p:ext uri="{D42A27DB-BD31-4B8C-83A1-F6EECF244321}">
                <p14:modId xmlns:p14="http://schemas.microsoft.com/office/powerpoint/2010/main" val="1299782418"/>
              </p:ext>
            </p:extLst>
          </p:nvPr>
        </p:nvGraphicFramePr>
        <p:xfrm>
          <a:off x="185854" y="1715824"/>
          <a:ext cx="11820292" cy="4225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9943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5">
            <a:extLst>
              <a:ext uri="{FF2B5EF4-FFF2-40B4-BE49-F238E27FC236}">
                <a16:creationId xmlns:a16="http://schemas.microsoft.com/office/drawing/2014/main" id="{940BC845-96A0-4880-9A26-489E87FCA400}"/>
              </a:ext>
            </a:extLst>
          </p:cNvPr>
          <p:cNvGraphicFramePr>
            <a:graphicFrameLocks noGrp="1"/>
          </p:cNvGraphicFramePr>
          <p:nvPr>
            <p:ph idx="1"/>
            <p:extLst>
              <p:ext uri="{D42A27DB-BD31-4B8C-83A1-F6EECF244321}">
                <p14:modId xmlns:p14="http://schemas.microsoft.com/office/powerpoint/2010/main" val="3553170964"/>
              </p:ext>
            </p:extLst>
          </p:nvPr>
        </p:nvGraphicFramePr>
        <p:xfrm>
          <a:off x="5255840" y="773915"/>
          <a:ext cx="6536259" cy="5730760"/>
        </p:xfrm>
        <a:graphic>
          <a:graphicData uri="http://schemas.openxmlformats.org/drawingml/2006/table">
            <a:tbl>
              <a:tblPr firstRow="1" firstCol="1" bandRow="1">
                <a:tableStyleId>{5C22544A-7EE6-4342-B048-85BDC9FD1C3A}</a:tableStyleId>
              </a:tblPr>
              <a:tblGrid>
                <a:gridCol w="1904448">
                  <a:extLst>
                    <a:ext uri="{9D8B030D-6E8A-4147-A177-3AD203B41FA5}">
                      <a16:colId xmlns:a16="http://schemas.microsoft.com/office/drawing/2014/main" val="1522088120"/>
                    </a:ext>
                  </a:extLst>
                </a:gridCol>
                <a:gridCol w="2229038">
                  <a:extLst>
                    <a:ext uri="{9D8B030D-6E8A-4147-A177-3AD203B41FA5}">
                      <a16:colId xmlns:a16="http://schemas.microsoft.com/office/drawing/2014/main" val="2819287726"/>
                    </a:ext>
                  </a:extLst>
                </a:gridCol>
                <a:gridCol w="2402773">
                  <a:extLst>
                    <a:ext uri="{9D8B030D-6E8A-4147-A177-3AD203B41FA5}">
                      <a16:colId xmlns:a16="http://schemas.microsoft.com/office/drawing/2014/main" val="2168671455"/>
                    </a:ext>
                  </a:extLst>
                </a:gridCol>
              </a:tblGrid>
              <a:tr h="417510">
                <a:tc>
                  <a:txBody>
                    <a:bodyPr/>
                    <a:lstStyle/>
                    <a:p>
                      <a:pPr marL="0" marR="0">
                        <a:lnSpc>
                          <a:spcPct val="120000"/>
                        </a:lnSpc>
                        <a:spcBef>
                          <a:spcPts val="0"/>
                        </a:spcBef>
                        <a:spcAft>
                          <a:spcPts val="0"/>
                        </a:spcAft>
                      </a:pPr>
                      <a:r>
                        <a:rPr lang="en-US" sz="2100" dirty="0">
                          <a:effectLst/>
                        </a:rPr>
                        <a:t> </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tc>
                  <a:txBody>
                    <a:bodyPr/>
                    <a:lstStyle/>
                    <a:p>
                      <a:pPr marL="0" marR="0">
                        <a:lnSpc>
                          <a:spcPct val="120000"/>
                        </a:lnSpc>
                        <a:spcBef>
                          <a:spcPts val="0"/>
                        </a:spcBef>
                        <a:spcAft>
                          <a:spcPts val="0"/>
                        </a:spcAft>
                      </a:pPr>
                      <a:r>
                        <a:rPr lang="en-US" sz="2100" dirty="0">
                          <a:effectLst/>
                        </a:rPr>
                        <a:t>Prescription</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tc>
                  <a:txBody>
                    <a:bodyPr/>
                    <a:lstStyle/>
                    <a:p>
                      <a:pPr marL="0" marR="0">
                        <a:lnSpc>
                          <a:spcPct val="120000"/>
                        </a:lnSpc>
                        <a:spcBef>
                          <a:spcPts val="0"/>
                        </a:spcBef>
                        <a:spcAft>
                          <a:spcPts val="0"/>
                        </a:spcAft>
                      </a:pPr>
                      <a:r>
                        <a:rPr lang="en-US" sz="2100" dirty="0">
                          <a:effectLst/>
                        </a:rPr>
                        <a:t>Group/IBH</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extLst>
                  <a:ext uri="{0D108BD9-81ED-4DB2-BD59-A6C34878D82A}">
                    <a16:rowId xmlns:a16="http://schemas.microsoft.com/office/drawing/2014/main" val="266180718"/>
                  </a:ext>
                </a:extLst>
              </a:tr>
              <a:tr h="1025496">
                <a:tc>
                  <a:txBody>
                    <a:bodyPr/>
                    <a:lstStyle/>
                    <a:p>
                      <a:pPr marL="0" marR="0">
                        <a:lnSpc>
                          <a:spcPct val="120000"/>
                        </a:lnSpc>
                        <a:spcBef>
                          <a:spcPts val="0"/>
                        </a:spcBef>
                        <a:spcAft>
                          <a:spcPts val="0"/>
                        </a:spcAft>
                      </a:pPr>
                      <a:r>
                        <a:rPr lang="en-US" sz="2100" dirty="0">
                          <a:effectLst/>
                        </a:rPr>
                        <a:t>Tier 1</a:t>
                      </a:r>
                    </a:p>
                    <a:p>
                      <a:pPr marL="0" marR="0">
                        <a:lnSpc>
                          <a:spcPct val="120000"/>
                        </a:lnSpc>
                        <a:spcBef>
                          <a:spcPts val="0"/>
                        </a:spcBef>
                        <a:spcAft>
                          <a:spcPts val="0"/>
                        </a:spcAft>
                      </a:pPr>
                      <a:r>
                        <a:rPr lang="en-US" sz="1500" dirty="0">
                          <a:effectLst/>
                        </a:rPr>
                        <a:t>Induction</a:t>
                      </a:r>
                      <a:endParaRPr lang="en-US" sz="2100" dirty="0">
                        <a:effectLst/>
                      </a:endParaRPr>
                    </a:p>
                    <a:p>
                      <a:pPr marL="0" marR="0">
                        <a:lnSpc>
                          <a:spcPct val="120000"/>
                        </a:lnSpc>
                        <a:spcBef>
                          <a:spcPts val="0"/>
                        </a:spcBef>
                        <a:spcAft>
                          <a:spcPts val="0"/>
                        </a:spcAft>
                      </a:pPr>
                      <a:r>
                        <a:rPr lang="en-US" sz="1500" dirty="0">
                          <a:effectLst/>
                        </a:rPr>
                        <a:t>(Days - 2 weeks)</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tc>
                  <a:txBody>
                    <a:bodyPr/>
                    <a:lstStyle/>
                    <a:p>
                      <a:pPr marL="0" marR="0">
                        <a:lnSpc>
                          <a:spcPct val="120000"/>
                        </a:lnSpc>
                        <a:spcBef>
                          <a:spcPts val="0"/>
                        </a:spcBef>
                        <a:spcAft>
                          <a:spcPts val="0"/>
                        </a:spcAft>
                      </a:pPr>
                      <a:r>
                        <a:rPr lang="en-US" sz="2100" dirty="0">
                          <a:effectLst/>
                        </a:rPr>
                        <a:t>Weekly</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tc>
                  <a:txBody>
                    <a:bodyPr/>
                    <a:lstStyle/>
                    <a:p>
                      <a:pPr marL="0" marR="0">
                        <a:lnSpc>
                          <a:spcPct val="120000"/>
                        </a:lnSpc>
                        <a:spcBef>
                          <a:spcPts val="0"/>
                        </a:spcBef>
                        <a:spcAft>
                          <a:spcPts val="0"/>
                        </a:spcAft>
                      </a:pPr>
                      <a:r>
                        <a:rPr lang="en-US" sz="2100" dirty="0">
                          <a:effectLst/>
                        </a:rPr>
                        <a:t>Weekly</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extLst>
                  <a:ext uri="{0D108BD9-81ED-4DB2-BD59-A6C34878D82A}">
                    <a16:rowId xmlns:a16="http://schemas.microsoft.com/office/drawing/2014/main" val="906701937"/>
                  </a:ext>
                </a:extLst>
              </a:tr>
              <a:tr h="1025496">
                <a:tc>
                  <a:txBody>
                    <a:bodyPr/>
                    <a:lstStyle/>
                    <a:p>
                      <a:pPr marL="0" marR="0">
                        <a:lnSpc>
                          <a:spcPct val="120000"/>
                        </a:lnSpc>
                        <a:spcBef>
                          <a:spcPts val="0"/>
                        </a:spcBef>
                        <a:spcAft>
                          <a:spcPts val="0"/>
                        </a:spcAft>
                      </a:pPr>
                      <a:r>
                        <a:rPr lang="en-US" sz="2100" dirty="0">
                          <a:effectLst/>
                        </a:rPr>
                        <a:t>Tier 2</a:t>
                      </a:r>
                    </a:p>
                    <a:p>
                      <a:pPr marL="0" marR="0">
                        <a:lnSpc>
                          <a:spcPct val="120000"/>
                        </a:lnSpc>
                        <a:spcBef>
                          <a:spcPts val="0"/>
                        </a:spcBef>
                        <a:spcAft>
                          <a:spcPts val="0"/>
                        </a:spcAft>
                      </a:pPr>
                      <a:r>
                        <a:rPr lang="en-US" sz="1500" dirty="0">
                          <a:effectLst/>
                        </a:rPr>
                        <a:t>Early Treatment</a:t>
                      </a:r>
                      <a:endParaRPr lang="en-US" sz="2100" dirty="0">
                        <a:effectLst/>
                      </a:endParaRPr>
                    </a:p>
                    <a:p>
                      <a:pPr marL="0" marR="0">
                        <a:lnSpc>
                          <a:spcPct val="120000"/>
                        </a:lnSpc>
                        <a:spcBef>
                          <a:spcPts val="0"/>
                        </a:spcBef>
                        <a:spcAft>
                          <a:spcPts val="0"/>
                        </a:spcAft>
                      </a:pPr>
                      <a:r>
                        <a:rPr lang="en-US" sz="1500" dirty="0">
                          <a:effectLst/>
                        </a:rPr>
                        <a:t>(12 weeks)</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tc>
                  <a:txBody>
                    <a:bodyPr/>
                    <a:lstStyle/>
                    <a:p>
                      <a:pPr marL="0" marR="0">
                        <a:lnSpc>
                          <a:spcPct val="120000"/>
                        </a:lnSpc>
                        <a:spcBef>
                          <a:spcPts val="0"/>
                        </a:spcBef>
                        <a:spcAft>
                          <a:spcPts val="0"/>
                        </a:spcAft>
                      </a:pPr>
                      <a:r>
                        <a:rPr lang="en-US" sz="2100" dirty="0">
                          <a:effectLst/>
                        </a:rPr>
                        <a:t>Weekly</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tc>
                  <a:txBody>
                    <a:bodyPr/>
                    <a:lstStyle/>
                    <a:p>
                      <a:pPr marL="0" marR="0">
                        <a:lnSpc>
                          <a:spcPct val="120000"/>
                        </a:lnSpc>
                        <a:spcBef>
                          <a:spcPts val="0"/>
                        </a:spcBef>
                        <a:spcAft>
                          <a:spcPts val="0"/>
                        </a:spcAft>
                      </a:pPr>
                      <a:r>
                        <a:rPr lang="en-US" sz="2100" dirty="0">
                          <a:effectLst/>
                        </a:rPr>
                        <a:t>Weekly</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extLst>
                  <a:ext uri="{0D108BD9-81ED-4DB2-BD59-A6C34878D82A}">
                    <a16:rowId xmlns:a16="http://schemas.microsoft.com/office/drawing/2014/main" val="809130852"/>
                  </a:ext>
                </a:extLst>
              </a:tr>
              <a:tr h="1025496">
                <a:tc>
                  <a:txBody>
                    <a:bodyPr/>
                    <a:lstStyle/>
                    <a:p>
                      <a:pPr marL="0" marR="0">
                        <a:lnSpc>
                          <a:spcPct val="120000"/>
                        </a:lnSpc>
                        <a:spcBef>
                          <a:spcPts val="0"/>
                        </a:spcBef>
                        <a:spcAft>
                          <a:spcPts val="0"/>
                        </a:spcAft>
                      </a:pPr>
                      <a:r>
                        <a:rPr lang="en-US" sz="2100" dirty="0">
                          <a:effectLst/>
                        </a:rPr>
                        <a:t>Tier 3 </a:t>
                      </a:r>
                    </a:p>
                    <a:p>
                      <a:pPr marL="0" marR="0">
                        <a:lnSpc>
                          <a:spcPct val="120000"/>
                        </a:lnSpc>
                        <a:spcBef>
                          <a:spcPts val="0"/>
                        </a:spcBef>
                        <a:spcAft>
                          <a:spcPts val="0"/>
                        </a:spcAft>
                      </a:pPr>
                      <a:r>
                        <a:rPr lang="en-US" sz="1500" dirty="0">
                          <a:effectLst/>
                        </a:rPr>
                        <a:t>Stabilization</a:t>
                      </a:r>
                      <a:endParaRPr lang="en-US" sz="2100" dirty="0">
                        <a:effectLst/>
                      </a:endParaRPr>
                    </a:p>
                    <a:p>
                      <a:pPr marL="0" marR="0">
                        <a:lnSpc>
                          <a:spcPct val="120000"/>
                        </a:lnSpc>
                        <a:spcBef>
                          <a:spcPts val="0"/>
                        </a:spcBef>
                        <a:spcAft>
                          <a:spcPts val="0"/>
                        </a:spcAft>
                      </a:pPr>
                      <a:r>
                        <a:rPr lang="en-US" sz="1500" dirty="0">
                          <a:effectLst/>
                        </a:rPr>
                        <a:t>(12 weeks)</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tc>
                  <a:txBody>
                    <a:bodyPr/>
                    <a:lstStyle/>
                    <a:p>
                      <a:pPr marL="0" marR="0">
                        <a:lnSpc>
                          <a:spcPct val="120000"/>
                        </a:lnSpc>
                        <a:spcBef>
                          <a:spcPts val="0"/>
                        </a:spcBef>
                        <a:spcAft>
                          <a:spcPts val="0"/>
                        </a:spcAft>
                      </a:pPr>
                      <a:r>
                        <a:rPr lang="en-US" sz="2100" dirty="0">
                          <a:effectLst/>
                        </a:rPr>
                        <a:t>Every other week</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tc>
                  <a:txBody>
                    <a:bodyPr/>
                    <a:lstStyle/>
                    <a:p>
                      <a:pPr marL="0" marR="0">
                        <a:lnSpc>
                          <a:spcPct val="120000"/>
                        </a:lnSpc>
                        <a:spcBef>
                          <a:spcPts val="0"/>
                        </a:spcBef>
                        <a:spcAft>
                          <a:spcPts val="0"/>
                        </a:spcAft>
                      </a:pPr>
                      <a:r>
                        <a:rPr lang="en-US" sz="2100" dirty="0">
                          <a:effectLst/>
                        </a:rPr>
                        <a:t>Every other week</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extLst>
                  <a:ext uri="{0D108BD9-81ED-4DB2-BD59-A6C34878D82A}">
                    <a16:rowId xmlns:a16="http://schemas.microsoft.com/office/drawing/2014/main" val="1937214541"/>
                  </a:ext>
                </a:extLst>
              </a:tr>
              <a:tr h="1323822">
                <a:tc>
                  <a:txBody>
                    <a:bodyPr/>
                    <a:lstStyle/>
                    <a:p>
                      <a:pPr marL="0" marR="0">
                        <a:lnSpc>
                          <a:spcPct val="120000"/>
                        </a:lnSpc>
                        <a:spcBef>
                          <a:spcPts val="0"/>
                        </a:spcBef>
                        <a:spcAft>
                          <a:spcPts val="0"/>
                        </a:spcAft>
                      </a:pPr>
                      <a:r>
                        <a:rPr lang="en-US" sz="2100" dirty="0">
                          <a:effectLst/>
                        </a:rPr>
                        <a:t>Tier 4</a:t>
                      </a:r>
                    </a:p>
                    <a:p>
                      <a:pPr marL="0" marR="0">
                        <a:lnSpc>
                          <a:spcPct val="120000"/>
                        </a:lnSpc>
                        <a:spcBef>
                          <a:spcPts val="0"/>
                        </a:spcBef>
                        <a:spcAft>
                          <a:spcPts val="0"/>
                        </a:spcAft>
                      </a:pPr>
                      <a:r>
                        <a:rPr lang="en-US" sz="1500" dirty="0">
                          <a:effectLst/>
                        </a:rPr>
                        <a:t>Maintenance</a:t>
                      </a:r>
                      <a:endParaRPr lang="en-US" sz="2100" dirty="0">
                        <a:effectLst/>
                      </a:endParaRPr>
                    </a:p>
                    <a:p>
                      <a:pPr marL="0" marR="0">
                        <a:lnSpc>
                          <a:spcPct val="120000"/>
                        </a:lnSpc>
                        <a:spcBef>
                          <a:spcPts val="0"/>
                        </a:spcBef>
                        <a:spcAft>
                          <a:spcPts val="0"/>
                        </a:spcAft>
                      </a:pPr>
                      <a:r>
                        <a:rPr lang="en-US" sz="1500" dirty="0">
                          <a:effectLst/>
                        </a:rPr>
                        <a:t>(6 months to 1 year)</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tc>
                  <a:txBody>
                    <a:bodyPr/>
                    <a:lstStyle/>
                    <a:p>
                      <a:pPr marL="0" marR="0">
                        <a:lnSpc>
                          <a:spcPct val="120000"/>
                        </a:lnSpc>
                        <a:spcBef>
                          <a:spcPts val="0"/>
                        </a:spcBef>
                        <a:spcAft>
                          <a:spcPts val="0"/>
                        </a:spcAft>
                      </a:pPr>
                      <a:r>
                        <a:rPr lang="en-US" sz="2100" dirty="0">
                          <a:effectLst/>
                        </a:rPr>
                        <a:t>Once a month</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tc>
                  <a:txBody>
                    <a:bodyPr/>
                    <a:lstStyle/>
                    <a:p>
                      <a:pPr marL="0" marR="0">
                        <a:lnSpc>
                          <a:spcPct val="120000"/>
                        </a:lnSpc>
                        <a:spcBef>
                          <a:spcPts val="0"/>
                        </a:spcBef>
                        <a:spcAft>
                          <a:spcPts val="0"/>
                        </a:spcAft>
                      </a:pPr>
                      <a:r>
                        <a:rPr lang="en-US" sz="2100" dirty="0">
                          <a:effectLst/>
                        </a:rPr>
                        <a:t>Once a month</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extLst>
                  <a:ext uri="{0D108BD9-81ED-4DB2-BD59-A6C34878D82A}">
                    <a16:rowId xmlns:a16="http://schemas.microsoft.com/office/drawing/2014/main" val="1378944260"/>
                  </a:ext>
                </a:extLst>
              </a:tr>
              <a:tr h="727170">
                <a:tc>
                  <a:txBody>
                    <a:bodyPr/>
                    <a:lstStyle/>
                    <a:p>
                      <a:pPr marL="0" marR="0">
                        <a:lnSpc>
                          <a:spcPct val="120000"/>
                        </a:lnSpc>
                        <a:spcBef>
                          <a:spcPts val="0"/>
                        </a:spcBef>
                        <a:spcAft>
                          <a:spcPts val="0"/>
                        </a:spcAft>
                      </a:pPr>
                      <a:r>
                        <a:rPr lang="en-US" sz="2100" dirty="0">
                          <a:effectLst/>
                        </a:rPr>
                        <a:t>Tier 5</a:t>
                      </a:r>
                    </a:p>
                    <a:p>
                      <a:pPr marL="0" marR="0">
                        <a:lnSpc>
                          <a:spcPct val="120000"/>
                        </a:lnSpc>
                        <a:spcBef>
                          <a:spcPts val="0"/>
                        </a:spcBef>
                        <a:spcAft>
                          <a:spcPts val="0"/>
                        </a:spcAft>
                      </a:pPr>
                      <a:r>
                        <a:rPr lang="en-US" sz="1500" dirty="0">
                          <a:effectLst/>
                        </a:rPr>
                        <a:t>On going Maintenance</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tc>
                  <a:txBody>
                    <a:bodyPr/>
                    <a:lstStyle/>
                    <a:p>
                      <a:pPr marL="0" marR="0">
                        <a:lnSpc>
                          <a:spcPct val="120000"/>
                        </a:lnSpc>
                        <a:spcBef>
                          <a:spcPts val="0"/>
                        </a:spcBef>
                        <a:spcAft>
                          <a:spcPts val="0"/>
                        </a:spcAft>
                      </a:pPr>
                      <a:r>
                        <a:rPr lang="en-US" sz="2100" dirty="0">
                          <a:effectLst/>
                        </a:rPr>
                        <a:t>Once a month</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tc>
                  <a:txBody>
                    <a:bodyPr/>
                    <a:lstStyle/>
                    <a:p>
                      <a:pPr marL="0" marR="0">
                        <a:lnSpc>
                          <a:spcPct val="120000"/>
                        </a:lnSpc>
                        <a:spcBef>
                          <a:spcPts val="0"/>
                        </a:spcBef>
                        <a:spcAft>
                          <a:spcPts val="0"/>
                        </a:spcAft>
                      </a:pPr>
                      <a:r>
                        <a:rPr lang="en-US" sz="2100" dirty="0">
                          <a:effectLst/>
                        </a:rPr>
                        <a:t>Once a month</a:t>
                      </a:r>
                      <a:endParaRPr lang="en-US" sz="21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33811" marR="133811" marT="0" marB="0"/>
                </a:tc>
                <a:extLst>
                  <a:ext uri="{0D108BD9-81ED-4DB2-BD59-A6C34878D82A}">
                    <a16:rowId xmlns:a16="http://schemas.microsoft.com/office/drawing/2014/main" val="2986629998"/>
                  </a:ext>
                </a:extLst>
              </a:tr>
            </a:tbl>
          </a:graphicData>
        </a:graphic>
      </p:graphicFrame>
      <p:sp>
        <p:nvSpPr>
          <p:cNvPr id="10" name="TextBox 9">
            <a:extLst>
              <a:ext uri="{FF2B5EF4-FFF2-40B4-BE49-F238E27FC236}">
                <a16:creationId xmlns:a16="http://schemas.microsoft.com/office/drawing/2014/main" id="{B59F19BB-4C4B-4AB9-911A-D60B5F3D4F20}"/>
              </a:ext>
            </a:extLst>
          </p:cNvPr>
          <p:cNvSpPr txBox="1"/>
          <p:nvPr/>
        </p:nvSpPr>
        <p:spPr>
          <a:xfrm>
            <a:off x="200987" y="2174488"/>
            <a:ext cx="2977375" cy="3416320"/>
          </a:xfrm>
          <a:prstGeom prst="rect">
            <a:avLst/>
          </a:prstGeom>
          <a:noFill/>
        </p:spPr>
        <p:txBody>
          <a:bodyPr wrap="square" rtlCol="0">
            <a:spAutoFit/>
          </a:bodyPr>
          <a:lstStyle/>
          <a:p>
            <a:br>
              <a:rPr lang="en-US" sz="3600" b="1" u="sng" dirty="0"/>
            </a:br>
            <a:r>
              <a:rPr lang="en-US" sz="3600" b="1" u="sng" dirty="0"/>
              <a:t>Induction</a:t>
            </a:r>
          </a:p>
          <a:p>
            <a:endParaRPr lang="en-US" sz="3600" b="1" u="sng" dirty="0"/>
          </a:p>
          <a:p>
            <a:r>
              <a:rPr lang="en-US" sz="3600" b="1" u="sng" dirty="0"/>
              <a:t>Stabilization</a:t>
            </a:r>
          </a:p>
          <a:p>
            <a:endParaRPr lang="en-US" sz="3600" b="1" u="sng" dirty="0"/>
          </a:p>
          <a:p>
            <a:r>
              <a:rPr lang="en-US" sz="3600" b="1" u="sng" dirty="0"/>
              <a:t>Maintenance</a:t>
            </a:r>
          </a:p>
        </p:txBody>
      </p:sp>
      <p:cxnSp>
        <p:nvCxnSpPr>
          <p:cNvPr id="12" name="Straight Arrow Connector 11">
            <a:extLst>
              <a:ext uri="{FF2B5EF4-FFF2-40B4-BE49-F238E27FC236}">
                <a16:creationId xmlns:a16="http://schemas.microsoft.com/office/drawing/2014/main" id="{DC2EE013-4057-424E-B9C9-B2D21042145F}"/>
              </a:ext>
            </a:extLst>
          </p:cNvPr>
          <p:cNvCxnSpPr>
            <a:cxnSpLocks/>
          </p:cNvCxnSpPr>
          <p:nvPr/>
        </p:nvCxnSpPr>
        <p:spPr>
          <a:xfrm flipV="1">
            <a:off x="2323070" y="1779373"/>
            <a:ext cx="2829698" cy="1346887"/>
          </a:xfrm>
          <a:prstGeom prst="straightConnector1">
            <a:avLst/>
          </a:prstGeom>
          <a:ln w="762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B20F5A11-D308-4933-A4E9-436541CE9378}"/>
              </a:ext>
            </a:extLst>
          </p:cNvPr>
          <p:cNvCxnSpPr>
            <a:cxnSpLocks/>
          </p:cNvCxnSpPr>
          <p:nvPr/>
        </p:nvCxnSpPr>
        <p:spPr>
          <a:xfrm flipV="1">
            <a:off x="2842369" y="2770837"/>
            <a:ext cx="2310399" cy="1463944"/>
          </a:xfrm>
          <a:prstGeom prst="straightConnector1">
            <a:avLst/>
          </a:prstGeom>
          <a:ln w="762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5B00B833-99AA-4F1E-B424-FD2540AF57D4}"/>
              </a:ext>
            </a:extLst>
          </p:cNvPr>
          <p:cNvCxnSpPr>
            <a:cxnSpLocks/>
          </p:cNvCxnSpPr>
          <p:nvPr/>
        </p:nvCxnSpPr>
        <p:spPr>
          <a:xfrm flipV="1">
            <a:off x="2842369" y="3882648"/>
            <a:ext cx="2310399" cy="352133"/>
          </a:xfrm>
          <a:prstGeom prst="straightConnector1">
            <a:avLst/>
          </a:prstGeom>
          <a:ln w="762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0D8DFCB2-1332-460C-B300-C92E58AD5235}"/>
              </a:ext>
            </a:extLst>
          </p:cNvPr>
          <p:cNvCxnSpPr>
            <a:cxnSpLocks/>
          </p:cNvCxnSpPr>
          <p:nvPr/>
        </p:nvCxnSpPr>
        <p:spPr>
          <a:xfrm>
            <a:off x="2954367" y="4725818"/>
            <a:ext cx="1820163" cy="1123674"/>
          </a:xfrm>
          <a:prstGeom prst="straightConnector1">
            <a:avLst/>
          </a:prstGeom>
          <a:ln w="762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763D1D0C-0989-4C86-A03F-1D3546A3AFA4}"/>
              </a:ext>
            </a:extLst>
          </p:cNvPr>
          <p:cNvCxnSpPr>
            <a:cxnSpLocks/>
          </p:cNvCxnSpPr>
          <p:nvPr/>
        </p:nvCxnSpPr>
        <p:spPr>
          <a:xfrm>
            <a:off x="2921751" y="4725818"/>
            <a:ext cx="1936414" cy="489412"/>
          </a:xfrm>
          <a:prstGeom prst="straightConnector1">
            <a:avLst/>
          </a:prstGeom>
          <a:ln w="762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Rectangle 5">
            <a:extLst>
              <a:ext uri="{FF2B5EF4-FFF2-40B4-BE49-F238E27FC236}">
                <a16:creationId xmlns:a16="http://schemas.microsoft.com/office/drawing/2014/main" id="{2378FA2B-074A-4F20-AAD0-B938967C1A62}"/>
              </a:ext>
            </a:extLst>
          </p:cNvPr>
          <p:cNvSpPr/>
          <p:nvPr/>
        </p:nvSpPr>
        <p:spPr>
          <a:xfrm>
            <a:off x="200987" y="353325"/>
            <a:ext cx="4838604" cy="954107"/>
          </a:xfrm>
          <a:prstGeom prst="rect">
            <a:avLst/>
          </a:prstGeom>
        </p:spPr>
        <p:txBody>
          <a:bodyPr wrap="square">
            <a:spAutoFit/>
          </a:bodyPr>
          <a:lstStyle/>
          <a:p>
            <a:r>
              <a:rPr lang="en-US" sz="2800" b="1" i="1" dirty="0"/>
              <a:t>Set up Your Tiers of Treatment for MAT in Primary Care</a:t>
            </a:r>
            <a:endParaRPr lang="en-US" sz="2800" dirty="0"/>
          </a:p>
        </p:txBody>
      </p:sp>
    </p:spTree>
    <p:extLst>
      <p:ext uri="{BB962C8B-B14F-4D97-AF65-F5344CB8AC3E}">
        <p14:creationId xmlns:p14="http://schemas.microsoft.com/office/powerpoint/2010/main" val="3013517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6" y="0"/>
            <a:ext cx="9982201" cy="2057400"/>
          </a:xfrm>
        </p:spPr>
        <p:txBody>
          <a:bodyPr>
            <a:normAutofit fontScale="90000"/>
          </a:bodyPr>
          <a:lstStyle/>
          <a:p>
            <a:r>
              <a:rPr lang="en-US" sz="4000" b="1" dirty="0"/>
              <a:t>Homeless Persons Health Project</a:t>
            </a:r>
            <a:br>
              <a:rPr lang="en-US" sz="4000" b="1" dirty="0"/>
            </a:br>
            <a:r>
              <a:rPr lang="en-US" sz="4000" b="1" dirty="0"/>
              <a:t>115-A Coral St., Santa Cruz, CA 95060</a:t>
            </a:r>
            <a:br>
              <a:rPr lang="en-US" sz="4000" b="1" dirty="0"/>
            </a:br>
            <a:r>
              <a:rPr lang="en-US" b="1" dirty="0"/>
              <a:t>831-454-2080; HPHPReferral@santacruzcounty.us</a:t>
            </a:r>
            <a:br>
              <a:rPr lang="en-US" b="1" dirty="0"/>
            </a:br>
            <a:br>
              <a:rPr lang="en-US" dirty="0"/>
            </a:br>
            <a:endParaRPr lang="en-US" dirty="0"/>
          </a:p>
        </p:txBody>
      </p:sp>
      <p:sp>
        <p:nvSpPr>
          <p:cNvPr id="3" name="Text Placeholder 2"/>
          <p:cNvSpPr>
            <a:spLocks noGrp="1"/>
          </p:cNvSpPr>
          <p:nvPr>
            <p:ph idx="1"/>
          </p:nvPr>
        </p:nvSpPr>
        <p:spPr>
          <a:xfrm>
            <a:off x="380998" y="3112478"/>
            <a:ext cx="9409176" cy="4629954"/>
          </a:xfrm>
        </p:spPr>
        <p:txBody>
          <a:bodyPr>
            <a:normAutofit/>
          </a:bodyPr>
          <a:lstStyle/>
          <a:p>
            <a:r>
              <a:rPr lang="en-US" sz="3600" b="1" dirty="0"/>
              <a:t>Healthcare for the Homeless, Patient Centered Medical Home</a:t>
            </a:r>
          </a:p>
          <a:p>
            <a:r>
              <a:rPr lang="en-US" sz="3600" b="1" dirty="0"/>
              <a:t>Primary Care, integrated behavioral health, substance use disorder services including medication-assisted treatment &amp; acupuncture</a:t>
            </a:r>
          </a:p>
          <a:p>
            <a:endParaRPr lang="en-US" sz="2000" b="1" dirty="0"/>
          </a:p>
        </p:txBody>
      </p:sp>
      <p:sp>
        <p:nvSpPr>
          <p:cNvPr id="4" name="TextBox 3"/>
          <p:cNvSpPr txBox="1"/>
          <p:nvPr/>
        </p:nvSpPr>
        <p:spPr>
          <a:xfrm>
            <a:off x="94486" y="1818365"/>
            <a:ext cx="9501555" cy="1200329"/>
          </a:xfrm>
          <a:prstGeom prst="rect">
            <a:avLst/>
          </a:prstGeom>
          <a:noFill/>
        </p:spPr>
        <p:txBody>
          <a:bodyPr wrap="square" rtlCol="0">
            <a:spAutoFit/>
          </a:bodyPr>
          <a:lstStyle/>
          <a:p>
            <a:r>
              <a:rPr lang="en-US" sz="2400" b="1" i="1" dirty="0"/>
              <a:t>The mission of the Homeless Persons Health Project is to eliminate homelessness by providing comprehensive health care and housing for everyone. </a:t>
            </a:r>
          </a:p>
        </p:txBody>
      </p:sp>
    </p:spTree>
    <p:extLst>
      <p:ext uri="{BB962C8B-B14F-4D97-AF65-F5344CB8AC3E}">
        <p14:creationId xmlns:p14="http://schemas.microsoft.com/office/powerpoint/2010/main" val="32772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825F0-80A2-44AB-8D57-1D679EECE51C}"/>
              </a:ext>
            </a:extLst>
          </p:cNvPr>
          <p:cNvSpPr>
            <a:spLocks noGrp="1"/>
          </p:cNvSpPr>
          <p:nvPr>
            <p:ph type="title"/>
          </p:nvPr>
        </p:nvSpPr>
        <p:spPr>
          <a:xfrm>
            <a:off x="7130673" y="185352"/>
            <a:ext cx="5369422" cy="3672751"/>
          </a:xfrm>
        </p:spPr>
        <p:txBody>
          <a:bodyPr>
            <a:normAutofit/>
          </a:bodyPr>
          <a:lstStyle/>
          <a:p>
            <a:r>
              <a:rPr lang="en-US" sz="3500" b="1" dirty="0">
                <a:solidFill>
                  <a:schemeClr val="tx1"/>
                </a:solidFill>
              </a:rPr>
              <a:t>Making A</a:t>
            </a:r>
            <a:br>
              <a:rPr lang="en-US" sz="3500" b="1" dirty="0">
                <a:solidFill>
                  <a:schemeClr val="tx1"/>
                </a:solidFill>
              </a:rPr>
            </a:br>
            <a:r>
              <a:rPr lang="en-US" sz="3500" b="1" dirty="0">
                <a:solidFill>
                  <a:schemeClr val="tx1"/>
                </a:solidFill>
              </a:rPr>
              <a:t>Transformation</a:t>
            </a:r>
            <a:br>
              <a:rPr lang="en-US" sz="3500" dirty="0">
                <a:solidFill>
                  <a:srgbClr val="FFFFFF"/>
                </a:solidFill>
              </a:rPr>
            </a:br>
            <a:r>
              <a:rPr lang="en-US" sz="3500" dirty="0">
                <a:solidFill>
                  <a:srgbClr val="FFFFFF"/>
                </a:solidFill>
              </a:rPr>
              <a:t>groups</a:t>
            </a:r>
          </a:p>
        </p:txBody>
      </p:sp>
      <p:graphicFrame>
        <p:nvGraphicFramePr>
          <p:cNvPr id="19" name="Content Placeholder 3">
            <a:extLst>
              <a:ext uri="{FF2B5EF4-FFF2-40B4-BE49-F238E27FC236}">
                <a16:creationId xmlns:a16="http://schemas.microsoft.com/office/drawing/2014/main" id="{F672E529-08DC-47BA-9D01-90410E5F37D7}"/>
              </a:ext>
            </a:extLst>
          </p:cNvPr>
          <p:cNvGraphicFramePr>
            <a:graphicFrameLocks noGrp="1"/>
          </p:cNvGraphicFramePr>
          <p:nvPr>
            <p:ph idx="1"/>
            <p:extLst>
              <p:ext uri="{D42A27DB-BD31-4B8C-83A1-F6EECF244321}">
                <p14:modId xmlns:p14="http://schemas.microsoft.com/office/powerpoint/2010/main" val="28091066"/>
              </p:ext>
            </p:extLst>
          </p:nvPr>
        </p:nvGraphicFramePr>
        <p:xfrm>
          <a:off x="296563" y="333633"/>
          <a:ext cx="6834110" cy="6264873"/>
        </p:xfrm>
        <a:graphic>
          <a:graphicData uri="http://schemas.openxmlformats.org/drawingml/2006/table">
            <a:tbl>
              <a:tblPr firstRow="1" firstCol="1" bandRow="1">
                <a:tableStyleId>{5C22544A-7EE6-4342-B048-85BDC9FD1C3A}</a:tableStyleId>
              </a:tblPr>
              <a:tblGrid>
                <a:gridCol w="2706518">
                  <a:extLst>
                    <a:ext uri="{9D8B030D-6E8A-4147-A177-3AD203B41FA5}">
                      <a16:colId xmlns:a16="http://schemas.microsoft.com/office/drawing/2014/main" val="1379634652"/>
                    </a:ext>
                  </a:extLst>
                </a:gridCol>
                <a:gridCol w="1584553">
                  <a:extLst>
                    <a:ext uri="{9D8B030D-6E8A-4147-A177-3AD203B41FA5}">
                      <a16:colId xmlns:a16="http://schemas.microsoft.com/office/drawing/2014/main" val="946630097"/>
                    </a:ext>
                  </a:extLst>
                </a:gridCol>
                <a:gridCol w="2543039">
                  <a:extLst>
                    <a:ext uri="{9D8B030D-6E8A-4147-A177-3AD203B41FA5}">
                      <a16:colId xmlns:a16="http://schemas.microsoft.com/office/drawing/2014/main" val="384657948"/>
                    </a:ext>
                  </a:extLst>
                </a:gridCol>
              </a:tblGrid>
              <a:tr h="300014">
                <a:tc>
                  <a:txBody>
                    <a:bodyPr/>
                    <a:lstStyle/>
                    <a:p>
                      <a:pPr marL="0" marR="0">
                        <a:lnSpc>
                          <a:spcPct val="120000"/>
                        </a:lnSpc>
                        <a:spcBef>
                          <a:spcPts val="0"/>
                        </a:spcBef>
                        <a:spcAft>
                          <a:spcPts val="0"/>
                        </a:spcAft>
                      </a:pPr>
                      <a:r>
                        <a:rPr lang="en-US" sz="1200" dirty="0">
                          <a:effectLst/>
                        </a:rPr>
                        <a:t>Day   </a:t>
                      </a:r>
                      <a:endParaRPr lang="en-US" sz="12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200" dirty="0">
                          <a:effectLst/>
                        </a:rPr>
                        <a:t>Time          </a:t>
                      </a:r>
                      <a:endParaRPr lang="en-US" sz="12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200" dirty="0">
                          <a:effectLst/>
                        </a:rPr>
                        <a:t>Location</a:t>
                      </a:r>
                      <a:endParaRPr lang="en-US" sz="12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extLst>
                  <a:ext uri="{0D108BD9-81ED-4DB2-BD59-A6C34878D82A}">
                    <a16:rowId xmlns:a16="http://schemas.microsoft.com/office/drawing/2014/main" val="548435156"/>
                  </a:ext>
                </a:extLst>
              </a:tr>
              <a:tr h="702273">
                <a:tc>
                  <a:txBody>
                    <a:bodyPr/>
                    <a:lstStyle/>
                    <a:p>
                      <a:pPr marL="0" marR="0">
                        <a:lnSpc>
                          <a:spcPct val="120000"/>
                        </a:lnSpc>
                        <a:spcBef>
                          <a:spcPts val="0"/>
                        </a:spcBef>
                        <a:spcAft>
                          <a:spcPts val="0"/>
                        </a:spcAft>
                      </a:pPr>
                      <a:r>
                        <a:rPr lang="en-US" sz="1500" dirty="0">
                          <a:effectLst/>
                        </a:rPr>
                        <a:t>Monday</a:t>
                      </a:r>
                    </a:p>
                    <a:p>
                      <a:pPr marL="0" marR="0">
                        <a:lnSpc>
                          <a:spcPct val="120000"/>
                        </a:lnSpc>
                        <a:spcBef>
                          <a:spcPts val="0"/>
                        </a:spcBef>
                        <a:spcAft>
                          <a:spcPts val="0"/>
                        </a:spcAft>
                      </a:pPr>
                      <a:r>
                        <a:rPr lang="en-US" sz="1500" dirty="0">
                          <a:effectLst/>
                        </a:rPr>
                        <a:t>MAT group</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2-3 pm</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WHC (atrium) Building A</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extLst>
                  <a:ext uri="{0D108BD9-81ED-4DB2-BD59-A6C34878D82A}">
                    <a16:rowId xmlns:a16="http://schemas.microsoft.com/office/drawing/2014/main" val="3422914445"/>
                  </a:ext>
                </a:extLst>
              </a:tr>
              <a:tr h="702273">
                <a:tc>
                  <a:txBody>
                    <a:bodyPr/>
                    <a:lstStyle/>
                    <a:p>
                      <a:pPr marL="0" marR="0">
                        <a:lnSpc>
                          <a:spcPct val="120000"/>
                        </a:lnSpc>
                        <a:spcBef>
                          <a:spcPts val="0"/>
                        </a:spcBef>
                        <a:spcAft>
                          <a:spcPts val="0"/>
                        </a:spcAft>
                      </a:pPr>
                      <a:r>
                        <a:rPr lang="en-US" sz="1500" dirty="0">
                          <a:effectLst/>
                        </a:rPr>
                        <a:t>Monday </a:t>
                      </a:r>
                    </a:p>
                    <a:p>
                      <a:pPr marL="0" marR="0">
                        <a:lnSpc>
                          <a:spcPct val="120000"/>
                        </a:lnSpc>
                        <a:spcBef>
                          <a:spcPts val="0"/>
                        </a:spcBef>
                        <a:spcAft>
                          <a:spcPts val="0"/>
                        </a:spcAft>
                      </a:pPr>
                      <a:r>
                        <a:rPr lang="en-US" sz="1500" dirty="0">
                          <a:effectLst/>
                        </a:rPr>
                        <a:t>MAT group</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10-11 am</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Emeline</a:t>
                      </a:r>
                    </a:p>
                    <a:p>
                      <a:pPr marL="0" marR="0">
                        <a:lnSpc>
                          <a:spcPct val="120000"/>
                        </a:lnSpc>
                        <a:spcBef>
                          <a:spcPts val="0"/>
                        </a:spcBef>
                        <a:spcAft>
                          <a:spcPts val="0"/>
                        </a:spcAft>
                      </a:pPr>
                      <a:r>
                        <a:rPr lang="en-US" sz="1500" dirty="0">
                          <a:effectLst/>
                        </a:rPr>
                        <a:t>(SMA room #109)</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extLst>
                  <a:ext uri="{0D108BD9-81ED-4DB2-BD59-A6C34878D82A}">
                    <a16:rowId xmlns:a16="http://schemas.microsoft.com/office/drawing/2014/main" val="3677060218"/>
                  </a:ext>
                </a:extLst>
              </a:tr>
              <a:tr h="702273">
                <a:tc>
                  <a:txBody>
                    <a:bodyPr/>
                    <a:lstStyle/>
                    <a:p>
                      <a:pPr marL="0" marR="0">
                        <a:lnSpc>
                          <a:spcPct val="120000"/>
                        </a:lnSpc>
                        <a:spcBef>
                          <a:spcPts val="0"/>
                        </a:spcBef>
                        <a:spcAft>
                          <a:spcPts val="0"/>
                        </a:spcAft>
                      </a:pPr>
                      <a:r>
                        <a:rPr lang="en-US" sz="1500" dirty="0">
                          <a:effectLst/>
                        </a:rPr>
                        <a:t>Tuesday</a:t>
                      </a:r>
                    </a:p>
                    <a:p>
                      <a:pPr marL="0" marR="0">
                        <a:lnSpc>
                          <a:spcPct val="120000"/>
                        </a:lnSpc>
                        <a:spcBef>
                          <a:spcPts val="0"/>
                        </a:spcBef>
                        <a:spcAft>
                          <a:spcPts val="0"/>
                        </a:spcAft>
                      </a:pPr>
                      <a:r>
                        <a:rPr lang="en-US" sz="1500" dirty="0">
                          <a:effectLst/>
                        </a:rPr>
                        <a:t>MAT group</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2-3 pm</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HPHP (SMA)</a:t>
                      </a:r>
                    </a:p>
                    <a:p>
                      <a:pPr marL="0" marR="0">
                        <a:lnSpc>
                          <a:spcPct val="120000"/>
                        </a:lnSpc>
                        <a:spcBef>
                          <a:spcPts val="0"/>
                        </a:spcBef>
                        <a:spcAft>
                          <a:spcPts val="0"/>
                        </a:spcAft>
                      </a:pPr>
                      <a:r>
                        <a:rPr lang="en-US" sz="1500" dirty="0">
                          <a:effectLst/>
                        </a:rPr>
                        <a:t> </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extLst>
                  <a:ext uri="{0D108BD9-81ED-4DB2-BD59-A6C34878D82A}">
                    <a16:rowId xmlns:a16="http://schemas.microsoft.com/office/drawing/2014/main" val="720710592"/>
                  </a:ext>
                </a:extLst>
              </a:tr>
              <a:tr h="702273">
                <a:tc>
                  <a:txBody>
                    <a:bodyPr/>
                    <a:lstStyle/>
                    <a:p>
                      <a:pPr marL="0" marR="0">
                        <a:lnSpc>
                          <a:spcPct val="120000"/>
                        </a:lnSpc>
                        <a:spcBef>
                          <a:spcPts val="0"/>
                        </a:spcBef>
                        <a:spcAft>
                          <a:spcPts val="0"/>
                        </a:spcAft>
                      </a:pPr>
                      <a:r>
                        <a:rPr lang="en-US" sz="1500" dirty="0">
                          <a:effectLst/>
                        </a:rPr>
                        <a:t>Tuesday</a:t>
                      </a:r>
                    </a:p>
                    <a:p>
                      <a:pPr marL="0" marR="0">
                        <a:lnSpc>
                          <a:spcPct val="120000"/>
                        </a:lnSpc>
                        <a:spcBef>
                          <a:spcPts val="0"/>
                        </a:spcBef>
                        <a:spcAft>
                          <a:spcPts val="0"/>
                        </a:spcAft>
                      </a:pPr>
                      <a:r>
                        <a:rPr lang="en-US" sz="1500" dirty="0">
                          <a:effectLst/>
                        </a:rPr>
                        <a:t>MAT group</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4-5 pm</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Emeline (SMA)</a:t>
                      </a:r>
                    </a:p>
                    <a:p>
                      <a:pPr marL="0" marR="0">
                        <a:lnSpc>
                          <a:spcPct val="120000"/>
                        </a:lnSpc>
                        <a:spcBef>
                          <a:spcPts val="0"/>
                        </a:spcBef>
                        <a:spcAft>
                          <a:spcPts val="0"/>
                        </a:spcAft>
                      </a:pPr>
                      <a:r>
                        <a:rPr lang="en-US" sz="1500" dirty="0">
                          <a:effectLst/>
                        </a:rPr>
                        <a:t>(room#109)</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extLst>
                  <a:ext uri="{0D108BD9-81ED-4DB2-BD59-A6C34878D82A}">
                    <a16:rowId xmlns:a16="http://schemas.microsoft.com/office/drawing/2014/main" val="257205061"/>
                  </a:ext>
                </a:extLst>
              </a:tr>
              <a:tr h="702273">
                <a:tc>
                  <a:txBody>
                    <a:bodyPr/>
                    <a:lstStyle/>
                    <a:p>
                      <a:pPr marL="0" marR="0">
                        <a:lnSpc>
                          <a:spcPct val="120000"/>
                        </a:lnSpc>
                        <a:spcBef>
                          <a:spcPts val="0"/>
                        </a:spcBef>
                        <a:spcAft>
                          <a:spcPts val="0"/>
                        </a:spcAft>
                      </a:pPr>
                      <a:r>
                        <a:rPr lang="en-US" sz="1500" dirty="0">
                          <a:effectLst/>
                        </a:rPr>
                        <a:t>Wednesday</a:t>
                      </a:r>
                    </a:p>
                    <a:p>
                      <a:pPr marL="0" marR="0">
                        <a:lnSpc>
                          <a:spcPct val="120000"/>
                        </a:lnSpc>
                        <a:spcBef>
                          <a:spcPts val="0"/>
                        </a:spcBef>
                        <a:spcAft>
                          <a:spcPts val="0"/>
                        </a:spcAft>
                      </a:pPr>
                      <a:r>
                        <a:rPr lang="en-US" sz="1500" dirty="0">
                          <a:effectLst/>
                        </a:rPr>
                        <a:t>MAT group</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6-7 pm</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Emeline </a:t>
                      </a:r>
                    </a:p>
                    <a:p>
                      <a:pPr marL="0" marR="0">
                        <a:lnSpc>
                          <a:spcPct val="120000"/>
                        </a:lnSpc>
                        <a:spcBef>
                          <a:spcPts val="0"/>
                        </a:spcBef>
                        <a:spcAft>
                          <a:spcPts val="0"/>
                        </a:spcAft>
                      </a:pPr>
                      <a:r>
                        <a:rPr lang="en-US" sz="1500" dirty="0">
                          <a:effectLst/>
                        </a:rPr>
                        <a:t>(room#109)</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extLst>
                  <a:ext uri="{0D108BD9-81ED-4DB2-BD59-A6C34878D82A}">
                    <a16:rowId xmlns:a16="http://schemas.microsoft.com/office/drawing/2014/main" val="493146883"/>
                  </a:ext>
                </a:extLst>
              </a:tr>
              <a:tr h="702273">
                <a:tc>
                  <a:txBody>
                    <a:bodyPr/>
                    <a:lstStyle/>
                    <a:p>
                      <a:pPr marL="0" marR="0">
                        <a:lnSpc>
                          <a:spcPct val="120000"/>
                        </a:lnSpc>
                        <a:spcBef>
                          <a:spcPts val="0"/>
                        </a:spcBef>
                        <a:spcAft>
                          <a:spcPts val="0"/>
                        </a:spcAft>
                      </a:pPr>
                      <a:r>
                        <a:rPr lang="en-US" sz="1500" dirty="0">
                          <a:effectLst/>
                        </a:rPr>
                        <a:t>Wednesday</a:t>
                      </a:r>
                    </a:p>
                    <a:p>
                      <a:pPr marL="0" marR="0">
                        <a:lnSpc>
                          <a:spcPct val="120000"/>
                        </a:lnSpc>
                        <a:spcBef>
                          <a:spcPts val="0"/>
                        </a:spcBef>
                        <a:spcAft>
                          <a:spcPts val="0"/>
                        </a:spcAft>
                      </a:pPr>
                      <a:r>
                        <a:rPr lang="en-US" sz="1500" dirty="0">
                          <a:effectLst/>
                        </a:rPr>
                        <a:t>Seeking Safety</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5-6 pm</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WHC (atrium) Building A</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extLst>
                  <a:ext uri="{0D108BD9-81ED-4DB2-BD59-A6C34878D82A}">
                    <a16:rowId xmlns:a16="http://schemas.microsoft.com/office/drawing/2014/main" val="3004409081"/>
                  </a:ext>
                </a:extLst>
              </a:tr>
              <a:tr h="1048948">
                <a:tc>
                  <a:txBody>
                    <a:bodyPr/>
                    <a:lstStyle/>
                    <a:p>
                      <a:pPr marL="0" marR="0">
                        <a:lnSpc>
                          <a:spcPct val="120000"/>
                        </a:lnSpc>
                        <a:spcBef>
                          <a:spcPts val="0"/>
                        </a:spcBef>
                        <a:spcAft>
                          <a:spcPts val="0"/>
                        </a:spcAft>
                      </a:pPr>
                      <a:r>
                        <a:rPr lang="en-US" sz="1500" dirty="0">
                          <a:effectLst/>
                        </a:rPr>
                        <a:t>Thursday</a:t>
                      </a:r>
                    </a:p>
                    <a:p>
                      <a:pPr marL="0" marR="0">
                        <a:lnSpc>
                          <a:spcPct val="120000"/>
                        </a:lnSpc>
                        <a:spcBef>
                          <a:spcPts val="0"/>
                        </a:spcBef>
                        <a:spcAft>
                          <a:spcPts val="0"/>
                        </a:spcAft>
                      </a:pPr>
                      <a:r>
                        <a:rPr lang="en-US" sz="1500" dirty="0">
                          <a:effectLst/>
                        </a:rPr>
                        <a:t>Seeking Safety in Spanish</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5-6 pm</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tc>
                  <a:txBody>
                    <a:bodyPr/>
                    <a:lstStyle/>
                    <a:p>
                      <a:pPr marL="0" marR="0">
                        <a:lnSpc>
                          <a:spcPct val="120000"/>
                        </a:lnSpc>
                        <a:spcBef>
                          <a:spcPts val="0"/>
                        </a:spcBef>
                        <a:spcAft>
                          <a:spcPts val="0"/>
                        </a:spcAft>
                      </a:pPr>
                      <a:r>
                        <a:rPr lang="en-US" sz="1500" dirty="0">
                          <a:effectLst/>
                        </a:rPr>
                        <a:t>WHC (atrium)</a:t>
                      </a:r>
                    </a:p>
                    <a:p>
                      <a:pPr marL="0" marR="0">
                        <a:lnSpc>
                          <a:spcPct val="120000"/>
                        </a:lnSpc>
                        <a:spcBef>
                          <a:spcPts val="0"/>
                        </a:spcBef>
                        <a:spcAft>
                          <a:spcPts val="0"/>
                        </a:spcAft>
                      </a:pPr>
                      <a:r>
                        <a:rPr lang="en-US" sz="1500" dirty="0">
                          <a:effectLst/>
                        </a:rPr>
                        <a:t>Building A</a:t>
                      </a:r>
                      <a:endParaRPr lang="en-US" sz="15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75102" marR="75102" marT="0" marB="0"/>
                </a:tc>
                <a:extLst>
                  <a:ext uri="{0D108BD9-81ED-4DB2-BD59-A6C34878D82A}">
                    <a16:rowId xmlns:a16="http://schemas.microsoft.com/office/drawing/2014/main" val="3551623129"/>
                  </a:ext>
                </a:extLst>
              </a:tr>
              <a:tr h="702273">
                <a:tc>
                  <a:txBody>
                    <a:bodyPr/>
                    <a:lstStyle/>
                    <a:p>
                      <a:pPr marL="0" marR="0">
                        <a:lnSpc>
                          <a:spcPct val="120000"/>
                        </a:lnSpc>
                        <a:spcBef>
                          <a:spcPts val="0"/>
                        </a:spcBef>
                        <a:spcAft>
                          <a:spcPts val="0"/>
                        </a:spcAft>
                      </a:pPr>
                      <a:r>
                        <a:rPr lang="en-US" sz="1500" dirty="0">
                          <a:solidFill>
                            <a:schemeClr val="bg1"/>
                          </a:solidFill>
                          <a:effectLst/>
                          <a:latin typeface="+mn-lt"/>
                          <a:ea typeface="Cambria" panose="02040503050406030204" pitchFamily="18" charset="0"/>
                          <a:cs typeface="Times New Roman" panose="02020603050405020304" pitchFamily="18" charset="0"/>
                        </a:rPr>
                        <a:t>Friday</a:t>
                      </a:r>
                    </a:p>
                    <a:p>
                      <a:pPr marL="0" marR="0">
                        <a:lnSpc>
                          <a:spcPct val="120000"/>
                        </a:lnSpc>
                        <a:spcBef>
                          <a:spcPts val="0"/>
                        </a:spcBef>
                        <a:spcAft>
                          <a:spcPts val="0"/>
                        </a:spcAft>
                      </a:pPr>
                      <a:r>
                        <a:rPr lang="en-US" sz="1500" dirty="0">
                          <a:solidFill>
                            <a:schemeClr val="bg1"/>
                          </a:solidFill>
                          <a:effectLst/>
                          <a:latin typeface="+mn-lt"/>
                          <a:ea typeface="Cambria" panose="02040503050406030204" pitchFamily="18" charset="0"/>
                          <a:cs typeface="Times New Roman" panose="02020603050405020304" pitchFamily="18" charset="0"/>
                        </a:rPr>
                        <a:t>MAT group</a:t>
                      </a:r>
                    </a:p>
                  </a:txBody>
                  <a:tcPr marL="75102" marR="75102" marT="0" marB="0"/>
                </a:tc>
                <a:tc>
                  <a:txBody>
                    <a:bodyPr/>
                    <a:lstStyle/>
                    <a:p>
                      <a:pPr marL="0" marR="0">
                        <a:lnSpc>
                          <a:spcPct val="120000"/>
                        </a:lnSpc>
                        <a:spcBef>
                          <a:spcPts val="0"/>
                        </a:spcBef>
                        <a:spcAft>
                          <a:spcPts val="0"/>
                        </a:spcAft>
                      </a:pPr>
                      <a:r>
                        <a:rPr lang="en-US" sz="1500" dirty="0">
                          <a:solidFill>
                            <a:schemeClr val="tx1"/>
                          </a:solidFill>
                          <a:effectLst/>
                          <a:latin typeface="+mn-lt"/>
                          <a:ea typeface="Cambria" panose="02040503050406030204" pitchFamily="18" charset="0"/>
                          <a:cs typeface="Times New Roman" panose="02020603050405020304" pitchFamily="18" charset="0"/>
                        </a:rPr>
                        <a:t>11-12 pm</a:t>
                      </a:r>
                    </a:p>
                  </a:txBody>
                  <a:tcPr marL="75102" marR="75102" marT="0" marB="0"/>
                </a:tc>
                <a:tc>
                  <a:txBody>
                    <a:bodyPr/>
                    <a:lstStyle/>
                    <a:p>
                      <a:pPr marL="0" marR="0">
                        <a:lnSpc>
                          <a:spcPct val="120000"/>
                        </a:lnSpc>
                        <a:spcBef>
                          <a:spcPts val="0"/>
                        </a:spcBef>
                        <a:spcAft>
                          <a:spcPts val="0"/>
                        </a:spcAft>
                      </a:pPr>
                      <a:r>
                        <a:rPr lang="en-US" sz="1500" dirty="0">
                          <a:solidFill>
                            <a:schemeClr val="tx1"/>
                          </a:solidFill>
                          <a:effectLst/>
                          <a:latin typeface="+mn-lt"/>
                          <a:ea typeface="Cambria" panose="02040503050406030204" pitchFamily="18" charset="0"/>
                          <a:cs typeface="Times New Roman" panose="02020603050405020304" pitchFamily="18" charset="0"/>
                        </a:rPr>
                        <a:t>HPHP</a:t>
                      </a:r>
                    </a:p>
                  </a:txBody>
                  <a:tcPr marL="75102" marR="75102" marT="0" marB="0"/>
                </a:tc>
                <a:extLst>
                  <a:ext uri="{0D108BD9-81ED-4DB2-BD59-A6C34878D82A}">
                    <a16:rowId xmlns:a16="http://schemas.microsoft.com/office/drawing/2014/main" val="909532537"/>
                  </a:ext>
                </a:extLst>
              </a:tr>
            </a:tbl>
          </a:graphicData>
        </a:graphic>
      </p:graphicFrame>
      <p:pic>
        <p:nvPicPr>
          <p:cNvPr id="13" name="Picture 12">
            <a:extLst>
              <a:ext uri="{FF2B5EF4-FFF2-40B4-BE49-F238E27FC236}">
                <a16:creationId xmlns:a16="http://schemas.microsoft.com/office/drawing/2014/main" id="{072F3446-6C4C-4440-ADCC-FBCDF73E5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135" y="3833387"/>
            <a:ext cx="3821945" cy="2765119"/>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21157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2F44-36BD-4732-B493-DCD90C68572A}"/>
              </a:ext>
            </a:extLst>
          </p:cNvPr>
          <p:cNvSpPr>
            <a:spLocks noGrp="1"/>
          </p:cNvSpPr>
          <p:nvPr>
            <p:ph type="title" idx="4294967295"/>
          </p:nvPr>
        </p:nvSpPr>
        <p:spPr>
          <a:xfrm>
            <a:off x="118872" y="206439"/>
            <a:ext cx="9720263" cy="1500187"/>
          </a:xfrm>
        </p:spPr>
        <p:txBody>
          <a:bodyPr vert="horz" lIns="91440" tIns="45720" rIns="91440" bIns="45720" rtlCol="0" anchor="ctr">
            <a:normAutofit/>
          </a:bodyPr>
          <a:lstStyle/>
          <a:p>
            <a:r>
              <a:rPr lang="en-US" b="1" kern="1200" cap="all" spc="100" baseline="0" dirty="0">
                <a:solidFill>
                  <a:schemeClr val="tx1"/>
                </a:solidFill>
                <a:latin typeface="+mj-lt"/>
                <a:ea typeface="+mj-ea"/>
                <a:cs typeface="+mj-cs"/>
              </a:rPr>
              <a:t>What ATSH Quarterly Data Tells Us </a:t>
            </a:r>
          </a:p>
        </p:txBody>
      </p:sp>
      <p:graphicFrame>
        <p:nvGraphicFramePr>
          <p:cNvPr id="5" name="Content Placeholder 2">
            <a:extLst>
              <a:ext uri="{FF2B5EF4-FFF2-40B4-BE49-F238E27FC236}">
                <a16:creationId xmlns:a16="http://schemas.microsoft.com/office/drawing/2014/main" id="{17950F6E-B894-4C3B-8F8B-744157765638}"/>
              </a:ext>
            </a:extLst>
          </p:cNvPr>
          <p:cNvGraphicFramePr>
            <a:graphicFrameLocks noGrp="1"/>
          </p:cNvGraphicFramePr>
          <p:nvPr>
            <p:ph idx="4294967295"/>
            <p:extLst>
              <p:ext uri="{D42A27DB-BD31-4B8C-83A1-F6EECF244321}">
                <p14:modId xmlns:p14="http://schemas.microsoft.com/office/powerpoint/2010/main" val="500083077"/>
              </p:ext>
            </p:extLst>
          </p:nvPr>
        </p:nvGraphicFramePr>
        <p:xfrm>
          <a:off x="-219456" y="1441450"/>
          <a:ext cx="11655425" cy="3975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2535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78C349-C19B-4C4A-B057-943ED9835C54}"/>
              </a:ext>
            </a:extLst>
          </p:cNvPr>
          <p:cNvSpPr/>
          <p:nvPr/>
        </p:nvSpPr>
        <p:spPr>
          <a:xfrm>
            <a:off x="442785" y="1820686"/>
            <a:ext cx="6785790" cy="4081117"/>
          </a:xfrm>
          <a:prstGeom prst="rect">
            <a:avLst/>
          </a:prstGeom>
        </p:spPr>
        <p:txBody>
          <a:bodyPr wrap="square">
            <a:spAutoFit/>
          </a:bodyPr>
          <a:lstStyle/>
          <a:p>
            <a:pPr marL="285750" lvl="0" indent="-285750">
              <a:lnSpc>
                <a:spcPct val="90000"/>
              </a:lnSpc>
              <a:buFont typeface="Wingdings" panose="05000000000000000000" pitchFamily="2" charset="2"/>
              <a:buChar char="§"/>
            </a:pPr>
            <a:r>
              <a:rPr lang="en-US" sz="2400" dirty="0"/>
              <a:t>“Simply stated, it involves providing tangible and concrete reinforcers or incentives to patients for evidence of objective behavior change.” (Petry, 2012)</a:t>
            </a:r>
          </a:p>
          <a:p>
            <a:pPr lvl="0">
              <a:lnSpc>
                <a:spcPct val="90000"/>
              </a:lnSpc>
            </a:pPr>
            <a:endParaRPr lang="en-US" sz="2400" dirty="0"/>
          </a:p>
          <a:p>
            <a:pPr marL="285750" lvl="0" indent="-285750">
              <a:lnSpc>
                <a:spcPct val="90000"/>
              </a:lnSpc>
              <a:buFont typeface="Wingdings" panose="05000000000000000000" pitchFamily="2" charset="2"/>
              <a:buChar char="§"/>
            </a:pPr>
            <a:r>
              <a:rPr lang="en-US" sz="2400" dirty="0">
                <a:hlinkClick r:id="rId3">
                  <a:extLst>
                    <a:ext uri="{A12FA001-AC4F-418D-AE19-62706E023703}">
                      <ahyp:hlinkClr xmlns:ahyp="http://schemas.microsoft.com/office/drawing/2018/hyperlinkcolor" val="tx"/>
                    </a:ext>
                  </a:extLst>
                </a:hlinkClick>
              </a:rPr>
              <a:t>https://www.careinnovations.org/resources/contingency-management-treatments-for-stimulant-and-other-substance-use-disorders-what-they-are-and-how-they-work/</a:t>
            </a:r>
            <a:endParaRPr lang="en-US" sz="2400" dirty="0"/>
          </a:p>
          <a:p>
            <a:pPr lvl="0">
              <a:lnSpc>
                <a:spcPct val="90000"/>
              </a:lnSpc>
            </a:pPr>
            <a:endParaRPr lang="en-US" sz="2400" dirty="0"/>
          </a:p>
          <a:p>
            <a:pPr marL="285750" lvl="0" indent="-285750">
              <a:lnSpc>
                <a:spcPct val="90000"/>
              </a:lnSpc>
              <a:buFont typeface="Wingdings" panose="05000000000000000000" pitchFamily="2" charset="2"/>
              <a:buChar char="§"/>
            </a:pPr>
            <a:r>
              <a:rPr lang="en-US" sz="2400" dirty="0"/>
              <a:t>We already use CM in our daily lives ( children, employees, pets, etc.)</a:t>
            </a:r>
          </a:p>
        </p:txBody>
      </p:sp>
      <p:pic>
        <p:nvPicPr>
          <p:cNvPr id="5" name="Picture 4">
            <a:extLst>
              <a:ext uri="{FF2B5EF4-FFF2-40B4-BE49-F238E27FC236}">
                <a16:creationId xmlns:a16="http://schemas.microsoft.com/office/drawing/2014/main" id="{F1217441-51BC-4420-9A80-5F912C39397C}"/>
              </a:ext>
            </a:extLst>
          </p:cNvPr>
          <p:cNvPicPr>
            <a:picLocks noChangeAspect="1"/>
          </p:cNvPicPr>
          <p:nvPr/>
        </p:nvPicPr>
        <p:blipFill>
          <a:blip r:embed="rId4"/>
          <a:stretch>
            <a:fillRect/>
          </a:stretch>
        </p:blipFill>
        <p:spPr>
          <a:xfrm>
            <a:off x="7429665" y="2236519"/>
            <a:ext cx="4527933" cy="3665284"/>
          </a:xfrm>
          <a:prstGeom prst="rect">
            <a:avLst/>
          </a:prstGeom>
        </p:spPr>
      </p:pic>
      <p:sp>
        <p:nvSpPr>
          <p:cNvPr id="6" name="Title 5">
            <a:extLst>
              <a:ext uri="{FF2B5EF4-FFF2-40B4-BE49-F238E27FC236}">
                <a16:creationId xmlns:a16="http://schemas.microsoft.com/office/drawing/2014/main" id="{4F313A87-1BD6-4E75-A5E0-767FB9A919EE}"/>
              </a:ext>
            </a:extLst>
          </p:cNvPr>
          <p:cNvSpPr>
            <a:spLocks noGrp="1"/>
          </p:cNvSpPr>
          <p:nvPr>
            <p:ph type="title"/>
          </p:nvPr>
        </p:nvSpPr>
        <p:spPr>
          <a:xfrm>
            <a:off x="442785" y="499872"/>
            <a:ext cx="8596668" cy="1320800"/>
          </a:xfrm>
        </p:spPr>
        <p:txBody>
          <a:bodyPr>
            <a:normAutofit/>
          </a:bodyPr>
          <a:lstStyle/>
          <a:p>
            <a:r>
              <a:rPr lang="en-US" sz="5400" b="1" dirty="0">
                <a:solidFill>
                  <a:schemeClr val="tx1"/>
                </a:solidFill>
              </a:rPr>
              <a:t>Contingency Management</a:t>
            </a:r>
            <a:endParaRPr lang="en-US" sz="5400" dirty="0"/>
          </a:p>
        </p:txBody>
      </p:sp>
    </p:spTree>
    <p:extLst>
      <p:ext uri="{BB962C8B-B14F-4D97-AF65-F5344CB8AC3E}">
        <p14:creationId xmlns:p14="http://schemas.microsoft.com/office/powerpoint/2010/main" val="2923093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01EB8-C315-4283-B0A2-8D6E09540800}"/>
              </a:ext>
            </a:extLst>
          </p:cNvPr>
          <p:cNvSpPr>
            <a:spLocks noGrp="1"/>
          </p:cNvSpPr>
          <p:nvPr>
            <p:ph type="title"/>
          </p:nvPr>
        </p:nvSpPr>
        <p:spPr>
          <a:xfrm>
            <a:off x="643468" y="643467"/>
            <a:ext cx="8290220" cy="837861"/>
          </a:xfrm>
        </p:spPr>
        <p:txBody>
          <a:bodyPr>
            <a:normAutofit fontScale="90000"/>
          </a:bodyPr>
          <a:lstStyle/>
          <a:p>
            <a:r>
              <a:rPr lang="en-US" sz="4400" b="1" dirty="0">
                <a:solidFill>
                  <a:schemeClr val="tx1"/>
                </a:solidFill>
              </a:rPr>
              <a:t>Why Implement Outreach Teams?</a:t>
            </a:r>
          </a:p>
        </p:txBody>
      </p:sp>
      <p:graphicFrame>
        <p:nvGraphicFramePr>
          <p:cNvPr id="14" name="Content Placeholder 2">
            <a:extLst>
              <a:ext uri="{FF2B5EF4-FFF2-40B4-BE49-F238E27FC236}">
                <a16:creationId xmlns:a16="http://schemas.microsoft.com/office/drawing/2014/main" id="{86625084-20DC-48C9-B5F3-13A51C5DA08B}"/>
              </a:ext>
            </a:extLst>
          </p:cNvPr>
          <p:cNvGraphicFramePr>
            <a:graphicFrameLocks noGrp="1"/>
          </p:cNvGraphicFramePr>
          <p:nvPr>
            <p:ph idx="1"/>
            <p:extLst>
              <p:ext uri="{D42A27DB-BD31-4B8C-83A1-F6EECF244321}">
                <p14:modId xmlns:p14="http://schemas.microsoft.com/office/powerpoint/2010/main" val="2149969482"/>
              </p:ext>
            </p:extLst>
          </p:nvPr>
        </p:nvGraphicFramePr>
        <p:xfrm>
          <a:off x="643468" y="1062397"/>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9112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8C8E-D07B-47B5-9C74-6E37E17C0EC1}"/>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b="1" i="1" kern="1200" cap="all" spc="200" baseline="0" dirty="0">
                <a:solidFill>
                  <a:srgbClr val="FFFFFF"/>
                </a:solidFill>
                <a:latin typeface="+mj-lt"/>
                <a:ea typeface="+mj-ea"/>
                <a:cs typeface="+mj-cs"/>
              </a:rPr>
              <a:t>Outreach/ In-reach</a:t>
            </a:r>
            <a:endParaRPr lang="en-US" b="1" kern="1200" cap="all" spc="200" baseline="0" dirty="0">
              <a:solidFill>
                <a:srgbClr val="FFFFFF"/>
              </a:solidFill>
              <a:latin typeface="+mj-lt"/>
              <a:ea typeface="+mj-ea"/>
              <a:cs typeface="+mj-cs"/>
            </a:endParaRPr>
          </a:p>
        </p:txBody>
      </p:sp>
      <p:graphicFrame>
        <p:nvGraphicFramePr>
          <p:cNvPr id="7" name="Table 6">
            <a:extLst>
              <a:ext uri="{FF2B5EF4-FFF2-40B4-BE49-F238E27FC236}">
                <a16:creationId xmlns:a16="http://schemas.microsoft.com/office/drawing/2014/main" id="{09A0A33B-A9F7-4D6A-B3AF-600D6D82A5B3}"/>
              </a:ext>
            </a:extLst>
          </p:cNvPr>
          <p:cNvGraphicFramePr>
            <a:graphicFrameLocks noGrp="1"/>
          </p:cNvGraphicFramePr>
          <p:nvPr>
            <p:extLst>
              <p:ext uri="{D42A27DB-BD31-4B8C-83A1-F6EECF244321}">
                <p14:modId xmlns:p14="http://schemas.microsoft.com/office/powerpoint/2010/main" val="1768090295"/>
              </p:ext>
            </p:extLst>
          </p:nvPr>
        </p:nvGraphicFramePr>
        <p:xfrm>
          <a:off x="0" y="0"/>
          <a:ext cx="12191999" cy="6858000"/>
        </p:xfrm>
        <a:graphic>
          <a:graphicData uri="http://schemas.openxmlformats.org/drawingml/2006/table">
            <a:tbl>
              <a:tblPr firstRow="1" firstCol="1" bandRow="1"/>
              <a:tblGrid>
                <a:gridCol w="4814115">
                  <a:extLst>
                    <a:ext uri="{9D8B030D-6E8A-4147-A177-3AD203B41FA5}">
                      <a16:colId xmlns:a16="http://schemas.microsoft.com/office/drawing/2014/main" val="1921755097"/>
                    </a:ext>
                  </a:extLst>
                </a:gridCol>
                <a:gridCol w="7377884">
                  <a:extLst>
                    <a:ext uri="{9D8B030D-6E8A-4147-A177-3AD203B41FA5}">
                      <a16:colId xmlns:a16="http://schemas.microsoft.com/office/drawing/2014/main" val="876767072"/>
                    </a:ext>
                  </a:extLst>
                </a:gridCol>
              </a:tblGrid>
              <a:tr h="90317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20000"/>
                        </a:lnSpc>
                        <a:spcBef>
                          <a:spcPts val="0"/>
                        </a:spcBef>
                        <a:spcAft>
                          <a:spcPts val="0"/>
                        </a:spcAft>
                      </a:pPr>
                      <a:r>
                        <a:rPr lang="en-US" sz="2200">
                          <a:effectLst/>
                        </a:rPr>
                        <a:t> Outreach Opportunities: </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142310" marR="14231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20000"/>
                        </a:lnSpc>
                        <a:spcBef>
                          <a:spcPts val="0"/>
                        </a:spcBef>
                        <a:spcAft>
                          <a:spcPts val="0"/>
                        </a:spcAft>
                      </a:pPr>
                      <a:r>
                        <a:rPr lang="en-US" sz="2200">
                          <a:effectLst/>
                        </a:rPr>
                        <a:t>What we do:</a:t>
                      </a:r>
                      <a:endParaRPr lang="en-US" sz="2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142310" marR="14231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857515412"/>
                  </a:ext>
                </a:extLst>
              </a:tr>
              <a:tr h="1954927">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20000"/>
                        </a:lnSpc>
                        <a:spcBef>
                          <a:spcPts val="0"/>
                        </a:spcBef>
                        <a:spcAft>
                          <a:spcPts val="0"/>
                        </a:spcAft>
                      </a:pPr>
                      <a:r>
                        <a:rPr lang="en-US" sz="2200">
                          <a:effectLst/>
                        </a:rPr>
                        <a:t>Syringe Service Program</a:t>
                      </a:r>
                      <a:endParaRPr lang="en-US" sz="2200" dirty="0">
                        <a:effectLst/>
                      </a:endParaRPr>
                    </a:p>
                  </a:txBody>
                  <a:tcPr marL="142310" marR="14231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20000"/>
                        </a:lnSpc>
                        <a:spcBef>
                          <a:spcPts val="0"/>
                        </a:spcBef>
                        <a:spcAft>
                          <a:spcPts val="0"/>
                        </a:spcAft>
                      </a:pPr>
                      <a:r>
                        <a:rPr lang="en-US" sz="1600">
                          <a:effectLst/>
                        </a:rPr>
                        <a:t>Our MAT staff and Peer Mentors work shifts in the Syringe Service Program to build rapport and be there to talk to patients about treatment and getting connected to other needed services. Every patient gets all the MAT staff work cell number when they leave. </a:t>
                      </a:r>
                      <a:endParaRPr lang="en-US" sz="16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42310" marR="14231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13513414"/>
                  </a:ext>
                </a:extLst>
              </a:tr>
              <a:tr h="19999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20000"/>
                        </a:lnSpc>
                        <a:spcBef>
                          <a:spcPts val="0"/>
                        </a:spcBef>
                        <a:spcAft>
                          <a:spcPts val="0"/>
                        </a:spcAft>
                      </a:pPr>
                      <a:r>
                        <a:rPr lang="en-US" sz="2200">
                          <a:effectLst/>
                        </a:rPr>
                        <a:t>Presentations / Trainings</a:t>
                      </a:r>
                      <a:endParaRPr lang="en-US" sz="22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142310" marR="1423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20000"/>
                        </a:lnSpc>
                        <a:spcBef>
                          <a:spcPts val="0"/>
                        </a:spcBef>
                        <a:spcAft>
                          <a:spcPts val="0"/>
                        </a:spcAft>
                      </a:pPr>
                      <a:r>
                        <a:rPr lang="en-US" sz="1600">
                          <a:effectLst/>
                        </a:rPr>
                        <a:t>Our staff conduct presentations to educate the community about MAT services, to educate about substance use disorder and stigma. </a:t>
                      </a:r>
                    </a:p>
                    <a:p>
                      <a:pPr marL="0" marR="0" algn="ctr">
                        <a:lnSpc>
                          <a:spcPct val="120000"/>
                        </a:lnSpc>
                        <a:spcBef>
                          <a:spcPts val="0"/>
                        </a:spcBef>
                        <a:spcAft>
                          <a:spcPts val="0"/>
                        </a:spcAft>
                      </a:pPr>
                      <a:r>
                        <a:rPr lang="en-US" sz="1600">
                          <a:effectLst/>
                        </a:rPr>
                        <a:t>Our staff also conduct presentations for our own county staff at all staff meetings and other departments. </a:t>
                      </a:r>
                      <a:endParaRPr lang="en-US" sz="16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42310" marR="1423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503064282"/>
                  </a:ext>
                </a:extLst>
              </a:tr>
              <a:tr h="199994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20000"/>
                        </a:lnSpc>
                        <a:spcBef>
                          <a:spcPts val="0"/>
                        </a:spcBef>
                        <a:spcAft>
                          <a:spcPts val="0"/>
                        </a:spcAft>
                      </a:pPr>
                      <a:r>
                        <a:rPr lang="en-US" sz="2200">
                          <a:effectLst/>
                        </a:rPr>
                        <a:t>Outreach to Homeless Encampments </a:t>
                      </a:r>
                      <a:endParaRPr lang="en-US" sz="2200" dirty="0">
                        <a:effectLst/>
                      </a:endParaRPr>
                    </a:p>
                  </a:txBody>
                  <a:tcPr marL="142310" marR="1423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ctr">
                        <a:lnSpc>
                          <a:spcPct val="120000"/>
                        </a:lnSpc>
                        <a:spcBef>
                          <a:spcPts val="0"/>
                        </a:spcBef>
                        <a:spcAft>
                          <a:spcPts val="0"/>
                        </a:spcAft>
                      </a:pPr>
                      <a:r>
                        <a:rPr lang="en-US" sz="1600" dirty="0">
                          <a:effectLst/>
                        </a:rPr>
                        <a:t>SUD counselors and Public Health Nurses go out and do outreach together to check on people, teach them how to use Narcan, give them vaccines, refer them back to clinic, provide services right there in the field, we bring back packs with supplies, tents, water, granola bars, sleeping bags, socks, hygiene kits, etc. </a:t>
                      </a:r>
                      <a:endParaRPr lang="en-US" sz="1600" dirty="0">
                        <a:solidFill>
                          <a:srgbClr val="4D4436"/>
                        </a:solidFill>
                        <a:effectLst/>
                        <a:latin typeface="Cambria" panose="02040503050406030204" pitchFamily="18" charset="0"/>
                        <a:ea typeface="Cambria" panose="02040503050406030204" pitchFamily="18" charset="0"/>
                        <a:cs typeface="Times New Roman" panose="02020603050405020304" pitchFamily="18" charset="0"/>
                      </a:endParaRPr>
                    </a:p>
                  </a:txBody>
                  <a:tcPr marL="142310" marR="14231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865379959"/>
                  </a:ext>
                </a:extLst>
              </a:tr>
            </a:tbl>
          </a:graphicData>
        </a:graphic>
      </p:graphicFrame>
    </p:spTree>
    <p:extLst>
      <p:ext uri="{BB962C8B-B14F-4D97-AF65-F5344CB8AC3E}">
        <p14:creationId xmlns:p14="http://schemas.microsoft.com/office/powerpoint/2010/main" val="917001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93C55-9BE5-4BE6-804B-6C90696C84BE}"/>
              </a:ext>
            </a:extLst>
          </p:cNvPr>
          <p:cNvSpPr>
            <a:spLocks noGrp="1"/>
          </p:cNvSpPr>
          <p:nvPr>
            <p:ph type="title"/>
          </p:nvPr>
        </p:nvSpPr>
        <p:spPr>
          <a:xfrm>
            <a:off x="5536734" y="609600"/>
            <a:ext cx="3737268" cy="1320800"/>
          </a:xfrm>
        </p:spPr>
        <p:txBody>
          <a:bodyPr>
            <a:normAutofit/>
          </a:bodyPr>
          <a:lstStyle/>
          <a:p>
            <a:r>
              <a:rPr lang="en-US" dirty="0"/>
              <a:t>Effective Street Outreach </a:t>
            </a:r>
          </a:p>
        </p:txBody>
      </p:sp>
      <p:sp>
        <p:nvSpPr>
          <p:cNvPr id="3" name="Content Placeholder 2">
            <a:extLst>
              <a:ext uri="{FF2B5EF4-FFF2-40B4-BE49-F238E27FC236}">
                <a16:creationId xmlns:a16="http://schemas.microsoft.com/office/drawing/2014/main" id="{81D42E3D-CFB4-4153-B9CE-832306C5A139}"/>
              </a:ext>
            </a:extLst>
          </p:cNvPr>
          <p:cNvSpPr>
            <a:spLocks noGrp="1"/>
          </p:cNvSpPr>
          <p:nvPr>
            <p:ph idx="1"/>
          </p:nvPr>
        </p:nvSpPr>
        <p:spPr>
          <a:xfrm>
            <a:off x="5209563" y="2160589"/>
            <a:ext cx="4264221" cy="3880773"/>
          </a:xfrm>
        </p:spPr>
        <p:txBody>
          <a:bodyPr>
            <a:normAutofit lnSpcReduction="10000"/>
          </a:bodyPr>
          <a:lstStyle/>
          <a:p>
            <a:r>
              <a:rPr lang="en-US" sz="2000" dirty="0"/>
              <a:t>Street outreach staff receive regular training in evidence-based practices</a:t>
            </a:r>
          </a:p>
          <a:p>
            <a:endParaRPr lang="en-US" sz="2000" dirty="0"/>
          </a:p>
          <a:p>
            <a:r>
              <a:rPr lang="en-US" sz="2000" dirty="0"/>
              <a:t>Utilize harm reduction principles</a:t>
            </a:r>
          </a:p>
          <a:p>
            <a:endParaRPr lang="en-US" sz="2000" dirty="0"/>
          </a:p>
          <a:p>
            <a:r>
              <a:rPr lang="en-US" sz="2000" dirty="0"/>
              <a:t> Liaison to housing services </a:t>
            </a:r>
          </a:p>
          <a:p>
            <a:endParaRPr lang="en-US" sz="2000" dirty="0"/>
          </a:p>
          <a:p>
            <a:r>
              <a:rPr lang="en-US" sz="2000" dirty="0"/>
              <a:t>Coordinate with other agencies</a:t>
            </a:r>
          </a:p>
        </p:txBody>
      </p:sp>
      <p:pic>
        <p:nvPicPr>
          <p:cNvPr id="4" name="Picture 3" descr="A group of people standing in a river&#10;&#10;Description automatically generated">
            <a:extLst>
              <a:ext uri="{FF2B5EF4-FFF2-40B4-BE49-F238E27FC236}">
                <a16:creationId xmlns:a16="http://schemas.microsoft.com/office/drawing/2014/main" id="{692D39E5-62EB-4737-A0F6-5F195F948353}"/>
              </a:ext>
            </a:extLst>
          </p:cNvPr>
          <p:cNvPicPr>
            <a:picLocks noChangeAspect="1"/>
          </p:cNvPicPr>
          <p:nvPr/>
        </p:nvPicPr>
        <p:blipFill rotWithShape="1">
          <a:blip r:embed="rId3"/>
          <a:srcRect l="4357"/>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19821027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B8AE3-E1EE-4205-A70A-51265FD8512D}"/>
              </a:ext>
            </a:extLst>
          </p:cNvPr>
          <p:cNvPicPr>
            <a:picLocks noChangeAspect="1"/>
          </p:cNvPicPr>
          <p:nvPr/>
        </p:nvPicPr>
        <p:blipFill>
          <a:blip r:embed="rId2"/>
          <a:stretch>
            <a:fillRect/>
          </a:stretch>
        </p:blipFill>
        <p:spPr>
          <a:xfrm>
            <a:off x="0" y="0"/>
            <a:ext cx="12192000" cy="6858000"/>
          </a:xfrm>
          <a:prstGeom prst="rect">
            <a:avLst/>
          </a:prstGeom>
        </p:spPr>
      </p:pic>
      <p:sp>
        <p:nvSpPr>
          <p:cNvPr id="4" name="Flowchart: Connector 3">
            <a:extLst>
              <a:ext uri="{FF2B5EF4-FFF2-40B4-BE49-F238E27FC236}">
                <a16:creationId xmlns:a16="http://schemas.microsoft.com/office/drawing/2014/main" id="{17AD8C8D-663A-4EEF-9357-5C75C81536EF}"/>
              </a:ext>
            </a:extLst>
          </p:cNvPr>
          <p:cNvSpPr/>
          <p:nvPr/>
        </p:nvSpPr>
        <p:spPr>
          <a:xfrm>
            <a:off x="3051209" y="2662627"/>
            <a:ext cx="1462398" cy="125597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a:t>
            </a:r>
          </a:p>
        </p:txBody>
      </p:sp>
      <p:sp>
        <p:nvSpPr>
          <p:cNvPr id="6" name="Flowchart: Connector 5">
            <a:extLst>
              <a:ext uri="{FF2B5EF4-FFF2-40B4-BE49-F238E27FC236}">
                <a16:creationId xmlns:a16="http://schemas.microsoft.com/office/drawing/2014/main" id="{8E34C457-279B-4DEE-B261-B650A1F1D41E}"/>
              </a:ext>
            </a:extLst>
          </p:cNvPr>
          <p:cNvSpPr/>
          <p:nvPr/>
        </p:nvSpPr>
        <p:spPr>
          <a:xfrm>
            <a:off x="4716819" y="1487019"/>
            <a:ext cx="1462398" cy="125597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Primary Care</a:t>
            </a:r>
          </a:p>
        </p:txBody>
      </p:sp>
      <p:sp>
        <p:nvSpPr>
          <p:cNvPr id="7" name="Flowchart: Connector 6">
            <a:extLst>
              <a:ext uri="{FF2B5EF4-FFF2-40B4-BE49-F238E27FC236}">
                <a16:creationId xmlns:a16="http://schemas.microsoft.com/office/drawing/2014/main" id="{EF8B406C-E308-4E57-BD32-23EB83A9CA8E}"/>
              </a:ext>
            </a:extLst>
          </p:cNvPr>
          <p:cNvSpPr/>
          <p:nvPr/>
        </p:nvSpPr>
        <p:spPr>
          <a:xfrm>
            <a:off x="6450210" y="2742996"/>
            <a:ext cx="1462398" cy="125597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Case Mgmt.</a:t>
            </a:r>
          </a:p>
        </p:txBody>
      </p:sp>
      <p:sp>
        <p:nvSpPr>
          <p:cNvPr id="9" name="Flowchart: Connector 8">
            <a:extLst>
              <a:ext uri="{FF2B5EF4-FFF2-40B4-BE49-F238E27FC236}">
                <a16:creationId xmlns:a16="http://schemas.microsoft.com/office/drawing/2014/main" id="{12347377-49F6-4331-90CD-014DA0EF9157}"/>
              </a:ext>
            </a:extLst>
          </p:cNvPr>
          <p:cNvSpPr/>
          <p:nvPr/>
        </p:nvSpPr>
        <p:spPr>
          <a:xfrm>
            <a:off x="3557658" y="4468609"/>
            <a:ext cx="1462398" cy="125597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Wound Care</a:t>
            </a:r>
          </a:p>
        </p:txBody>
      </p:sp>
      <p:sp>
        <p:nvSpPr>
          <p:cNvPr id="10" name="Flowchart: Connector 9">
            <a:extLst>
              <a:ext uri="{FF2B5EF4-FFF2-40B4-BE49-F238E27FC236}">
                <a16:creationId xmlns:a16="http://schemas.microsoft.com/office/drawing/2014/main" id="{72B51E41-8297-4D83-9596-FB2598E03B2C}"/>
              </a:ext>
            </a:extLst>
          </p:cNvPr>
          <p:cNvSpPr/>
          <p:nvPr/>
        </p:nvSpPr>
        <p:spPr>
          <a:xfrm>
            <a:off x="5900928" y="4415185"/>
            <a:ext cx="1462398" cy="1255977"/>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Naloxone</a:t>
            </a:r>
          </a:p>
        </p:txBody>
      </p:sp>
      <p:sp>
        <p:nvSpPr>
          <p:cNvPr id="13" name="Pentagon 12">
            <a:extLst>
              <a:ext uri="{FF2B5EF4-FFF2-40B4-BE49-F238E27FC236}">
                <a16:creationId xmlns:a16="http://schemas.microsoft.com/office/drawing/2014/main" id="{EEC18CB2-6E84-425B-8F10-29A2327BB805}"/>
              </a:ext>
            </a:extLst>
          </p:cNvPr>
          <p:cNvSpPr/>
          <p:nvPr/>
        </p:nvSpPr>
        <p:spPr>
          <a:xfrm>
            <a:off x="4513606" y="2767583"/>
            <a:ext cx="1893772" cy="1857755"/>
          </a:xfrm>
          <a:prstGeom prst="pentagon">
            <a:avLst/>
          </a:prstGeom>
          <a:solidFill>
            <a:srgbClr val="BA2E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HPHP Mobile Clinic – Street Medicine</a:t>
            </a:r>
          </a:p>
        </p:txBody>
      </p:sp>
      <p:sp>
        <p:nvSpPr>
          <p:cNvPr id="14" name="Flowchart: Connector 13">
            <a:extLst>
              <a:ext uri="{FF2B5EF4-FFF2-40B4-BE49-F238E27FC236}">
                <a16:creationId xmlns:a16="http://schemas.microsoft.com/office/drawing/2014/main" id="{8059FD96-A4D7-4A10-AA87-1616DF97D25D}"/>
              </a:ext>
            </a:extLst>
          </p:cNvPr>
          <p:cNvSpPr/>
          <p:nvPr/>
        </p:nvSpPr>
        <p:spPr>
          <a:xfrm>
            <a:off x="3462527" y="1511607"/>
            <a:ext cx="1228184" cy="1151021"/>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Referrals</a:t>
            </a:r>
          </a:p>
        </p:txBody>
      </p:sp>
      <p:sp>
        <p:nvSpPr>
          <p:cNvPr id="15" name="Flowchart: Connector 14">
            <a:extLst>
              <a:ext uri="{FF2B5EF4-FFF2-40B4-BE49-F238E27FC236}">
                <a16:creationId xmlns:a16="http://schemas.microsoft.com/office/drawing/2014/main" id="{DD15B0BE-9D90-4B98-BE37-D975C4A6897E}"/>
              </a:ext>
            </a:extLst>
          </p:cNvPr>
          <p:cNvSpPr/>
          <p:nvPr/>
        </p:nvSpPr>
        <p:spPr>
          <a:xfrm>
            <a:off x="6205325" y="1586397"/>
            <a:ext cx="1228184" cy="1151021"/>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HIV/HCV Testing</a:t>
            </a:r>
          </a:p>
        </p:txBody>
      </p:sp>
      <p:sp>
        <p:nvSpPr>
          <p:cNvPr id="16" name="Flowchart: Connector 15">
            <a:extLst>
              <a:ext uri="{FF2B5EF4-FFF2-40B4-BE49-F238E27FC236}">
                <a16:creationId xmlns:a16="http://schemas.microsoft.com/office/drawing/2014/main" id="{86EAB8B3-75F2-4DAF-BC2B-81B87407236E}"/>
              </a:ext>
            </a:extLst>
          </p:cNvPr>
          <p:cNvSpPr/>
          <p:nvPr/>
        </p:nvSpPr>
        <p:spPr>
          <a:xfrm>
            <a:off x="2591761" y="3788143"/>
            <a:ext cx="1228184" cy="1151021"/>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SSP</a:t>
            </a:r>
          </a:p>
        </p:txBody>
      </p:sp>
      <p:sp>
        <p:nvSpPr>
          <p:cNvPr id="17" name="Flowchart: Connector 16">
            <a:extLst>
              <a:ext uri="{FF2B5EF4-FFF2-40B4-BE49-F238E27FC236}">
                <a16:creationId xmlns:a16="http://schemas.microsoft.com/office/drawing/2014/main" id="{3664DF13-55EA-4F19-A735-1C86101613EF}"/>
              </a:ext>
            </a:extLst>
          </p:cNvPr>
          <p:cNvSpPr/>
          <p:nvPr/>
        </p:nvSpPr>
        <p:spPr>
          <a:xfrm>
            <a:off x="4854661" y="5111699"/>
            <a:ext cx="1228184" cy="1151021"/>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Food</a:t>
            </a:r>
          </a:p>
        </p:txBody>
      </p:sp>
      <p:sp>
        <p:nvSpPr>
          <p:cNvPr id="18" name="Flowchart: Connector 17">
            <a:extLst>
              <a:ext uri="{FF2B5EF4-FFF2-40B4-BE49-F238E27FC236}">
                <a16:creationId xmlns:a16="http://schemas.microsoft.com/office/drawing/2014/main" id="{BF1D0E9E-2840-49EC-9409-814B31D973D2}"/>
              </a:ext>
            </a:extLst>
          </p:cNvPr>
          <p:cNvSpPr/>
          <p:nvPr/>
        </p:nvSpPr>
        <p:spPr>
          <a:xfrm>
            <a:off x="7180608" y="3879408"/>
            <a:ext cx="1228184" cy="1151021"/>
          </a:xfrm>
          <a:prstGeom prst="flowChartConnector">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Shelter</a:t>
            </a:r>
          </a:p>
        </p:txBody>
      </p:sp>
      <p:sp>
        <p:nvSpPr>
          <p:cNvPr id="22" name="Flowchart: Connector 21">
            <a:extLst>
              <a:ext uri="{FF2B5EF4-FFF2-40B4-BE49-F238E27FC236}">
                <a16:creationId xmlns:a16="http://schemas.microsoft.com/office/drawing/2014/main" id="{1C60CC15-E165-4720-9C74-C90C33F4AF5A}"/>
              </a:ext>
            </a:extLst>
          </p:cNvPr>
          <p:cNvSpPr/>
          <p:nvPr/>
        </p:nvSpPr>
        <p:spPr>
          <a:xfrm>
            <a:off x="2340864" y="1133414"/>
            <a:ext cx="6254496" cy="5182730"/>
          </a:xfrm>
          <a:prstGeom prst="flowChartConnector">
            <a:avLst/>
          </a:prstGeom>
          <a:noFill/>
          <a:ln>
            <a:solidFill>
              <a:srgbClr val="FF66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Connector 27">
            <a:extLst>
              <a:ext uri="{FF2B5EF4-FFF2-40B4-BE49-F238E27FC236}">
                <a16:creationId xmlns:a16="http://schemas.microsoft.com/office/drawing/2014/main" id="{59AC9202-FC1D-42AE-BA7C-6634261E6315}"/>
              </a:ext>
            </a:extLst>
          </p:cNvPr>
          <p:cNvSpPr/>
          <p:nvPr/>
        </p:nvSpPr>
        <p:spPr>
          <a:xfrm>
            <a:off x="8092723" y="708048"/>
            <a:ext cx="2801230" cy="1756697"/>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Behavioral Health</a:t>
            </a:r>
          </a:p>
        </p:txBody>
      </p:sp>
      <p:sp>
        <p:nvSpPr>
          <p:cNvPr id="29" name="Flowchart: Connector 28">
            <a:extLst>
              <a:ext uri="{FF2B5EF4-FFF2-40B4-BE49-F238E27FC236}">
                <a16:creationId xmlns:a16="http://schemas.microsoft.com/office/drawing/2014/main" id="{285F0428-56E4-46C5-95EC-6D51139FF47A}"/>
              </a:ext>
            </a:extLst>
          </p:cNvPr>
          <p:cNvSpPr/>
          <p:nvPr/>
        </p:nvSpPr>
        <p:spPr>
          <a:xfrm>
            <a:off x="8244198" y="4674297"/>
            <a:ext cx="2801230" cy="1756697"/>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Coordinated Entry/Permanent Supportive Housing</a:t>
            </a:r>
          </a:p>
        </p:txBody>
      </p:sp>
      <p:sp>
        <p:nvSpPr>
          <p:cNvPr id="30" name="Flowchart: Connector 29">
            <a:extLst>
              <a:ext uri="{FF2B5EF4-FFF2-40B4-BE49-F238E27FC236}">
                <a16:creationId xmlns:a16="http://schemas.microsoft.com/office/drawing/2014/main" id="{17803D17-FA44-45B7-978A-66DEB8B58E9A}"/>
              </a:ext>
            </a:extLst>
          </p:cNvPr>
          <p:cNvSpPr/>
          <p:nvPr/>
        </p:nvSpPr>
        <p:spPr>
          <a:xfrm>
            <a:off x="62767" y="4792813"/>
            <a:ext cx="2801230" cy="1756697"/>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IOP + Inpatient SUD Programs</a:t>
            </a:r>
          </a:p>
        </p:txBody>
      </p:sp>
      <p:sp>
        <p:nvSpPr>
          <p:cNvPr id="31" name="Flowchart: Connector 30">
            <a:extLst>
              <a:ext uri="{FF2B5EF4-FFF2-40B4-BE49-F238E27FC236}">
                <a16:creationId xmlns:a16="http://schemas.microsoft.com/office/drawing/2014/main" id="{63256A71-8D09-48E6-9A4B-21AF49338DF8}"/>
              </a:ext>
            </a:extLst>
          </p:cNvPr>
          <p:cNvSpPr/>
          <p:nvPr/>
        </p:nvSpPr>
        <p:spPr>
          <a:xfrm>
            <a:off x="62767" y="708048"/>
            <a:ext cx="2801230" cy="1756697"/>
          </a:xfrm>
          <a:prstGeom prst="flowChartConnec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Legal Assistance</a:t>
            </a:r>
          </a:p>
        </p:txBody>
      </p:sp>
      <p:sp>
        <p:nvSpPr>
          <p:cNvPr id="32" name="TextBox 31">
            <a:extLst>
              <a:ext uri="{FF2B5EF4-FFF2-40B4-BE49-F238E27FC236}">
                <a16:creationId xmlns:a16="http://schemas.microsoft.com/office/drawing/2014/main" id="{42A7078E-52D2-4D1C-852C-6712C626AE6B}"/>
              </a:ext>
            </a:extLst>
          </p:cNvPr>
          <p:cNvSpPr txBox="1"/>
          <p:nvPr/>
        </p:nvSpPr>
        <p:spPr>
          <a:xfrm>
            <a:off x="62767" y="23955"/>
            <a:ext cx="11992384" cy="461665"/>
          </a:xfrm>
          <a:prstGeom prst="rect">
            <a:avLst/>
          </a:prstGeom>
          <a:noFill/>
        </p:spPr>
        <p:txBody>
          <a:bodyPr wrap="square" rtlCol="0">
            <a:spAutoFit/>
          </a:bodyPr>
          <a:lstStyle/>
          <a:p>
            <a:pPr algn="ctr"/>
            <a:r>
              <a:rPr lang="en-US" sz="2400" b="1" dirty="0">
                <a:solidFill>
                  <a:srgbClr val="92D050"/>
                </a:solidFill>
              </a:rPr>
              <a:t>An Ecological Approach to Health Care – County of Santa Cruz Health Services Agency </a:t>
            </a:r>
          </a:p>
        </p:txBody>
      </p:sp>
      <p:sp>
        <p:nvSpPr>
          <p:cNvPr id="33" name="TextBox 32">
            <a:extLst>
              <a:ext uri="{FF2B5EF4-FFF2-40B4-BE49-F238E27FC236}">
                <a16:creationId xmlns:a16="http://schemas.microsoft.com/office/drawing/2014/main" id="{43D302B6-23F8-48F6-9270-5D16D9DCB922}"/>
              </a:ext>
            </a:extLst>
          </p:cNvPr>
          <p:cNvSpPr txBox="1"/>
          <p:nvPr/>
        </p:nvSpPr>
        <p:spPr>
          <a:xfrm>
            <a:off x="10456923" y="6642556"/>
            <a:ext cx="2076453" cy="215444"/>
          </a:xfrm>
          <a:prstGeom prst="rect">
            <a:avLst/>
          </a:prstGeom>
          <a:noFill/>
        </p:spPr>
        <p:txBody>
          <a:bodyPr wrap="square" rtlCol="0">
            <a:spAutoFit/>
          </a:bodyPr>
          <a:lstStyle/>
          <a:p>
            <a:r>
              <a:rPr lang="en-US" sz="800" dirty="0"/>
              <a:t>Image from Santa Cruz Good Times </a:t>
            </a:r>
          </a:p>
        </p:txBody>
      </p:sp>
    </p:spTree>
    <p:extLst>
      <p:ext uri="{BB962C8B-B14F-4D97-AF65-F5344CB8AC3E}">
        <p14:creationId xmlns:p14="http://schemas.microsoft.com/office/powerpoint/2010/main" val="1839066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E9057-2A27-714E-83DC-377D133784DB}"/>
              </a:ext>
            </a:extLst>
          </p:cNvPr>
          <p:cNvSpPr>
            <a:spLocks noGrp="1"/>
          </p:cNvSpPr>
          <p:nvPr>
            <p:ph type="title"/>
          </p:nvPr>
        </p:nvSpPr>
        <p:spPr>
          <a:xfrm>
            <a:off x="176269" y="407624"/>
            <a:ext cx="4471930" cy="5806909"/>
          </a:xfrm>
        </p:spPr>
        <p:txBody>
          <a:bodyPr>
            <a:normAutofit/>
          </a:bodyPr>
          <a:lstStyle/>
          <a:p>
            <a:r>
              <a:rPr lang="en-US" sz="4300" dirty="0">
                <a:solidFill>
                  <a:srgbClr val="FFFFFF"/>
                </a:solidFill>
                <a:latin typeface="Calibri" panose="020F0502020204030204" pitchFamily="34" charset="0"/>
                <a:ea typeface="Cambria" panose="02040503050406030204" pitchFamily="18" charset="0"/>
                <a:cs typeface="Times New Roman" panose="02020603050405020304" pitchFamily="18" charset="0"/>
              </a:rPr>
              <a:t>Santa Cruz County Health Services Agency Primary Care Clinics</a:t>
            </a:r>
            <a:br>
              <a:rPr lang="en-US" sz="4300" dirty="0">
                <a:solidFill>
                  <a:srgbClr val="FFFFFF"/>
                </a:solidFill>
                <a:latin typeface="Calibri" panose="020F0502020204030204" pitchFamily="34" charset="0"/>
                <a:ea typeface="Cambria" panose="02040503050406030204" pitchFamily="18" charset="0"/>
                <a:cs typeface="Times New Roman" panose="02020603050405020304" pitchFamily="18" charset="0"/>
              </a:rPr>
            </a:br>
            <a:r>
              <a:rPr lang="en-US" sz="4300" b="1" dirty="0">
                <a:solidFill>
                  <a:srgbClr val="FFFFFF"/>
                </a:solidFill>
              </a:rPr>
              <a:t>MAT Team</a:t>
            </a:r>
          </a:p>
        </p:txBody>
      </p:sp>
      <p:graphicFrame>
        <p:nvGraphicFramePr>
          <p:cNvPr id="17" name="Content Placeholder 2">
            <a:extLst>
              <a:ext uri="{FF2B5EF4-FFF2-40B4-BE49-F238E27FC236}">
                <a16:creationId xmlns:a16="http://schemas.microsoft.com/office/drawing/2014/main" id="{170206F9-7CD2-4C67-8853-DF5063686098}"/>
              </a:ext>
            </a:extLst>
          </p:cNvPr>
          <p:cNvGraphicFramePr>
            <a:graphicFrameLocks noGrp="1"/>
          </p:cNvGraphicFramePr>
          <p:nvPr>
            <p:ph idx="1"/>
            <p:extLst>
              <p:ext uri="{D42A27DB-BD31-4B8C-83A1-F6EECF244321}">
                <p14:modId xmlns:p14="http://schemas.microsoft.com/office/powerpoint/2010/main" val="1093757703"/>
              </p:ext>
            </p:extLst>
          </p:nvPr>
        </p:nvGraphicFramePr>
        <p:xfrm>
          <a:off x="1067717" y="184532"/>
          <a:ext cx="7367532" cy="6488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4066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Image result for questions">
            <a:extLst>
              <a:ext uri="{FF2B5EF4-FFF2-40B4-BE49-F238E27FC236}">
                <a16:creationId xmlns:a16="http://schemas.microsoft.com/office/drawing/2014/main" id="{44D161E9-E02D-4F8D-8D89-E6A7EFB372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4275" y="728947"/>
            <a:ext cx="7675757" cy="375418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Image result for questions">
            <a:extLst>
              <a:ext uri="{FF2B5EF4-FFF2-40B4-BE49-F238E27FC236}">
                <a16:creationId xmlns:a16="http://schemas.microsoft.com/office/drawing/2014/main" id="{2381C60E-7682-472A-B4B9-8D65248AD15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70900" y="1477118"/>
            <a:ext cx="3081019" cy="225784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928825F0-80A2-44AB-8D57-1D679EECE51C}"/>
              </a:ext>
            </a:extLst>
          </p:cNvPr>
          <p:cNvSpPr>
            <a:spLocks noGrp="1"/>
          </p:cNvSpPr>
          <p:nvPr>
            <p:ph type="title"/>
          </p:nvPr>
        </p:nvSpPr>
        <p:spPr>
          <a:xfrm>
            <a:off x="952500" y="4773068"/>
            <a:ext cx="7277100" cy="1354365"/>
          </a:xfrm>
        </p:spPr>
        <p:txBody>
          <a:bodyPr vert="horz" lIns="91440" tIns="45720" rIns="91440" bIns="45720" rtlCol="0" anchor="ctr">
            <a:normAutofit/>
          </a:bodyPr>
          <a:lstStyle/>
          <a:p>
            <a:pPr algn="r"/>
            <a:r>
              <a:rPr lang="en-US" b="1" i="1" spc="200" dirty="0">
                <a:solidFill>
                  <a:srgbClr val="FFFFFF"/>
                </a:solidFill>
              </a:rPr>
              <a:t>Questions &amp; </a:t>
            </a:r>
            <a:br>
              <a:rPr lang="en-US" b="1" i="1" spc="200" dirty="0">
                <a:solidFill>
                  <a:srgbClr val="FFFFFF"/>
                </a:solidFill>
              </a:rPr>
            </a:br>
            <a:r>
              <a:rPr lang="en-US" b="1" i="1" spc="200" dirty="0">
                <a:solidFill>
                  <a:srgbClr val="FFFFFF"/>
                </a:solidFill>
              </a:rPr>
              <a:t>Answers:</a:t>
            </a:r>
            <a:endParaRPr lang="en-US" b="1" spc="200" dirty="0">
              <a:solidFill>
                <a:srgbClr val="FFFFFF"/>
              </a:solidFill>
            </a:endParaRPr>
          </a:p>
        </p:txBody>
      </p:sp>
    </p:spTree>
    <p:extLst>
      <p:ext uri="{BB962C8B-B14F-4D97-AF65-F5344CB8AC3E}">
        <p14:creationId xmlns:p14="http://schemas.microsoft.com/office/powerpoint/2010/main" val="4073819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82E376-0593-4B2B-B4E0-9410F6055404}"/>
              </a:ext>
            </a:extLst>
          </p:cNvPr>
          <p:cNvSpPr>
            <a:spLocks noGrp="1"/>
          </p:cNvSpPr>
          <p:nvPr>
            <p:ph idx="1"/>
          </p:nvPr>
        </p:nvSpPr>
        <p:spPr>
          <a:xfrm>
            <a:off x="595272" y="746186"/>
            <a:ext cx="8935590" cy="5935967"/>
          </a:xfrm>
        </p:spPr>
        <p:txBody>
          <a:bodyPr>
            <a:normAutofit fontScale="85000" lnSpcReduction="10000"/>
          </a:bodyPr>
          <a:lstStyle/>
          <a:p>
            <a:r>
              <a:rPr lang="en-US" sz="4000" b="1" dirty="0"/>
              <a:t>12 bed recuperative care center</a:t>
            </a:r>
            <a:endParaRPr lang="en-US" sz="3900" b="1" dirty="0"/>
          </a:p>
          <a:p>
            <a:r>
              <a:rPr lang="en-US" sz="3900" b="1" dirty="0"/>
              <a:t>On-site medication dispensary</a:t>
            </a:r>
          </a:p>
          <a:p>
            <a:r>
              <a:rPr lang="en-US" sz="3900" b="1" dirty="0"/>
              <a:t>Benefits advocacy and money management program</a:t>
            </a:r>
          </a:p>
          <a:p>
            <a:r>
              <a:rPr lang="en-US" sz="3900" b="1" dirty="0"/>
              <a:t>Permanent Supportive Housing Programs</a:t>
            </a:r>
          </a:p>
          <a:p>
            <a:r>
              <a:rPr lang="en-US" sz="3900" b="1" dirty="0"/>
              <a:t>Housing Navigation and Case Management</a:t>
            </a:r>
          </a:p>
          <a:p>
            <a:r>
              <a:rPr lang="en-US" sz="3900" b="1" dirty="0"/>
              <a:t>Outreach + Harm Reduction Services, Narcan distribution program </a:t>
            </a:r>
          </a:p>
          <a:p>
            <a:r>
              <a:rPr lang="en-US" sz="3900" b="1" dirty="0"/>
              <a:t>Project Connect – team for frequent users of the ER</a:t>
            </a:r>
          </a:p>
          <a:p>
            <a:endParaRPr lang="en-US" dirty="0"/>
          </a:p>
        </p:txBody>
      </p:sp>
    </p:spTree>
    <p:extLst>
      <p:ext uri="{BB962C8B-B14F-4D97-AF65-F5344CB8AC3E}">
        <p14:creationId xmlns:p14="http://schemas.microsoft.com/office/powerpoint/2010/main" val="12404496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9E0AAC-52E3-4AF0-AA48-20C0DF818B2C}"/>
              </a:ext>
            </a:extLst>
          </p:cNvPr>
          <p:cNvSpPr txBox="1"/>
          <p:nvPr/>
        </p:nvSpPr>
        <p:spPr>
          <a:xfrm>
            <a:off x="566928" y="337859"/>
            <a:ext cx="8323385" cy="769441"/>
          </a:xfrm>
          <a:prstGeom prst="rect">
            <a:avLst/>
          </a:prstGeom>
          <a:noFill/>
        </p:spPr>
        <p:txBody>
          <a:bodyPr wrap="square" rtlCol="0">
            <a:spAutoFit/>
          </a:bodyPr>
          <a:lstStyle/>
          <a:p>
            <a:pPr algn="ctr"/>
            <a:r>
              <a:rPr lang="en-US" sz="4400" b="1" dirty="0"/>
              <a:t>Permanent Supportive Housing</a:t>
            </a:r>
          </a:p>
        </p:txBody>
      </p:sp>
      <p:sp>
        <p:nvSpPr>
          <p:cNvPr id="3" name="TextBox 2">
            <a:extLst>
              <a:ext uri="{FF2B5EF4-FFF2-40B4-BE49-F238E27FC236}">
                <a16:creationId xmlns:a16="http://schemas.microsoft.com/office/drawing/2014/main" id="{16512B05-E370-4391-811F-26F59ECB581B}"/>
              </a:ext>
            </a:extLst>
          </p:cNvPr>
          <p:cNvSpPr txBox="1"/>
          <p:nvPr/>
        </p:nvSpPr>
        <p:spPr>
          <a:xfrm>
            <a:off x="566928" y="1410355"/>
            <a:ext cx="9385964" cy="5570756"/>
          </a:xfrm>
          <a:prstGeom prst="rect">
            <a:avLst/>
          </a:prstGeom>
          <a:noFill/>
        </p:spPr>
        <p:txBody>
          <a:bodyPr wrap="square" rtlCol="0">
            <a:spAutoFit/>
          </a:bodyPr>
          <a:lstStyle/>
          <a:p>
            <a:pPr marL="342900" indent="-342900">
              <a:buFont typeface="Arial" panose="020B0604020202020204" pitchFamily="34" charset="0"/>
              <a:buChar char="•"/>
            </a:pPr>
            <a:r>
              <a:rPr lang="en-US" sz="3200" dirty="0"/>
              <a:t>HPHP currently supports 93 clients in permanent supportive housing</a:t>
            </a:r>
          </a:p>
          <a:p>
            <a:endParaRPr lang="en-US" sz="3200" dirty="0"/>
          </a:p>
          <a:p>
            <a:pPr marL="285750" indent="-285750">
              <a:buFont typeface="Arial" panose="020B0604020202020204" pitchFamily="34" charset="0"/>
              <a:buChar char="•"/>
            </a:pPr>
            <a:r>
              <a:rPr lang="en-US" sz="3200" dirty="0"/>
              <a:t>Current clients have been housed an average of 5.5 years</a:t>
            </a:r>
          </a:p>
          <a:p>
            <a:endParaRPr lang="en-US" sz="3200" dirty="0"/>
          </a:p>
          <a:p>
            <a:pPr marL="342900" indent="-342900">
              <a:buFont typeface="Arial" panose="020B0604020202020204" pitchFamily="34" charset="0"/>
              <a:buChar char="•"/>
            </a:pPr>
            <a:r>
              <a:rPr lang="en-US" sz="3200" dirty="0"/>
              <a:t>Total of 195 clients receive case management from HPHP staff</a:t>
            </a:r>
          </a:p>
          <a:p>
            <a:endParaRPr lang="en-US" sz="3200" dirty="0"/>
          </a:p>
          <a:p>
            <a:pPr marL="285750" indent="-285750">
              <a:buFont typeface="Arial" panose="020B0604020202020204" pitchFamily="34" charset="0"/>
              <a:buChar char="•"/>
            </a:pPr>
            <a:r>
              <a:rPr lang="en-US" sz="3200" dirty="0"/>
              <a:t>Working with Coordinated Entry System</a:t>
            </a:r>
            <a:br>
              <a:rPr lang="en-US" dirty="0"/>
            </a:b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40851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35" y="65252"/>
            <a:ext cx="8513064" cy="1144556"/>
          </a:xfrm>
        </p:spPr>
        <p:txBody>
          <a:bodyPr>
            <a:noAutofit/>
          </a:bodyPr>
          <a:lstStyle/>
          <a:p>
            <a:r>
              <a:rPr lang="en-US" sz="4800" b="1" dirty="0"/>
              <a:t>Housing Is Health </a:t>
            </a:r>
            <a:endParaRPr lang="en-US" sz="4800" dirty="0"/>
          </a:p>
        </p:txBody>
      </p:sp>
      <p:pic>
        <p:nvPicPr>
          <p:cNvPr id="7" name="Picture 6">
            <a:extLst>
              <a:ext uri="{FF2B5EF4-FFF2-40B4-BE49-F238E27FC236}">
                <a16:creationId xmlns:a16="http://schemas.microsoft.com/office/drawing/2014/main" id="{28E921BF-02DD-45AB-9B2F-1B53B91773BA}"/>
              </a:ext>
            </a:extLst>
          </p:cNvPr>
          <p:cNvPicPr>
            <a:picLocks noChangeAspect="1"/>
          </p:cNvPicPr>
          <p:nvPr/>
        </p:nvPicPr>
        <p:blipFill>
          <a:blip r:embed="rId2"/>
          <a:stretch>
            <a:fillRect/>
          </a:stretch>
        </p:blipFill>
        <p:spPr>
          <a:xfrm>
            <a:off x="410135" y="971431"/>
            <a:ext cx="8763000" cy="5600700"/>
          </a:xfrm>
          <a:prstGeom prst="rect">
            <a:avLst/>
          </a:prstGeom>
        </p:spPr>
      </p:pic>
    </p:spTree>
    <p:extLst>
      <p:ext uri="{BB962C8B-B14F-4D97-AF65-F5344CB8AC3E}">
        <p14:creationId xmlns:p14="http://schemas.microsoft.com/office/powerpoint/2010/main" val="332391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802EC-4245-460F-BFA1-7D9AA6B374BF}"/>
              </a:ext>
            </a:extLst>
          </p:cNvPr>
          <p:cNvSpPr>
            <a:spLocks noGrp="1"/>
          </p:cNvSpPr>
          <p:nvPr>
            <p:ph type="title"/>
          </p:nvPr>
        </p:nvSpPr>
        <p:spPr>
          <a:xfrm>
            <a:off x="345688" y="266667"/>
            <a:ext cx="9720072" cy="1499616"/>
          </a:xfrm>
        </p:spPr>
        <p:txBody>
          <a:bodyPr>
            <a:normAutofit/>
          </a:bodyPr>
          <a:lstStyle/>
          <a:p>
            <a:r>
              <a:rPr lang="en-US" b="1" dirty="0">
                <a:solidFill>
                  <a:schemeClr val="tx1"/>
                </a:solidFill>
              </a:rPr>
              <a:t>Building Policies &amp; Procedures:</a:t>
            </a:r>
          </a:p>
        </p:txBody>
      </p:sp>
      <p:sp>
        <p:nvSpPr>
          <p:cNvPr id="3" name="Content Placeholder 2">
            <a:extLst>
              <a:ext uri="{FF2B5EF4-FFF2-40B4-BE49-F238E27FC236}">
                <a16:creationId xmlns:a16="http://schemas.microsoft.com/office/drawing/2014/main" id="{F7C02C0D-4473-4F38-9644-8177406CEBC5}"/>
              </a:ext>
            </a:extLst>
          </p:cNvPr>
          <p:cNvSpPr>
            <a:spLocks noGrp="1"/>
          </p:cNvSpPr>
          <p:nvPr>
            <p:ph idx="1"/>
          </p:nvPr>
        </p:nvSpPr>
        <p:spPr>
          <a:xfrm>
            <a:off x="345688" y="1393275"/>
            <a:ext cx="6423102" cy="3606798"/>
          </a:xfrm>
        </p:spPr>
        <p:txBody>
          <a:bodyPr anchor="ctr">
            <a:normAutofit/>
          </a:bodyPr>
          <a:lstStyle/>
          <a:p>
            <a:pPr>
              <a:buFont typeface="Wingdings" panose="05000000000000000000" pitchFamily="2" charset="2"/>
              <a:buChar char="§"/>
            </a:pPr>
            <a:r>
              <a:rPr lang="en-US" sz="2400" b="1" dirty="0"/>
              <a:t> Clinic Administration sponsorship.</a:t>
            </a:r>
          </a:p>
          <a:p>
            <a:pPr>
              <a:buFont typeface="Wingdings" panose="05000000000000000000" pitchFamily="2" charset="2"/>
              <a:buChar char="§"/>
            </a:pPr>
            <a:r>
              <a:rPr lang="en-US" sz="2400" b="1" dirty="0"/>
              <a:t> We created a MAT Committee to establish procedures. We began to meet every week, then every two weeks. We are now meeting once a month. </a:t>
            </a:r>
          </a:p>
          <a:p>
            <a:pPr>
              <a:buFont typeface="Wingdings" panose="05000000000000000000" pitchFamily="2" charset="2"/>
              <a:buChar char="§"/>
            </a:pPr>
            <a:r>
              <a:rPr lang="en-US" sz="2400" b="1" dirty="0"/>
              <a:t>Consents, ROI’s, Treatment Agreements.</a:t>
            </a:r>
            <a:endParaRPr lang="en-US" sz="2400" dirty="0"/>
          </a:p>
        </p:txBody>
      </p:sp>
      <p:pic>
        <p:nvPicPr>
          <p:cNvPr id="7" name="Graphic 6" descr="Checklist">
            <a:extLst>
              <a:ext uri="{FF2B5EF4-FFF2-40B4-BE49-F238E27FC236}">
                <a16:creationId xmlns:a16="http://schemas.microsoft.com/office/drawing/2014/main" id="{B4334877-D002-4F0B-A1AA-B0F7A04925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12042" y="1393275"/>
            <a:ext cx="3606798" cy="3606798"/>
          </a:xfrm>
          <a:prstGeom prst="rect">
            <a:avLst/>
          </a:prstGeom>
        </p:spPr>
      </p:pic>
    </p:spTree>
    <p:extLst>
      <p:ext uri="{BB962C8B-B14F-4D97-AF65-F5344CB8AC3E}">
        <p14:creationId xmlns:p14="http://schemas.microsoft.com/office/powerpoint/2010/main" val="1254096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802EC-4245-460F-BFA1-7D9AA6B374BF}"/>
              </a:ext>
            </a:extLst>
          </p:cNvPr>
          <p:cNvSpPr>
            <a:spLocks noGrp="1"/>
          </p:cNvSpPr>
          <p:nvPr>
            <p:ph type="title"/>
          </p:nvPr>
        </p:nvSpPr>
        <p:spPr>
          <a:xfrm>
            <a:off x="231400" y="358106"/>
            <a:ext cx="9177776" cy="1767761"/>
          </a:xfrm>
        </p:spPr>
        <p:txBody>
          <a:bodyPr>
            <a:noAutofit/>
          </a:bodyPr>
          <a:lstStyle/>
          <a:p>
            <a:r>
              <a:rPr lang="en-US" b="1" dirty="0">
                <a:solidFill>
                  <a:schemeClr val="tx1"/>
                </a:solidFill>
              </a:rPr>
              <a:t>Building Policies &amp; Procedures</a:t>
            </a:r>
            <a:r>
              <a:rPr lang="en-US" b="1" dirty="0">
                <a:solidFill>
                  <a:srgbClr val="FFFFFF"/>
                </a:solidFill>
              </a:rPr>
              <a:t>: </a:t>
            </a:r>
            <a:br>
              <a:rPr lang="en-US" b="1" dirty="0">
                <a:solidFill>
                  <a:srgbClr val="FFFFFF"/>
                </a:solidFill>
              </a:rPr>
            </a:br>
            <a:r>
              <a:rPr lang="en-US" b="1" dirty="0">
                <a:solidFill>
                  <a:schemeClr val="tx1"/>
                </a:solidFill>
              </a:rPr>
              <a:t>That fit your clinic and can be sustained </a:t>
            </a:r>
          </a:p>
        </p:txBody>
      </p:sp>
      <p:sp>
        <p:nvSpPr>
          <p:cNvPr id="3" name="Content Placeholder 2">
            <a:extLst>
              <a:ext uri="{FF2B5EF4-FFF2-40B4-BE49-F238E27FC236}">
                <a16:creationId xmlns:a16="http://schemas.microsoft.com/office/drawing/2014/main" id="{F7C02C0D-4473-4F38-9644-8177406CEBC5}"/>
              </a:ext>
            </a:extLst>
          </p:cNvPr>
          <p:cNvSpPr>
            <a:spLocks noGrp="1"/>
          </p:cNvSpPr>
          <p:nvPr>
            <p:ph idx="1"/>
          </p:nvPr>
        </p:nvSpPr>
        <p:spPr>
          <a:xfrm>
            <a:off x="231400" y="1721549"/>
            <a:ext cx="6718040" cy="4248450"/>
          </a:xfrm>
        </p:spPr>
        <p:txBody>
          <a:bodyPr anchor="ctr">
            <a:normAutofit fontScale="77500" lnSpcReduction="20000"/>
          </a:bodyPr>
          <a:lstStyle/>
          <a:p>
            <a:r>
              <a:rPr lang="en-US" sz="2100" b="1" i="1" u="sng" dirty="0">
                <a:solidFill>
                  <a:srgbClr val="0070C0"/>
                </a:solidFill>
              </a:rPr>
              <a:t>Resources:</a:t>
            </a:r>
          </a:p>
          <a:p>
            <a:r>
              <a:rPr lang="en-US" sz="1900" b="1" dirty="0"/>
              <a:t>Boston Medical Clinic - Procedures</a:t>
            </a:r>
          </a:p>
          <a:p>
            <a:r>
              <a:rPr lang="en-US" sz="1900" b="1" dirty="0"/>
              <a:t>SAMHSA TIP 43 &amp; 63</a:t>
            </a:r>
          </a:p>
          <a:p>
            <a:r>
              <a:rPr lang="en-US" sz="1900" b="1" dirty="0"/>
              <a:t>TAPC – Treating Addiction in the Primary Care safety net </a:t>
            </a:r>
            <a:r>
              <a:rPr lang="en-US" sz="2600" b="1" dirty="0">
                <a:solidFill>
                  <a:schemeClr val="accent1"/>
                </a:solidFill>
              </a:rPr>
              <a:t>(</a:t>
            </a:r>
            <a:r>
              <a:rPr lang="en-US" sz="2600" b="1" dirty="0">
                <a:solidFill>
                  <a:schemeClr val="accent1"/>
                </a:solidFill>
                <a:hlinkClick r:id="rId2">
                  <a:extLst>
                    <a:ext uri="{A12FA001-AC4F-418D-AE19-62706E023703}">
                      <ahyp:hlinkClr xmlns:ahyp="http://schemas.microsoft.com/office/drawing/2018/hyperlinkcolor" val="tx"/>
                    </a:ext>
                  </a:extLst>
                </a:hlinkClick>
              </a:rPr>
              <a:t>https://www.careinnovations.org/programs/tapc/</a:t>
            </a:r>
            <a:r>
              <a:rPr lang="en-US" sz="2600" b="1" dirty="0">
                <a:solidFill>
                  <a:schemeClr val="accent1"/>
                </a:solidFill>
              </a:rPr>
              <a:t>) </a:t>
            </a:r>
          </a:p>
          <a:p>
            <a:r>
              <a:rPr lang="en-US" sz="1900" b="1" dirty="0"/>
              <a:t>Trainings: Project Echo, hub and spoke trainings, ATSH through CCI.</a:t>
            </a:r>
          </a:p>
          <a:p>
            <a:r>
              <a:rPr lang="en-US" sz="1900" b="1" dirty="0"/>
              <a:t>Vanessa De La Cruz – Chief of Psychiatry Santa Cruz County</a:t>
            </a:r>
          </a:p>
          <a:p>
            <a:r>
              <a:rPr lang="en-US" sz="1900" b="1" dirty="0"/>
              <a:t>Dominique McDowell – Marin City Clinics</a:t>
            </a:r>
          </a:p>
          <a:p>
            <a:r>
              <a:rPr lang="en-US" sz="1900" b="1" dirty="0"/>
              <a:t>Katie Bell – Chapa de/ Indian Health</a:t>
            </a:r>
          </a:p>
          <a:p>
            <a:r>
              <a:rPr lang="en-US" sz="1900" b="1" dirty="0"/>
              <a:t>Cheryl Ho – Santa Clara Valley Medical Center / Homeless Clinic</a:t>
            </a:r>
          </a:p>
          <a:p>
            <a:r>
              <a:rPr lang="en-US" sz="1900" b="1" dirty="0"/>
              <a:t>Get a Coach – Natasha Pinto, Katie Bell, Shelly Verna </a:t>
            </a:r>
          </a:p>
          <a:p>
            <a:pPr>
              <a:buFont typeface="Wingdings" panose="05000000000000000000" pitchFamily="2" charset="2"/>
              <a:buChar char="v"/>
            </a:pPr>
            <a:r>
              <a:rPr lang="en-US" sz="1900" b="1" dirty="0"/>
              <a:t> Don’t reinvent the wheel </a:t>
            </a:r>
          </a:p>
          <a:p>
            <a:endParaRPr lang="en-US" sz="1100" dirty="0"/>
          </a:p>
        </p:txBody>
      </p:sp>
      <p:pic>
        <p:nvPicPr>
          <p:cNvPr id="7" name="Graphic 6" descr="Checklist">
            <a:extLst>
              <a:ext uri="{FF2B5EF4-FFF2-40B4-BE49-F238E27FC236}">
                <a16:creationId xmlns:a16="http://schemas.microsoft.com/office/drawing/2014/main" id="{B4334877-D002-4F0B-A1AA-B0F7A04925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46546" y="1721549"/>
            <a:ext cx="3414901" cy="3414901"/>
          </a:xfrm>
          <a:prstGeom prst="rect">
            <a:avLst/>
          </a:prstGeom>
        </p:spPr>
      </p:pic>
    </p:spTree>
    <p:extLst>
      <p:ext uri="{BB962C8B-B14F-4D97-AF65-F5344CB8AC3E}">
        <p14:creationId xmlns:p14="http://schemas.microsoft.com/office/powerpoint/2010/main" val="680594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802EC-4245-460F-BFA1-7D9AA6B374BF}"/>
              </a:ext>
            </a:extLst>
          </p:cNvPr>
          <p:cNvSpPr>
            <a:spLocks noGrp="1"/>
          </p:cNvSpPr>
          <p:nvPr>
            <p:ph type="title"/>
          </p:nvPr>
        </p:nvSpPr>
        <p:spPr>
          <a:xfrm>
            <a:off x="643468" y="643467"/>
            <a:ext cx="3415612" cy="5571066"/>
          </a:xfrm>
        </p:spPr>
        <p:txBody>
          <a:bodyPr>
            <a:normAutofit/>
          </a:bodyPr>
          <a:lstStyle/>
          <a:p>
            <a:r>
              <a:rPr lang="en-US" sz="4600" b="1" dirty="0">
                <a:solidFill>
                  <a:srgbClr val="FFFFFF"/>
                </a:solidFill>
              </a:rPr>
              <a:t>MAT has transformed our clinics</a:t>
            </a:r>
          </a:p>
        </p:txBody>
      </p:sp>
      <p:graphicFrame>
        <p:nvGraphicFramePr>
          <p:cNvPr id="15" name="Content Placeholder 2">
            <a:extLst>
              <a:ext uri="{FF2B5EF4-FFF2-40B4-BE49-F238E27FC236}">
                <a16:creationId xmlns:a16="http://schemas.microsoft.com/office/drawing/2014/main" id="{42E6AB56-6A53-4BF1-8F4B-4883C66C9498}"/>
              </a:ext>
            </a:extLst>
          </p:cNvPr>
          <p:cNvGraphicFramePr>
            <a:graphicFrameLocks noGrp="1"/>
          </p:cNvGraphicFramePr>
          <p:nvPr>
            <p:ph idx="1"/>
            <p:extLst>
              <p:ext uri="{D42A27DB-BD31-4B8C-83A1-F6EECF244321}">
                <p14:modId xmlns:p14="http://schemas.microsoft.com/office/powerpoint/2010/main" val="3855895105"/>
              </p:ext>
            </p:extLst>
          </p:nvPr>
        </p:nvGraphicFramePr>
        <p:xfrm>
          <a:off x="1391618" y="308919"/>
          <a:ext cx="7055707" cy="6240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1318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8C8E-D07B-47B5-9C74-6E37E17C0EC1}"/>
              </a:ext>
            </a:extLst>
          </p:cNvPr>
          <p:cNvSpPr>
            <a:spLocks noGrp="1"/>
          </p:cNvSpPr>
          <p:nvPr>
            <p:ph type="title"/>
          </p:nvPr>
        </p:nvSpPr>
        <p:spPr>
          <a:xfrm>
            <a:off x="148281" y="-1248032"/>
            <a:ext cx="3911654" cy="7501348"/>
          </a:xfrm>
        </p:spPr>
        <p:txBody>
          <a:bodyPr anchor="ctr">
            <a:normAutofit/>
          </a:bodyPr>
          <a:lstStyle/>
          <a:p>
            <a:r>
              <a:rPr lang="en-US" b="1" dirty="0">
                <a:solidFill>
                  <a:srgbClr val="FFFFFF"/>
                </a:solidFill>
                <a:latin typeface="+mn-lt"/>
              </a:rPr>
              <a:t>What Staff Do I need? </a:t>
            </a:r>
          </a:p>
        </p:txBody>
      </p:sp>
      <p:sp>
        <p:nvSpPr>
          <p:cNvPr id="3" name="Content Placeholder 2">
            <a:extLst>
              <a:ext uri="{FF2B5EF4-FFF2-40B4-BE49-F238E27FC236}">
                <a16:creationId xmlns:a16="http://schemas.microsoft.com/office/drawing/2014/main" id="{C1EC753F-2C61-4BE5-A0B2-46751F795E7E}"/>
              </a:ext>
            </a:extLst>
          </p:cNvPr>
          <p:cNvSpPr>
            <a:spLocks noGrp="1"/>
          </p:cNvSpPr>
          <p:nvPr>
            <p:ph idx="1"/>
          </p:nvPr>
        </p:nvSpPr>
        <p:spPr>
          <a:xfrm>
            <a:off x="550577" y="676656"/>
            <a:ext cx="7695372" cy="6400800"/>
          </a:xfrm>
        </p:spPr>
        <p:txBody>
          <a:bodyPr>
            <a:normAutofit/>
          </a:bodyPr>
          <a:lstStyle/>
          <a:p>
            <a:pPr>
              <a:buFont typeface="Wingdings" panose="05000000000000000000" pitchFamily="2" charset="2"/>
              <a:buChar char="Ø"/>
            </a:pPr>
            <a:r>
              <a:rPr lang="en-US" b="1" dirty="0"/>
              <a:t>SUD counselors, Nurses, X-Waivered Providers, Medical Assistants</a:t>
            </a:r>
            <a:endParaRPr lang="en-US" b="1" u="sng" dirty="0"/>
          </a:p>
          <a:p>
            <a:pPr marL="0" indent="0">
              <a:buNone/>
            </a:pPr>
            <a:r>
              <a:rPr lang="en-US" sz="2000" b="1" u="sng" dirty="0"/>
              <a:t>What skills and qualities am I looking for in staff?</a:t>
            </a:r>
          </a:p>
          <a:p>
            <a:pPr>
              <a:buFont typeface="Wingdings" panose="05000000000000000000" pitchFamily="2" charset="2"/>
              <a:buChar char="Ø"/>
            </a:pPr>
            <a:r>
              <a:rPr lang="en-US" sz="2000" b="1" dirty="0"/>
              <a:t>MAT staff need leadership and advocacy skills. These positions will shift and change culture amongst your clinic.  </a:t>
            </a:r>
          </a:p>
          <a:p>
            <a:pPr>
              <a:buFont typeface="Wingdings" panose="05000000000000000000" pitchFamily="2" charset="2"/>
              <a:buChar char="Ø"/>
            </a:pPr>
            <a:r>
              <a:rPr lang="en-US" sz="2000" b="1" dirty="0"/>
              <a:t>You need individuals that can connect with people. People with lived experience and the education are a great asset, but people can be trained to provide these services.</a:t>
            </a:r>
          </a:p>
          <a:p>
            <a:pPr>
              <a:buFont typeface="Wingdings" panose="05000000000000000000" pitchFamily="2" charset="2"/>
              <a:buChar char="Ø"/>
            </a:pPr>
            <a:r>
              <a:rPr lang="en-US" sz="2000" b="1" dirty="0"/>
              <a:t>Non-Judgmental, Not a 12 step demagogue; able to practice harm reduction. </a:t>
            </a:r>
          </a:p>
          <a:p>
            <a:pPr>
              <a:buFont typeface="Wingdings" panose="05000000000000000000" pitchFamily="2" charset="2"/>
              <a:buChar char="Ø"/>
            </a:pPr>
            <a:r>
              <a:rPr lang="en-US" sz="2000" b="1" dirty="0"/>
              <a:t>The ability to work with any population.</a:t>
            </a:r>
          </a:p>
          <a:p>
            <a:pPr>
              <a:buFont typeface="Wingdings" panose="05000000000000000000" pitchFamily="2" charset="2"/>
              <a:buChar char="Ø"/>
            </a:pPr>
            <a:r>
              <a:rPr lang="en-US" sz="2000" b="1" dirty="0"/>
              <a:t>Ability to be flexible, able to do outreach (streets, bridges, shelters, home visits, hospitals, etc.).</a:t>
            </a:r>
          </a:p>
          <a:p>
            <a:pPr>
              <a:buFont typeface="Wingdings" panose="05000000000000000000" pitchFamily="2" charset="2"/>
              <a:buChar char="Ø"/>
            </a:pPr>
            <a:r>
              <a:rPr lang="en-US" sz="2000" b="1" dirty="0"/>
              <a:t>Can facilitate group regularly and well versed in delivery of different curricula. </a:t>
            </a:r>
          </a:p>
          <a:p>
            <a:endParaRPr lang="en-US" sz="1200" dirty="0"/>
          </a:p>
          <a:p>
            <a:endParaRPr lang="en-US" sz="1200" dirty="0"/>
          </a:p>
        </p:txBody>
      </p:sp>
      <p:pic>
        <p:nvPicPr>
          <p:cNvPr id="7" name="Graphic 6" descr="Group">
            <a:extLst>
              <a:ext uri="{FF2B5EF4-FFF2-40B4-BE49-F238E27FC236}">
                <a16:creationId xmlns:a16="http://schemas.microsoft.com/office/drawing/2014/main" id="{A1C586A7-FE1A-4F81-B68D-0BA741FE80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71222" y="4963213"/>
            <a:ext cx="2520778" cy="2114243"/>
          </a:xfrm>
          <a:prstGeom prst="rect">
            <a:avLst/>
          </a:prstGeom>
        </p:spPr>
      </p:pic>
    </p:spTree>
    <p:extLst>
      <p:ext uri="{BB962C8B-B14F-4D97-AF65-F5344CB8AC3E}">
        <p14:creationId xmlns:p14="http://schemas.microsoft.com/office/powerpoint/2010/main" val="3064645628"/>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2307</Words>
  <Application>Microsoft Office PowerPoint</Application>
  <PresentationFormat>Widescreen</PresentationFormat>
  <Paragraphs>328</Paragraphs>
  <Slides>28</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Calibri</vt:lpstr>
      <vt:lpstr>Calibri Light</vt:lpstr>
      <vt:lpstr>Cambria</vt:lpstr>
      <vt:lpstr>Times New Roman</vt:lpstr>
      <vt:lpstr>Trebuchet MS</vt:lpstr>
      <vt:lpstr>Wingdings</vt:lpstr>
      <vt:lpstr>Wingdings 3</vt:lpstr>
      <vt:lpstr>2_Office Theme</vt:lpstr>
      <vt:lpstr>Facet</vt:lpstr>
      <vt:lpstr>PowerPoint Presentation</vt:lpstr>
      <vt:lpstr>Homeless Persons Health Project 115-A Coral St., Santa Cruz, CA 95060 831-454-2080; HPHPReferral@santacruzcounty.us  </vt:lpstr>
      <vt:lpstr>PowerPoint Presentation</vt:lpstr>
      <vt:lpstr>PowerPoint Presentation</vt:lpstr>
      <vt:lpstr>Housing Is Health </vt:lpstr>
      <vt:lpstr>Building Policies &amp; Procedures:</vt:lpstr>
      <vt:lpstr>Building Policies &amp; Procedures:  That fit your clinic and can be sustained </vt:lpstr>
      <vt:lpstr>MAT has transformed our clinics</vt:lpstr>
      <vt:lpstr>What Staff Do I need? </vt:lpstr>
      <vt:lpstr>What about prescribers or staff that don’t want to see these populations? </vt:lpstr>
      <vt:lpstr>PowerPoint Presentation</vt:lpstr>
      <vt:lpstr>PowerPoint Presentation</vt:lpstr>
      <vt:lpstr>MAT Workflow </vt:lpstr>
      <vt:lpstr>MAT Case Management Visits By Year and Clinic </vt:lpstr>
      <vt:lpstr>MAT Services </vt:lpstr>
      <vt:lpstr>MAT Workflow</vt:lpstr>
      <vt:lpstr>Program Requirements:</vt:lpstr>
      <vt:lpstr>Making A Transformation Groups</vt:lpstr>
      <vt:lpstr>PowerPoint Presentation</vt:lpstr>
      <vt:lpstr>Making A Transformation groups</vt:lpstr>
      <vt:lpstr>What ATSH Quarterly Data Tells Us </vt:lpstr>
      <vt:lpstr>Contingency Management</vt:lpstr>
      <vt:lpstr>Why Implement Outreach Teams?</vt:lpstr>
      <vt:lpstr>Outreach/ In-reach</vt:lpstr>
      <vt:lpstr>Effective Street Outreach </vt:lpstr>
      <vt:lpstr>PowerPoint Presentation</vt:lpstr>
      <vt:lpstr>Santa Cruz County Health Services Agency Primary Care Clinics MAT Team</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Joey Crottogini</dc:creator>
  <cp:lastModifiedBy>Joey Crottogini</cp:lastModifiedBy>
  <cp:revision>3</cp:revision>
  <dcterms:created xsi:type="dcterms:W3CDTF">2020-02-03T23:45:00Z</dcterms:created>
  <dcterms:modified xsi:type="dcterms:W3CDTF">2020-02-03T23:52:17Z</dcterms:modified>
</cp:coreProperties>
</file>