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6" r:id="rId1"/>
    <p:sldMasterId id="2147483687" r:id="rId2"/>
  </p:sldMasterIdLst>
  <p:notesMasterIdLst>
    <p:notesMasterId r:id="rId26"/>
  </p:notesMasterIdLst>
  <p:handoutMasterIdLst>
    <p:handoutMasterId r:id="rId27"/>
  </p:handoutMasterIdLst>
  <p:sldIdLst>
    <p:sldId id="259" r:id="rId3"/>
    <p:sldId id="260" r:id="rId4"/>
    <p:sldId id="288" r:id="rId5"/>
    <p:sldId id="261" r:id="rId6"/>
    <p:sldId id="262" r:id="rId7"/>
    <p:sldId id="264" r:id="rId8"/>
    <p:sldId id="265" r:id="rId9"/>
    <p:sldId id="278" r:id="rId10"/>
    <p:sldId id="279" r:id="rId11"/>
    <p:sldId id="266" r:id="rId12"/>
    <p:sldId id="267" r:id="rId13"/>
    <p:sldId id="268" r:id="rId14"/>
    <p:sldId id="269" r:id="rId15"/>
    <p:sldId id="270" r:id="rId16"/>
    <p:sldId id="271" r:id="rId17"/>
    <p:sldId id="281" r:id="rId18"/>
    <p:sldId id="284" r:id="rId19"/>
    <p:sldId id="285" r:id="rId20"/>
    <p:sldId id="287" r:id="rId21"/>
    <p:sldId id="286" r:id="rId22"/>
    <p:sldId id="282" r:id="rId23"/>
    <p:sldId id="276" r:id="rId24"/>
    <p:sldId id="277" r:id="rId25"/>
  </p:sldIdLst>
  <p:sldSz cx="9144000" cy="6858000" type="screen4x3"/>
  <p:notesSz cx="7023100" cy="93091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Untitled Section" id="{BECE4DB3-2FD9-4EC4-A1BE-6CD3A052680E}">
          <p14:sldIdLst>
            <p14:sldId id="259"/>
            <p14:sldId id="260"/>
            <p14:sldId id="288"/>
            <p14:sldId id="261"/>
            <p14:sldId id="262"/>
            <p14:sldId id="264"/>
            <p14:sldId id="265"/>
            <p14:sldId id="278"/>
            <p14:sldId id="279"/>
            <p14:sldId id="266"/>
            <p14:sldId id="267"/>
            <p14:sldId id="268"/>
            <p14:sldId id="269"/>
            <p14:sldId id="270"/>
            <p14:sldId id="271"/>
            <p14:sldId id="281"/>
            <p14:sldId id="284"/>
            <p14:sldId id="285"/>
            <p14:sldId id="287"/>
            <p14:sldId id="286"/>
            <p14:sldId id="282"/>
            <p14:sldId id="276"/>
            <p14:sldId id="277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F87DB"/>
    <a:srgbClr val="2A0E7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9637" autoAdjust="0"/>
    <p:restoredTop sz="80590" autoAdjust="0"/>
  </p:normalViewPr>
  <p:slideViewPr>
    <p:cSldViewPr>
      <p:cViewPr varScale="1">
        <p:scale>
          <a:sx n="94" d="100"/>
          <a:sy n="94" d="100"/>
        </p:scale>
        <p:origin x="1733" y="82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\\10.249.148.22\projects$\SUMMIT\Projects\TAPC\Site%20Visit\Data\All%20bupe%20encounters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areaChart>
        <c:grouping val="stacked"/>
        <c:varyColors val="0"/>
        <c:ser>
          <c:idx val="1"/>
          <c:order val="0"/>
          <c:tx>
            <c:strRef>
              <c:f>'[All bupe encounters.xlsx]graph'!$D$4</c:f>
              <c:strCache>
                <c:ptCount val="1"/>
                <c:pt idx="0">
                  <c:v>Individual Encounters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cat>
            <c:multiLvlStrRef>
              <c:f>'[All bupe encounters.xlsx]graph'!$A$5:$B$21</c:f>
              <c:multiLvlStrCache>
                <c:ptCount val="17"/>
                <c:lvl>
                  <c:pt idx="0">
                    <c:v>Jan</c:v>
                  </c:pt>
                  <c:pt idx="1">
                    <c:v>Feb</c:v>
                  </c:pt>
                  <c:pt idx="2">
                    <c:v>Mar</c:v>
                  </c:pt>
                  <c:pt idx="3">
                    <c:v>Apr</c:v>
                  </c:pt>
                  <c:pt idx="4">
                    <c:v>May</c:v>
                  </c:pt>
                  <c:pt idx="5">
                    <c:v>Jun</c:v>
                  </c:pt>
                  <c:pt idx="6">
                    <c:v>Jul</c:v>
                  </c:pt>
                  <c:pt idx="7">
                    <c:v>Aug</c:v>
                  </c:pt>
                  <c:pt idx="8">
                    <c:v>Sep</c:v>
                  </c:pt>
                  <c:pt idx="9">
                    <c:v>Oct</c:v>
                  </c:pt>
                  <c:pt idx="10">
                    <c:v>Nov</c:v>
                  </c:pt>
                  <c:pt idx="11">
                    <c:v>Dec</c:v>
                  </c:pt>
                  <c:pt idx="12">
                    <c:v>Jan</c:v>
                  </c:pt>
                  <c:pt idx="13">
                    <c:v>Feb</c:v>
                  </c:pt>
                  <c:pt idx="14">
                    <c:v>Mar</c:v>
                  </c:pt>
                  <c:pt idx="15">
                    <c:v>Apr</c:v>
                  </c:pt>
                  <c:pt idx="16">
                    <c:v>May</c:v>
                  </c:pt>
                </c:lvl>
                <c:lvl>
                  <c:pt idx="0">
                    <c:v>2018</c:v>
                  </c:pt>
                  <c:pt idx="12">
                    <c:v>2019</c:v>
                  </c:pt>
                </c:lvl>
              </c:multiLvlStrCache>
            </c:multiLvlStrRef>
          </c:cat>
          <c:val>
            <c:numRef>
              <c:f>'[All bupe encounters.xlsx]graph'!$D$5:$D$21</c:f>
              <c:numCache>
                <c:formatCode>General</c:formatCode>
                <c:ptCount val="17"/>
                <c:pt idx="0">
                  <c:v>84</c:v>
                </c:pt>
                <c:pt idx="1">
                  <c:v>63</c:v>
                </c:pt>
                <c:pt idx="2">
                  <c:v>75</c:v>
                </c:pt>
                <c:pt idx="3">
                  <c:v>87</c:v>
                </c:pt>
                <c:pt idx="4">
                  <c:v>81</c:v>
                </c:pt>
                <c:pt idx="5">
                  <c:v>76</c:v>
                </c:pt>
                <c:pt idx="6">
                  <c:v>78</c:v>
                </c:pt>
                <c:pt idx="7">
                  <c:v>84</c:v>
                </c:pt>
                <c:pt idx="8">
                  <c:v>68</c:v>
                </c:pt>
                <c:pt idx="9">
                  <c:v>92</c:v>
                </c:pt>
                <c:pt idx="10">
                  <c:v>88</c:v>
                </c:pt>
                <c:pt idx="11">
                  <c:v>73</c:v>
                </c:pt>
                <c:pt idx="12">
                  <c:v>105</c:v>
                </c:pt>
                <c:pt idx="13">
                  <c:v>120</c:v>
                </c:pt>
                <c:pt idx="14">
                  <c:v>124</c:v>
                </c:pt>
                <c:pt idx="15">
                  <c:v>138</c:v>
                </c:pt>
                <c:pt idx="16">
                  <c:v>159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2AF-4F02-A392-593F553325DE}"/>
            </c:ext>
          </c:extLst>
        </c:ser>
        <c:ser>
          <c:idx val="0"/>
          <c:order val="1"/>
          <c:tx>
            <c:strRef>
              <c:f>'[All bupe encounters.xlsx]graph'!$C$4</c:f>
              <c:strCache>
                <c:ptCount val="1"/>
                <c:pt idx="0">
                  <c:v>Shared Medical Visits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cat>
            <c:multiLvlStrRef>
              <c:f>'[All bupe encounters.xlsx]graph'!$A$5:$B$21</c:f>
              <c:multiLvlStrCache>
                <c:ptCount val="17"/>
                <c:lvl>
                  <c:pt idx="0">
                    <c:v>Jan</c:v>
                  </c:pt>
                  <c:pt idx="1">
                    <c:v>Feb</c:v>
                  </c:pt>
                  <c:pt idx="2">
                    <c:v>Mar</c:v>
                  </c:pt>
                  <c:pt idx="3">
                    <c:v>Apr</c:v>
                  </c:pt>
                  <c:pt idx="4">
                    <c:v>May</c:v>
                  </c:pt>
                  <c:pt idx="5">
                    <c:v>Jun</c:v>
                  </c:pt>
                  <c:pt idx="6">
                    <c:v>Jul</c:v>
                  </c:pt>
                  <c:pt idx="7">
                    <c:v>Aug</c:v>
                  </c:pt>
                  <c:pt idx="8">
                    <c:v>Sep</c:v>
                  </c:pt>
                  <c:pt idx="9">
                    <c:v>Oct</c:v>
                  </c:pt>
                  <c:pt idx="10">
                    <c:v>Nov</c:v>
                  </c:pt>
                  <c:pt idx="11">
                    <c:v>Dec</c:v>
                  </c:pt>
                  <c:pt idx="12">
                    <c:v>Jan</c:v>
                  </c:pt>
                  <c:pt idx="13">
                    <c:v>Feb</c:v>
                  </c:pt>
                  <c:pt idx="14">
                    <c:v>Mar</c:v>
                  </c:pt>
                  <c:pt idx="15">
                    <c:v>Apr</c:v>
                  </c:pt>
                  <c:pt idx="16">
                    <c:v>May</c:v>
                  </c:pt>
                </c:lvl>
                <c:lvl>
                  <c:pt idx="0">
                    <c:v>2018</c:v>
                  </c:pt>
                  <c:pt idx="12">
                    <c:v>2019</c:v>
                  </c:pt>
                </c:lvl>
              </c:multiLvlStrCache>
            </c:multiLvlStrRef>
          </c:cat>
          <c:val>
            <c:numRef>
              <c:f>'[All bupe encounters.xlsx]graph'!$C$5:$C$21</c:f>
              <c:numCache>
                <c:formatCode>General</c:formatCode>
                <c:ptCount val="17"/>
                <c:pt idx="1">
                  <c:v>19</c:v>
                </c:pt>
                <c:pt idx="2">
                  <c:v>35</c:v>
                </c:pt>
                <c:pt idx="3">
                  <c:v>32</c:v>
                </c:pt>
                <c:pt idx="4">
                  <c:v>42</c:v>
                </c:pt>
                <c:pt idx="5">
                  <c:v>34</c:v>
                </c:pt>
                <c:pt idx="6">
                  <c:v>46</c:v>
                </c:pt>
                <c:pt idx="7">
                  <c:v>52</c:v>
                </c:pt>
                <c:pt idx="8">
                  <c:v>45</c:v>
                </c:pt>
                <c:pt idx="9">
                  <c:v>43</c:v>
                </c:pt>
                <c:pt idx="10">
                  <c:v>42</c:v>
                </c:pt>
                <c:pt idx="11">
                  <c:v>43</c:v>
                </c:pt>
                <c:pt idx="12">
                  <c:v>49</c:v>
                </c:pt>
                <c:pt idx="13">
                  <c:v>51</c:v>
                </c:pt>
                <c:pt idx="14">
                  <c:v>58</c:v>
                </c:pt>
                <c:pt idx="15">
                  <c:v>64</c:v>
                </c:pt>
                <c:pt idx="16">
                  <c:v>65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E2AF-4F02-A392-593F553325D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118357616"/>
        <c:axId val="1118355952"/>
      </c:areaChart>
      <c:catAx>
        <c:axId val="111835761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118355952"/>
        <c:crosses val="autoZero"/>
        <c:auto val="1"/>
        <c:lblAlgn val="ctr"/>
        <c:lblOffset val="100"/>
        <c:noMultiLvlLbl val="0"/>
      </c:catAx>
      <c:valAx>
        <c:axId val="111835595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32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3200" dirty="0"/>
                  <a:t># of Encounters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32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118357616"/>
        <c:crosses val="autoZero"/>
        <c:crossBetween val="midCat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zero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7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18/5/colors/Iconchunking_coloredoutline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5C0B14E-AEA6-48D3-A387-ED4A3A3BF840}" type="doc">
      <dgm:prSet loTypeId="urn:microsoft.com/office/officeart/2016/7/layout/AccentHomeChevronProcess" loCatId="process" qsTypeId="urn:microsoft.com/office/officeart/2005/8/quickstyle/simple1" qsCatId="simple" csTypeId="urn:microsoft.com/office/officeart/2018/5/colors/Iconchunking_coloredoutline_colorful1" csCatId="colorful" phldr="1"/>
      <dgm:spPr/>
      <dgm:t>
        <a:bodyPr/>
        <a:lstStyle/>
        <a:p>
          <a:endParaRPr lang="en-US"/>
        </a:p>
      </dgm:t>
    </dgm:pt>
    <dgm:pt modelId="{AACEAFD5-63CF-4AFC-B46F-BE086C5D447C}">
      <dgm:prSet phldrT="[Text]"/>
      <dgm:spPr>
        <a:solidFill>
          <a:schemeClr val="accent1"/>
        </a:solidFill>
        <a:ln>
          <a:solidFill>
            <a:schemeClr val="accent1"/>
          </a:solidFill>
        </a:ln>
      </dgm:spPr>
      <dgm:t>
        <a:bodyPr/>
        <a:lstStyle/>
        <a:p>
          <a:r>
            <a:rPr lang="en-US" b="1" dirty="0" smtClean="0">
              <a:effectLst>
                <a:outerShdw blurRad="50800" dist="38100" dir="2700000" algn="tl" rotWithShape="0">
                  <a:schemeClr val="tx1">
                    <a:alpha val="50000"/>
                  </a:schemeClr>
                </a:outerShdw>
              </a:effectLst>
              <a:latin typeface="+mj-lt"/>
            </a:rPr>
            <a:t>Patient Screens Positive at visit</a:t>
          </a:r>
          <a:endParaRPr lang="en-US" b="1" dirty="0">
            <a:effectLst>
              <a:outerShdw blurRad="50800" dist="38100" dir="2700000" algn="tl" rotWithShape="0">
                <a:schemeClr val="tx1">
                  <a:alpha val="50000"/>
                </a:schemeClr>
              </a:outerShdw>
            </a:effectLst>
            <a:latin typeface="+mj-lt"/>
          </a:endParaRPr>
        </a:p>
      </dgm:t>
    </dgm:pt>
    <dgm:pt modelId="{7A0BD8EC-BB4A-4912-A54E-6F39B681264E}" type="parTrans" cxnId="{AE101ABC-7EA3-4444-A576-8AB15A371C84}">
      <dgm:prSet/>
      <dgm:spPr/>
      <dgm:t>
        <a:bodyPr/>
        <a:lstStyle/>
        <a:p>
          <a:endParaRPr lang="en-US"/>
        </a:p>
      </dgm:t>
    </dgm:pt>
    <dgm:pt modelId="{7A8D4B4D-06E9-4958-810D-A6226B6AC588}" type="sibTrans" cxnId="{AE101ABC-7EA3-4444-A576-8AB15A371C84}">
      <dgm:prSet/>
      <dgm:spPr/>
      <dgm:t>
        <a:bodyPr/>
        <a:lstStyle/>
        <a:p>
          <a:endParaRPr lang="en-US"/>
        </a:p>
      </dgm:t>
    </dgm:pt>
    <dgm:pt modelId="{349299C9-846E-4827-813A-349CCCE20782}">
      <dgm:prSet phldrT="[Text]" custT="1"/>
      <dgm:spPr/>
      <dgm:t>
        <a:bodyPr lIns="108000" tIns="648000" rIns="288000" anchor="t" anchorCtr="0"/>
        <a:lstStyle/>
        <a:p>
          <a:pPr>
            <a:lnSpc>
              <a:spcPts val="1500"/>
            </a:lnSpc>
            <a:spcAft>
              <a:spcPts val="0"/>
            </a:spcAft>
          </a:pPr>
          <a:endParaRPr lang="en-US" sz="1600" dirty="0">
            <a:solidFill>
              <a:schemeClr val="tx1">
                <a:lumMod val="95000"/>
                <a:lumOff val="5000"/>
              </a:schemeClr>
            </a:solidFill>
          </a:endParaRPr>
        </a:p>
      </dgm:t>
    </dgm:pt>
    <dgm:pt modelId="{AEA27547-B9ED-4994-BD27-04EC297EF367}" type="parTrans" cxnId="{0EFA3039-6828-403C-9445-4359BA6645E6}">
      <dgm:prSet/>
      <dgm:spPr/>
      <dgm:t>
        <a:bodyPr/>
        <a:lstStyle/>
        <a:p>
          <a:endParaRPr lang="en-US"/>
        </a:p>
      </dgm:t>
    </dgm:pt>
    <dgm:pt modelId="{9D819F52-ACA0-4B08-8256-DF6BD8FA3A0B}" type="sibTrans" cxnId="{0EFA3039-6828-403C-9445-4359BA6645E6}">
      <dgm:prSet/>
      <dgm:spPr/>
      <dgm:t>
        <a:bodyPr/>
        <a:lstStyle/>
        <a:p>
          <a:endParaRPr lang="en-US"/>
        </a:p>
      </dgm:t>
    </dgm:pt>
    <dgm:pt modelId="{5D70EFF5-8B31-4A1F-AE44-51E4CF0013EB}">
      <dgm:prSet phldrT="[Text]" custT="1"/>
      <dgm:spPr/>
      <dgm:t>
        <a:bodyPr lIns="108000" tIns="648000" rIns="288000" anchor="t" anchorCtr="0"/>
        <a:lstStyle/>
        <a:p>
          <a:pPr>
            <a:lnSpc>
              <a:spcPts val="1500"/>
            </a:lnSpc>
          </a:pPr>
          <a:endParaRPr lang="en-US" sz="1200" dirty="0">
            <a:solidFill>
              <a:schemeClr val="tx2"/>
            </a:solidFill>
          </a:endParaRPr>
        </a:p>
      </dgm:t>
    </dgm:pt>
    <dgm:pt modelId="{96C720A0-FEEF-48D1-8DF6-ABA03C304822}" type="parTrans" cxnId="{E97FF64F-8020-497E-AE7D-2395DDA4560D}">
      <dgm:prSet/>
      <dgm:spPr/>
      <dgm:t>
        <a:bodyPr/>
        <a:lstStyle/>
        <a:p>
          <a:endParaRPr lang="en-US"/>
        </a:p>
      </dgm:t>
    </dgm:pt>
    <dgm:pt modelId="{B6A59CDE-18AD-4553-B6C5-FF001A8E8510}" type="sibTrans" cxnId="{E97FF64F-8020-497E-AE7D-2395DDA4560D}">
      <dgm:prSet/>
      <dgm:spPr/>
      <dgm:t>
        <a:bodyPr/>
        <a:lstStyle/>
        <a:p>
          <a:endParaRPr lang="en-US"/>
        </a:p>
      </dgm:t>
    </dgm:pt>
    <dgm:pt modelId="{D71FC021-6A65-44D1-95B9-0E6C89079866}">
      <dgm:prSet phldrT="[Text]"/>
      <dgm:spPr>
        <a:solidFill>
          <a:schemeClr val="accent3"/>
        </a:solidFill>
        <a:ln>
          <a:solidFill>
            <a:schemeClr val="accent3"/>
          </a:solidFill>
        </a:ln>
      </dgm:spPr>
      <dgm:t>
        <a:bodyPr/>
        <a:lstStyle/>
        <a:p>
          <a:r>
            <a:rPr lang="en-US" b="1" dirty="0" smtClean="0">
              <a:effectLst>
                <a:outerShdw blurRad="50800" dist="38100" dir="2700000" algn="tl" rotWithShape="0">
                  <a:schemeClr val="tx1">
                    <a:alpha val="50000"/>
                  </a:schemeClr>
                </a:outerShdw>
              </a:effectLst>
              <a:latin typeface="+mj-lt"/>
            </a:rPr>
            <a:t>Behavioral Health On-Call</a:t>
          </a:r>
          <a:endParaRPr lang="en-US" b="1" dirty="0">
            <a:effectLst>
              <a:outerShdw blurRad="50800" dist="38100" dir="2700000" algn="tl" rotWithShape="0">
                <a:schemeClr val="tx1">
                  <a:alpha val="50000"/>
                </a:schemeClr>
              </a:outerShdw>
            </a:effectLst>
            <a:latin typeface="+mj-lt"/>
          </a:endParaRPr>
        </a:p>
      </dgm:t>
    </dgm:pt>
    <dgm:pt modelId="{862AAE39-3AAD-40E3-BA20-90187BD73242}" type="parTrans" cxnId="{53239C96-427C-420B-95DC-546F3B30ED65}">
      <dgm:prSet/>
      <dgm:spPr/>
      <dgm:t>
        <a:bodyPr/>
        <a:lstStyle/>
        <a:p>
          <a:endParaRPr lang="en-US"/>
        </a:p>
      </dgm:t>
    </dgm:pt>
    <dgm:pt modelId="{9B090D9D-470E-46E2-AABB-0368A52481AA}" type="sibTrans" cxnId="{53239C96-427C-420B-95DC-546F3B30ED65}">
      <dgm:prSet/>
      <dgm:spPr/>
      <dgm:t>
        <a:bodyPr/>
        <a:lstStyle/>
        <a:p>
          <a:endParaRPr lang="en-US"/>
        </a:p>
      </dgm:t>
    </dgm:pt>
    <dgm:pt modelId="{4A6BB192-9983-4F48-BBC5-6E384EED7EC5}">
      <dgm:prSet phldrT="[Text]" custT="1"/>
      <dgm:spPr/>
      <dgm:t>
        <a:bodyPr lIns="108000" tIns="648000" rIns="288000" anchor="t" anchorCtr="0"/>
        <a:lstStyle/>
        <a:p>
          <a:pPr>
            <a:lnSpc>
              <a:spcPts val="1500"/>
            </a:lnSpc>
          </a:pPr>
          <a:endParaRPr lang="en-US" sz="1200" dirty="0">
            <a:solidFill>
              <a:schemeClr val="tx2"/>
            </a:solidFill>
          </a:endParaRPr>
        </a:p>
      </dgm:t>
    </dgm:pt>
    <dgm:pt modelId="{230A6E4A-6CED-4DC0-AEFE-6859FE07B658}" type="parTrans" cxnId="{E3115EEA-DE9C-4F06-B8B3-BEB263D5F2B1}">
      <dgm:prSet/>
      <dgm:spPr/>
      <dgm:t>
        <a:bodyPr/>
        <a:lstStyle/>
        <a:p>
          <a:endParaRPr lang="en-US"/>
        </a:p>
      </dgm:t>
    </dgm:pt>
    <dgm:pt modelId="{0B568EC2-5D2A-4B00-8047-B7832F245B44}" type="sibTrans" cxnId="{E3115EEA-DE9C-4F06-B8B3-BEB263D5F2B1}">
      <dgm:prSet/>
      <dgm:spPr/>
      <dgm:t>
        <a:bodyPr/>
        <a:lstStyle/>
        <a:p>
          <a:endParaRPr lang="en-US"/>
        </a:p>
      </dgm:t>
    </dgm:pt>
    <dgm:pt modelId="{D07AD3FD-84FF-467E-9693-752776549C61}">
      <dgm:prSet phldrT="[Text]"/>
      <dgm:spPr>
        <a:solidFill>
          <a:schemeClr val="accent2"/>
        </a:solidFill>
        <a:ln>
          <a:solidFill>
            <a:schemeClr val="accent2"/>
          </a:solidFill>
        </a:ln>
      </dgm:spPr>
      <dgm:t>
        <a:bodyPr/>
        <a:lstStyle/>
        <a:p>
          <a:r>
            <a:rPr lang="en-US" b="1" dirty="0" smtClean="0">
              <a:effectLst>
                <a:outerShdw blurRad="50800" dist="38100" dir="2700000" algn="tl" rotWithShape="0">
                  <a:schemeClr val="tx1">
                    <a:alpha val="50000"/>
                  </a:schemeClr>
                </a:outerShdw>
              </a:effectLst>
              <a:latin typeface="+mj-lt"/>
            </a:rPr>
            <a:t>Patient Assessed for SUD services</a:t>
          </a:r>
          <a:endParaRPr lang="en-US" b="1" dirty="0">
            <a:effectLst>
              <a:outerShdw blurRad="50800" dist="38100" dir="2700000" algn="tl" rotWithShape="0">
                <a:schemeClr val="tx1">
                  <a:alpha val="50000"/>
                </a:schemeClr>
              </a:outerShdw>
            </a:effectLst>
            <a:latin typeface="+mj-lt"/>
          </a:endParaRPr>
        </a:p>
      </dgm:t>
    </dgm:pt>
    <dgm:pt modelId="{A8C9B7A9-BC2A-4753-B7F0-F2E361D95520}" type="sibTrans" cxnId="{55492768-9A5E-4F74-AC7C-959C5C24EFD3}">
      <dgm:prSet/>
      <dgm:spPr/>
      <dgm:t>
        <a:bodyPr/>
        <a:lstStyle/>
        <a:p>
          <a:endParaRPr lang="en-US"/>
        </a:p>
      </dgm:t>
    </dgm:pt>
    <dgm:pt modelId="{7B691773-F524-4FAD-A272-BDF0B0C4370A}" type="parTrans" cxnId="{55492768-9A5E-4F74-AC7C-959C5C24EFD3}">
      <dgm:prSet/>
      <dgm:spPr/>
      <dgm:t>
        <a:bodyPr/>
        <a:lstStyle/>
        <a:p>
          <a:endParaRPr lang="en-US"/>
        </a:p>
      </dgm:t>
    </dgm:pt>
    <dgm:pt modelId="{32CCB050-072A-41BF-BE1B-388CF53E5629}">
      <dgm:prSet/>
      <dgm:spPr>
        <a:solidFill>
          <a:schemeClr val="accent4"/>
        </a:solidFill>
        <a:ln>
          <a:solidFill>
            <a:schemeClr val="accent4"/>
          </a:solidFill>
        </a:ln>
      </dgm:spPr>
      <dgm:t>
        <a:bodyPr/>
        <a:lstStyle/>
        <a:p>
          <a:r>
            <a:rPr lang="en-US" b="1" dirty="0" smtClean="0">
              <a:effectLst>
                <a:outerShdw blurRad="50800" dist="38100" dir="2700000" algn="tl" rotWithShape="0">
                  <a:schemeClr val="tx1">
                    <a:alpha val="50000"/>
                  </a:schemeClr>
                </a:outerShdw>
              </a:effectLst>
              <a:latin typeface="+mj-lt"/>
            </a:rPr>
            <a:t>SUMMIT Intake</a:t>
          </a:r>
          <a:endParaRPr lang="ru-RU" b="1" dirty="0">
            <a:effectLst>
              <a:outerShdw blurRad="50800" dist="38100" dir="2700000" algn="tl" rotWithShape="0">
                <a:schemeClr val="tx1">
                  <a:alpha val="50000"/>
                </a:schemeClr>
              </a:outerShdw>
            </a:effectLst>
            <a:latin typeface="+mj-lt"/>
          </a:endParaRPr>
        </a:p>
      </dgm:t>
    </dgm:pt>
    <dgm:pt modelId="{B301371B-A53D-4B79-8B8D-7B304894442B}" type="parTrans" cxnId="{042E0AE1-6450-410A-B96E-AFBADB139BEA}">
      <dgm:prSet/>
      <dgm:spPr/>
      <dgm:t>
        <a:bodyPr/>
        <a:lstStyle/>
        <a:p>
          <a:endParaRPr lang="ru-RU"/>
        </a:p>
      </dgm:t>
    </dgm:pt>
    <dgm:pt modelId="{BF05D8EE-4413-4737-8721-DAF10D6CAB04}" type="sibTrans" cxnId="{042E0AE1-6450-410A-B96E-AFBADB139BEA}">
      <dgm:prSet/>
      <dgm:spPr/>
      <dgm:t>
        <a:bodyPr/>
        <a:lstStyle/>
        <a:p>
          <a:endParaRPr lang="ru-RU"/>
        </a:p>
      </dgm:t>
    </dgm:pt>
    <dgm:pt modelId="{9E838AE2-4659-4603-ABC8-58DF4222C0D4}">
      <dgm:prSet/>
      <dgm:spPr>
        <a:solidFill>
          <a:schemeClr val="accent5"/>
        </a:solidFill>
        <a:ln>
          <a:solidFill>
            <a:schemeClr val="accent5"/>
          </a:solidFill>
        </a:ln>
      </dgm:spPr>
      <dgm:t>
        <a:bodyPr/>
        <a:lstStyle/>
        <a:p>
          <a:r>
            <a:rPr lang="en-US" b="1" dirty="0" smtClean="0">
              <a:effectLst>
                <a:outerShdw blurRad="50800" dist="38100" dir="2700000" algn="tl" rotWithShape="0">
                  <a:schemeClr val="tx1">
                    <a:alpha val="50000"/>
                  </a:schemeClr>
                </a:outerShdw>
              </a:effectLst>
              <a:latin typeface="+mj-lt"/>
            </a:rPr>
            <a:t>Maintenance</a:t>
          </a:r>
          <a:endParaRPr lang="ru-RU" b="1" dirty="0">
            <a:effectLst>
              <a:outerShdw blurRad="50800" dist="38100" dir="2700000" algn="tl" rotWithShape="0">
                <a:schemeClr val="tx1">
                  <a:alpha val="50000"/>
                </a:schemeClr>
              </a:outerShdw>
            </a:effectLst>
            <a:latin typeface="+mj-lt"/>
          </a:endParaRPr>
        </a:p>
      </dgm:t>
    </dgm:pt>
    <dgm:pt modelId="{5FC53805-9431-4BC8-ADB9-DABF59DE31C7}" type="parTrans" cxnId="{CF54291C-AAFD-4FA4-9A16-20CE892BA907}">
      <dgm:prSet/>
      <dgm:spPr/>
      <dgm:t>
        <a:bodyPr/>
        <a:lstStyle/>
        <a:p>
          <a:endParaRPr lang="ru-RU"/>
        </a:p>
      </dgm:t>
    </dgm:pt>
    <dgm:pt modelId="{61F1BCD3-232D-4C03-B56C-182BCB6108CD}" type="sibTrans" cxnId="{CF54291C-AAFD-4FA4-9A16-20CE892BA907}">
      <dgm:prSet/>
      <dgm:spPr/>
      <dgm:t>
        <a:bodyPr/>
        <a:lstStyle/>
        <a:p>
          <a:endParaRPr lang="ru-RU"/>
        </a:p>
      </dgm:t>
    </dgm:pt>
    <dgm:pt modelId="{C8E903CE-0CFD-4D68-A857-80E14557005E}">
      <dgm:prSet custT="1"/>
      <dgm:spPr/>
      <dgm:t>
        <a:bodyPr lIns="108000" tIns="648000" rIns="288000" anchor="t" anchorCtr="0"/>
        <a:lstStyle/>
        <a:p>
          <a:pPr marL="0" lvl="0" indent="0" algn="l" defTabSz="533400">
            <a:lnSpc>
              <a:spcPts val="1500"/>
            </a:lnSpc>
            <a:spcBef>
              <a:spcPct val="0"/>
            </a:spcBef>
            <a:spcAft>
              <a:spcPts val="0"/>
            </a:spcAft>
            <a:buNone/>
          </a:pPr>
          <a:endParaRPr lang="en-US" sz="1200" kern="1200" dirty="0">
            <a:solidFill>
              <a:srgbClr val="666666"/>
            </a:solidFill>
            <a:latin typeface="+mn-lt"/>
            <a:ea typeface="+mn-ea"/>
            <a:cs typeface="+mn-cs"/>
          </a:endParaRPr>
        </a:p>
      </dgm:t>
    </dgm:pt>
    <dgm:pt modelId="{D5890537-0D77-4DA1-A100-62C393623468}" type="parTrans" cxnId="{17BD67AD-4331-49EC-BC4A-29404E891597}">
      <dgm:prSet/>
      <dgm:spPr/>
      <dgm:t>
        <a:bodyPr/>
        <a:lstStyle/>
        <a:p>
          <a:endParaRPr lang="en-US"/>
        </a:p>
      </dgm:t>
    </dgm:pt>
    <dgm:pt modelId="{862799CE-00F4-4DD6-894E-A487503F8DE6}" type="sibTrans" cxnId="{17BD67AD-4331-49EC-BC4A-29404E891597}">
      <dgm:prSet/>
      <dgm:spPr/>
      <dgm:t>
        <a:bodyPr/>
        <a:lstStyle/>
        <a:p>
          <a:endParaRPr lang="en-US"/>
        </a:p>
      </dgm:t>
    </dgm:pt>
    <dgm:pt modelId="{594BF422-752C-42F3-A230-3D0E6AE9A886}" type="pres">
      <dgm:prSet presAssocID="{55C0B14E-AEA6-48D3-A387-ED4A3A3BF840}" presName="Name0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F6A1B9E0-4B4A-47A4-A011-67526CEEA770}" type="pres">
      <dgm:prSet presAssocID="{AACEAFD5-63CF-4AFC-B46F-BE086C5D447C}" presName="composite" presStyleCnt="0"/>
      <dgm:spPr/>
    </dgm:pt>
    <dgm:pt modelId="{FA4E6E73-A3C8-4495-927B-8AADA5A74297}" type="pres">
      <dgm:prSet presAssocID="{AACEAFD5-63CF-4AFC-B46F-BE086C5D447C}" presName="L" presStyleLbl="solidFgAcc1" presStyleIdx="0" presStyleCnt="5">
        <dgm:presLayoutVars>
          <dgm:chMax val="0"/>
          <dgm:chPref val="0"/>
        </dgm:presLayoutVars>
      </dgm:prSet>
      <dgm:spPr>
        <a:ln>
          <a:solidFill>
            <a:schemeClr val="accent1"/>
          </a:solidFill>
        </a:ln>
      </dgm:spPr>
    </dgm:pt>
    <dgm:pt modelId="{CA3A6A4E-2D39-41D2-A6B1-B590D0C452D2}" type="pres">
      <dgm:prSet presAssocID="{AACEAFD5-63CF-4AFC-B46F-BE086C5D447C}" presName="parTx" presStyleLbl="alignNode1" presStyleIdx="0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10D7AA7-A541-4507-BE7F-36CCF210089F}" type="pres">
      <dgm:prSet presAssocID="{AACEAFD5-63CF-4AFC-B46F-BE086C5D447C}" presName="desTx" presStyleLbl="revTx" presStyleIdx="0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F7CDD44-32F1-4759-861F-8DABEBBA8D89}" type="pres">
      <dgm:prSet presAssocID="{AACEAFD5-63CF-4AFC-B46F-BE086C5D447C}" presName="EmptyPlaceHolder" presStyleCnt="0"/>
      <dgm:spPr/>
    </dgm:pt>
    <dgm:pt modelId="{C9A9B9EA-6A1D-4A13-9C7F-C112F25D2888}" type="pres">
      <dgm:prSet presAssocID="{7A8D4B4D-06E9-4958-810D-A6226B6AC588}" presName="space" presStyleCnt="0"/>
      <dgm:spPr/>
    </dgm:pt>
    <dgm:pt modelId="{EC37843F-14A6-4E20-B7AE-2B086A8F5F45}" type="pres">
      <dgm:prSet presAssocID="{D07AD3FD-84FF-467E-9693-752776549C61}" presName="composite" presStyleCnt="0"/>
      <dgm:spPr/>
    </dgm:pt>
    <dgm:pt modelId="{E41E7729-FD3F-426D-804C-45BD60BD762D}" type="pres">
      <dgm:prSet presAssocID="{D07AD3FD-84FF-467E-9693-752776549C61}" presName="L" presStyleLbl="solidFgAcc1" presStyleIdx="1" presStyleCnt="5">
        <dgm:presLayoutVars>
          <dgm:chMax val="0"/>
          <dgm:chPref val="0"/>
        </dgm:presLayoutVars>
      </dgm:prSet>
      <dgm:spPr>
        <a:ln>
          <a:solidFill>
            <a:schemeClr val="accent2"/>
          </a:solidFill>
        </a:ln>
      </dgm:spPr>
    </dgm:pt>
    <dgm:pt modelId="{6C46E586-0364-4C52-98F9-74A7ACD803D1}" type="pres">
      <dgm:prSet presAssocID="{D07AD3FD-84FF-467E-9693-752776549C61}" presName="parTx" presStyleLbl="alignNode1" presStyleIdx="1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E07F9E4-149C-4A89-848F-4ABDD305F0C5}" type="pres">
      <dgm:prSet presAssocID="{D07AD3FD-84FF-467E-9693-752776549C61}" presName="desTx" presStyleLbl="revTx" presStyleIdx="1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928FCAD-BE3F-45AC-93A5-FD98F8A50E00}" type="pres">
      <dgm:prSet presAssocID="{D07AD3FD-84FF-467E-9693-752776549C61}" presName="EmptyPlaceHolder" presStyleCnt="0"/>
      <dgm:spPr/>
    </dgm:pt>
    <dgm:pt modelId="{C2DF8D93-19C7-4E07-BCAF-9FAAB62C8CF2}" type="pres">
      <dgm:prSet presAssocID="{A8C9B7A9-BC2A-4753-B7F0-F2E361D95520}" presName="space" presStyleCnt="0"/>
      <dgm:spPr/>
    </dgm:pt>
    <dgm:pt modelId="{86E313B1-36D3-44D7-907E-22A08CB8E9CC}" type="pres">
      <dgm:prSet presAssocID="{D71FC021-6A65-44D1-95B9-0E6C89079866}" presName="composite" presStyleCnt="0"/>
      <dgm:spPr/>
    </dgm:pt>
    <dgm:pt modelId="{473F2067-7126-4D56-A328-5A8CFD3D8D52}" type="pres">
      <dgm:prSet presAssocID="{D71FC021-6A65-44D1-95B9-0E6C89079866}" presName="L" presStyleLbl="solidFgAcc1" presStyleIdx="2" presStyleCnt="5">
        <dgm:presLayoutVars>
          <dgm:chMax val="0"/>
          <dgm:chPref val="0"/>
        </dgm:presLayoutVars>
      </dgm:prSet>
      <dgm:spPr>
        <a:ln>
          <a:solidFill>
            <a:schemeClr val="accent3"/>
          </a:solidFill>
        </a:ln>
      </dgm:spPr>
    </dgm:pt>
    <dgm:pt modelId="{7A0B5EFC-88FB-4ED5-994F-D5F6584C2293}" type="pres">
      <dgm:prSet presAssocID="{D71FC021-6A65-44D1-95B9-0E6C89079866}" presName="parTx" presStyleLbl="alignNode1" presStyleIdx="2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D7B29F2-0D66-4B4B-BC8A-82DA23575305}" type="pres">
      <dgm:prSet presAssocID="{D71FC021-6A65-44D1-95B9-0E6C89079866}" presName="desTx" presStyleLbl="revTx" presStyleIdx="2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ABAA172-7B81-4C6B-BCF2-4572322515C5}" type="pres">
      <dgm:prSet presAssocID="{D71FC021-6A65-44D1-95B9-0E6C89079866}" presName="EmptyPlaceHolder" presStyleCnt="0"/>
      <dgm:spPr/>
    </dgm:pt>
    <dgm:pt modelId="{F5592489-4EC4-4CD3-8C9F-861313656D99}" type="pres">
      <dgm:prSet presAssocID="{9B090D9D-470E-46E2-AABB-0368A52481AA}" presName="space" presStyleCnt="0"/>
      <dgm:spPr/>
    </dgm:pt>
    <dgm:pt modelId="{62262EA1-D674-4DE8-B444-FEC3F6748520}" type="pres">
      <dgm:prSet presAssocID="{32CCB050-072A-41BF-BE1B-388CF53E5629}" presName="composite" presStyleCnt="0"/>
      <dgm:spPr/>
    </dgm:pt>
    <dgm:pt modelId="{7BF6E820-C6E3-4E2C-BB23-ADF9AD641C6B}" type="pres">
      <dgm:prSet presAssocID="{32CCB050-072A-41BF-BE1B-388CF53E5629}" presName="L" presStyleLbl="solidFgAcc1" presStyleIdx="3" presStyleCnt="5">
        <dgm:presLayoutVars>
          <dgm:chMax val="0"/>
          <dgm:chPref val="0"/>
        </dgm:presLayoutVars>
      </dgm:prSet>
      <dgm:spPr>
        <a:ln>
          <a:solidFill>
            <a:schemeClr val="accent4"/>
          </a:solidFill>
        </a:ln>
      </dgm:spPr>
    </dgm:pt>
    <dgm:pt modelId="{B8046455-4EBB-40A8-838B-B584850A8B8E}" type="pres">
      <dgm:prSet presAssocID="{32CCB050-072A-41BF-BE1B-388CF53E5629}" presName="parTx" presStyleLbl="alignNode1" presStyleIdx="3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D84544C-5924-422B-9546-A86AE4927E4C}" type="pres">
      <dgm:prSet presAssocID="{32CCB050-072A-41BF-BE1B-388CF53E5629}" presName="desTx" presStyleLbl="revTx" presStyleIdx="3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D05E404-1B63-4FC9-A7B8-277860DEBCD0}" type="pres">
      <dgm:prSet presAssocID="{32CCB050-072A-41BF-BE1B-388CF53E5629}" presName="EmptyPlaceHolder" presStyleCnt="0"/>
      <dgm:spPr/>
    </dgm:pt>
    <dgm:pt modelId="{AB144E95-E2AA-430B-870C-A44D04CCB5A8}" type="pres">
      <dgm:prSet presAssocID="{BF05D8EE-4413-4737-8721-DAF10D6CAB04}" presName="space" presStyleCnt="0"/>
      <dgm:spPr/>
    </dgm:pt>
    <dgm:pt modelId="{D0A9E9B9-B6D2-49AA-91D6-7CE223E637D0}" type="pres">
      <dgm:prSet presAssocID="{9E838AE2-4659-4603-ABC8-58DF4222C0D4}" presName="composite" presStyleCnt="0"/>
      <dgm:spPr/>
    </dgm:pt>
    <dgm:pt modelId="{0EE416CF-D8AE-41BD-BF35-9148040E1274}" type="pres">
      <dgm:prSet presAssocID="{9E838AE2-4659-4603-ABC8-58DF4222C0D4}" presName="L" presStyleLbl="solidFgAcc1" presStyleIdx="4" presStyleCnt="5">
        <dgm:presLayoutVars>
          <dgm:chMax val="0"/>
          <dgm:chPref val="0"/>
        </dgm:presLayoutVars>
      </dgm:prSet>
      <dgm:spPr>
        <a:ln>
          <a:solidFill>
            <a:schemeClr val="accent5"/>
          </a:solidFill>
        </a:ln>
      </dgm:spPr>
    </dgm:pt>
    <dgm:pt modelId="{559A9A18-D6AE-4459-8C7F-A17CAB50744A}" type="pres">
      <dgm:prSet presAssocID="{9E838AE2-4659-4603-ABC8-58DF4222C0D4}" presName="parTx" presStyleLbl="alignNode1" presStyleIdx="4" presStyleCnt="5" custLinFactNeighborX="1941" custLinFactNeighborY="-85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F54B493-FCA8-4A1F-A2B1-FCB26CA9C396}" type="pres">
      <dgm:prSet presAssocID="{9E838AE2-4659-4603-ABC8-58DF4222C0D4}" presName="desTx" presStyleLbl="revTx" presStyleIdx="4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73F5E39-8993-4D6C-9D92-8E8F41E329B8}" type="pres">
      <dgm:prSet presAssocID="{9E838AE2-4659-4603-ABC8-58DF4222C0D4}" presName="EmptyPlaceHolder" presStyleCnt="0"/>
      <dgm:spPr/>
    </dgm:pt>
  </dgm:ptLst>
  <dgm:cxnLst>
    <dgm:cxn modelId="{10122CFA-F2C6-4519-A06A-6ABCC8B80C59}" type="presOf" srcId="{32CCB050-072A-41BF-BE1B-388CF53E5629}" destId="{B8046455-4EBB-40A8-838B-B584850A8B8E}" srcOrd="0" destOrd="0" presId="urn:microsoft.com/office/officeart/2016/7/layout/AccentHomeChevronProcess"/>
    <dgm:cxn modelId="{665C05C7-3CB0-428C-B457-E59A0AF60DA1}" type="presOf" srcId="{D07AD3FD-84FF-467E-9693-752776549C61}" destId="{6C46E586-0364-4C52-98F9-74A7ACD803D1}" srcOrd="0" destOrd="0" presId="urn:microsoft.com/office/officeart/2016/7/layout/AccentHomeChevronProcess"/>
    <dgm:cxn modelId="{6CDEA839-6538-453E-9113-58ECC65280CB}" type="presOf" srcId="{AACEAFD5-63CF-4AFC-B46F-BE086C5D447C}" destId="{CA3A6A4E-2D39-41D2-A6B1-B590D0C452D2}" srcOrd="0" destOrd="0" presId="urn:microsoft.com/office/officeart/2016/7/layout/AccentHomeChevronProcess"/>
    <dgm:cxn modelId="{61E56288-5A92-4019-989A-398C8EA8A844}" type="presOf" srcId="{4A6BB192-9983-4F48-BBC5-6E384EED7EC5}" destId="{FD7B29F2-0D66-4B4B-BC8A-82DA23575305}" srcOrd="0" destOrd="0" presId="urn:microsoft.com/office/officeart/2016/7/layout/AccentHomeChevronProcess"/>
    <dgm:cxn modelId="{AE101ABC-7EA3-4444-A576-8AB15A371C84}" srcId="{55C0B14E-AEA6-48D3-A387-ED4A3A3BF840}" destId="{AACEAFD5-63CF-4AFC-B46F-BE086C5D447C}" srcOrd="0" destOrd="0" parTransId="{7A0BD8EC-BB4A-4912-A54E-6F39B681264E}" sibTransId="{7A8D4B4D-06E9-4958-810D-A6226B6AC588}"/>
    <dgm:cxn modelId="{F23BFC27-EEA1-48DD-A68B-3C9BF1AE455D}" type="presOf" srcId="{349299C9-846E-4827-813A-349CCCE20782}" destId="{810D7AA7-A541-4507-BE7F-36CCF210089F}" srcOrd="0" destOrd="0" presId="urn:microsoft.com/office/officeart/2016/7/layout/AccentHomeChevronProcess"/>
    <dgm:cxn modelId="{E3115EEA-DE9C-4F06-B8B3-BEB263D5F2B1}" srcId="{D71FC021-6A65-44D1-95B9-0E6C89079866}" destId="{4A6BB192-9983-4F48-BBC5-6E384EED7EC5}" srcOrd="0" destOrd="0" parTransId="{230A6E4A-6CED-4DC0-AEFE-6859FE07B658}" sibTransId="{0B568EC2-5D2A-4B00-8047-B7832F245B44}"/>
    <dgm:cxn modelId="{20190A0D-EF75-4224-80CC-FC8EBDEF2138}" type="presOf" srcId="{C8E903CE-0CFD-4D68-A857-80E14557005E}" destId="{7F54B493-FCA8-4A1F-A2B1-FCB26CA9C396}" srcOrd="0" destOrd="0" presId="urn:microsoft.com/office/officeart/2016/7/layout/AccentHomeChevronProcess"/>
    <dgm:cxn modelId="{042E0AE1-6450-410A-B96E-AFBADB139BEA}" srcId="{55C0B14E-AEA6-48D3-A387-ED4A3A3BF840}" destId="{32CCB050-072A-41BF-BE1B-388CF53E5629}" srcOrd="3" destOrd="0" parTransId="{B301371B-A53D-4B79-8B8D-7B304894442B}" sibTransId="{BF05D8EE-4413-4737-8721-DAF10D6CAB04}"/>
    <dgm:cxn modelId="{DB636DF2-EC68-445F-B7E9-11D2D9235026}" type="presOf" srcId="{9E838AE2-4659-4603-ABC8-58DF4222C0D4}" destId="{559A9A18-D6AE-4459-8C7F-A17CAB50744A}" srcOrd="0" destOrd="0" presId="urn:microsoft.com/office/officeart/2016/7/layout/AccentHomeChevronProcess"/>
    <dgm:cxn modelId="{60399491-EC61-4ACD-870E-1A66600F3D26}" type="presOf" srcId="{D71FC021-6A65-44D1-95B9-0E6C89079866}" destId="{7A0B5EFC-88FB-4ED5-994F-D5F6584C2293}" srcOrd="0" destOrd="0" presId="urn:microsoft.com/office/officeart/2016/7/layout/AccentHomeChevronProcess"/>
    <dgm:cxn modelId="{219EA357-E48B-4A91-91A7-8282DFF10601}" type="presOf" srcId="{55C0B14E-AEA6-48D3-A387-ED4A3A3BF840}" destId="{594BF422-752C-42F3-A230-3D0E6AE9A886}" srcOrd="0" destOrd="0" presId="urn:microsoft.com/office/officeart/2016/7/layout/AccentHomeChevronProcess"/>
    <dgm:cxn modelId="{17BD67AD-4331-49EC-BC4A-29404E891597}" srcId="{9E838AE2-4659-4603-ABC8-58DF4222C0D4}" destId="{C8E903CE-0CFD-4D68-A857-80E14557005E}" srcOrd="0" destOrd="0" parTransId="{D5890537-0D77-4DA1-A100-62C393623468}" sibTransId="{862799CE-00F4-4DD6-894E-A487503F8DE6}"/>
    <dgm:cxn modelId="{55492768-9A5E-4F74-AC7C-959C5C24EFD3}" srcId="{55C0B14E-AEA6-48D3-A387-ED4A3A3BF840}" destId="{D07AD3FD-84FF-467E-9693-752776549C61}" srcOrd="1" destOrd="0" parTransId="{7B691773-F524-4FAD-A272-BDF0B0C4370A}" sibTransId="{A8C9B7A9-BC2A-4753-B7F0-F2E361D95520}"/>
    <dgm:cxn modelId="{2F6485B4-0735-4D01-8060-5A89B7562619}" type="presOf" srcId="{5D70EFF5-8B31-4A1F-AE44-51E4CF0013EB}" destId="{5E07F9E4-149C-4A89-848F-4ABDD305F0C5}" srcOrd="0" destOrd="0" presId="urn:microsoft.com/office/officeart/2016/7/layout/AccentHomeChevronProcess"/>
    <dgm:cxn modelId="{E97FF64F-8020-497E-AE7D-2395DDA4560D}" srcId="{D07AD3FD-84FF-467E-9693-752776549C61}" destId="{5D70EFF5-8B31-4A1F-AE44-51E4CF0013EB}" srcOrd="0" destOrd="0" parTransId="{96C720A0-FEEF-48D1-8DF6-ABA03C304822}" sibTransId="{B6A59CDE-18AD-4553-B6C5-FF001A8E8510}"/>
    <dgm:cxn modelId="{CF54291C-AAFD-4FA4-9A16-20CE892BA907}" srcId="{55C0B14E-AEA6-48D3-A387-ED4A3A3BF840}" destId="{9E838AE2-4659-4603-ABC8-58DF4222C0D4}" srcOrd="4" destOrd="0" parTransId="{5FC53805-9431-4BC8-ADB9-DABF59DE31C7}" sibTransId="{61F1BCD3-232D-4C03-B56C-182BCB6108CD}"/>
    <dgm:cxn modelId="{0EFA3039-6828-403C-9445-4359BA6645E6}" srcId="{AACEAFD5-63CF-4AFC-B46F-BE086C5D447C}" destId="{349299C9-846E-4827-813A-349CCCE20782}" srcOrd="0" destOrd="0" parTransId="{AEA27547-B9ED-4994-BD27-04EC297EF367}" sibTransId="{9D819F52-ACA0-4B08-8256-DF6BD8FA3A0B}"/>
    <dgm:cxn modelId="{53239C96-427C-420B-95DC-546F3B30ED65}" srcId="{55C0B14E-AEA6-48D3-A387-ED4A3A3BF840}" destId="{D71FC021-6A65-44D1-95B9-0E6C89079866}" srcOrd="2" destOrd="0" parTransId="{862AAE39-3AAD-40E3-BA20-90187BD73242}" sibTransId="{9B090D9D-470E-46E2-AABB-0368A52481AA}"/>
    <dgm:cxn modelId="{C93892E1-28C0-4B75-A464-293C00708672}" type="presParOf" srcId="{594BF422-752C-42F3-A230-3D0E6AE9A886}" destId="{F6A1B9E0-4B4A-47A4-A011-67526CEEA770}" srcOrd="0" destOrd="0" presId="urn:microsoft.com/office/officeart/2016/7/layout/AccentHomeChevronProcess"/>
    <dgm:cxn modelId="{D5413575-9692-46A2-A045-9ED8482318DF}" type="presParOf" srcId="{F6A1B9E0-4B4A-47A4-A011-67526CEEA770}" destId="{FA4E6E73-A3C8-4495-927B-8AADA5A74297}" srcOrd="0" destOrd="0" presId="urn:microsoft.com/office/officeart/2016/7/layout/AccentHomeChevronProcess"/>
    <dgm:cxn modelId="{3303BDD6-668D-45F1-9491-4125E782D67C}" type="presParOf" srcId="{F6A1B9E0-4B4A-47A4-A011-67526CEEA770}" destId="{CA3A6A4E-2D39-41D2-A6B1-B590D0C452D2}" srcOrd="1" destOrd="0" presId="urn:microsoft.com/office/officeart/2016/7/layout/AccentHomeChevronProcess"/>
    <dgm:cxn modelId="{3BAD5A1C-162E-4722-B818-968C4083BECD}" type="presParOf" srcId="{F6A1B9E0-4B4A-47A4-A011-67526CEEA770}" destId="{810D7AA7-A541-4507-BE7F-36CCF210089F}" srcOrd="2" destOrd="0" presId="urn:microsoft.com/office/officeart/2016/7/layout/AccentHomeChevronProcess"/>
    <dgm:cxn modelId="{A3B267C1-BAFC-42F0-A63A-6491CFDC1ED2}" type="presParOf" srcId="{F6A1B9E0-4B4A-47A4-A011-67526CEEA770}" destId="{4F7CDD44-32F1-4759-861F-8DABEBBA8D89}" srcOrd="3" destOrd="0" presId="urn:microsoft.com/office/officeart/2016/7/layout/AccentHomeChevronProcess"/>
    <dgm:cxn modelId="{80CC9289-BA8F-4ED7-A4ED-9FA5EF71D964}" type="presParOf" srcId="{594BF422-752C-42F3-A230-3D0E6AE9A886}" destId="{C9A9B9EA-6A1D-4A13-9C7F-C112F25D2888}" srcOrd="1" destOrd="0" presId="urn:microsoft.com/office/officeart/2016/7/layout/AccentHomeChevronProcess"/>
    <dgm:cxn modelId="{5B7985CA-BC92-461D-A77E-E2320D4992D0}" type="presParOf" srcId="{594BF422-752C-42F3-A230-3D0E6AE9A886}" destId="{EC37843F-14A6-4E20-B7AE-2B086A8F5F45}" srcOrd="2" destOrd="0" presId="urn:microsoft.com/office/officeart/2016/7/layout/AccentHomeChevronProcess"/>
    <dgm:cxn modelId="{1996E4D7-D809-45CA-9DF0-561A93BDAFB1}" type="presParOf" srcId="{EC37843F-14A6-4E20-B7AE-2B086A8F5F45}" destId="{E41E7729-FD3F-426D-804C-45BD60BD762D}" srcOrd="0" destOrd="0" presId="urn:microsoft.com/office/officeart/2016/7/layout/AccentHomeChevronProcess"/>
    <dgm:cxn modelId="{16E53752-1AB8-4CD2-BFD6-85C0CDA26E1B}" type="presParOf" srcId="{EC37843F-14A6-4E20-B7AE-2B086A8F5F45}" destId="{6C46E586-0364-4C52-98F9-74A7ACD803D1}" srcOrd="1" destOrd="0" presId="urn:microsoft.com/office/officeart/2016/7/layout/AccentHomeChevronProcess"/>
    <dgm:cxn modelId="{FAC2F23D-E510-4342-91C3-FCAB11B207C0}" type="presParOf" srcId="{EC37843F-14A6-4E20-B7AE-2B086A8F5F45}" destId="{5E07F9E4-149C-4A89-848F-4ABDD305F0C5}" srcOrd="2" destOrd="0" presId="urn:microsoft.com/office/officeart/2016/7/layout/AccentHomeChevronProcess"/>
    <dgm:cxn modelId="{3843A525-0A63-4743-B0E8-0F795D54B4E4}" type="presParOf" srcId="{EC37843F-14A6-4E20-B7AE-2B086A8F5F45}" destId="{2928FCAD-BE3F-45AC-93A5-FD98F8A50E00}" srcOrd="3" destOrd="0" presId="urn:microsoft.com/office/officeart/2016/7/layout/AccentHomeChevronProcess"/>
    <dgm:cxn modelId="{D179D84E-BE2C-46EF-8594-412D3A7F9213}" type="presParOf" srcId="{594BF422-752C-42F3-A230-3D0E6AE9A886}" destId="{C2DF8D93-19C7-4E07-BCAF-9FAAB62C8CF2}" srcOrd="3" destOrd="0" presId="urn:microsoft.com/office/officeart/2016/7/layout/AccentHomeChevronProcess"/>
    <dgm:cxn modelId="{D8554B98-FAA7-4800-BB76-916BA7A2B10E}" type="presParOf" srcId="{594BF422-752C-42F3-A230-3D0E6AE9A886}" destId="{86E313B1-36D3-44D7-907E-22A08CB8E9CC}" srcOrd="4" destOrd="0" presId="urn:microsoft.com/office/officeart/2016/7/layout/AccentHomeChevronProcess"/>
    <dgm:cxn modelId="{19D10FBF-8E65-4EB5-9B54-54A271982B0D}" type="presParOf" srcId="{86E313B1-36D3-44D7-907E-22A08CB8E9CC}" destId="{473F2067-7126-4D56-A328-5A8CFD3D8D52}" srcOrd="0" destOrd="0" presId="urn:microsoft.com/office/officeart/2016/7/layout/AccentHomeChevronProcess"/>
    <dgm:cxn modelId="{11A73768-8587-4E2B-BDDA-6254211FDF2D}" type="presParOf" srcId="{86E313B1-36D3-44D7-907E-22A08CB8E9CC}" destId="{7A0B5EFC-88FB-4ED5-994F-D5F6584C2293}" srcOrd="1" destOrd="0" presId="urn:microsoft.com/office/officeart/2016/7/layout/AccentHomeChevronProcess"/>
    <dgm:cxn modelId="{522D3FED-6E8C-40DF-8BA8-A80510ACC48F}" type="presParOf" srcId="{86E313B1-36D3-44D7-907E-22A08CB8E9CC}" destId="{FD7B29F2-0D66-4B4B-BC8A-82DA23575305}" srcOrd="2" destOrd="0" presId="urn:microsoft.com/office/officeart/2016/7/layout/AccentHomeChevronProcess"/>
    <dgm:cxn modelId="{8075A955-4651-4DD2-B114-EB147BF378DF}" type="presParOf" srcId="{86E313B1-36D3-44D7-907E-22A08CB8E9CC}" destId="{BABAA172-7B81-4C6B-BCF2-4572322515C5}" srcOrd="3" destOrd="0" presId="urn:microsoft.com/office/officeart/2016/7/layout/AccentHomeChevronProcess"/>
    <dgm:cxn modelId="{76487C60-81CC-4808-A6F6-74C757E56AA2}" type="presParOf" srcId="{594BF422-752C-42F3-A230-3D0E6AE9A886}" destId="{F5592489-4EC4-4CD3-8C9F-861313656D99}" srcOrd="5" destOrd="0" presId="urn:microsoft.com/office/officeart/2016/7/layout/AccentHomeChevronProcess"/>
    <dgm:cxn modelId="{DF11AE77-7C6F-4023-B9CA-C466C92E9683}" type="presParOf" srcId="{594BF422-752C-42F3-A230-3D0E6AE9A886}" destId="{62262EA1-D674-4DE8-B444-FEC3F6748520}" srcOrd="6" destOrd="0" presId="urn:microsoft.com/office/officeart/2016/7/layout/AccentHomeChevronProcess"/>
    <dgm:cxn modelId="{18CDA0B2-B372-4A35-AE00-5304AC3837D3}" type="presParOf" srcId="{62262EA1-D674-4DE8-B444-FEC3F6748520}" destId="{7BF6E820-C6E3-4E2C-BB23-ADF9AD641C6B}" srcOrd="0" destOrd="0" presId="urn:microsoft.com/office/officeart/2016/7/layout/AccentHomeChevronProcess"/>
    <dgm:cxn modelId="{0DF47D5B-8611-4D8E-928B-AA2D5766C18B}" type="presParOf" srcId="{62262EA1-D674-4DE8-B444-FEC3F6748520}" destId="{B8046455-4EBB-40A8-838B-B584850A8B8E}" srcOrd="1" destOrd="0" presId="urn:microsoft.com/office/officeart/2016/7/layout/AccentHomeChevronProcess"/>
    <dgm:cxn modelId="{7C4A88D9-8926-4433-834A-47C1FDDF722F}" type="presParOf" srcId="{62262EA1-D674-4DE8-B444-FEC3F6748520}" destId="{1D84544C-5924-422B-9546-A86AE4927E4C}" srcOrd="2" destOrd="0" presId="urn:microsoft.com/office/officeart/2016/7/layout/AccentHomeChevronProcess"/>
    <dgm:cxn modelId="{43D30544-AB0A-43E8-A43D-B1F41277B0F8}" type="presParOf" srcId="{62262EA1-D674-4DE8-B444-FEC3F6748520}" destId="{ED05E404-1B63-4FC9-A7B8-277860DEBCD0}" srcOrd="3" destOrd="0" presId="urn:microsoft.com/office/officeart/2016/7/layout/AccentHomeChevronProcess"/>
    <dgm:cxn modelId="{6BC4A82E-C8CE-405D-BE38-CA09533ECB3A}" type="presParOf" srcId="{594BF422-752C-42F3-A230-3D0E6AE9A886}" destId="{AB144E95-E2AA-430B-870C-A44D04CCB5A8}" srcOrd="7" destOrd="0" presId="urn:microsoft.com/office/officeart/2016/7/layout/AccentHomeChevronProcess"/>
    <dgm:cxn modelId="{B07B5F95-29F3-4EBA-881F-2F9C82CD9290}" type="presParOf" srcId="{594BF422-752C-42F3-A230-3D0E6AE9A886}" destId="{D0A9E9B9-B6D2-49AA-91D6-7CE223E637D0}" srcOrd="8" destOrd="0" presId="urn:microsoft.com/office/officeart/2016/7/layout/AccentHomeChevronProcess"/>
    <dgm:cxn modelId="{6DCE379C-942E-4A9E-8128-B2C269A9781F}" type="presParOf" srcId="{D0A9E9B9-B6D2-49AA-91D6-7CE223E637D0}" destId="{0EE416CF-D8AE-41BD-BF35-9148040E1274}" srcOrd="0" destOrd="0" presId="urn:microsoft.com/office/officeart/2016/7/layout/AccentHomeChevronProcess"/>
    <dgm:cxn modelId="{FE2C896A-6834-4EDF-8664-05B479C8F0ED}" type="presParOf" srcId="{D0A9E9B9-B6D2-49AA-91D6-7CE223E637D0}" destId="{559A9A18-D6AE-4459-8C7F-A17CAB50744A}" srcOrd="1" destOrd="0" presId="urn:microsoft.com/office/officeart/2016/7/layout/AccentHomeChevronProcess"/>
    <dgm:cxn modelId="{10CD1AE1-F5D1-4C7E-9DFC-2BC8AB439A36}" type="presParOf" srcId="{D0A9E9B9-B6D2-49AA-91D6-7CE223E637D0}" destId="{7F54B493-FCA8-4A1F-A2B1-FCB26CA9C396}" srcOrd="2" destOrd="0" presId="urn:microsoft.com/office/officeart/2016/7/layout/AccentHomeChevronProcess"/>
    <dgm:cxn modelId="{3BA0BF32-4C4F-4617-8C77-FB7B13572D62}" type="presParOf" srcId="{D0A9E9B9-B6D2-49AA-91D6-7CE223E637D0}" destId="{D73F5E39-8993-4D6C-9D92-8E8F41E329B8}" srcOrd="3" destOrd="0" presId="urn:microsoft.com/office/officeart/2016/7/layout/AccentHomeChevronProces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A4E6E73-A3C8-4495-927B-8AADA5A74297}">
      <dsp:nvSpPr>
        <dsp:cNvPr id="0" name=""/>
        <dsp:cNvSpPr/>
      </dsp:nvSpPr>
      <dsp:spPr>
        <a:xfrm rot="5400000">
          <a:off x="-842493" y="1654068"/>
          <a:ext cx="1822500" cy="134362"/>
        </a:xfrm>
        <a:prstGeom prst="corner">
          <a:avLst>
            <a:gd name="adj1" fmla="val 1000"/>
            <a:gd name="adj2" fmla="val 1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A3A6A4E-2D39-41D2-A6B1-B590D0C452D2}">
      <dsp:nvSpPr>
        <dsp:cNvPr id="0" name=""/>
        <dsp:cNvSpPr/>
      </dsp:nvSpPr>
      <dsp:spPr>
        <a:xfrm>
          <a:off x="1575" y="2632500"/>
          <a:ext cx="1679531" cy="607500"/>
        </a:xfrm>
        <a:prstGeom prst="homePlate">
          <a:avLst>
            <a:gd name="adj" fmla="val 25000"/>
          </a:avLst>
        </a:prstGeom>
        <a:solidFill>
          <a:schemeClr val="accent1"/>
        </a:solidFill>
        <a:ln w="25400" cap="flat" cmpd="sng" algn="ctr">
          <a:solidFill>
            <a:schemeClr val="accent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0" tIns="165100" rIns="82550" bIns="16510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b="1" kern="1200" dirty="0" smtClean="0">
              <a:effectLst>
                <a:outerShdw blurRad="50800" dist="38100" dir="2700000" algn="tl" rotWithShape="0">
                  <a:schemeClr val="tx1">
                    <a:alpha val="50000"/>
                  </a:schemeClr>
                </a:outerShdw>
              </a:effectLst>
              <a:latin typeface="+mj-lt"/>
            </a:rPr>
            <a:t>Patient Screens Positive at visit</a:t>
          </a:r>
          <a:endParaRPr lang="en-US" sz="1300" b="1" kern="1200" dirty="0">
            <a:effectLst>
              <a:outerShdw blurRad="50800" dist="38100" dir="2700000" algn="tl" rotWithShape="0">
                <a:schemeClr val="tx1">
                  <a:alpha val="50000"/>
                </a:schemeClr>
              </a:outerShdw>
            </a:effectLst>
            <a:latin typeface="+mj-lt"/>
          </a:endParaRPr>
        </a:p>
      </dsp:txBody>
      <dsp:txXfrm>
        <a:off x="1575" y="2632500"/>
        <a:ext cx="1603594" cy="607500"/>
      </dsp:txXfrm>
    </dsp:sp>
    <dsp:sp modelId="{810D7AA7-A541-4507-BE7F-36CCF210089F}">
      <dsp:nvSpPr>
        <dsp:cNvPr id="0" name=""/>
        <dsp:cNvSpPr/>
      </dsp:nvSpPr>
      <dsp:spPr>
        <a:xfrm>
          <a:off x="135937" y="890617"/>
          <a:ext cx="1363779" cy="135476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8000" tIns="648000" rIns="288000" bIns="0" numCol="1" spcCol="1270" anchor="t" anchorCtr="0">
          <a:noAutofit/>
        </a:bodyPr>
        <a:lstStyle/>
        <a:p>
          <a:pPr lvl="0" algn="l" defTabSz="711200">
            <a:lnSpc>
              <a:spcPts val="1500"/>
            </a:lnSpc>
            <a:spcBef>
              <a:spcPct val="0"/>
            </a:spcBef>
            <a:spcAft>
              <a:spcPts val="0"/>
            </a:spcAft>
          </a:pPr>
          <a:endParaRPr lang="en-US" sz="1600" kern="1200" dirty="0">
            <a:solidFill>
              <a:schemeClr val="tx1">
                <a:lumMod val="95000"/>
                <a:lumOff val="5000"/>
              </a:schemeClr>
            </a:solidFill>
          </a:endParaRPr>
        </a:p>
      </dsp:txBody>
      <dsp:txXfrm>
        <a:off x="135937" y="890617"/>
        <a:ext cx="1363779" cy="1354767"/>
      </dsp:txXfrm>
    </dsp:sp>
    <dsp:sp modelId="{E41E7729-FD3F-426D-804C-45BD60BD762D}">
      <dsp:nvSpPr>
        <dsp:cNvPr id="0" name=""/>
        <dsp:cNvSpPr/>
      </dsp:nvSpPr>
      <dsp:spPr>
        <a:xfrm rot="5400000">
          <a:off x="753061" y="1654068"/>
          <a:ext cx="1822500" cy="134362"/>
        </a:xfrm>
        <a:prstGeom prst="corner">
          <a:avLst>
            <a:gd name="adj1" fmla="val 1000"/>
            <a:gd name="adj2" fmla="val 1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C46E586-0364-4C52-98F9-74A7ACD803D1}">
      <dsp:nvSpPr>
        <dsp:cNvPr id="0" name=""/>
        <dsp:cNvSpPr/>
      </dsp:nvSpPr>
      <dsp:spPr>
        <a:xfrm>
          <a:off x="1597129" y="2632500"/>
          <a:ext cx="1679531" cy="607500"/>
        </a:xfrm>
        <a:prstGeom prst="chevron">
          <a:avLst>
            <a:gd name="adj" fmla="val 25000"/>
          </a:avLst>
        </a:prstGeom>
        <a:solidFill>
          <a:schemeClr val="accent2"/>
        </a:solidFill>
        <a:ln w="25400" cap="flat" cmpd="sng" algn="ctr">
          <a:solidFill>
            <a:schemeClr val="accent2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0" tIns="165100" rIns="82550" bIns="16510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b="1" kern="1200" dirty="0" smtClean="0">
              <a:effectLst>
                <a:outerShdw blurRad="50800" dist="38100" dir="2700000" algn="tl" rotWithShape="0">
                  <a:schemeClr val="tx1">
                    <a:alpha val="50000"/>
                  </a:schemeClr>
                </a:outerShdw>
              </a:effectLst>
              <a:latin typeface="+mj-lt"/>
            </a:rPr>
            <a:t>Patient Assessed for SUD services</a:t>
          </a:r>
          <a:endParaRPr lang="en-US" sz="1300" b="1" kern="1200" dirty="0">
            <a:effectLst>
              <a:outerShdw blurRad="50800" dist="38100" dir="2700000" algn="tl" rotWithShape="0">
                <a:schemeClr val="tx1">
                  <a:alpha val="50000"/>
                </a:schemeClr>
              </a:outerShdw>
            </a:effectLst>
            <a:latin typeface="+mj-lt"/>
          </a:endParaRPr>
        </a:p>
      </dsp:txBody>
      <dsp:txXfrm>
        <a:off x="1749004" y="2632500"/>
        <a:ext cx="1375781" cy="607500"/>
      </dsp:txXfrm>
    </dsp:sp>
    <dsp:sp modelId="{5E07F9E4-149C-4A89-848F-4ABDD305F0C5}">
      <dsp:nvSpPr>
        <dsp:cNvPr id="0" name=""/>
        <dsp:cNvSpPr/>
      </dsp:nvSpPr>
      <dsp:spPr>
        <a:xfrm>
          <a:off x="1731492" y="890617"/>
          <a:ext cx="1363779" cy="135476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8000" tIns="648000" rIns="288000" bIns="0" numCol="1" spcCol="1270" anchor="t" anchorCtr="0">
          <a:noAutofit/>
        </a:bodyPr>
        <a:lstStyle/>
        <a:p>
          <a:pPr lvl="0" algn="l" defTabSz="533400">
            <a:lnSpc>
              <a:spcPts val="1500"/>
            </a:lnSpc>
            <a:spcBef>
              <a:spcPct val="0"/>
            </a:spcBef>
            <a:spcAft>
              <a:spcPct val="35000"/>
            </a:spcAft>
          </a:pPr>
          <a:endParaRPr lang="en-US" sz="1200" kern="1200" dirty="0">
            <a:solidFill>
              <a:schemeClr val="tx2"/>
            </a:solidFill>
          </a:endParaRPr>
        </a:p>
      </dsp:txBody>
      <dsp:txXfrm>
        <a:off x="1731492" y="890617"/>
        <a:ext cx="1363779" cy="1354767"/>
      </dsp:txXfrm>
    </dsp:sp>
    <dsp:sp modelId="{473F2067-7126-4D56-A328-5A8CFD3D8D52}">
      <dsp:nvSpPr>
        <dsp:cNvPr id="0" name=""/>
        <dsp:cNvSpPr/>
      </dsp:nvSpPr>
      <dsp:spPr>
        <a:xfrm rot="5400000">
          <a:off x="2348615" y="1654068"/>
          <a:ext cx="1822500" cy="134362"/>
        </a:xfrm>
        <a:prstGeom prst="corner">
          <a:avLst>
            <a:gd name="adj1" fmla="val 1000"/>
            <a:gd name="adj2" fmla="val 1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A0B5EFC-88FB-4ED5-994F-D5F6584C2293}">
      <dsp:nvSpPr>
        <dsp:cNvPr id="0" name=""/>
        <dsp:cNvSpPr/>
      </dsp:nvSpPr>
      <dsp:spPr>
        <a:xfrm>
          <a:off x="3192684" y="2632500"/>
          <a:ext cx="1679531" cy="607500"/>
        </a:xfrm>
        <a:prstGeom prst="chevron">
          <a:avLst>
            <a:gd name="adj" fmla="val 25000"/>
          </a:avLst>
        </a:prstGeom>
        <a:solidFill>
          <a:schemeClr val="accent3"/>
        </a:solidFill>
        <a:ln w="25400" cap="flat" cmpd="sng" algn="ctr">
          <a:solidFill>
            <a:schemeClr val="accent3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0" tIns="165100" rIns="82550" bIns="16510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b="1" kern="1200" dirty="0" smtClean="0">
              <a:effectLst>
                <a:outerShdw blurRad="50800" dist="38100" dir="2700000" algn="tl" rotWithShape="0">
                  <a:schemeClr val="tx1">
                    <a:alpha val="50000"/>
                  </a:schemeClr>
                </a:outerShdw>
              </a:effectLst>
              <a:latin typeface="+mj-lt"/>
            </a:rPr>
            <a:t>Behavioral Health On-Call</a:t>
          </a:r>
          <a:endParaRPr lang="en-US" sz="1300" b="1" kern="1200" dirty="0">
            <a:effectLst>
              <a:outerShdw blurRad="50800" dist="38100" dir="2700000" algn="tl" rotWithShape="0">
                <a:schemeClr val="tx1">
                  <a:alpha val="50000"/>
                </a:schemeClr>
              </a:outerShdw>
            </a:effectLst>
            <a:latin typeface="+mj-lt"/>
          </a:endParaRPr>
        </a:p>
      </dsp:txBody>
      <dsp:txXfrm>
        <a:off x="3344559" y="2632500"/>
        <a:ext cx="1375781" cy="607500"/>
      </dsp:txXfrm>
    </dsp:sp>
    <dsp:sp modelId="{FD7B29F2-0D66-4B4B-BC8A-82DA23575305}">
      <dsp:nvSpPr>
        <dsp:cNvPr id="0" name=""/>
        <dsp:cNvSpPr/>
      </dsp:nvSpPr>
      <dsp:spPr>
        <a:xfrm>
          <a:off x="3327046" y="890617"/>
          <a:ext cx="1363779" cy="135476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8000" tIns="648000" rIns="288000" bIns="0" numCol="1" spcCol="1270" anchor="t" anchorCtr="0">
          <a:noAutofit/>
        </a:bodyPr>
        <a:lstStyle/>
        <a:p>
          <a:pPr lvl="0" algn="l" defTabSz="533400">
            <a:lnSpc>
              <a:spcPts val="1500"/>
            </a:lnSpc>
            <a:spcBef>
              <a:spcPct val="0"/>
            </a:spcBef>
            <a:spcAft>
              <a:spcPct val="35000"/>
            </a:spcAft>
          </a:pPr>
          <a:endParaRPr lang="en-US" sz="1200" kern="1200" dirty="0">
            <a:solidFill>
              <a:schemeClr val="tx2"/>
            </a:solidFill>
          </a:endParaRPr>
        </a:p>
      </dsp:txBody>
      <dsp:txXfrm>
        <a:off x="3327046" y="890617"/>
        <a:ext cx="1363779" cy="1354767"/>
      </dsp:txXfrm>
    </dsp:sp>
    <dsp:sp modelId="{7BF6E820-C6E3-4E2C-BB23-ADF9AD641C6B}">
      <dsp:nvSpPr>
        <dsp:cNvPr id="0" name=""/>
        <dsp:cNvSpPr/>
      </dsp:nvSpPr>
      <dsp:spPr>
        <a:xfrm rot="5400000">
          <a:off x="3944170" y="1654068"/>
          <a:ext cx="1822500" cy="134362"/>
        </a:xfrm>
        <a:prstGeom prst="corner">
          <a:avLst>
            <a:gd name="adj1" fmla="val 1000"/>
            <a:gd name="adj2" fmla="val 1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8046455-4EBB-40A8-838B-B584850A8B8E}">
      <dsp:nvSpPr>
        <dsp:cNvPr id="0" name=""/>
        <dsp:cNvSpPr/>
      </dsp:nvSpPr>
      <dsp:spPr>
        <a:xfrm>
          <a:off x="4788239" y="2632500"/>
          <a:ext cx="1679531" cy="607500"/>
        </a:xfrm>
        <a:prstGeom prst="chevron">
          <a:avLst>
            <a:gd name="adj" fmla="val 25000"/>
          </a:avLst>
        </a:prstGeom>
        <a:solidFill>
          <a:schemeClr val="accent4"/>
        </a:solidFill>
        <a:ln w="25400" cap="flat" cmpd="sng" algn="ctr">
          <a:solidFill>
            <a:schemeClr val="accent4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0" tIns="165100" rIns="82550" bIns="16510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b="1" kern="1200" dirty="0" smtClean="0">
              <a:effectLst>
                <a:outerShdw blurRad="50800" dist="38100" dir="2700000" algn="tl" rotWithShape="0">
                  <a:schemeClr val="tx1">
                    <a:alpha val="50000"/>
                  </a:schemeClr>
                </a:outerShdw>
              </a:effectLst>
              <a:latin typeface="+mj-lt"/>
            </a:rPr>
            <a:t>SUMMIT Intake</a:t>
          </a:r>
          <a:endParaRPr lang="ru-RU" sz="1300" b="1" kern="1200" dirty="0">
            <a:effectLst>
              <a:outerShdw blurRad="50800" dist="38100" dir="2700000" algn="tl" rotWithShape="0">
                <a:schemeClr val="tx1">
                  <a:alpha val="50000"/>
                </a:schemeClr>
              </a:outerShdw>
            </a:effectLst>
            <a:latin typeface="+mj-lt"/>
          </a:endParaRPr>
        </a:p>
      </dsp:txBody>
      <dsp:txXfrm>
        <a:off x="4940114" y="2632500"/>
        <a:ext cx="1375781" cy="607500"/>
      </dsp:txXfrm>
    </dsp:sp>
    <dsp:sp modelId="{1D84544C-5924-422B-9546-A86AE4927E4C}">
      <dsp:nvSpPr>
        <dsp:cNvPr id="0" name=""/>
        <dsp:cNvSpPr/>
      </dsp:nvSpPr>
      <dsp:spPr>
        <a:xfrm>
          <a:off x="4922601" y="890617"/>
          <a:ext cx="1363779" cy="135476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EE416CF-D8AE-41BD-BF35-9148040E1274}">
      <dsp:nvSpPr>
        <dsp:cNvPr id="0" name=""/>
        <dsp:cNvSpPr/>
      </dsp:nvSpPr>
      <dsp:spPr>
        <a:xfrm rot="5400000">
          <a:off x="5541300" y="1648874"/>
          <a:ext cx="1822500" cy="134362"/>
        </a:xfrm>
        <a:prstGeom prst="corner">
          <a:avLst>
            <a:gd name="adj1" fmla="val 1000"/>
            <a:gd name="adj2" fmla="val 1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59A9A18-D6AE-4459-8C7F-A17CAB50744A}">
      <dsp:nvSpPr>
        <dsp:cNvPr id="0" name=""/>
        <dsp:cNvSpPr/>
      </dsp:nvSpPr>
      <dsp:spPr>
        <a:xfrm>
          <a:off x="6385368" y="2627305"/>
          <a:ext cx="1679531" cy="607500"/>
        </a:xfrm>
        <a:prstGeom prst="chevron">
          <a:avLst>
            <a:gd name="adj" fmla="val 25000"/>
          </a:avLst>
        </a:prstGeom>
        <a:solidFill>
          <a:schemeClr val="accent5"/>
        </a:solidFill>
        <a:ln w="25400" cap="flat" cmpd="sng" algn="ctr">
          <a:solidFill>
            <a:schemeClr val="accent5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0" tIns="165100" rIns="82550" bIns="16510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b="1" kern="1200" dirty="0" smtClean="0">
              <a:effectLst>
                <a:outerShdw blurRad="50800" dist="38100" dir="2700000" algn="tl" rotWithShape="0">
                  <a:schemeClr val="tx1">
                    <a:alpha val="50000"/>
                  </a:schemeClr>
                </a:outerShdw>
              </a:effectLst>
              <a:latin typeface="+mj-lt"/>
            </a:rPr>
            <a:t>Maintenance</a:t>
          </a:r>
          <a:endParaRPr lang="ru-RU" sz="1300" b="1" kern="1200" dirty="0">
            <a:effectLst>
              <a:outerShdw blurRad="50800" dist="38100" dir="2700000" algn="tl" rotWithShape="0">
                <a:schemeClr val="tx1">
                  <a:alpha val="50000"/>
                </a:schemeClr>
              </a:outerShdw>
            </a:effectLst>
            <a:latin typeface="+mj-lt"/>
          </a:endParaRPr>
        </a:p>
      </dsp:txBody>
      <dsp:txXfrm>
        <a:off x="6537243" y="2627305"/>
        <a:ext cx="1375781" cy="607500"/>
      </dsp:txXfrm>
    </dsp:sp>
    <dsp:sp modelId="{7F54B493-FCA8-4A1F-A2B1-FCB26CA9C396}">
      <dsp:nvSpPr>
        <dsp:cNvPr id="0" name=""/>
        <dsp:cNvSpPr/>
      </dsp:nvSpPr>
      <dsp:spPr>
        <a:xfrm>
          <a:off x="6519731" y="885423"/>
          <a:ext cx="1363779" cy="135476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8000" tIns="648000" rIns="288000" bIns="0" numCol="1" spcCol="1270" anchor="t" anchorCtr="0">
          <a:noAutofit/>
        </a:bodyPr>
        <a:lstStyle/>
        <a:p>
          <a:pPr marL="0" lvl="0" indent="0" algn="l" defTabSz="533400">
            <a:lnSpc>
              <a:spcPts val="1500"/>
            </a:lnSpc>
            <a:spcBef>
              <a:spcPct val="0"/>
            </a:spcBef>
            <a:spcAft>
              <a:spcPts val="0"/>
            </a:spcAft>
            <a:buNone/>
          </a:pPr>
          <a:endParaRPr lang="en-US" sz="1200" kern="1200" dirty="0">
            <a:solidFill>
              <a:srgbClr val="666666"/>
            </a:solidFill>
            <a:latin typeface="+mn-lt"/>
            <a:ea typeface="+mn-ea"/>
            <a:cs typeface="+mn-cs"/>
          </a:endParaRPr>
        </a:p>
      </dsp:txBody>
      <dsp:txXfrm>
        <a:off x="6519731" y="885423"/>
        <a:ext cx="1363779" cy="135476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6/7/layout/AccentHomeChevronProcess">
  <dgm:title val="Accent Home Chevron Process"/>
  <dgm:desc val="Use to show a progression; a timeline; sequential steps in a task, process, or workflow; or to emphasize movement or direction. Level 1 text appears inside an chevron shape, except the first shape which comes in a home shape, while Level 2 text appears above the invisible rectangle shapes."/>
  <dgm:catLst>
    <dgm:cat type="process" pri="500"/>
    <dgm:cat type="timeline" pri="6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1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Name0">
    <dgm:varLst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contrsBasedOnsibTransCount">
      <dgm:if name="oneSibTrans" axis="ch" ptType="sibTrans" func="cnt" op="equ" val="1">
        <dgm:constrLst>
          <dgm:constr type="h" for="ch" forName="composite" refType="h" fact="0.6"/>
          <dgm:constr type="w" for="ch" forName="composite" refType="w"/>
          <dgm:constr type="primFontSz" for="des" forName="parTx" val="20"/>
          <dgm:constr type="primFontSz" for="des" forName="desTx" refType="primFontSz" refFor="des" refForName="parTx" op="lte"/>
          <dgm:constr type="primFontSz" for="des" forName="parTx" op="equ"/>
          <dgm:constr type="primFontSz" for="des" forName="desTx" op="equ"/>
          <dgm:constr type="w" for="ch" forName="space" refType="w" refFor="ch" refForName="composite" fact="-0.02"/>
          <dgm:constr type="w" for="ch" ptType="sibTrans" op="equ"/>
        </dgm:constrLst>
      </dgm:if>
      <dgm:else name="moreThanOneSibTrans">
        <dgm:choose name="contrsForMoreThanOneSibTrans">
          <dgm:if name="twoSibTrans" axis="ch" ptType="sibTrans" func="cnt" op="equ" val="2">
            <dgm:constrLst>
              <dgm:constr type="h" for="ch" forName="composite" refType="h" fact="0.6"/>
              <dgm:constr type="w" for="ch" forName="composite" refType="w"/>
              <dgm:constr type="primFontSz" for="des" forName="parTx" val="20"/>
              <dgm:constr type="primFontSz" for="des" forName="desTx" refType="primFontSz" refFor="des" refForName="parTx" op="lte"/>
              <dgm:constr type="primFontSz" for="des" forName="parTx" op="equ"/>
              <dgm:constr type="primFontSz" for="des" forName="desTx" op="equ"/>
              <dgm:constr type="w" for="ch" forName="space" refType="w" refFor="ch" refForName="composite" fact="-0.03"/>
              <dgm:constr type="w" for="ch" ptType="sibTrans" op="equ"/>
            </dgm:constrLst>
          </dgm:if>
          <dgm:else name="moreThanTwoSibTrans">
            <dgm:choose name="contrsForMoreThanTwoSibTrans">
              <dgm:if name="threeSibTrans" axis="ch" ptType="sibTrans" func="cnt" op="equ" val="3">
                <dgm:constrLst>
                  <dgm:constr type="h" for="ch" forName="composite" refType="h" fact="0.6"/>
                  <dgm:constr type="w" for="ch" forName="composite" refType="w"/>
                  <dgm:constr type="primFontSz" for="des" forName="parTx" val="20"/>
                  <dgm:constr type="primFontSz" for="des" forName="desTx" refType="primFontSz" refFor="des" refForName="parTx" op="lte"/>
                  <dgm:constr type="primFontSz" for="des" forName="parTx" op="equ"/>
                  <dgm:constr type="primFontSz" for="des" forName="desTx" op="equ"/>
                  <dgm:constr type="w" for="ch" forName="space" refType="w" refFor="ch" refForName="composite" fact="-0.04"/>
                  <dgm:constr type="w" for="ch" ptType="sibTrans" op="equ"/>
                </dgm:constrLst>
              </dgm:if>
              <dgm:else name="moreThanThreeSibTrans">
                <dgm:choose name="contrsForMoreThanThreeSibTrans">
                  <dgm:if name="fourToSixSibTrans" axis="ch" ptType="sibTrans" func="cnt" op="lte" val="6">
                    <dgm:constrLst>
                      <dgm:constr type="h" for="ch" forName="composite" refType="h" fact="0.6"/>
                      <dgm:constr type="w" for="ch" forName="composite" refType="w"/>
                      <dgm:constr type="primFontSz" for="des" forName="parTx" val="20"/>
                      <dgm:constr type="primFontSz" for="des" forName="desTx" refType="primFontSz" refFor="des" refForName="parTx" op="lte"/>
                      <dgm:constr type="primFontSz" for="des" forName="parTx" op="equ"/>
                      <dgm:constr type="primFontSz" for="des" forName="desTx" op="equ"/>
                      <dgm:constr type="w" for="ch" forName="space" refType="w" refFor="ch" refForName="composite" fact="-0.05"/>
                      <dgm:constr type="w" for="ch" ptType="sibTrans" op="equ"/>
                    </dgm:constrLst>
                  </dgm:if>
                  <dgm:else name="moreThanSixSibTrans">
                    <dgm:choose name="contrsForMoreThanSixSibTrans">
                      <dgm:if name="sevenToEightSibTrans" axis="ch" ptType="sibTrans" func="cnt" op="lte" val="8">
                        <dgm:constrLst>
                          <dgm:constr type="h" for="ch" forName="composite" refType="h" fact="0.6"/>
                          <dgm:constr type="w" for="ch" forName="composite" refType="w"/>
                          <dgm:constr type="primFontSz" for="des" forName="parTx" val="20"/>
                          <dgm:constr type="primFontSz" for="des" forName="desTx" refType="primFontSz" refFor="des" refForName="parTx" op="lte"/>
                          <dgm:constr type="primFontSz" for="des" forName="parTx" op="equ"/>
                          <dgm:constr type="primFontSz" for="des" forName="desTx" op="equ"/>
                          <dgm:constr type="w" for="ch" forName="space" refType="w" refFor="ch" refForName="composite" fact="-0.07"/>
                          <dgm:constr type="w" for="ch" ptType="sibTrans" op="equ"/>
                        </dgm:constrLst>
                      </dgm:if>
                      <dgm:else name="moreThanEightSibTrans">
                        <dgm:constrLst>
                          <dgm:constr type="h" for="ch" forName="composite" refType="h" fact="0.6"/>
                          <dgm:constr type="w" for="ch" forName="composite" refType="w"/>
                          <dgm:constr type="primFontSz" for="des" forName="parTx" val="20"/>
                          <dgm:constr type="primFontSz" for="des" forName="desTx" refType="primFontSz" refFor="des" refForName="parTx" op="lte"/>
                          <dgm:constr type="primFontSz" for="des" forName="parTx" op="equ"/>
                          <dgm:constr type="primFontSz" for="des" forName="desTx" op="equ"/>
                          <dgm:constr type="w" for="ch" forName="space" refType="w" refFor="ch" refForName="composite" fact="-0.09"/>
                          <dgm:constr type="w" for="ch" ptType="sibTrans" op="equ"/>
                        </dgm:constrLst>
                      </dgm:else>
                    </dgm:choose>
                  </dgm:else>
                </dgm:choose>
              </dgm:else>
            </dgm:choose>
          </dgm:else>
        </dgm:choose>
      </dgm:else>
    </dgm:choose>
    <dgm:ruleLst/>
    <dgm:forEach name="Name6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LayoutLTRorRTL">
          <dgm:if name="LayoutLTR" func="var" arg="dir" op="equ" val="norm">
            <dgm:constrLst>
              <dgm:constr type="w" for="ch" forName="L" refType="w" fact="0.08"/>
              <dgm:constr type="h" for="ch" forName="L" refType="h" fact="0.75"/>
              <dgm:constr type="l" for="ch" forName="L"/>
              <dgm:constr type="l" for="ch" forName="parTx"/>
              <dgm:constr type="w" for="ch" forName="parTx" refType="w"/>
              <dgm:constr type="h" for="ch" forName="parTx" refType="h" fact="0.25"/>
              <dgm:constr type="t" for="ch" forName="parTx" refType="b" refFor="ch" refForName="L"/>
              <dgm:constr type="t" for="ch" forName="desTx" refType="w" refFor="ch" refForName="L" fact="0.6"/>
              <dgm:constr type="b" for="ch" forName="desTx" refType="t" refFor="ch" refForName="EmptyPlaceHolder"/>
              <dgm:constr type="l" for="ch" forName="desTx" refType="r" refFor="ch" refForName="L"/>
              <dgm:constr type="w" for="ch" forName="desTx" refType="w" fact="0.812"/>
              <dgm:constr type="w" for="ch" forName="EmptyPlaceHolder" refType="w" fact="0.82"/>
              <dgm:constr type="l" for="ch" forName="EmptyPlaceHolder" refType="r" refFor="ch" refForName="L"/>
              <dgm:constr type="b" for="ch" forName="EmptyPlaceHolder" refType="b" refFor="ch" refForName="L"/>
              <dgm:constr type="h" for="ch" forName="EmptyPlaceHolder" refType="t" refFor="ch" refForName="desTx"/>
            </dgm:constrLst>
          </dgm:if>
          <dgm:else name="LayoutRTL">
            <dgm:constrLst>
              <dgm:constr type="w" for="ch" forName="L" refType="w" fact="0.08"/>
              <dgm:constr type="h" for="ch" forName="L" refType="h" fact="0.75"/>
              <dgm:constr type="r" for="ch" forName="L" refType="w"/>
              <dgm:constr type="r" for="ch" forName="parTx" refType="w"/>
              <dgm:constr type="w" for="ch" forName="parTx" refType="w"/>
              <dgm:constr type="h" for="ch" forName="parTx" refType="h" fact="0.25"/>
              <dgm:constr type="t" for="ch" forName="parTx" refType="b" refFor="ch" refForName="L"/>
              <dgm:constr type="t" for="ch" forName="desTx" refType="w" refFor="ch" refForName="L" fact="0.6"/>
              <dgm:constr type="b" for="ch" forName="desTx" refType="t" refFor="ch" refForName="EmptyPlaceHolder"/>
              <dgm:constr type="r" for="ch" forName="desTx" refType="l" refFor="ch" refForName="L"/>
              <dgm:constr type="w" for="ch" forName="desTx" refType="w" fact="0.812"/>
              <dgm:constr type="w" for="ch" forName="EmptyPlaceHolder" refType="w" fact="0.82"/>
              <dgm:constr type="h" for="ch" forName="EmptyPlaceHolder" refType="w" refFor="ch" refForName="L" fact="0.6"/>
              <dgm:constr type="b" for="ch" forName="EmptyPlaceHolder" refType="b" refFor="ch" refForName="L"/>
            </dgm:constrLst>
          </dgm:else>
        </dgm:choose>
        <dgm:layoutNode name="L" styleLbl="solidFgAcc1" moveWith="parTx">
          <dgm:varLst>
            <dgm:chMax val="0"/>
            <dgm:chPref val="0"/>
          </dgm:varLst>
          <dgm:alg type="sp"/>
          <dgm:choose name="Name310">
            <dgm:if name="Name311" func="var" arg="dir" op="equ" val="norm">
              <dgm:shape xmlns:r="http://schemas.openxmlformats.org/officeDocument/2006/relationships" rot="90" type="corner" r:blip="">
                <dgm:adjLst>
                  <dgm:adj idx="1" val="0.01"/>
                  <dgm:adj idx="2" val="0.01"/>
                </dgm:adjLst>
              </dgm:shape>
            </dgm:if>
            <dgm:else name="Name312">
              <dgm:shape xmlns:r="http://schemas.openxmlformats.org/officeDocument/2006/relationships" rot="180" type="corner" r:blip="">
                <dgm:adjLst>
                  <dgm:adj idx="1" val="0.01"/>
                  <dgm:adj idx="2" val="0.01"/>
                </dgm:adjLst>
              </dgm:shape>
            </dgm:else>
          </dgm:choose>
          <dgm:presOf/>
          <dgm:constrLst/>
          <dgm:ruleLst/>
        </dgm:layoutNode>
        <dgm:layoutNode name="parTx" styleLbl="alignNode1">
          <dgm:varLst>
            <dgm:chMax val="0"/>
            <dgm:chPref val="0"/>
            <dgm:bulletEnabled val="1"/>
          </dgm:varLst>
          <dgm:alg type="tx">
            <dgm:param type="txAnchorVert" val="mid"/>
            <dgm:param type="parTxLTRAlign" val="ctr"/>
            <dgm:param type="parTxRTLAlign" val="ctr"/>
          </dgm:alg>
          <dgm:choose name="MakeFirstNodeHomePlate">
            <dgm:if name="IfFirstNode" axis="self" ptType="node" func="pos" op="equ" val="1">
              <dgm:choose name="Name110">
                <dgm:if name="Name111" func="var" arg="dir" op="equ" val="norm">
                  <dgm:shape xmlns:r="http://schemas.openxmlformats.org/officeDocument/2006/relationships" type="homePlate" r:blip="">
                    <dgm:adjLst>
                      <dgm:adj idx="1" val="0.25"/>
                    </dgm:adjLst>
                  </dgm:shape>
                </dgm:if>
                <dgm:else name="Name112">
                  <dgm:shape xmlns:r="http://schemas.openxmlformats.org/officeDocument/2006/relationships" rot="180" type="homePlate" r:blip="">
                    <dgm:adjLst>
                      <dgm:adj idx="1" val="0.25"/>
                    </dgm:adjLst>
                  </dgm:shape>
                </dgm:else>
              </dgm:choose>
            </dgm:if>
            <dgm:else name="MakeRestOfNodesChevrons"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>
                      <dgm:adj idx="1" val="0.25"/>
                    </dgm:adjLst>
                  </dgm:shape>
                </dgm:if>
                <dgm:else name="Name12">
                  <dgm:shape xmlns:r="http://schemas.openxmlformats.org/officeDocument/2006/relationships" rot="180" type="chevron" r:blip="">
                    <dgm:adjLst>
                      <dgm:adj idx="1" val="0.25"/>
                    </dgm:adjLst>
                  </dgm:shape>
                </dgm:else>
              </dgm:choose>
            </dgm:else>
          </dgm:choose>
          <dgm:presOf axis="self" ptType="node"/>
          <dgm:constrLst>
            <dgm:constr type="tMarg" refType="primFontSz"/>
            <dgm:constr type="bMarg" refType="primFontSz"/>
            <dgm:constr type="lMarg" refType="primFontSz" fact="0.5"/>
            <dgm:constr type="rMarg" refType="primFontSz" fact="0.5"/>
          </dgm:constrLst>
          <dgm:ruleLst>
            <dgm:rule type="primFontSz" val="13" fact="NaN" max="NaN"/>
          </dgm:ruleLst>
        </dgm:layoutNode>
        <dgm:layoutNode name="desTx" styleLbl="revTx" moveWith="parTx">
          <dgm:varLst>
            <dgm:chMax val="0"/>
            <dgm:chPref val="0"/>
            <dgm:bulletEnabled val="1"/>
          </dgm:varLst>
          <dgm:choose name="Name210">
            <dgm:if name="Name211" func="var" arg="dir" op="equ" val="norm">
              <dgm:alg type="tx">
                <dgm:param type="txAnchorVert" val="t"/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12">
              <dgm:alg type="tx">
                <dgm:param type="txAnchorVert" val="t"/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" ptType="node"/>
          <dgm:constrLst>
            <dgm:constr type="tMarg"/>
            <dgm:constr type="bMarg"/>
            <dgm:constr type="lMarg"/>
            <dgm:constr type="rMarg"/>
          </dgm:constrLst>
          <dgm:ruleLst>
            <dgm:rule type="primFontSz" val="11" fact="NaN" max="NaN"/>
            <dgm:rule type="secFontSz" val="9" fact="NaN" max="NaN"/>
          </dgm:ruleLst>
        </dgm:layoutNode>
        <dgm:layoutNode name="EmptyPlaceHolder">
          <dgm:alg type="sp"/>
          <dgm:shape xmlns:r="http://schemas.openxmlformats.org/officeDocument/2006/relationships" r:blip="">
            <dgm:adjLst/>
          </dgm:shape>
          <dgm:presOf/>
          <dgm:constrLst/>
        </dgm:layoutNode>
      </dgm:layoutNode>
      <dgm:forEach name="Name19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043576" cy="466668"/>
          </a:xfrm>
          <a:prstGeom prst="rect">
            <a:avLst/>
          </a:prstGeom>
        </p:spPr>
        <p:txBody>
          <a:bodyPr vert="horz" lIns="88276" tIns="44138" rIns="88276" bIns="44138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8363" y="1"/>
            <a:ext cx="3043576" cy="466668"/>
          </a:xfrm>
          <a:prstGeom prst="rect">
            <a:avLst/>
          </a:prstGeom>
        </p:spPr>
        <p:txBody>
          <a:bodyPr vert="horz" lIns="88276" tIns="44138" rIns="88276" bIns="44138" rtlCol="0"/>
          <a:lstStyle>
            <a:lvl1pPr algn="r">
              <a:defRPr sz="1200"/>
            </a:lvl1pPr>
          </a:lstStyle>
          <a:p>
            <a:fld id="{C7AFA419-B7E5-4E56-A0BE-E1F0CF9162CF}" type="datetimeFigureOut">
              <a:rPr lang="en-US" smtClean="0"/>
              <a:t>6/27/2019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42433"/>
            <a:ext cx="3043576" cy="466667"/>
          </a:xfrm>
          <a:prstGeom prst="rect">
            <a:avLst/>
          </a:prstGeom>
        </p:spPr>
        <p:txBody>
          <a:bodyPr vert="horz" lIns="88276" tIns="44138" rIns="88276" bIns="44138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8363" y="8842433"/>
            <a:ext cx="3043576" cy="466667"/>
          </a:xfrm>
          <a:prstGeom prst="rect">
            <a:avLst/>
          </a:prstGeom>
        </p:spPr>
        <p:txBody>
          <a:bodyPr vert="horz" lIns="88276" tIns="44138" rIns="88276" bIns="44138" rtlCol="0" anchor="b"/>
          <a:lstStyle>
            <a:lvl1pPr algn="r">
              <a:defRPr sz="1200"/>
            </a:lvl1pPr>
          </a:lstStyle>
          <a:p>
            <a:fld id="{C3DB3D4A-E29B-45FB-A7BC-468C218204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715686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3343" cy="465455"/>
          </a:xfrm>
          <a:prstGeom prst="rect">
            <a:avLst/>
          </a:prstGeom>
        </p:spPr>
        <p:txBody>
          <a:bodyPr vert="horz" lIns="93317" tIns="46659" rIns="93317" bIns="46659" rtlCol="0"/>
          <a:lstStyle>
            <a:lvl1pPr algn="l">
              <a:defRPr sz="13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8539" y="0"/>
            <a:ext cx="3043343" cy="465455"/>
          </a:xfrm>
          <a:prstGeom prst="rect">
            <a:avLst/>
          </a:prstGeom>
        </p:spPr>
        <p:txBody>
          <a:bodyPr vert="horz" lIns="93317" tIns="46659" rIns="93317" bIns="46659" rtlCol="0"/>
          <a:lstStyle>
            <a:lvl1pPr algn="r">
              <a:defRPr sz="1300"/>
            </a:lvl1pPr>
          </a:lstStyle>
          <a:p>
            <a:fld id="{04A4630D-1CB2-4BC4-9DC7-04E32B807274}" type="datetimeFigureOut">
              <a:rPr lang="en-US" smtClean="0"/>
              <a:t>6/27/2019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4275" y="698500"/>
            <a:ext cx="4654550" cy="34909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317" tIns="46659" rIns="93317" bIns="46659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2310" y="4421823"/>
            <a:ext cx="5618480" cy="4189095"/>
          </a:xfrm>
          <a:prstGeom prst="rect">
            <a:avLst/>
          </a:prstGeom>
        </p:spPr>
        <p:txBody>
          <a:bodyPr vert="horz" lIns="93317" tIns="46659" rIns="93317" bIns="46659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41491"/>
            <a:ext cx="3043343" cy="465455"/>
          </a:xfrm>
          <a:prstGeom prst="rect">
            <a:avLst/>
          </a:prstGeom>
        </p:spPr>
        <p:txBody>
          <a:bodyPr vert="horz" lIns="93317" tIns="46659" rIns="93317" bIns="46659" rtlCol="0" anchor="b"/>
          <a:lstStyle>
            <a:lvl1pPr algn="l">
              <a:defRPr sz="13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8539" y="8841491"/>
            <a:ext cx="3043343" cy="465455"/>
          </a:xfrm>
          <a:prstGeom prst="rect">
            <a:avLst/>
          </a:prstGeom>
        </p:spPr>
        <p:txBody>
          <a:bodyPr vert="horz" lIns="93317" tIns="46659" rIns="93317" bIns="46659" rtlCol="0" anchor="b"/>
          <a:lstStyle>
            <a:lvl1pPr algn="r">
              <a:defRPr sz="1300"/>
            </a:lvl1pPr>
          </a:lstStyle>
          <a:p>
            <a:fld id="{C8A31311-1138-47F5-9D30-B15D7D944EF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65508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A31311-1138-47F5-9D30-B15D7D944EF9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391833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A31311-1138-47F5-9D30-B15D7D944EF9}" type="slidenum">
              <a:rPr lang="en-US" smtClean="0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504788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A31311-1138-47F5-9D30-B15D7D944EF9}" type="slidenum">
              <a:rPr lang="en-US" smtClean="0"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844541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A31311-1138-47F5-9D30-B15D7D944EF9}" type="slidenum">
              <a:rPr lang="en-US" smtClean="0"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956910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A31311-1138-47F5-9D30-B15D7D944EF9}" type="slidenum">
              <a:rPr lang="en-US" smtClean="0"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58482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A31311-1138-47F5-9D30-B15D7D944EF9}" type="slidenum">
              <a:rPr lang="en-US" smtClean="0"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602907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A31311-1138-47F5-9D30-B15D7D944EF9}" type="slidenum">
              <a:rPr lang="en-US" smtClean="0"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16437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A31311-1138-47F5-9D30-B15D7D944EF9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882127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A31311-1138-47F5-9D30-B15D7D944EF9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390659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A31311-1138-47F5-9D30-B15D7D944EF9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970913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A31311-1138-47F5-9D30-B15D7D944EF9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458336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A31311-1138-47F5-9D30-B15D7D944EF9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056745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On average, shared medical visits increase MAT</a:t>
            </a:r>
            <a:r>
              <a:rPr lang="en-US" baseline="0" dirty="0" smtClean="0"/>
              <a:t> encounters/access by 30% each month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A31311-1138-47F5-9D30-B15D7D944EF9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375003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45 </a:t>
            </a:r>
            <a:r>
              <a:rPr lang="en-US" dirty="0" err="1" smtClean="0"/>
              <a:t>mins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A31311-1138-47F5-9D30-B15D7D944EF9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600404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A31311-1138-47F5-9D30-B15D7D944EF9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81075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dirty="0"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6/27/2019</a:t>
            </a:fld>
            <a:endParaRPr lang="en-US" dirty="0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764446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E4310-F19B-48E9-B7FB-DFA4EFF91413}" type="datetimeFigureOut">
              <a:rPr lang="en-US" smtClean="0"/>
              <a:t>6/27/2019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26F2D0-494C-4320-BDF0-F39D57C311B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44501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dirty="0"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6/27/2019</a:t>
            </a:fld>
            <a:endParaRPr lang="en-US" dirty="0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04362713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19149" y="1769507"/>
            <a:ext cx="7900622" cy="604123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add title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914400" y="2743200"/>
            <a:ext cx="7310120" cy="28956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 smtClean="0"/>
              <a:t>Add text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E4310-F19B-48E9-B7FB-DFA4EFF91413}" type="datetimeFigureOut">
              <a:rPr lang="en-US" smtClean="0"/>
              <a:t>6/27/2019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26F2D0-494C-4320-BDF0-F39D57C311B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944238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2999" y="1752600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9036" y="4267200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E4310-F19B-48E9-B7FB-DFA4EFF91413}" type="datetimeFigureOut">
              <a:rPr lang="en-US" smtClean="0"/>
              <a:t>6/27/2019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26F2D0-494C-4320-BDF0-F39D57C311B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071746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E4310-F19B-48E9-B7FB-DFA4EFF91413}" type="datetimeFigureOut">
              <a:rPr lang="en-US" smtClean="0"/>
              <a:t>6/27/2019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26F2D0-494C-4320-BDF0-F39D57C311B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364123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633779" y="1661160"/>
            <a:ext cx="7876440" cy="533400"/>
          </a:xfrm>
        </p:spPr>
        <p:txBody>
          <a:bodyPr lIns="0" tIns="0" rIns="0" bIns="0"/>
          <a:lstStyle>
            <a:lvl1pPr>
              <a:defRPr sz="4000" b="1" i="0">
                <a:solidFill>
                  <a:srgbClr val="0A4F94"/>
                </a:solidFill>
                <a:latin typeface="Arial"/>
                <a:cs typeface="Arial"/>
              </a:defRPr>
            </a:lvl1pPr>
          </a:lstStyle>
          <a:p>
            <a:endParaRPr dirty="0"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45096" y="2514600"/>
            <a:ext cx="3698304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 dirty="0"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594859" y="2514600"/>
            <a:ext cx="3863341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 dirty="0"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dirty="0"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6/27/2019</a:t>
            </a:fld>
            <a:endParaRPr lang="en-US" dirty="0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78103649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1981200"/>
            <a:ext cx="7886700" cy="776287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2757487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3581399"/>
            <a:ext cx="3868737" cy="2608263"/>
          </a:xfrm>
        </p:spPr>
        <p:txBody>
          <a:bodyPr/>
          <a:lstStyle/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39786" y="2757487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3581399"/>
            <a:ext cx="3887788" cy="2608264"/>
          </a:xfrm>
        </p:spPr>
        <p:txBody>
          <a:bodyPr/>
          <a:lstStyle/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E4310-F19B-48E9-B7FB-DFA4EFF91413}" type="datetimeFigureOut">
              <a:rPr lang="en-US" smtClean="0"/>
              <a:t>6/27/2019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26F2D0-494C-4320-BDF0-F39D57C311B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895791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16764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6200" y="1676400"/>
            <a:ext cx="4629150" cy="4202396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3276600"/>
            <a:ext cx="2949575" cy="25923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E4310-F19B-48E9-B7FB-DFA4EFF91413}" type="datetimeFigureOut">
              <a:rPr lang="en-US" smtClean="0"/>
              <a:t>6/27/2019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26F2D0-494C-4320-BDF0-F39D57C311B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29225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33779" y="404018"/>
            <a:ext cx="7876440" cy="615553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add title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916939" y="1447196"/>
            <a:ext cx="7310120" cy="4191604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 smtClean="0"/>
              <a:t>Add text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E4310-F19B-48E9-B7FB-DFA4EFF91413}" type="datetimeFigureOut">
              <a:rPr lang="en-US" smtClean="0"/>
              <a:t>6/27/2019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26F2D0-494C-4320-BDF0-F39D57C311B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40612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000" b="1" i="0">
                <a:solidFill>
                  <a:srgbClr val="0A4F94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2400" b="1" i="0">
                <a:solidFill>
                  <a:srgbClr val="FF8700"/>
                </a:solidFill>
                <a:latin typeface="Arial"/>
                <a:cs typeface="Arial"/>
              </a:defRPr>
            </a:lvl1pPr>
          </a:lstStyle>
          <a:p>
            <a:endParaRPr dirty="0"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dirty="0"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6/27/2019</a:t>
            </a:fld>
            <a:endParaRPr lang="en-US" dirty="0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4510012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E4310-F19B-48E9-B7FB-DFA4EFF91413}" type="datetimeFigureOut">
              <a:rPr lang="en-US" smtClean="0"/>
              <a:t>6/27/2019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26F2D0-494C-4320-BDF0-F39D57C311B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5941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E4310-F19B-48E9-B7FB-DFA4EFF91413}" type="datetimeFigureOut">
              <a:rPr lang="en-US" smtClean="0"/>
              <a:t>6/27/2019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26F2D0-494C-4320-BDF0-F39D57C311B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40719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33779" y="404018"/>
            <a:ext cx="7876440" cy="615553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add title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628650" y="1825624"/>
            <a:ext cx="3867150" cy="4041775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 smtClean="0"/>
              <a:t>Object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4648200" y="1825625"/>
            <a:ext cx="3867150" cy="4041774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 smtClean="0"/>
              <a:t>Object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E4310-F19B-48E9-B7FB-DFA4EFF91413}" type="datetimeFigureOut">
              <a:rPr lang="en-US" smtClean="0"/>
              <a:t>6/27/2019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26F2D0-494C-4320-BDF0-F39D57C311B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37826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E4310-F19B-48E9-B7FB-DFA4EFF91413}" type="datetimeFigureOut">
              <a:rPr lang="en-US" smtClean="0"/>
              <a:t>6/27/2019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26F2D0-494C-4320-BDF0-F39D57C311B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40146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000" b="1" i="0">
                <a:solidFill>
                  <a:srgbClr val="0A4F94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59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dirty="0"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6/27/2019</a:t>
            </a:fld>
            <a:endParaRPr lang="en-US" dirty="0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2545940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E4310-F19B-48E9-B7FB-DFA4EFF91413}" type="datetimeFigureOut">
              <a:rPr lang="en-US" smtClean="0"/>
              <a:t>6/27/2019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26F2D0-494C-4320-BDF0-F39D57C311B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58387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theme" Target="../theme/theme2.xml"/><Relationship Id="rId3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5" Type="http://schemas.openxmlformats.org/officeDocument/2006/relationships/slideLayout" Target="../slideLayouts/slideLayout15.xml"/><Relationship Id="rId4" Type="http://schemas.openxmlformats.org/officeDocument/2006/relationships/slideLayout" Target="../slideLayouts/slideLayout14.xml"/><Relationship Id="rId9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0"/>
            <a:ext cx="9144000" cy="6857999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633779" y="404018"/>
            <a:ext cx="7876440" cy="5334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000" b="1" i="0">
                <a:solidFill>
                  <a:srgbClr val="0A4F94"/>
                </a:solidFill>
                <a:latin typeface="Arial"/>
                <a:cs typeface="Arial"/>
              </a:defRPr>
            </a:lvl1pPr>
          </a:lstStyle>
          <a:p>
            <a:endParaRPr dirty="0"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916939" y="1447196"/>
            <a:ext cx="7310120" cy="434911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400" b="1" i="0">
                <a:solidFill>
                  <a:srgbClr val="FF8700"/>
                </a:solidFill>
                <a:latin typeface="Arial"/>
                <a:cs typeface="Arial"/>
              </a:defRPr>
            </a:lvl1pPr>
          </a:lstStyle>
          <a:p>
            <a:endParaRPr dirty="0"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6377940"/>
            <a:ext cx="2926079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dirty="0"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6/27/2019</a:t>
            </a:fld>
            <a:endParaRPr lang="en-US" dirty="0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7271053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78" r:id="rId2"/>
    <p:sldLayoutId id="2147483679" r:id="rId3"/>
    <p:sldLayoutId id="2147483680" r:id="rId4"/>
    <p:sldLayoutId id="2147483681" r:id="rId5"/>
    <p:sldLayoutId id="2147483682" r:id="rId6"/>
    <p:sldLayoutId id="2147483683" r:id="rId7"/>
    <p:sldLayoutId id="2147483684" r:id="rId8"/>
    <p:sldLayoutId id="2147483685" r:id="rId9"/>
    <p:sldLayoutId id="2147483686" r:id="rId10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000" y="211794"/>
            <a:ext cx="3605784" cy="1326192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633779" y="1828800"/>
            <a:ext cx="7876440" cy="5334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000" b="1" i="0">
                <a:solidFill>
                  <a:srgbClr val="0A4F94"/>
                </a:solidFill>
                <a:latin typeface="Arial"/>
                <a:cs typeface="Arial"/>
              </a:defRPr>
            </a:lvl1pPr>
          </a:lstStyle>
          <a:p>
            <a:endParaRPr dirty="0"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916939" y="1447196"/>
            <a:ext cx="7310120" cy="434911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400" b="1" i="0">
                <a:solidFill>
                  <a:srgbClr val="FF8700"/>
                </a:solidFill>
                <a:latin typeface="Arial"/>
                <a:cs typeface="Arial"/>
              </a:defRPr>
            </a:lvl1pPr>
          </a:lstStyle>
          <a:p>
            <a:endParaRPr dirty="0"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6377940"/>
            <a:ext cx="2926079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dirty="0"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6/27/2019</a:t>
            </a:fld>
            <a:endParaRPr lang="en-US" dirty="0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2950179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1" r:id="rId3"/>
    <p:sldLayoutId id="2147483694" r:id="rId4"/>
    <p:sldLayoutId id="2147483695" r:id="rId5"/>
    <p:sldLayoutId id="2147483696" r:id="rId6"/>
    <p:sldLayoutId id="2147483697" r:id="rId7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image" Target="../media/image15.png"/><Relationship Id="rId18" Type="http://schemas.openxmlformats.org/officeDocument/2006/relationships/image" Target="../media/image10.sv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12" Type="http://schemas.openxmlformats.org/officeDocument/2006/relationships/image" Target="../media/image60.svg"/><Relationship Id="rId17" Type="http://schemas.openxmlformats.org/officeDocument/2006/relationships/image" Target="../media/image17.png"/><Relationship Id="rId2" Type="http://schemas.openxmlformats.org/officeDocument/2006/relationships/notesSlide" Target="../notesSlides/notesSlide11.xml"/><Relationship Id="rId16" Type="http://schemas.openxmlformats.org/officeDocument/2006/relationships/image" Target="../media/image8.svg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1.xml"/><Relationship Id="rId11" Type="http://schemas.openxmlformats.org/officeDocument/2006/relationships/image" Target="../media/image14.png"/><Relationship Id="rId5" Type="http://schemas.openxmlformats.org/officeDocument/2006/relationships/diagramQuickStyle" Target="../diagrams/quickStyle1.xml"/><Relationship Id="rId15" Type="http://schemas.openxmlformats.org/officeDocument/2006/relationships/image" Target="../media/image16.png"/><Relationship Id="rId10" Type="http://schemas.openxmlformats.org/officeDocument/2006/relationships/image" Target="../media/image40.svg"/><Relationship Id="rId4" Type="http://schemas.openxmlformats.org/officeDocument/2006/relationships/diagramLayout" Target="../diagrams/layout1.xml"/><Relationship Id="rId14" Type="http://schemas.openxmlformats.org/officeDocument/2006/relationships/image" Target="../media/image20.sv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9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mailto:amatthews@mednet.ucla.edu" TargetMode="External"/><Relationship Id="rId2" Type="http://schemas.openxmlformats.org/officeDocument/2006/relationships/hyperlink" Target="mailto:gchung@mednet.ucla.edu" TargetMode="External"/><Relationship Id="rId1" Type="http://schemas.openxmlformats.org/officeDocument/2006/relationships/slideLayout" Target="../slideLayouts/slideLayout3.xml"/><Relationship Id="rId4" Type="http://schemas.openxmlformats.org/officeDocument/2006/relationships/hyperlink" Target="mailto:Tdshelton@mednet.ucla.edu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4.png"/><Relationship Id="rId7" Type="http://schemas.openxmlformats.org/officeDocument/2006/relationships/image" Target="../media/image7.png"/><Relationship Id="rId12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11" Type="http://schemas.openxmlformats.org/officeDocument/2006/relationships/image" Target="../media/image6.svg"/><Relationship Id="rId5" Type="http://schemas.openxmlformats.org/officeDocument/2006/relationships/image" Target="../media/image5.png"/><Relationship Id="rId10" Type="http://schemas.openxmlformats.org/officeDocument/2006/relationships/image" Target="../media/image9.png"/><Relationship Id="rId4" Type="http://schemas.openxmlformats.org/officeDocument/2006/relationships/image" Target="../media/image2.svg"/><Relationship Id="rId9" Type="http://schemas.openxmlformats.org/officeDocument/2006/relationships/image" Target="../media/image4.sv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2133600"/>
            <a:ext cx="8000999" cy="2769989"/>
          </a:xfrm>
        </p:spPr>
        <p:txBody>
          <a:bodyPr/>
          <a:lstStyle/>
          <a:p>
            <a:r>
              <a:rPr lang="en-US" dirty="0" smtClean="0"/>
              <a:t>CCI Learning Collaborative for SUD Services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5410200"/>
            <a:ext cx="6858000" cy="1107996"/>
          </a:xfrm>
        </p:spPr>
        <p:txBody>
          <a:bodyPr/>
          <a:lstStyle/>
          <a:p>
            <a:r>
              <a:rPr lang="en-US" dirty="0" smtClean="0"/>
              <a:t>Gilmore Chung, MD</a:t>
            </a:r>
          </a:p>
          <a:p>
            <a:r>
              <a:rPr lang="en-US" dirty="0" smtClean="0"/>
              <a:t>Anasa Matthews-Billignsly, MSW, MPH</a:t>
            </a:r>
          </a:p>
          <a:p>
            <a:r>
              <a:rPr lang="en-US" dirty="0" smtClean="0"/>
              <a:t>Tobin Shelton, LCSW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56837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3779" y="404018"/>
            <a:ext cx="7876440" cy="615553"/>
          </a:xfrm>
        </p:spPr>
        <p:txBody>
          <a:bodyPr/>
          <a:lstStyle/>
          <a:p>
            <a:pPr algn="ctr"/>
            <a:r>
              <a:rPr lang="en-US" dirty="0" smtClean="0"/>
              <a:t>Chill with Gil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6939" y="1447196"/>
            <a:ext cx="7310120" cy="369332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0339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3779" y="404018"/>
            <a:ext cx="7876440" cy="1231106"/>
          </a:xfrm>
        </p:spPr>
        <p:txBody>
          <a:bodyPr/>
          <a:lstStyle/>
          <a:p>
            <a:pPr algn="ctr"/>
            <a:r>
              <a:rPr lang="en-US" dirty="0" smtClean="0"/>
              <a:t>Discussion Point 1: Inductions &amp; Treatment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6939" y="1981200"/>
            <a:ext cx="7310120" cy="3323987"/>
          </a:xfrm>
        </p:spPr>
        <p:txBody>
          <a:bodyPr/>
          <a:lstStyle/>
          <a:p>
            <a:r>
              <a:rPr lang="en-US" dirty="0" smtClean="0"/>
              <a:t>What is your conversation with patients around inductions and withdrawal management?</a:t>
            </a:r>
          </a:p>
          <a:p>
            <a:endParaRPr lang="en-US" dirty="0"/>
          </a:p>
          <a:p>
            <a:r>
              <a:rPr lang="en-US" dirty="0" smtClean="0"/>
              <a:t>How do you choose between mono and combination tablets?</a:t>
            </a:r>
          </a:p>
          <a:p>
            <a:endParaRPr lang="en-US" dirty="0"/>
          </a:p>
          <a:p>
            <a:r>
              <a:rPr lang="en-US" dirty="0" smtClean="0"/>
              <a:t>What’s your/the clinics process in monitoring pts with comorbidities and/or on benzo’s?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33970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3779" y="404018"/>
            <a:ext cx="7876440" cy="615553"/>
          </a:xfrm>
        </p:spPr>
        <p:txBody>
          <a:bodyPr/>
          <a:lstStyle/>
          <a:p>
            <a:r>
              <a:rPr lang="en-US" dirty="0" smtClean="0"/>
              <a:t>Discussion Point 2: Diversion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6939" y="1447196"/>
            <a:ext cx="7310120" cy="1477328"/>
          </a:xfrm>
        </p:spPr>
        <p:txBody>
          <a:bodyPr/>
          <a:lstStyle/>
          <a:p>
            <a:r>
              <a:rPr lang="en-US" dirty="0" smtClean="0"/>
              <a:t>What's the conversation with patients who continue to say, “I lost my prescription”?</a:t>
            </a:r>
          </a:p>
          <a:p>
            <a:endParaRPr lang="en-US" dirty="0"/>
          </a:p>
          <a:p>
            <a:r>
              <a:rPr lang="en-US" dirty="0" smtClean="0"/>
              <a:t>Do you have any experience with DEA audits?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94898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04018"/>
            <a:ext cx="8305799" cy="1231106"/>
          </a:xfrm>
        </p:spPr>
        <p:txBody>
          <a:bodyPr/>
          <a:lstStyle/>
          <a:p>
            <a:pPr algn="ctr"/>
            <a:r>
              <a:rPr lang="en-US" dirty="0" smtClean="0"/>
              <a:t>Discussion Point 3: Supportive Services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55039" y="1828800"/>
            <a:ext cx="7310120" cy="2215991"/>
          </a:xfrm>
        </p:spPr>
        <p:txBody>
          <a:bodyPr/>
          <a:lstStyle/>
          <a:p>
            <a:r>
              <a:rPr lang="en-US" dirty="0" smtClean="0"/>
              <a:t>What do your shared medical visits and support groups look like?</a:t>
            </a:r>
          </a:p>
          <a:p>
            <a:endParaRPr lang="en-US" dirty="0"/>
          </a:p>
          <a:p>
            <a:r>
              <a:rPr lang="en-US" dirty="0" smtClean="0"/>
              <a:t>What is the structure of your interdisciplinary team?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7987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38400" y="381000"/>
            <a:ext cx="4486275" cy="5857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99673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Image result for tour clip art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618" b="25773"/>
          <a:stretch/>
        </p:blipFill>
        <p:spPr bwMode="auto">
          <a:xfrm>
            <a:off x="2873620" y="2286000"/>
            <a:ext cx="3396758" cy="1447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83107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3779" y="404018"/>
            <a:ext cx="7876440" cy="615553"/>
          </a:xfrm>
        </p:spPr>
        <p:txBody>
          <a:bodyPr/>
          <a:lstStyle/>
          <a:p>
            <a:pPr algn="ctr"/>
            <a:r>
              <a:rPr lang="en-US" dirty="0"/>
              <a:t>Point of Access Workflow</a:t>
            </a:r>
          </a:p>
        </p:txBody>
      </p:sp>
      <p:graphicFrame>
        <p:nvGraphicFramePr>
          <p:cNvPr id="4" name="Content Placeholder 6" descr="SmartArt Process diagram">
            <a:extLst>
              <a:ext uri="{FF2B5EF4-FFF2-40B4-BE49-F238E27FC236}">
                <a16:creationId xmlns:a16="http://schemas.microsoft.com/office/drawing/2014/main" id="{703FAB33-C653-48B0-9838-6BDC8704C19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65201068"/>
              </p:ext>
            </p:extLst>
          </p:nvPr>
        </p:nvGraphicFramePr>
        <p:xfrm>
          <a:off x="539548" y="1675895"/>
          <a:ext cx="8064900" cy="4050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Rectangle 4" descr="Red square">
            <a:extLst>
              <a:ext uri="{FF2B5EF4-FFF2-40B4-BE49-F238E27FC236}">
                <a16:creationId xmlns:a16="http://schemas.microsoft.com/office/drawing/2014/main" id="{A12CC26A-5315-4976-ADC0-5433567BBAE9}"/>
              </a:ext>
            </a:extLst>
          </p:cNvPr>
          <p:cNvSpPr/>
          <p:nvPr/>
        </p:nvSpPr>
        <p:spPr>
          <a:xfrm>
            <a:off x="542162" y="2478314"/>
            <a:ext cx="516698" cy="516698"/>
          </a:xfrm>
          <a:prstGeom prst="rect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6" name="Rectangle 5" descr="Orange square">
            <a:extLst>
              <a:ext uri="{FF2B5EF4-FFF2-40B4-BE49-F238E27FC236}">
                <a16:creationId xmlns:a16="http://schemas.microsoft.com/office/drawing/2014/main" id="{1930D93D-7C86-4A0B-AC32-322C4830B011}"/>
              </a:ext>
            </a:extLst>
          </p:cNvPr>
          <p:cNvSpPr/>
          <p:nvPr/>
        </p:nvSpPr>
        <p:spPr>
          <a:xfrm>
            <a:off x="2141308" y="2475251"/>
            <a:ext cx="516698" cy="516698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7" name="Rectangle 6" descr="Orange square">
            <a:extLst>
              <a:ext uri="{FF2B5EF4-FFF2-40B4-BE49-F238E27FC236}">
                <a16:creationId xmlns:a16="http://schemas.microsoft.com/office/drawing/2014/main" id="{3465B29B-8058-46D1-9660-8E77A907D117}"/>
              </a:ext>
            </a:extLst>
          </p:cNvPr>
          <p:cNvSpPr/>
          <p:nvPr/>
        </p:nvSpPr>
        <p:spPr>
          <a:xfrm>
            <a:off x="3732897" y="2475251"/>
            <a:ext cx="516698" cy="516698"/>
          </a:xfrm>
          <a:prstGeom prst="rect">
            <a:avLst/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8" name="Rectangle 7" descr="Orange square">
            <a:extLst>
              <a:ext uri="{FF2B5EF4-FFF2-40B4-BE49-F238E27FC236}">
                <a16:creationId xmlns:a16="http://schemas.microsoft.com/office/drawing/2014/main" id="{EEFF73B8-4E1C-489B-A505-D683624E688D}"/>
              </a:ext>
            </a:extLst>
          </p:cNvPr>
          <p:cNvSpPr/>
          <p:nvPr/>
        </p:nvSpPr>
        <p:spPr>
          <a:xfrm>
            <a:off x="5324486" y="2486428"/>
            <a:ext cx="516698" cy="516698"/>
          </a:xfrm>
          <a:prstGeom prst="rect">
            <a:avLst/>
          </a:prstGeom>
          <a:solidFill>
            <a:schemeClr val="accent4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9" name="Rectangle 8" descr="Yellow square">
            <a:extLst>
              <a:ext uri="{FF2B5EF4-FFF2-40B4-BE49-F238E27FC236}">
                <a16:creationId xmlns:a16="http://schemas.microsoft.com/office/drawing/2014/main" id="{5B34B083-2C6A-4916-B16C-EEDE2F7E0A91}"/>
              </a:ext>
            </a:extLst>
          </p:cNvPr>
          <p:cNvSpPr/>
          <p:nvPr/>
        </p:nvSpPr>
        <p:spPr>
          <a:xfrm>
            <a:off x="6944138" y="2480328"/>
            <a:ext cx="516698" cy="516698"/>
          </a:xfrm>
          <a:prstGeom prst="rect">
            <a:avLst/>
          </a:prstGeom>
          <a:solidFill>
            <a:schemeClr val="accent5"/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10" name="TextBox 9"/>
          <p:cNvSpPr txBox="1"/>
          <p:nvPr/>
        </p:nvSpPr>
        <p:spPr>
          <a:xfrm>
            <a:off x="547654" y="2970667"/>
            <a:ext cx="1595883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MA screens patient with modified NIDA Quick Screen. Positive screens entered in </a:t>
            </a:r>
            <a:r>
              <a:rPr lang="en-US" sz="1400" i="1" dirty="0" smtClean="0"/>
              <a:t>Reason for Visit</a:t>
            </a:r>
            <a:endParaRPr lang="en-US" sz="1400" dirty="0"/>
          </a:p>
        </p:txBody>
      </p:sp>
      <p:sp>
        <p:nvSpPr>
          <p:cNvPr id="11" name="TextBox 10"/>
          <p:cNvSpPr txBox="1"/>
          <p:nvPr/>
        </p:nvSpPr>
        <p:spPr>
          <a:xfrm>
            <a:off x="2136243" y="1359609"/>
            <a:ext cx="159665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Provider conducts BI/gives patient options for MAT and SUMMIT </a:t>
            </a:r>
            <a:endParaRPr lang="en-US" sz="1400" dirty="0"/>
          </a:p>
        </p:txBody>
      </p:sp>
      <p:sp>
        <p:nvSpPr>
          <p:cNvPr id="12" name="TextBox 11"/>
          <p:cNvSpPr txBox="1"/>
          <p:nvPr/>
        </p:nvSpPr>
        <p:spPr>
          <a:xfrm>
            <a:off x="3770497" y="2978596"/>
            <a:ext cx="1591545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Same day apt w/ LCSW to assess  patient for further MH issues &amp; refer to SUMMIT </a:t>
            </a:r>
            <a:endParaRPr lang="en-US" sz="1400" dirty="0"/>
          </a:p>
        </p:txBody>
      </p:sp>
      <p:sp>
        <p:nvSpPr>
          <p:cNvPr id="13" name="TextBox 12"/>
          <p:cNvSpPr txBox="1"/>
          <p:nvPr/>
        </p:nvSpPr>
        <p:spPr>
          <a:xfrm>
            <a:off x="5324486" y="1319054"/>
            <a:ext cx="159154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Patient connected with behavioral health staff for additional services</a:t>
            </a:r>
            <a:endParaRPr lang="en-US" sz="1400" dirty="0"/>
          </a:p>
        </p:txBody>
      </p:sp>
      <p:sp>
        <p:nvSpPr>
          <p:cNvPr id="14" name="TextBox 13"/>
          <p:cNvSpPr txBox="1"/>
          <p:nvPr/>
        </p:nvSpPr>
        <p:spPr>
          <a:xfrm>
            <a:off x="6885004" y="3003126"/>
            <a:ext cx="171944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Patient continues in treatment and follow-up as needed</a:t>
            </a:r>
            <a:endParaRPr lang="en-US" sz="1400" dirty="0"/>
          </a:p>
        </p:txBody>
      </p:sp>
      <p:pic>
        <p:nvPicPr>
          <p:cNvPr id="15" name="Graphic 18" descr="Target">
            <a:extLst>
              <a:ext uri="{FF2B5EF4-FFF2-40B4-BE49-F238E27FC236}">
                <a16:creationId xmlns:a16="http://schemas.microsoft.com/office/drawing/2014/main" id="{9FBDC2B8-6333-4FE7-85AE-BAA8AC475348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0"/>
              </a:ext>
            </a:extLst>
          </a:blip>
          <a:stretch>
            <a:fillRect/>
          </a:stretch>
        </p:blipFill>
        <p:spPr>
          <a:xfrm>
            <a:off x="627962" y="2582777"/>
            <a:ext cx="324000" cy="324000"/>
          </a:xfrm>
          <a:prstGeom prst="rect">
            <a:avLst/>
          </a:prstGeom>
        </p:spPr>
      </p:pic>
      <p:pic>
        <p:nvPicPr>
          <p:cNvPr id="16" name="Graphic 23" descr="Research">
            <a:extLst>
              <a:ext uri="{FF2B5EF4-FFF2-40B4-BE49-F238E27FC236}">
                <a16:creationId xmlns:a16="http://schemas.microsoft.com/office/drawing/2014/main" id="{B3B066BF-DC70-46FA-B9ED-2111EF601BAC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2"/>
              </a:ext>
            </a:extLst>
          </a:blip>
          <a:stretch>
            <a:fillRect/>
          </a:stretch>
        </p:blipFill>
        <p:spPr>
          <a:xfrm>
            <a:off x="2255038" y="2612677"/>
            <a:ext cx="294100" cy="294100"/>
          </a:xfrm>
          <a:prstGeom prst="rect">
            <a:avLst/>
          </a:prstGeom>
        </p:spPr>
      </p:pic>
      <p:pic>
        <p:nvPicPr>
          <p:cNvPr id="17" name="Graphic 17" descr="Clock">
            <a:extLst>
              <a:ext uri="{FF2B5EF4-FFF2-40B4-BE49-F238E27FC236}">
                <a16:creationId xmlns:a16="http://schemas.microsoft.com/office/drawing/2014/main" id="{429D621D-3AC8-4789-B37A-514D514B8133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4"/>
              </a:ext>
            </a:extLst>
          </a:blip>
          <a:stretch>
            <a:fillRect/>
          </a:stretch>
        </p:blipFill>
        <p:spPr>
          <a:xfrm>
            <a:off x="3818853" y="2582777"/>
            <a:ext cx="324000" cy="324000"/>
          </a:xfrm>
          <a:prstGeom prst="rect">
            <a:avLst/>
          </a:prstGeom>
        </p:spPr>
      </p:pic>
      <p:pic>
        <p:nvPicPr>
          <p:cNvPr id="18" name="Graphic 24" descr="Flip calendar">
            <a:extLst>
              <a:ext uri="{FF2B5EF4-FFF2-40B4-BE49-F238E27FC236}">
                <a16:creationId xmlns:a16="http://schemas.microsoft.com/office/drawing/2014/main" id="{8E331209-A339-4EA7-9A9C-60B841670A32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6"/>
              </a:ext>
            </a:extLst>
          </a:blip>
          <a:stretch>
            <a:fillRect/>
          </a:stretch>
        </p:blipFill>
        <p:spPr>
          <a:xfrm>
            <a:off x="5420835" y="2571276"/>
            <a:ext cx="324000" cy="324000"/>
          </a:xfrm>
          <a:prstGeom prst="rect">
            <a:avLst/>
          </a:prstGeom>
        </p:spPr>
      </p:pic>
      <p:pic>
        <p:nvPicPr>
          <p:cNvPr id="19" name="Graphic 25" descr="Presentation with bar chart">
            <a:extLst>
              <a:ext uri="{FF2B5EF4-FFF2-40B4-BE49-F238E27FC236}">
                <a16:creationId xmlns:a16="http://schemas.microsoft.com/office/drawing/2014/main" id="{E30E2A91-829E-4A17-993C-634E1C3B822D}"/>
              </a:ext>
            </a:extLst>
          </p:cNvPr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8"/>
              </a:ext>
            </a:extLst>
          </a:blip>
          <a:stretch>
            <a:fillRect/>
          </a:stretch>
        </p:blipFill>
        <p:spPr>
          <a:xfrm>
            <a:off x="7029599" y="2593086"/>
            <a:ext cx="324000" cy="324000"/>
          </a:xfrm>
          <a:prstGeom prst="rect">
            <a:avLst/>
          </a:prstGeom>
        </p:spPr>
      </p:pic>
      <p:sp>
        <p:nvSpPr>
          <p:cNvPr id="20" name="Text Placeholder 1">
            <a:extLst>
              <a:ext uri="{FF2B5EF4-FFF2-40B4-BE49-F238E27FC236}">
                <a16:creationId xmlns:a16="http://schemas.microsoft.com/office/drawing/2014/main" id="{DC6585CB-312C-4D99-8A71-22BECD213043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1904999" y="5558727"/>
            <a:ext cx="5124599" cy="732797"/>
          </a:xfrm>
          <a:prstGeom prst="rect">
            <a:avLst/>
          </a:prstGeom>
        </p:spPr>
        <p:txBody>
          <a:bodyPr/>
          <a:lstStyle/>
          <a:p>
            <a:pPr algn="ctr"/>
            <a:r>
              <a:rPr lang="en-US" dirty="0" smtClean="0"/>
              <a:t>At any time, a patient can opt-out of any one of these services </a:t>
            </a:r>
            <a:endParaRPr lang="en-US" sz="900" b="0" dirty="0">
              <a:solidFill>
                <a:schemeClr val="bg2"/>
              </a:solidFill>
              <a:latin typeface="+mn-lt"/>
            </a:endParaRPr>
          </a:p>
        </p:txBody>
      </p:sp>
      <p:sp>
        <p:nvSpPr>
          <p:cNvPr id="22" name="5-Point Star 21"/>
          <p:cNvSpPr/>
          <p:nvPr/>
        </p:nvSpPr>
        <p:spPr>
          <a:xfrm>
            <a:off x="838200" y="1371600"/>
            <a:ext cx="762000" cy="609600"/>
          </a:xfrm>
          <a:prstGeom prst="star5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75494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3779" y="404018"/>
            <a:ext cx="7876440" cy="615553"/>
          </a:xfrm>
        </p:spPr>
        <p:txBody>
          <a:bodyPr/>
          <a:lstStyle/>
          <a:p>
            <a:pPr algn="ctr"/>
            <a:r>
              <a:rPr lang="en-US" dirty="0" smtClean="0"/>
              <a:t>SBIRT 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6939" y="1447196"/>
            <a:ext cx="1826261" cy="1107996"/>
          </a:xfrm>
        </p:spPr>
        <p:txBody>
          <a:bodyPr/>
          <a:lstStyle/>
          <a:p>
            <a:r>
              <a:rPr lang="en-US" i="1" u="sng" dirty="0" smtClean="0"/>
              <a:t>S</a:t>
            </a:r>
            <a:r>
              <a:rPr lang="en-US" dirty="0" smtClean="0"/>
              <a:t>creening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6939" y="2286000"/>
            <a:ext cx="6829425" cy="353377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6938" y="2285999"/>
            <a:ext cx="6829425" cy="3533775"/>
          </a:xfrm>
          <a:prstGeom prst="rect">
            <a:avLst/>
          </a:prstGeom>
        </p:spPr>
      </p:pic>
      <p:sp>
        <p:nvSpPr>
          <p:cNvPr id="7" name="Oval 6"/>
          <p:cNvSpPr/>
          <p:nvPr/>
        </p:nvSpPr>
        <p:spPr>
          <a:xfrm>
            <a:off x="4331650" y="5333999"/>
            <a:ext cx="1230950" cy="305549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11612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7" grpId="1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3779" y="404018"/>
            <a:ext cx="7876440" cy="615553"/>
          </a:xfrm>
        </p:spPr>
        <p:txBody>
          <a:bodyPr/>
          <a:lstStyle/>
          <a:p>
            <a:pPr algn="ctr"/>
            <a:r>
              <a:rPr lang="en-US" dirty="0" smtClean="0"/>
              <a:t>SBIRT 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6939" y="1447196"/>
            <a:ext cx="7310120" cy="369332"/>
          </a:xfrm>
        </p:spPr>
        <p:txBody>
          <a:bodyPr/>
          <a:lstStyle/>
          <a:p>
            <a:r>
              <a:rPr lang="en-US" i="1" u="sng" dirty="0" smtClean="0"/>
              <a:t>B</a:t>
            </a:r>
            <a:r>
              <a:rPr lang="en-US" dirty="0" smtClean="0"/>
              <a:t>rief </a:t>
            </a:r>
            <a:r>
              <a:rPr lang="en-US" i="1" u="sng" dirty="0" smtClean="0"/>
              <a:t>I</a:t>
            </a:r>
            <a:r>
              <a:rPr lang="en-US" dirty="0" smtClean="0"/>
              <a:t>ntervention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71600" y="1981200"/>
            <a:ext cx="6019800" cy="413861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/>
          <a:srcRect l="3030" t="29019" r="22521" b="30509"/>
          <a:stretch/>
        </p:blipFill>
        <p:spPr>
          <a:xfrm>
            <a:off x="26542" y="1841357"/>
            <a:ext cx="9072729" cy="420665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5"/>
          <a:srcRect l="3786" t="43502" r="23770" b="28883"/>
          <a:stretch/>
        </p:blipFill>
        <p:spPr>
          <a:xfrm>
            <a:off x="143306" y="2755106"/>
            <a:ext cx="8839200" cy="2590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26599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3779" y="404018"/>
            <a:ext cx="7876440" cy="615553"/>
          </a:xfrm>
        </p:spPr>
        <p:txBody>
          <a:bodyPr/>
          <a:lstStyle/>
          <a:p>
            <a:pPr algn="ctr"/>
            <a:r>
              <a:rPr lang="en-US" dirty="0" smtClean="0"/>
              <a:t>SBIRT for Adolescents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62099" y="1219200"/>
            <a:ext cx="6019800" cy="4908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1646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3779" y="404018"/>
            <a:ext cx="7876440" cy="615553"/>
          </a:xfrm>
        </p:spPr>
        <p:txBody>
          <a:bodyPr/>
          <a:lstStyle/>
          <a:p>
            <a:pPr algn="ctr"/>
            <a:r>
              <a:rPr lang="en-US" dirty="0" smtClean="0"/>
              <a:t>Welcome!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600200"/>
            <a:ext cx="7543800" cy="3693319"/>
          </a:xfrm>
        </p:spPr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 smtClean="0"/>
              <a:t>Lunch &amp; Introductions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 smtClean="0"/>
              <a:t>Venice Family Clinic Overview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 smtClean="0"/>
              <a:t>Chill with Gil—VFC MAT Provider Champion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 smtClean="0"/>
              <a:t>Tour of Venice Family Clinic &amp; Common Ground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 smtClean="0"/>
              <a:t>SBIRT &amp; Referrals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 smtClean="0"/>
              <a:t>Scaling &amp; Increasing Access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 smtClean="0"/>
              <a:t>Closing &amp; Final Questions</a:t>
            </a:r>
          </a:p>
          <a:p>
            <a:pPr marL="457200" indent="-457200">
              <a:buAutoNum type="arabicPeriod"/>
            </a:pPr>
            <a:endParaRPr lang="en-US" dirty="0" smtClean="0"/>
          </a:p>
          <a:p>
            <a:pPr marL="457200" indent="-457200">
              <a:buAutoNum type="arabicPeriod"/>
            </a:pP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69286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3779" y="404018"/>
            <a:ext cx="7876440" cy="615553"/>
          </a:xfrm>
        </p:spPr>
        <p:txBody>
          <a:bodyPr/>
          <a:lstStyle/>
          <a:p>
            <a:pPr algn="ctr"/>
            <a:r>
              <a:rPr lang="en-US" dirty="0" smtClean="0"/>
              <a:t>SBIRT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6939" y="1447196"/>
            <a:ext cx="7310120" cy="1477328"/>
          </a:xfrm>
        </p:spPr>
        <p:txBody>
          <a:bodyPr/>
          <a:lstStyle/>
          <a:p>
            <a:r>
              <a:rPr lang="en-US" i="1" u="sng" dirty="0" smtClean="0"/>
              <a:t>R</a:t>
            </a:r>
            <a:r>
              <a:rPr lang="en-US" dirty="0" smtClean="0"/>
              <a:t>eferral to </a:t>
            </a:r>
            <a:r>
              <a:rPr lang="en-US" i="1" u="sng" dirty="0" smtClean="0"/>
              <a:t>T</a:t>
            </a:r>
            <a:r>
              <a:rPr lang="en-US" dirty="0" smtClean="0"/>
              <a:t>reatment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Behavioral Health-on Call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SUMMIT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Higher levels of care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88952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3779" y="404018"/>
            <a:ext cx="7876440" cy="1231106"/>
          </a:xfrm>
        </p:spPr>
        <p:txBody>
          <a:bodyPr/>
          <a:lstStyle/>
          <a:p>
            <a:pPr algn="ctr"/>
            <a:r>
              <a:rPr lang="en-US" dirty="0" smtClean="0"/>
              <a:t>What does success look like at your organization?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6939" y="1905000"/>
            <a:ext cx="7310120" cy="3891311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2762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3779" y="404018"/>
            <a:ext cx="7876440" cy="615553"/>
          </a:xfrm>
        </p:spPr>
        <p:txBody>
          <a:bodyPr/>
          <a:lstStyle/>
          <a:p>
            <a:pPr algn="ctr"/>
            <a:r>
              <a:rPr lang="en-US" dirty="0" smtClean="0"/>
              <a:t>Questions &amp; Answers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5099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3779" y="404018"/>
            <a:ext cx="7876440" cy="615553"/>
          </a:xfrm>
        </p:spPr>
        <p:txBody>
          <a:bodyPr/>
          <a:lstStyle/>
          <a:p>
            <a:pPr algn="ctr"/>
            <a:r>
              <a:rPr lang="en-US" dirty="0" smtClean="0"/>
              <a:t>Thank You </a:t>
            </a:r>
            <a:r>
              <a:rPr lang="en-US" dirty="0" smtClean="0">
                <a:sym typeface="Wingdings" panose="05000000000000000000" pitchFamily="2" charset="2"/>
              </a:rPr>
              <a:t>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6939" y="1447196"/>
            <a:ext cx="7310120" cy="2954655"/>
          </a:xfrm>
        </p:spPr>
        <p:txBody>
          <a:bodyPr/>
          <a:lstStyle/>
          <a:p>
            <a:r>
              <a:rPr lang="en-US" dirty="0"/>
              <a:t>Gilmore Chung, MD</a:t>
            </a:r>
          </a:p>
          <a:p>
            <a:r>
              <a:rPr lang="en-US" dirty="0"/>
              <a:t>	</a:t>
            </a:r>
            <a:r>
              <a:rPr lang="en-US" dirty="0" smtClean="0">
                <a:hlinkClick r:id="rId2"/>
              </a:rPr>
              <a:t>gchung@mednet.ucla.edu</a:t>
            </a:r>
            <a:endParaRPr lang="en-US" dirty="0" smtClean="0"/>
          </a:p>
          <a:p>
            <a:endParaRPr lang="en-US" dirty="0"/>
          </a:p>
          <a:p>
            <a:r>
              <a:rPr lang="en-US" dirty="0" smtClean="0"/>
              <a:t>Anasa Matthews-Billingsly, MSW, MPH </a:t>
            </a:r>
          </a:p>
          <a:p>
            <a:r>
              <a:rPr lang="en-US" dirty="0"/>
              <a:t>	</a:t>
            </a:r>
            <a:r>
              <a:rPr lang="en-US" dirty="0" smtClean="0">
                <a:hlinkClick r:id="rId3"/>
              </a:rPr>
              <a:t>amatthews@mednet.ucla.edu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Tobin Shelton, LCSW</a:t>
            </a:r>
          </a:p>
          <a:p>
            <a:r>
              <a:rPr lang="en-US" dirty="0"/>
              <a:t>	</a:t>
            </a:r>
            <a:r>
              <a:rPr lang="en-US" dirty="0" smtClean="0">
                <a:hlinkClick r:id="rId4"/>
              </a:rPr>
              <a:t>Tdshelton@mednet.ucla.edu</a:t>
            </a:r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79016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3779" y="404018"/>
            <a:ext cx="7876440" cy="615553"/>
          </a:xfrm>
        </p:spPr>
        <p:txBody>
          <a:bodyPr/>
          <a:lstStyle/>
          <a:p>
            <a:pPr algn="ctr"/>
            <a:r>
              <a:rPr lang="en-US" dirty="0" smtClean="0"/>
              <a:t>ICEBREAKER!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19247" y="1869001"/>
            <a:ext cx="3505504" cy="3505504"/>
          </a:xfrm>
          <a:prstGeom prst="rect">
            <a:avLst/>
          </a:prstGeom>
        </p:spPr>
      </p:pic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8495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3779" y="404018"/>
            <a:ext cx="7876440" cy="615553"/>
          </a:xfrm>
        </p:spPr>
        <p:txBody>
          <a:bodyPr/>
          <a:lstStyle/>
          <a:p>
            <a:pPr algn="ctr"/>
            <a:r>
              <a:rPr lang="en-US" dirty="0" smtClean="0"/>
              <a:t>Venice Family Clinic Overview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6939" y="1447196"/>
            <a:ext cx="7310120" cy="4062651"/>
          </a:xfrm>
        </p:spPr>
        <p:txBody>
          <a:bodyPr/>
          <a:lstStyle/>
          <a:p>
            <a:r>
              <a:rPr lang="en-US" dirty="0" smtClean="0"/>
              <a:t>Our Mission: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i="1" dirty="0"/>
              <a:t>Venice Family Clinic's mission is to provide quality primary health care to people in </a:t>
            </a:r>
            <a:r>
              <a:rPr lang="en-US" i="1" dirty="0" smtClean="0"/>
              <a:t>need</a:t>
            </a:r>
          </a:p>
          <a:p>
            <a:endParaRPr lang="en-US" i="1" dirty="0"/>
          </a:p>
          <a:p>
            <a:r>
              <a:rPr lang="en-US" dirty="0" smtClean="0"/>
              <a:t>Our Services: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Comprehensive primary health care &amp; supportive services with 125,000+ visits in FY 2017-2018.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Eleven clinics, satellite, and school based clinics as well as shelter- and street-based outreach teams.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18581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3779" y="404018"/>
            <a:ext cx="7876440" cy="1231106"/>
          </a:xfrm>
        </p:spPr>
        <p:txBody>
          <a:bodyPr/>
          <a:lstStyle/>
          <a:p>
            <a:pPr algn="ctr"/>
            <a:r>
              <a:rPr lang="en-US" dirty="0" smtClean="0"/>
              <a:t>VFC Substance Use Services Overview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6939" y="1635124"/>
            <a:ext cx="7310120" cy="4801314"/>
          </a:xfrm>
        </p:spPr>
        <p:txBody>
          <a:bodyPr/>
          <a:lstStyle/>
          <a:p>
            <a:r>
              <a:rPr lang="en-US" dirty="0" smtClean="0"/>
              <a:t>Medication-Assisted Treatment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13 X-Waivered providers &amp; 18 Vivitrol providers</a:t>
            </a:r>
          </a:p>
          <a:p>
            <a:endParaRPr lang="en-US" dirty="0" smtClean="0"/>
          </a:p>
          <a:p>
            <a:r>
              <a:rPr lang="en-US" dirty="0" smtClean="0"/>
              <a:t>Psychosocial Services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Counseling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Therapy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Case management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Support groups</a:t>
            </a:r>
          </a:p>
          <a:p>
            <a:endParaRPr lang="en-US" dirty="0"/>
          </a:p>
          <a:p>
            <a:r>
              <a:rPr lang="en-US" dirty="0" smtClean="0"/>
              <a:t>Common Ground Services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HIV prevention and treatment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Case management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Syringe access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7075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lide Title">
            <a:extLst>
              <a:ext uri="{FF2B5EF4-FFF2-40B4-BE49-F238E27FC236}">
                <a16:creationId xmlns:a16="http://schemas.microsoft.com/office/drawing/2014/main" id="{82336B3C-0982-49C2-85B3-D4D69E4359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6216" y="239853"/>
            <a:ext cx="8505000" cy="615553"/>
          </a:xfrm>
        </p:spPr>
        <p:txBody>
          <a:bodyPr/>
          <a:lstStyle/>
          <a:p>
            <a:pPr algn="ctr"/>
            <a:r>
              <a:rPr lang="en-US" dirty="0" smtClean="0"/>
              <a:t>SUD Services </a:t>
            </a:r>
            <a:r>
              <a:rPr lang="en-US" dirty="0"/>
              <a:t>Roadmap</a:t>
            </a:r>
          </a:p>
        </p:txBody>
      </p:sp>
      <p:grpSp>
        <p:nvGrpSpPr>
          <p:cNvPr id="10" name="Group 9" title="Milestone">
            <a:extLst>
              <a:ext uri="{FF2B5EF4-FFF2-40B4-BE49-F238E27FC236}">
                <a16:creationId xmlns:a16="http://schemas.microsoft.com/office/drawing/2014/main" id="{6BE69F2F-25E5-4E14-9BE7-F81A1FB8E199}"/>
              </a:ext>
            </a:extLst>
          </p:cNvPr>
          <p:cNvGrpSpPr/>
          <p:nvPr/>
        </p:nvGrpSpPr>
        <p:grpSpPr>
          <a:xfrm>
            <a:off x="-20200" y="4198802"/>
            <a:ext cx="1592254" cy="603396"/>
            <a:chOff x="446364" y="3962124"/>
            <a:chExt cx="1927217" cy="804528"/>
          </a:xfrm>
        </p:grpSpPr>
        <p:sp>
          <p:nvSpPr>
            <p:cNvPr id="60" name="TextBox 59">
              <a:extLst>
                <a:ext uri="{FF2B5EF4-FFF2-40B4-BE49-F238E27FC236}">
                  <a16:creationId xmlns:a16="http://schemas.microsoft.com/office/drawing/2014/main" id="{3DD2C9D1-5E8D-4ED2-989C-330D6753B965}"/>
                </a:ext>
              </a:extLst>
            </p:cNvPr>
            <p:cNvSpPr txBox="1"/>
            <p:nvPr/>
          </p:nvSpPr>
          <p:spPr>
            <a:xfrm>
              <a:off x="1078799" y="4027988"/>
              <a:ext cx="1294782" cy="738664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VFC </a:t>
              </a:r>
              <a:endPara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  <a:p>
              <a:r>
                <a:rPr lang="en-US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f</a:t>
              </a:r>
              <a:r>
                <a:rPr lang="en-US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ounded</a:t>
              </a:r>
              <a:endParaRPr lang="en-US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pic>
          <p:nvPicPr>
            <p:cNvPr id="6" name="Graphic 5" title="Milestone Flag">
              <a:extLst>
                <a:ext uri="{FF2B5EF4-FFF2-40B4-BE49-F238E27FC236}">
                  <a16:creationId xmlns:a16="http://schemas.microsoft.com/office/drawing/2014/main" id="{CA3F94A4-2D7F-4B6C-83F0-52217E90B26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4"/>
                </a:ext>
              </a:extLst>
            </a:blip>
            <a:srcRect l="33525" t="18748" r="17129" b="44918"/>
            <a:stretch/>
          </p:blipFill>
          <p:spPr>
            <a:xfrm flipH="1">
              <a:off x="446364" y="3962124"/>
              <a:ext cx="573660" cy="422383"/>
            </a:xfrm>
            <a:prstGeom prst="rect">
              <a:avLst/>
            </a:prstGeom>
          </p:spPr>
        </p:pic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1CA9D4D8-9AC5-4EE6-B531-3E887152BA89}"/>
                </a:ext>
              </a:extLst>
            </p:cNvPr>
            <p:cNvSpPr/>
            <p:nvPr/>
          </p:nvSpPr>
          <p:spPr>
            <a:xfrm>
              <a:off x="710385" y="4054460"/>
              <a:ext cx="293362" cy="30777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sz="9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1</a:t>
              </a:r>
              <a:endParaRPr lang="en-US" sz="9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cxnSp>
        <p:nvCxnSpPr>
          <p:cNvPr id="186" name="Straight Connector 185" title="callout lines">
            <a:extLst>
              <a:ext uri="{FF2B5EF4-FFF2-40B4-BE49-F238E27FC236}">
                <a16:creationId xmlns:a16="http://schemas.microsoft.com/office/drawing/2014/main" id="{58C06FCD-B8D5-441F-8E12-DDC26E69D281}"/>
              </a:ext>
            </a:extLst>
          </p:cNvPr>
          <p:cNvCxnSpPr>
            <a:cxnSpLocks/>
            <a:endCxn id="26" idx="0"/>
          </p:cNvCxnSpPr>
          <p:nvPr/>
        </p:nvCxnSpPr>
        <p:spPr>
          <a:xfrm flipH="1">
            <a:off x="465220" y="4550618"/>
            <a:ext cx="3719" cy="832355"/>
          </a:xfrm>
          <a:prstGeom prst="line">
            <a:avLst/>
          </a:prstGeom>
          <a:ln w="28575" cap="flat" cmpd="sng" algn="ctr">
            <a:solidFill>
              <a:schemeClr val="tx1">
                <a:lumMod val="75000"/>
                <a:lumOff val="25000"/>
              </a:schemeClr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grpSp>
        <p:nvGrpSpPr>
          <p:cNvPr id="21" name="Group 20" descr="Year 1">
            <a:extLst>
              <a:ext uri="{FF2B5EF4-FFF2-40B4-BE49-F238E27FC236}">
                <a16:creationId xmlns:a16="http://schemas.microsoft.com/office/drawing/2014/main" id="{5D2F3933-9B72-4828-BCB7-541ECBDEFC11}"/>
              </a:ext>
            </a:extLst>
          </p:cNvPr>
          <p:cNvGrpSpPr/>
          <p:nvPr/>
        </p:nvGrpSpPr>
        <p:grpSpPr>
          <a:xfrm>
            <a:off x="367403" y="5382970"/>
            <a:ext cx="1637974" cy="414009"/>
            <a:chOff x="442564" y="6064782"/>
            <a:chExt cx="2158593" cy="552013"/>
          </a:xfrm>
        </p:grpSpPr>
        <p:sp>
          <p:nvSpPr>
            <p:cNvPr id="26" name="Oval 25">
              <a:extLst>
                <a:ext uri="{FF2B5EF4-FFF2-40B4-BE49-F238E27FC236}">
                  <a16:creationId xmlns:a16="http://schemas.microsoft.com/office/drawing/2014/main" id="{2816A943-3130-484E-97D1-6C7917F3DD30}"/>
                </a:ext>
              </a:extLst>
            </p:cNvPr>
            <p:cNvSpPr/>
            <p:nvPr/>
          </p:nvSpPr>
          <p:spPr>
            <a:xfrm>
              <a:off x="465401" y="6064782"/>
              <a:ext cx="256014" cy="256014"/>
            </a:xfrm>
            <a:prstGeom prst="ellipse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 dirty="0"/>
            </a:p>
          </p:txBody>
        </p:sp>
        <p:sp>
          <p:nvSpPr>
            <p:cNvPr id="2" name="Rectangle: Rounded Corners 1" title="Year Bar">
              <a:extLst>
                <a:ext uri="{FF2B5EF4-FFF2-40B4-BE49-F238E27FC236}">
                  <a16:creationId xmlns:a16="http://schemas.microsoft.com/office/drawing/2014/main" id="{64E02AE9-6B6C-4B9C-ABBB-1E374B6CA82E}"/>
                </a:ext>
              </a:extLst>
            </p:cNvPr>
            <p:cNvSpPr/>
            <p:nvPr/>
          </p:nvSpPr>
          <p:spPr>
            <a:xfrm>
              <a:off x="442564" y="6431481"/>
              <a:ext cx="2158593" cy="185314"/>
            </a:xfrm>
            <a:prstGeom prst="roundRect">
              <a:avLst>
                <a:gd name="adj" fmla="val 50000"/>
              </a:avLst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 dirty="0"/>
            </a:p>
          </p:txBody>
        </p:sp>
      </p:grpSp>
      <p:grpSp>
        <p:nvGrpSpPr>
          <p:cNvPr id="12" name="Group 11" title="Milestone">
            <a:extLst>
              <a:ext uri="{FF2B5EF4-FFF2-40B4-BE49-F238E27FC236}">
                <a16:creationId xmlns:a16="http://schemas.microsoft.com/office/drawing/2014/main" id="{0C0EC973-1339-40A2-8A48-7E952A86C663}"/>
              </a:ext>
            </a:extLst>
          </p:cNvPr>
          <p:cNvGrpSpPr/>
          <p:nvPr/>
        </p:nvGrpSpPr>
        <p:grpSpPr>
          <a:xfrm>
            <a:off x="825200" y="3101841"/>
            <a:ext cx="2357042" cy="620601"/>
            <a:chOff x="3047824" y="3575569"/>
            <a:chExt cx="2201106" cy="827469"/>
          </a:xfrm>
        </p:grpSpPr>
        <p:sp>
          <p:nvSpPr>
            <p:cNvPr id="121" name="TextBox 120">
              <a:extLst>
                <a:ext uri="{FF2B5EF4-FFF2-40B4-BE49-F238E27FC236}">
                  <a16:creationId xmlns:a16="http://schemas.microsoft.com/office/drawing/2014/main" id="{364C8657-37CD-432B-AD71-7255D32855F5}"/>
                </a:ext>
              </a:extLst>
            </p:cNvPr>
            <p:cNvSpPr txBox="1"/>
            <p:nvPr/>
          </p:nvSpPr>
          <p:spPr>
            <a:xfrm>
              <a:off x="3674982" y="3664373"/>
              <a:ext cx="1573948" cy="738665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Behavioral </a:t>
              </a:r>
              <a:r>
                <a:rPr lang="en-US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health services </a:t>
              </a:r>
              <a:r>
                <a:rPr lang="en-US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offered</a:t>
              </a:r>
            </a:p>
          </p:txBody>
        </p:sp>
        <p:pic>
          <p:nvPicPr>
            <p:cNvPr id="146" name="Graphic 145" title="Milestone Flag">
              <a:extLst>
                <a:ext uri="{FF2B5EF4-FFF2-40B4-BE49-F238E27FC236}">
                  <a16:creationId xmlns:a16="http://schemas.microsoft.com/office/drawing/2014/main" id="{DA0FB088-A89A-4C96-A231-80240F537E8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4"/>
                </a:ext>
              </a:extLst>
            </a:blip>
            <a:srcRect l="33525" t="18748" r="17129" b="44918"/>
            <a:stretch/>
          </p:blipFill>
          <p:spPr>
            <a:xfrm flipH="1">
              <a:off x="3047824" y="3575569"/>
              <a:ext cx="573660" cy="422383"/>
            </a:xfrm>
            <a:prstGeom prst="rect">
              <a:avLst/>
            </a:prstGeom>
          </p:spPr>
        </p:pic>
        <p:sp>
          <p:nvSpPr>
            <p:cNvPr id="152" name="Rectangle 151">
              <a:extLst>
                <a:ext uri="{FF2B5EF4-FFF2-40B4-BE49-F238E27FC236}">
                  <a16:creationId xmlns:a16="http://schemas.microsoft.com/office/drawing/2014/main" id="{99FC0FD8-D770-40A8-8D3E-98968E17FD65}"/>
                </a:ext>
              </a:extLst>
            </p:cNvPr>
            <p:cNvSpPr/>
            <p:nvPr/>
          </p:nvSpPr>
          <p:spPr>
            <a:xfrm>
              <a:off x="3345356" y="3667905"/>
              <a:ext cx="226340" cy="30777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sz="9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2</a:t>
              </a:r>
            </a:p>
          </p:txBody>
        </p:sp>
      </p:grpSp>
      <p:cxnSp>
        <p:nvCxnSpPr>
          <p:cNvPr id="154" name="Straight Connector 153" title="callout lines">
            <a:extLst>
              <a:ext uri="{FF2B5EF4-FFF2-40B4-BE49-F238E27FC236}">
                <a16:creationId xmlns:a16="http://schemas.microsoft.com/office/drawing/2014/main" id="{BDE716C9-4F7D-4C14-9DD7-E104B8688070}"/>
              </a:ext>
            </a:extLst>
          </p:cNvPr>
          <p:cNvCxnSpPr>
            <a:cxnSpLocks/>
          </p:cNvCxnSpPr>
          <p:nvPr/>
        </p:nvCxnSpPr>
        <p:spPr>
          <a:xfrm flipH="1">
            <a:off x="1415868" y="3571409"/>
            <a:ext cx="5006" cy="1811561"/>
          </a:xfrm>
          <a:prstGeom prst="line">
            <a:avLst/>
          </a:prstGeom>
          <a:ln w="28575" cap="flat" cmpd="sng" algn="ctr">
            <a:solidFill>
              <a:schemeClr val="tx1">
                <a:lumMod val="75000"/>
                <a:lumOff val="25000"/>
              </a:schemeClr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189" name="Rectangle: Rounded Corners 188" title="Year Bar">
            <a:extLst>
              <a:ext uri="{FF2B5EF4-FFF2-40B4-BE49-F238E27FC236}">
                <a16:creationId xmlns:a16="http://schemas.microsoft.com/office/drawing/2014/main" id="{4216F653-445A-48AE-9E7F-2BCB19F1649E}"/>
              </a:ext>
            </a:extLst>
          </p:cNvPr>
          <p:cNvSpPr/>
          <p:nvPr/>
        </p:nvSpPr>
        <p:spPr>
          <a:xfrm>
            <a:off x="2107277" y="5649399"/>
            <a:ext cx="6229547" cy="138986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1000">
                <a:srgbClr val="FF0000"/>
              </a:gs>
              <a:gs pos="11000">
                <a:srgbClr val="FF3200"/>
              </a:gs>
              <a:gs pos="0">
                <a:schemeClr val="accent1">
                  <a:lumMod val="5000"/>
                  <a:lumOff val="95000"/>
                </a:schemeClr>
              </a:gs>
              <a:gs pos="28000">
                <a:srgbClr val="FFC000"/>
              </a:gs>
              <a:gs pos="40000">
                <a:srgbClr val="FFFF00"/>
              </a:gs>
              <a:gs pos="44000">
                <a:srgbClr val="80D828"/>
              </a:gs>
              <a:gs pos="76000">
                <a:schemeClr val="accent5">
                  <a:lumMod val="75000"/>
                </a:schemeClr>
              </a:gs>
              <a:gs pos="59000">
                <a:srgbClr val="0070C0"/>
              </a:gs>
              <a:gs pos="100000">
                <a:srgbClr val="DF87DB"/>
              </a:gs>
              <a:gs pos="91000">
                <a:srgbClr val="2A0E78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grpSp>
        <p:nvGrpSpPr>
          <p:cNvPr id="13" name="Group 12" title="Milestone">
            <a:extLst>
              <a:ext uri="{FF2B5EF4-FFF2-40B4-BE49-F238E27FC236}">
                <a16:creationId xmlns:a16="http://schemas.microsoft.com/office/drawing/2014/main" id="{4ACC178D-DE1C-476D-BD2B-DDD03D3DC824}"/>
              </a:ext>
            </a:extLst>
          </p:cNvPr>
          <p:cNvGrpSpPr/>
          <p:nvPr/>
        </p:nvGrpSpPr>
        <p:grpSpPr>
          <a:xfrm>
            <a:off x="1426424" y="4011520"/>
            <a:ext cx="2960369" cy="358105"/>
            <a:chOff x="5653543" y="3048963"/>
            <a:chExt cx="1921864" cy="477474"/>
          </a:xfrm>
        </p:grpSpPr>
        <p:sp>
          <p:nvSpPr>
            <p:cNvPr id="136" name="TextBox 135">
              <a:extLst>
                <a:ext uri="{FF2B5EF4-FFF2-40B4-BE49-F238E27FC236}">
                  <a16:creationId xmlns:a16="http://schemas.microsoft.com/office/drawing/2014/main" id="{80DC6BE6-5DF7-410B-BE5E-F673AF7AE5AE}"/>
                </a:ext>
              </a:extLst>
            </p:cNvPr>
            <p:cNvSpPr txBox="1"/>
            <p:nvPr/>
          </p:nvSpPr>
          <p:spPr>
            <a:xfrm>
              <a:off x="6280625" y="3116068"/>
              <a:ext cx="1294782" cy="41036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sz="20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SUMMIT </a:t>
              </a:r>
              <a:r>
                <a:rPr lang="en-US" sz="20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study</a:t>
              </a:r>
              <a:endParaRPr lang="en-US" sz="200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pic>
          <p:nvPicPr>
            <p:cNvPr id="202" name="Graphic 201" title="Milestone Flag">
              <a:extLst>
                <a:ext uri="{FF2B5EF4-FFF2-40B4-BE49-F238E27FC236}">
                  <a16:creationId xmlns:a16="http://schemas.microsoft.com/office/drawing/2014/main" id="{347C8125-CF6B-45E2-9570-6B05979E8DE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4"/>
                </a:ext>
              </a:extLst>
            </a:blip>
            <a:srcRect l="33525" t="18748" r="17129" b="44918"/>
            <a:stretch/>
          </p:blipFill>
          <p:spPr>
            <a:xfrm flipH="1">
              <a:off x="5653543" y="3048963"/>
              <a:ext cx="573660" cy="422383"/>
            </a:xfrm>
            <a:prstGeom prst="rect">
              <a:avLst/>
            </a:prstGeom>
          </p:spPr>
        </p:pic>
        <p:sp>
          <p:nvSpPr>
            <p:cNvPr id="203" name="Rectangle 202">
              <a:extLst>
                <a:ext uri="{FF2B5EF4-FFF2-40B4-BE49-F238E27FC236}">
                  <a16:creationId xmlns:a16="http://schemas.microsoft.com/office/drawing/2014/main" id="{0E2D369F-E989-4CE7-BFD8-515126BA2C6B}"/>
                </a:ext>
              </a:extLst>
            </p:cNvPr>
            <p:cNvSpPr/>
            <p:nvPr/>
          </p:nvSpPr>
          <p:spPr>
            <a:xfrm>
              <a:off x="5917121" y="3141299"/>
              <a:ext cx="294249" cy="30777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sz="9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3</a:t>
              </a:r>
              <a:endParaRPr lang="en-US" sz="9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cxnSp>
        <p:nvCxnSpPr>
          <p:cNvPr id="155" name="Straight Connector 154" title="callout lines">
            <a:extLst>
              <a:ext uri="{FF2B5EF4-FFF2-40B4-BE49-F238E27FC236}">
                <a16:creationId xmlns:a16="http://schemas.microsoft.com/office/drawing/2014/main" id="{975C6F4D-FEC6-41F0-80BD-1FBB84859CE0}"/>
              </a:ext>
            </a:extLst>
          </p:cNvPr>
          <p:cNvCxnSpPr>
            <a:cxnSpLocks/>
          </p:cNvCxnSpPr>
          <p:nvPr/>
        </p:nvCxnSpPr>
        <p:spPr>
          <a:xfrm>
            <a:off x="3252116" y="4425419"/>
            <a:ext cx="0" cy="970894"/>
          </a:xfrm>
          <a:prstGeom prst="line">
            <a:avLst/>
          </a:prstGeom>
          <a:ln w="28575" cap="flat" cmpd="sng" algn="ctr">
            <a:solidFill>
              <a:srgbClr val="FFC000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grpSp>
        <p:nvGrpSpPr>
          <p:cNvPr id="14" name="Group 13" title="Milestone">
            <a:extLst>
              <a:ext uri="{FF2B5EF4-FFF2-40B4-BE49-F238E27FC236}">
                <a16:creationId xmlns:a16="http://schemas.microsoft.com/office/drawing/2014/main" id="{C7E1D808-BF31-44E5-A89C-D9C32D0902E9}"/>
              </a:ext>
            </a:extLst>
          </p:cNvPr>
          <p:cNvGrpSpPr/>
          <p:nvPr/>
        </p:nvGrpSpPr>
        <p:grpSpPr>
          <a:xfrm>
            <a:off x="3605545" y="1717692"/>
            <a:ext cx="2169558" cy="353322"/>
            <a:chOff x="6954594" y="2522254"/>
            <a:chExt cx="1929546" cy="471096"/>
          </a:xfrm>
        </p:grpSpPr>
        <p:sp>
          <p:nvSpPr>
            <p:cNvPr id="127" name="TextBox 126">
              <a:extLst>
                <a:ext uri="{FF2B5EF4-FFF2-40B4-BE49-F238E27FC236}">
                  <a16:creationId xmlns:a16="http://schemas.microsoft.com/office/drawing/2014/main" id="{6B7D43BB-DF0D-41B0-9DCD-3549C3FB8A5F}"/>
                </a:ext>
              </a:extLst>
            </p:cNvPr>
            <p:cNvSpPr txBox="1"/>
            <p:nvPr/>
          </p:nvSpPr>
          <p:spPr>
            <a:xfrm>
              <a:off x="7589358" y="2582981"/>
              <a:ext cx="1294782" cy="41036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sz="20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HRSA </a:t>
              </a:r>
              <a:r>
                <a:rPr lang="en-US" sz="20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MAT</a:t>
              </a:r>
              <a:endParaRPr lang="en-US" sz="200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pic>
          <p:nvPicPr>
            <p:cNvPr id="204" name="Graphic 203" title="Milestone Flag">
              <a:extLst>
                <a:ext uri="{FF2B5EF4-FFF2-40B4-BE49-F238E27FC236}">
                  <a16:creationId xmlns:a16="http://schemas.microsoft.com/office/drawing/2014/main" id="{96E72D1D-BF19-49A2-88AC-95D475558FA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4"/>
                </a:ext>
              </a:extLst>
            </a:blip>
            <a:srcRect l="33525" t="18748" r="17129" b="44918"/>
            <a:stretch/>
          </p:blipFill>
          <p:spPr>
            <a:xfrm flipH="1">
              <a:off x="6954594" y="2522254"/>
              <a:ext cx="573660" cy="422383"/>
            </a:xfrm>
            <a:prstGeom prst="rect">
              <a:avLst/>
            </a:prstGeom>
          </p:spPr>
        </p:pic>
        <p:sp>
          <p:nvSpPr>
            <p:cNvPr id="205" name="Rectangle 204">
              <a:extLst>
                <a:ext uri="{FF2B5EF4-FFF2-40B4-BE49-F238E27FC236}">
                  <a16:creationId xmlns:a16="http://schemas.microsoft.com/office/drawing/2014/main" id="{45C72C09-009E-41F7-9614-1F904BA501A6}"/>
                </a:ext>
              </a:extLst>
            </p:cNvPr>
            <p:cNvSpPr/>
            <p:nvPr/>
          </p:nvSpPr>
          <p:spPr>
            <a:xfrm>
              <a:off x="7192813" y="2614590"/>
              <a:ext cx="344967" cy="30777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9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5</a:t>
              </a:r>
              <a:endParaRPr lang="en-US" sz="9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cxnSp>
        <p:nvCxnSpPr>
          <p:cNvPr id="52" name="Straight Connector 51" title="callout lines">
            <a:extLst>
              <a:ext uri="{FF2B5EF4-FFF2-40B4-BE49-F238E27FC236}">
                <a16:creationId xmlns:a16="http://schemas.microsoft.com/office/drawing/2014/main" id="{F54047B2-9C08-4A8C-A924-AA676C29FB41}"/>
              </a:ext>
            </a:extLst>
          </p:cNvPr>
          <p:cNvCxnSpPr>
            <a:cxnSpLocks/>
          </p:cNvCxnSpPr>
          <p:nvPr/>
        </p:nvCxnSpPr>
        <p:spPr>
          <a:xfrm flipH="1">
            <a:off x="4224984" y="3349056"/>
            <a:ext cx="7428" cy="2002750"/>
          </a:xfrm>
          <a:prstGeom prst="line">
            <a:avLst/>
          </a:prstGeom>
          <a:ln w="28575" cap="flat" cmpd="sng" algn="ctr">
            <a:solidFill>
              <a:srgbClr val="FFCC00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grpSp>
        <p:nvGrpSpPr>
          <p:cNvPr id="17" name="Group 16" title="Milestone">
            <a:extLst>
              <a:ext uri="{FF2B5EF4-FFF2-40B4-BE49-F238E27FC236}">
                <a16:creationId xmlns:a16="http://schemas.microsoft.com/office/drawing/2014/main" id="{EF80B100-C6DD-416E-A930-C1B1D3B4E47E}"/>
              </a:ext>
            </a:extLst>
          </p:cNvPr>
          <p:cNvGrpSpPr/>
          <p:nvPr/>
        </p:nvGrpSpPr>
        <p:grpSpPr>
          <a:xfrm>
            <a:off x="6790924" y="1206445"/>
            <a:ext cx="2497292" cy="879242"/>
            <a:chOff x="8221479" y="1034359"/>
            <a:chExt cx="1911474" cy="1052038"/>
          </a:xfrm>
        </p:grpSpPr>
        <p:sp>
          <p:nvSpPr>
            <p:cNvPr id="171" name="TextBox 170">
              <a:extLst>
                <a:ext uri="{FF2B5EF4-FFF2-40B4-BE49-F238E27FC236}">
                  <a16:creationId xmlns:a16="http://schemas.microsoft.com/office/drawing/2014/main" id="{C6BE5CCB-4A76-4742-8A19-CAE34808F36D}"/>
                </a:ext>
              </a:extLst>
            </p:cNvPr>
            <p:cNvSpPr txBox="1"/>
            <p:nvPr/>
          </p:nvSpPr>
          <p:spPr>
            <a:xfrm>
              <a:off x="8838171" y="1092086"/>
              <a:ext cx="1294782" cy="99431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b="1" i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~800 </a:t>
              </a:r>
              <a:r>
                <a:rPr lang="en-US" b="1" i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unique patients </a:t>
              </a:r>
              <a:r>
                <a:rPr lang="en-US" b="1" i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served</a:t>
              </a:r>
            </a:p>
            <a:p>
              <a:r>
                <a:rPr lang="en-US" b="1" i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</a:t>
              </a:r>
              <a:r>
                <a:rPr lang="en-US" b="1" i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in 2018</a:t>
              </a:r>
            </a:p>
          </p:txBody>
        </p:sp>
        <p:pic>
          <p:nvPicPr>
            <p:cNvPr id="187" name="Graphic 186" descr="Flag">
              <a:extLst>
                <a:ext uri="{FF2B5EF4-FFF2-40B4-BE49-F238E27FC236}">
                  <a16:creationId xmlns:a16="http://schemas.microsoft.com/office/drawing/2014/main" id="{1F84156B-17D0-4E53-9AB1-A6E7C900DF0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9"/>
                </a:ext>
              </a:extLst>
            </a:blip>
            <a:srcRect l="33525" t="18748" r="17129" b="44918"/>
            <a:stretch/>
          </p:blipFill>
          <p:spPr>
            <a:xfrm flipH="1">
              <a:off x="8221479" y="1034359"/>
              <a:ext cx="573660" cy="422383"/>
            </a:xfrm>
            <a:prstGeom prst="rect">
              <a:avLst/>
            </a:prstGeom>
          </p:spPr>
        </p:pic>
        <p:pic>
          <p:nvPicPr>
            <p:cNvPr id="41" name="Graphic 40" descr="Icon Checked">
              <a:extLst>
                <a:ext uri="{FF2B5EF4-FFF2-40B4-BE49-F238E27FC236}">
                  <a16:creationId xmlns:a16="http://schemas.microsoft.com/office/drawing/2014/main" id="{44C74043-5524-4C73-B3E6-8148E630A6D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11"/>
                </a:ext>
              </a:extLst>
            </a:blip>
            <a:srcRect l="20199" t="23238" r="22077" b="24597"/>
            <a:stretch/>
          </p:blipFill>
          <p:spPr>
            <a:xfrm>
              <a:off x="8434681" y="1086592"/>
              <a:ext cx="371215" cy="335466"/>
            </a:xfrm>
            <a:prstGeom prst="rect">
              <a:avLst/>
            </a:prstGeom>
          </p:spPr>
        </p:pic>
      </p:grpSp>
      <p:cxnSp>
        <p:nvCxnSpPr>
          <p:cNvPr id="177" name="Straight Connector 176" title="callout lines">
            <a:extLst>
              <a:ext uri="{FF2B5EF4-FFF2-40B4-BE49-F238E27FC236}">
                <a16:creationId xmlns:a16="http://schemas.microsoft.com/office/drawing/2014/main" id="{748624D8-A75F-4E91-B76D-0419E48EB017}"/>
              </a:ext>
            </a:extLst>
          </p:cNvPr>
          <p:cNvCxnSpPr>
            <a:cxnSpLocks/>
          </p:cNvCxnSpPr>
          <p:nvPr/>
        </p:nvCxnSpPr>
        <p:spPr>
          <a:xfrm>
            <a:off x="8240819" y="3861510"/>
            <a:ext cx="4569" cy="1496650"/>
          </a:xfrm>
          <a:prstGeom prst="line">
            <a:avLst/>
          </a:prstGeom>
          <a:ln w="28575">
            <a:solidFill>
              <a:srgbClr val="DF87DB"/>
            </a:solidFill>
            <a:prstDash val="dash"/>
            <a:headEnd type="none" w="sm" len="sm"/>
            <a:tailEnd type="none" w="sm" len="sm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grpSp>
        <p:nvGrpSpPr>
          <p:cNvPr id="19" name="Group 18" title="Milestone">
            <a:extLst>
              <a:ext uri="{FF2B5EF4-FFF2-40B4-BE49-F238E27FC236}">
                <a16:creationId xmlns:a16="http://schemas.microsoft.com/office/drawing/2014/main" id="{2A88F9CD-42D2-4C63-8F04-F26A9F3B40C6}"/>
              </a:ext>
            </a:extLst>
          </p:cNvPr>
          <p:cNvGrpSpPr/>
          <p:nvPr/>
        </p:nvGrpSpPr>
        <p:grpSpPr>
          <a:xfrm>
            <a:off x="6760102" y="3256418"/>
            <a:ext cx="2067377" cy="878070"/>
            <a:chOff x="9514671" y="2137867"/>
            <a:chExt cx="1928238" cy="1170760"/>
          </a:xfrm>
        </p:grpSpPr>
        <p:sp>
          <p:nvSpPr>
            <p:cNvPr id="142" name="TextBox 141">
              <a:extLst>
                <a:ext uri="{FF2B5EF4-FFF2-40B4-BE49-F238E27FC236}">
                  <a16:creationId xmlns:a16="http://schemas.microsoft.com/office/drawing/2014/main" id="{C00C099A-E5BD-41FF-8EC5-D4F9E8C3CD9B}"/>
                </a:ext>
              </a:extLst>
            </p:cNvPr>
            <p:cNvSpPr txBox="1"/>
            <p:nvPr/>
          </p:nvSpPr>
          <p:spPr>
            <a:xfrm>
              <a:off x="10148127" y="2200631"/>
              <a:ext cx="1294782" cy="1107996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VFC </a:t>
              </a:r>
              <a:r>
                <a:rPr lang="en-US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pharmacy </a:t>
              </a:r>
              <a:r>
                <a:rPr lang="en-US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carries bupe on site</a:t>
              </a:r>
            </a:p>
          </p:txBody>
        </p:sp>
        <p:pic>
          <p:nvPicPr>
            <p:cNvPr id="206" name="Graphic 205" title="Milestone Flag">
              <a:extLst>
                <a:ext uri="{FF2B5EF4-FFF2-40B4-BE49-F238E27FC236}">
                  <a16:creationId xmlns:a16="http://schemas.microsoft.com/office/drawing/2014/main" id="{2D5B685C-02CD-4429-A7A2-BA82D2779D7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4"/>
                </a:ext>
              </a:extLst>
            </a:blip>
            <a:srcRect l="33525" t="18748" r="17129" b="44918"/>
            <a:stretch/>
          </p:blipFill>
          <p:spPr>
            <a:xfrm flipH="1">
              <a:off x="9514671" y="2137867"/>
              <a:ext cx="573660" cy="422383"/>
            </a:xfrm>
            <a:prstGeom prst="rect">
              <a:avLst/>
            </a:prstGeom>
          </p:spPr>
        </p:pic>
        <p:sp>
          <p:nvSpPr>
            <p:cNvPr id="207" name="Rectangle 206">
              <a:extLst>
                <a:ext uri="{FF2B5EF4-FFF2-40B4-BE49-F238E27FC236}">
                  <a16:creationId xmlns:a16="http://schemas.microsoft.com/office/drawing/2014/main" id="{9143747B-EDDD-4139-9EED-9297238BAD36}"/>
                </a:ext>
              </a:extLst>
            </p:cNvPr>
            <p:cNvSpPr/>
            <p:nvPr/>
          </p:nvSpPr>
          <p:spPr>
            <a:xfrm>
              <a:off x="9752890" y="2230203"/>
              <a:ext cx="344966" cy="30777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9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10</a:t>
              </a:r>
              <a:endParaRPr lang="en-US" sz="9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cxnSp>
        <p:nvCxnSpPr>
          <p:cNvPr id="56" name="Straight Connector 55" title="callout lines">
            <a:extLst>
              <a:ext uri="{FF2B5EF4-FFF2-40B4-BE49-F238E27FC236}">
                <a16:creationId xmlns:a16="http://schemas.microsoft.com/office/drawing/2014/main" id="{D8CC268F-92F4-41DE-866F-F6BF296668DE}"/>
              </a:ext>
            </a:extLst>
          </p:cNvPr>
          <p:cNvCxnSpPr>
            <a:cxnSpLocks/>
          </p:cNvCxnSpPr>
          <p:nvPr/>
        </p:nvCxnSpPr>
        <p:spPr>
          <a:xfrm>
            <a:off x="7399558" y="3709258"/>
            <a:ext cx="870" cy="1601981"/>
          </a:xfrm>
          <a:prstGeom prst="line">
            <a:avLst/>
          </a:prstGeom>
          <a:ln w="28575" cmpd="sng">
            <a:solidFill>
              <a:srgbClr val="7030A0"/>
            </a:solidFill>
            <a:prstDash val="dash"/>
            <a:headEnd type="none" w="sm" len="sm"/>
            <a:tailEnd type="non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4" name="Straight Connector 123" descr="Time line">
            <a:extLst>
              <a:ext uri="{FF2B5EF4-FFF2-40B4-BE49-F238E27FC236}">
                <a16:creationId xmlns:a16="http://schemas.microsoft.com/office/drawing/2014/main" id="{0ECD7D0F-80D1-4D75-A17F-3E2E46570DE4}"/>
              </a:ext>
            </a:extLst>
          </p:cNvPr>
          <p:cNvCxnSpPr>
            <a:cxnSpLocks/>
            <a:stCxn id="217" idx="6"/>
          </p:cNvCxnSpPr>
          <p:nvPr/>
        </p:nvCxnSpPr>
        <p:spPr>
          <a:xfrm flipH="1" flipV="1">
            <a:off x="397276" y="5480135"/>
            <a:ext cx="7931606" cy="26745"/>
          </a:xfrm>
          <a:prstGeom prst="line">
            <a:avLst/>
          </a:prstGeom>
          <a:ln w="15875" cmpd="sng">
            <a:solidFill>
              <a:schemeClr val="tx1">
                <a:lumMod val="75000"/>
                <a:lumOff val="25000"/>
              </a:schemeClr>
            </a:solidFill>
            <a:prstDash val="solid"/>
            <a:headEnd type="none" w="sm" len="sm"/>
            <a:tailEnd type="non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30" name="Group 129" title="Milestone">
            <a:extLst>
              <a:ext uri="{FF2B5EF4-FFF2-40B4-BE49-F238E27FC236}">
                <a16:creationId xmlns:a16="http://schemas.microsoft.com/office/drawing/2014/main" id="{4ACC178D-DE1C-476D-BD2B-DDD03D3DC824}"/>
              </a:ext>
            </a:extLst>
          </p:cNvPr>
          <p:cNvGrpSpPr/>
          <p:nvPr/>
        </p:nvGrpSpPr>
        <p:grpSpPr>
          <a:xfrm>
            <a:off x="2777801" y="2844767"/>
            <a:ext cx="1795685" cy="604328"/>
            <a:chOff x="5653543" y="3048963"/>
            <a:chExt cx="2180018" cy="805773"/>
          </a:xfrm>
        </p:grpSpPr>
        <p:sp>
          <p:nvSpPr>
            <p:cNvPr id="131" name="TextBox 130">
              <a:extLst>
                <a:ext uri="{FF2B5EF4-FFF2-40B4-BE49-F238E27FC236}">
                  <a16:creationId xmlns:a16="http://schemas.microsoft.com/office/drawing/2014/main" id="{80DC6BE6-5DF7-410B-BE5E-F673AF7AE5AE}"/>
                </a:ext>
              </a:extLst>
            </p:cNvPr>
            <p:cNvSpPr txBox="1"/>
            <p:nvPr/>
          </p:nvSpPr>
          <p:spPr>
            <a:xfrm>
              <a:off x="6280625" y="3116070"/>
              <a:ext cx="1552936" cy="738666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Acquisition </a:t>
              </a:r>
              <a:endPara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  <a:p>
              <a:r>
                <a:rPr lang="en-US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of CG</a:t>
              </a:r>
              <a:endParaRPr lang="en-US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pic>
          <p:nvPicPr>
            <p:cNvPr id="132" name="Graphic 201" title="Milestone Flag">
              <a:extLst>
                <a:ext uri="{FF2B5EF4-FFF2-40B4-BE49-F238E27FC236}">
                  <a16:creationId xmlns:a16="http://schemas.microsoft.com/office/drawing/2014/main" id="{347C8125-CF6B-45E2-9570-6B05979E8DE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4"/>
                </a:ext>
              </a:extLst>
            </a:blip>
            <a:srcRect l="33525" t="18748" r="17129" b="44918"/>
            <a:stretch/>
          </p:blipFill>
          <p:spPr>
            <a:xfrm flipH="1">
              <a:off x="5653543" y="3048963"/>
              <a:ext cx="573660" cy="422383"/>
            </a:xfrm>
            <a:prstGeom prst="rect">
              <a:avLst/>
            </a:prstGeom>
          </p:spPr>
        </p:pic>
        <p:sp>
          <p:nvSpPr>
            <p:cNvPr id="133" name="Rectangle 132">
              <a:extLst>
                <a:ext uri="{FF2B5EF4-FFF2-40B4-BE49-F238E27FC236}">
                  <a16:creationId xmlns:a16="http://schemas.microsoft.com/office/drawing/2014/main" id="{0E2D369F-E989-4CE7-BFD8-515126BA2C6B}"/>
                </a:ext>
              </a:extLst>
            </p:cNvPr>
            <p:cNvSpPr/>
            <p:nvPr/>
          </p:nvSpPr>
          <p:spPr>
            <a:xfrm>
              <a:off x="5917121" y="3141299"/>
              <a:ext cx="294250" cy="30777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sz="9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4</a:t>
              </a:r>
              <a:endParaRPr lang="en-US" sz="9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cxnSp>
        <p:nvCxnSpPr>
          <p:cNvPr id="140" name="Straight Connector 139" title="callout lines">
            <a:extLst>
              <a:ext uri="{FF2B5EF4-FFF2-40B4-BE49-F238E27FC236}">
                <a16:creationId xmlns:a16="http://schemas.microsoft.com/office/drawing/2014/main" id="{BDE716C9-4F7D-4C14-9DD7-E104B8688070}"/>
              </a:ext>
            </a:extLst>
          </p:cNvPr>
          <p:cNvCxnSpPr>
            <a:cxnSpLocks/>
          </p:cNvCxnSpPr>
          <p:nvPr/>
        </p:nvCxnSpPr>
        <p:spPr>
          <a:xfrm>
            <a:off x="2389619" y="4373336"/>
            <a:ext cx="0" cy="1037538"/>
          </a:xfrm>
          <a:prstGeom prst="line">
            <a:avLst/>
          </a:prstGeom>
          <a:ln w="28575" cmpd="sng">
            <a:solidFill>
              <a:srgbClr val="FF0000"/>
            </a:solidFill>
            <a:prstDash val="dash"/>
            <a:headEnd type="none" w="sm" len="sm"/>
            <a:tailEnd type="non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1" name="Oval 140">
            <a:extLst>
              <a:ext uri="{FF2B5EF4-FFF2-40B4-BE49-F238E27FC236}">
                <a16:creationId xmlns:a16="http://schemas.microsoft.com/office/drawing/2014/main" id="{AE29C92D-0A5A-405A-B0B6-9115A90C3CB7}"/>
              </a:ext>
            </a:extLst>
          </p:cNvPr>
          <p:cNvSpPr/>
          <p:nvPr/>
        </p:nvSpPr>
        <p:spPr>
          <a:xfrm>
            <a:off x="2311000" y="5385936"/>
            <a:ext cx="192011" cy="192011"/>
          </a:xfrm>
          <a:prstGeom prst="ellipse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147" name="Oval 146">
            <a:extLst>
              <a:ext uri="{FF2B5EF4-FFF2-40B4-BE49-F238E27FC236}">
                <a16:creationId xmlns:a16="http://schemas.microsoft.com/office/drawing/2014/main" id="{AE29C92D-0A5A-405A-B0B6-9115A90C3CB7}"/>
              </a:ext>
            </a:extLst>
          </p:cNvPr>
          <p:cNvSpPr/>
          <p:nvPr/>
        </p:nvSpPr>
        <p:spPr>
          <a:xfrm>
            <a:off x="3152875" y="5385935"/>
            <a:ext cx="192011" cy="192011"/>
          </a:xfrm>
          <a:prstGeom prst="ellipse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cxnSp>
        <p:nvCxnSpPr>
          <p:cNvPr id="148" name="Straight Connector 147" title="callout lines">
            <a:extLst>
              <a:ext uri="{FF2B5EF4-FFF2-40B4-BE49-F238E27FC236}">
                <a16:creationId xmlns:a16="http://schemas.microsoft.com/office/drawing/2014/main" id="{F54047B2-9C08-4A8C-A924-AA676C29FB41}"/>
              </a:ext>
            </a:extLst>
          </p:cNvPr>
          <p:cNvCxnSpPr>
            <a:cxnSpLocks/>
          </p:cNvCxnSpPr>
          <p:nvPr/>
        </p:nvCxnSpPr>
        <p:spPr>
          <a:xfrm>
            <a:off x="4232412" y="2133545"/>
            <a:ext cx="10884" cy="789740"/>
          </a:xfrm>
          <a:prstGeom prst="line">
            <a:avLst/>
          </a:prstGeom>
          <a:ln w="28575" cap="flat" cmpd="sng" algn="ctr">
            <a:solidFill>
              <a:srgbClr val="FFCC00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150" name="Oval 149">
            <a:extLst>
              <a:ext uri="{FF2B5EF4-FFF2-40B4-BE49-F238E27FC236}">
                <a16:creationId xmlns:a16="http://schemas.microsoft.com/office/drawing/2014/main" id="{AE29C92D-0A5A-405A-B0B6-9115A90C3CB7}"/>
              </a:ext>
            </a:extLst>
          </p:cNvPr>
          <p:cNvSpPr/>
          <p:nvPr/>
        </p:nvSpPr>
        <p:spPr>
          <a:xfrm>
            <a:off x="1359797" y="5390394"/>
            <a:ext cx="192477" cy="192011"/>
          </a:xfrm>
          <a:prstGeom prst="ellipse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cxnSp>
        <p:nvCxnSpPr>
          <p:cNvPr id="151" name="Straight Connector 150" title="callout lines">
            <a:extLst>
              <a:ext uri="{FF2B5EF4-FFF2-40B4-BE49-F238E27FC236}">
                <a16:creationId xmlns:a16="http://schemas.microsoft.com/office/drawing/2014/main" id="{F54047B2-9C08-4A8C-A924-AA676C29FB41}"/>
              </a:ext>
            </a:extLst>
          </p:cNvPr>
          <p:cNvCxnSpPr>
            <a:cxnSpLocks/>
          </p:cNvCxnSpPr>
          <p:nvPr/>
        </p:nvCxnSpPr>
        <p:spPr>
          <a:xfrm flipH="1">
            <a:off x="5198025" y="3867013"/>
            <a:ext cx="6908" cy="1488787"/>
          </a:xfrm>
          <a:prstGeom prst="line">
            <a:avLst/>
          </a:prstGeom>
          <a:ln w="28575" cap="flat" cmpd="sng" algn="ctr">
            <a:solidFill>
              <a:srgbClr val="00B050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grpSp>
        <p:nvGrpSpPr>
          <p:cNvPr id="169" name="Group 168" title="Milestone">
            <a:extLst>
              <a:ext uri="{FF2B5EF4-FFF2-40B4-BE49-F238E27FC236}">
                <a16:creationId xmlns:a16="http://schemas.microsoft.com/office/drawing/2014/main" id="{C7E1D808-BF31-44E5-A89C-D9C32D0902E9}"/>
              </a:ext>
            </a:extLst>
          </p:cNvPr>
          <p:cNvGrpSpPr/>
          <p:nvPr/>
        </p:nvGrpSpPr>
        <p:grpSpPr>
          <a:xfrm>
            <a:off x="4732206" y="3554035"/>
            <a:ext cx="1814488" cy="322544"/>
            <a:chOff x="6954595" y="2522254"/>
            <a:chExt cx="2111934" cy="430059"/>
          </a:xfrm>
        </p:grpSpPr>
        <p:sp>
          <p:nvSpPr>
            <p:cNvPr id="176" name="TextBox 175">
              <a:extLst>
                <a:ext uri="{FF2B5EF4-FFF2-40B4-BE49-F238E27FC236}">
                  <a16:creationId xmlns:a16="http://schemas.microsoft.com/office/drawing/2014/main" id="{6B7D43BB-DF0D-41B0-9DCD-3549C3FB8A5F}"/>
                </a:ext>
              </a:extLst>
            </p:cNvPr>
            <p:cNvSpPr txBox="1"/>
            <p:nvPr/>
          </p:nvSpPr>
          <p:spPr>
            <a:xfrm>
              <a:off x="7589358" y="2582981"/>
              <a:ext cx="1477171" cy="369332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SAMHSA</a:t>
              </a:r>
              <a:endParaRPr lang="en-US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pic>
          <p:nvPicPr>
            <p:cNvPr id="178" name="Graphic 203" title="Milestone Flag">
              <a:extLst>
                <a:ext uri="{FF2B5EF4-FFF2-40B4-BE49-F238E27FC236}">
                  <a16:creationId xmlns:a16="http://schemas.microsoft.com/office/drawing/2014/main" id="{96E72D1D-BF19-49A2-88AC-95D475558FA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4"/>
                </a:ext>
              </a:extLst>
            </a:blip>
            <a:srcRect l="33525" t="18748" r="17129" b="44918"/>
            <a:stretch/>
          </p:blipFill>
          <p:spPr>
            <a:xfrm flipH="1">
              <a:off x="6954595" y="2522254"/>
              <a:ext cx="573660" cy="422383"/>
            </a:xfrm>
            <a:prstGeom prst="rect">
              <a:avLst/>
            </a:prstGeom>
          </p:spPr>
        </p:pic>
        <p:sp>
          <p:nvSpPr>
            <p:cNvPr id="179" name="Rectangle 178">
              <a:extLst>
                <a:ext uri="{FF2B5EF4-FFF2-40B4-BE49-F238E27FC236}">
                  <a16:creationId xmlns:a16="http://schemas.microsoft.com/office/drawing/2014/main" id="{45C72C09-009E-41F7-9614-1F904BA501A6}"/>
                </a:ext>
              </a:extLst>
            </p:cNvPr>
            <p:cNvSpPr/>
            <p:nvPr/>
          </p:nvSpPr>
          <p:spPr>
            <a:xfrm>
              <a:off x="7192813" y="2614590"/>
              <a:ext cx="344966" cy="30777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9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7</a:t>
              </a:r>
            </a:p>
          </p:txBody>
        </p:sp>
      </p:grpSp>
      <p:sp>
        <p:nvSpPr>
          <p:cNvPr id="180" name="Oval 179">
            <a:extLst>
              <a:ext uri="{FF2B5EF4-FFF2-40B4-BE49-F238E27FC236}">
                <a16:creationId xmlns:a16="http://schemas.microsoft.com/office/drawing/2014/main" id="{AE29C92D-0A5A-405A-B0B6-9115A90C3CB7}"/>
              </a:ext>
            </a:extLst>
          </p:cNvPr>
          <p:cNvSpPr/>
          <p:nvPr/>
        </p:nvSpPr>
        <p:spPr>
          <a:xfrm>
            <a:off x="5685814" y="5389130"/>
            <a:ext cx="192011" cy="192011"/>
          </a:xfrm>
          <a:prstGeom prst="ellipse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181" name="Oval 180">
            <a:extLst>
              <a:ext uri="{FF2B5EF4-FFF2-40B4-BE49-F238E27FC236}">
                <a16:creationId xmlns:a16="http://schemas.microsoft.com/office/drawing/2014/main" id="{AE29C92D-0A5A-405A-B0B6-9115A90C3CB7}"/>
              </a:ext>
            </a:extLst>
          </p:cNvPr>
          <p:cNvSpPr/>
          <p:nvPr/>
        </p:nvSpPr>
        <p:spPr>
          <a:xfrm>
            <a:off x="5107529" y="5388541"/>
            <a:ext cx="192011" cy="192011"/>
          </a:xfrm>
          <a:prstGeom prst="ellipse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182" name="Oval 181">
            <a:extLst>
              <a:ext uri="{FF2B5EF4-FFF2-40B4-BE49-F238E27FC236}">
                <a16:creationId xmlns:a16="http://schemas.microsoft.com/office/drawing/2014/main" id="{AE29C92D-0A5A-405A-B0B6-9115A90C3CB7}"/>
              </a:ext>
            </a:extLst>
          </p:cNvPr>
          <p:cNvSpPr/>
          <p:nvPr/>
        </p:nvSpPr>
        <p:spPr>
          <a:xfrm>
            <a:off x="6333250" y="5396312"/>
            <a:ext cx="192011" cy="192011"/>
          </a:xfrm>
          <a:prstGeom prst="ellipse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183" name="Oval 182">
            <a:extLst>
              <a:ext uri="{FF2B5EF4-FFF2-40B4-BE49-F238E27FC236}">
                <a16:creationId xmlns:a16="http://schemas.microsoft.com/office/drawing/2014/main" id="{AE29C92D-0A5A-405A-B0B6-9115A90C3CB7}"/>
              </a:ext>
            </a:extLst>
          </p:cNvPr>
          <p:cNvSpPr/>
          <p:nvPr/>
        </p:nvSpPr>
        <p:spPr>
          <a:xfrm>
            <a:off x="7303552" y="5396312"/>
            <a:ext cx="192011" cy="192011"/>
          </a:xfrm>
          <a:prstGeom prst="ellipse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184" name="Oval 183">
            <a:extLst>
              <a:ext uri="{FF2B5EF4-FFF2-40B4-BE49-F238E27FC236}">
                <a16:creationId xmlns:a16="http://schemas.microsoft.com/office/drawing/2014/main" id="{AE29C92D-0A5A-405A-B0B6-9115A90C3CB7}"/>
              </a:ext>
            </a:extLst>
          </p:cNvPr>
          <p:cNvSpPr/>
          <p:nvPr/>
        </p:nvSpPr>
        <p:spPr>
          <a:xfrm>
            <a:off x="4136566" y="5383846"/>
            <a:ext cx="192011" cy="192011"/>
          </a:xfrm>
          <a:prstGeom prst="ellipse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cxnSp>
        <p:nvCxnSpPr>
          <p:cNvPr id="188" name="Straight Connector 187" title="callout lines">
            <a:extLst>
              <a:ext uri="{FF2B5EF4-FFF2-40B4-BE49-F238E27FC236}">
                <a16:creationId xmlns:a16="http://schemas.microsoft.com/office/drawing/2014/main" id="{F54047B2-9C08-4A8C-A924-AA676C29FB41}"/>
              </a:ext>
            </a:extLst>
          </p:cNvPr>
          <p:cNvCxnSpPr>
            <a:cxnSpLocks/>
          </p:cNvCxnSpPr>
          <p:nvPr/>
        </p:nvCxnSpPr>
        <p:spPr>
          <a:xfrm flipH="1">
            <a:off x="6425802" y="4611406"/>
            <a:ext cx="3453" cy="758620"/>
          </a:xfrm>
          <a:prstGeom prst="line">
            <a:avLst/>
          </a:prstGeom>
          <a:ln w="28575" cap="flat" cmpd="sng" algn="ctr">
            <a:solidFill>
              <a:schemeClr val="accent5">
                <a:lumMod val="75000"/>
              </a:schemeClr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192" name="Straight Connector 191" title="callout lines">
            <a:extLst>
              <a:ext uri="{FF2B5EF4-FFF2-40B4-BE49-F238E27FC236}">
                <a16:creationId xmlns:a16="http://schemas.microsoft.com/office/drawing/2014/main" id="{F54047B2-9C08-4A8C-A924-AA676C29FB41}"/>
              </a:ext>
            </a:extLst>
          </p:cNvPr>
          <p:cNvCxnSpPr>
            <a:cxnSpLocks/>
          </p:cNvCxnSpPr>
          <p:nvPr/>
        </p:nvCxnSpPr>
        <p:spPr>
          <a:xfrm flipH="1">
            <a:off x="6432709" y="2728651"/>
            <a:ext cx="4406" cy="862795"/>
          </a:xfrm>
          <a:prstGeom prst="line">
            <a:avLst/>
          </a:prstGeom>
          <a:ln w="28575" cap="flat" cmpd="sng" algn="ctr">
            <a:solidFill>
              <a:schemeClr val="accent5">
                <a:lumMod val="75000"/>
              </a:schemeClr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grpSp>
        <p:nvGrpSpPr>
          <p:cNvPr id="193" name="Group 192" title="Milestone">
            <a:extLst>
              <a:ext uri="{FF2B5EF4-FFF2-40B4-BE49-F238E27FC236}">
                <a16:creationId xmlns:a16="http://schemas.microsoft.com/office/drawing/2014/main" id="{C7E1D808-BF31-44E5-A89C-D9C32D0902E9}"/>
              </a:ext>
            </a:extLst>
          </p:cNvPr>
          <p:cNvGrpSpPr/>
          <p:nvPr/>
        </p:nvGrpSpPr>
        <p:grpSpPr>
          <a:xfrm>
            <a:off x="5945603" y="2322433"/>
            <a:ext cx="1814489" cy="599543"/>
            <a:chOff x="6954594" y="2522254"/>
            <a:chExt cx="2111935" cy="799393"/>
          </a:xfrm>
        </p:grpSpPr>
        <p:sp>
          <p:nvSpPr>
            <p:cNvPr id="194" name="TextBox 193">
              <a:extLst>
                <a:ext uri="{FF2B5EF4-FFF2-40B4-BE49-F238E27FC236}">
                  <a16:creationId xmlns:a16="http://schemas.microsoft.com/office/drawing/2014/main" id="{6B7D43BB-DF0D-41B0-9DCD-3549C3FB8A5F}"/>
                </a:ext>
              </a:extLst>
            </p:cNvPr>
            <p:cNvSpPr txBox="1"/>
            <p:nvPr/>
          </p:nvSpPr>
          <p:spPr>
            <a:xfrm>
              <a:off x="7589359" y="2582981"/>
              <a:ext cx="1477170" cy="738666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Extended </a:t>
              </a:r>
              <a:r>
                <a:rPr lang="en-US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hours </a:t>
              </a:r>
              <a:r>
                <a:rPr lang="en-US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for SEP</a:t>
              </a:r>
            </a:p>
          </p:txBody>
        </p:sp>
        <p:pic>
          <p:nvPicPr>
            <p:cNvPr id="208" name="Graphic 203" title="Milestone Flag">
              <a:extLst>
                <a:ext uri="{FF2B5EF4-FFF2-40B4-BE49-F238E27FC236}">
                  <a16:creationId xmlns:a16="http://schemas.microsoft.com/office/drawing/2014/main" id="{96E72D1D-BF19-49A2-88AC-95D475558FA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4"/>
                </a:ext>
              </a:extLst>
            </a:blip>
            <a:srcRect l="33525" t="18748" r="17129" b="44918"/>
            <a:stretch/>
          </p:blipFill>
          <p:spPr>
            <a:xfrm flipH="1">
              <a:off x="6954594" y="2522254"/>
              <a:ext cx="573660" cy="422383"/>
            </a:xfrm>
            <a:prstGeom prst="rect">
              <a:avLst/>
            </a:prstGeom>
          </p:spPr>
        </p:pic>
        <p:sp>
          <p:nvSpPr>
            <p:cNvPr id="209" name="Rectangle 208">
              <a:extLst>
                <a:ext uri="{FF2B5EF4-FFF2-40B4-BE49-F238E27FC236}">
                  <a16:creationId xmlns:a16="http://schemas.microsoft.com/office/drawing/2014/main" id="{45C72C09-009E-41F7-9614-1F904BA501A6}"/>
                </a:ext>
              </a:extLst>
            </p:cNvPr>
            <p:cNvSpPr/>
            <p:nvPr/>
          </p:nvSpPr>
          <p:spPr>
            <a:xfrm>
              <a:off x="7192813" y="2614590"/>
              <a:ext cx="344966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9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9</a:t>
              </a:r>
              <a:endParaRPr lang="en-US" sz="9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cxnSp>
        <p:nvCxnSpPr>
          <p:cNvPr id="210" name="Straight Connector 209" title="callout lines">
            <a:extLst>
              <a:ext uri="{FF2B5EF4-FFF2-40B4-BE49-F238E27FC236}">
                <a16:creationId xmlns:a16="http://schemas.microsoft.com/office/drawing/2014/main" id="{F54047B2-9C08-4A8C-A924-AA676C29FB41}"/>
              </a:ext>
            </a:extLst>
          </p:cNvPr>
          <p:cNvCxnSpPr>
            <a:cxnSpLocks/>
          </p:cNvCxnSpPr>
          <p:nvPr/>
        </p:nvCxnSpPr>
        <p:spPr>
          <a:xfrm>
            <a:off x="5781819" y="4625632"/>
            <a:ext cx="0" cy="771206"/>
          </a:xfrm>
          <a:prstGeom prst="line">
            <a:avLst/>
          </a:prstGeom>
          <a:ln w="28575" cap="flat" cmpd="sng" algn="ctr">
            <a:solidFill>
              <a:srgbClr val="0070C0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grpSp>
        <p:nvGrpSpPr>
          <p:cNvPr id="211" name="Group 210" title="Milestone">
            <a:extLst>
              <a:ext uri="{FF2B5EF4-FFF2-40B4-BE49-F238E27FC236}">
                <a16:creationId xmlns:a16="http://schemas.microsoft.com/office/drawing/2014/main" id="{C7E1D808-BF31-44E5-A89C-D9C32D0902E9}"/>
              </a:ext>
            </a:extLst>
          </p:cNvPr>
          <p:cNvGrpSpPr/>
          <p:nvPr/>
        </p:nvGrpSpPr>
        <p:grpSpPr>
          <a:xfrm>
            <a:off x="4960188" y="4157144"/>
            <a:ext cx="2960819" cy="599543"/>
            <a:chOff x="6954594" y="2522254"/>
            <a:chExt cx="2111935" cy="799393"/>
          </a:xfrm>
        </p:grpSpPr>
        <p:sp>
          <p:nvSpPr>
            <p:cNvPr id="212" name="TextBox 211">
              <a:extLst>
                <a:ext uri="{FF2B5EF4-FFF2-40B4-BE49-F238E27FC236}">
                  <a16:creationId xmlns:a16="http://schemas.microsoft.com/office/drawing/2014/main" id="{6B7D43BB-DF0D-41B0-9DCD-3549C3FB8A5F}"/>
                </a:ext>
              </a:extLst>
            </p:cNvPr>
            <p:cNvSpPr txBox="1"/>
            <p:nvPr/>
          </p:nvSpPr>
          <p:spPr>
            <a:xfrm>
              <a:off x="7589359" y="2582981"/>
              <a:ext cx="1477170" cy="738666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Shared m</a:t>
              </a:r>
              <a:r>
                <a:rPr lang="en-US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edical</a:t>
              </a:r>
            </a:p>
            <a:p>
              <a:r>
                <a:rPr lang="en-US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</a:t>
              </a:r>
              <a:r>
                <a:rPr lang="en-US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v</a:t>
              </a:r>
              <a:r>
                <a:rPr lang="en-US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isits</a:t>
              </a:r>
              <a:endParaRPr lang="en-US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pic>
          <p:nvPicPr>
            <p:cNvPr id="213" name="Graphic 203" title="Milestone Flag">
              <a:extLst>
                <a:ext uri="{FF2B5EF4-FFF2-40B4-BE49-F238E27FC236}">
                  <a16:creationId xmlns:a16="http://schemas.microsoft.com/office/drawing/2014/main" id="{96E72D1D-BF19-49A2-88AC-95D475558FA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4"/>
                </a:ext>
              </a:extLst>
            </a:blip>
            <a:srcRect l="33525" t="18748" r="17129" b="44918"/>
            <a:stretch/>
          </p:blipFill>
          <p:spPr>
            <a:xfrm flipH="1">
              <a:off x="6954594" y="2522254"/>
              <a:ext cx="573660" cy="422383"/>
            </a:xfrm>
            <a:prstGeom prst="rect">
              <a:avLst/>
            </a:prstGeom>
          </p:spPr>
        </p:pic>
        <p:sp>
          <p:nvSpPr>
            <p:cNvPr id="214" name="Rectangle 213">
              <a:extLst>
                <a:ext uri="{FF2B5EF4-FFF2-40B4-BE49-F238E27FC236}">
                  <a16:creationId xmlns:a16="http://schemas.microsoft.com/office/drawing/2014/main" id="{45C72C09-009E-41F7-9614-1F904BA501A6}"/>
                </a:ext>
              </a:extLst>
            </p:cNvPr>
            <p:cNvSpPr/>
            <p:nvPr/>
          </p:nvSpPr>
          <p:spPr>
            <a:xfrm>
              <a:off x="7192813" y="2614590"/>
              <a:ext cx="344966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9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8</a:t>
              </a:r>
              <a:endParaRPr lang="en-US" sz="9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cxnSp>
        <p:nvCxnSpPr>
          <p:cNvPr id="215" name="Straight Connector 214" title="callout lines">
            <a:extLst>
              <a:ext uri="{FF2B5EF4-FFF2-40B4-BE49-F238E27FC236}">
                <a16:creationId xmlns:a16="http://schemas.microsoft.com/office/drawing/2014/main" id="{F54047B2-9C08-4A8C-A924-AA676C29FB41}"/>
              </a:ext>
            </a:extLst>
          </p:cNvPr>
          <p:cNvCxnSpPr>
            <a:cxnSpLocks/>
          </p:cNvCxnSpPr>
          <p:nvPr/>
        </p:nvCxnSpPr>
        <p:spPr>
          <a:xfrm flipH="1">
            <a:off x="3246351" y="3238277"/>
            <a:ext cx="5717" cy="862620"/>
          </a:xfrm>
          <a:prstGeom prst="line">
            <a:avLst/>
          </a:prstGeom>
          <a:ln w="28575" cap="flat" cmpd="sng" algn="ctr">
            <a:solidFill>
              <a:srgbClr val="FFC000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216" name="Straight Connector 215" title="callout lines">
            <a:extLst>
              <a:ext uri="{FF2B5EF4-FFF2-40B4-BE49-F238E27FC236}">
                <a16:creationId xmlns:a16="http://schemas.microsoft.com/office/drawing/2014/main" id="{F54047B2-9C08-4A8C-A924-AA676C29FB41}"/>
              </a:ext>
            </a:extLst>
          </p:cNvPr>
          <p:cNvCxnSpPr>
            <a:cxnSpLocks/>
          </p:cNvCxnSpPr>
          <p:nvPr/>
        </p:nvCxnSpPr>
        <p:spPr>
          <a:xfrm>
            <a:off x="6440598" y="3607594"/>
            <a:ext cx="0" cy="588594"/>
          </a:xfrm>
          <a:prstGeom prst="line">
            <a:avLst/>
          </a:prstGeom>
          <a:ln w="28575" cap="flat" cmpd="sng" algn="ctr">
            <a:solidFill>
              <a:schemeClr val="accent5">
                <a:lumMod val="75000"/>
              </a:schemeClr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217" name="Oval 216">
            <a:extLst>
              <a:ext uri="{FF2B5EF4-FFF2-40B4-BE49-F238E27FC236}">
                <a16:creationId xmlns:a16="http://schemas.microsoft.com/office/drawing/2014/main" id="{AE29C92D-0A5A-405A-B0B6-9115A90C3CB7}"/>
              </a:ext>
            </a:extLst>
          </p:cNvPr>
          <p:cNvSpPr/>
          <p:nvPr/>
        </p:nvSpPr>
        <p:spPr>
          <a:xfrm>
            <a:off x="8136871" y="5410874"/>
            <a:ext cx="192011" cy="192011"/>
          </a:xfrm>
          <a:prstGeom prst="ellipse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cxnSp>
        <p:nvCxnSpPr>
          <p:cNvPr id="218" name="Straight Connector 217" title="callout lines">
            <a:extLst>
              <a:ext uri="{FF2B5EF4-FFF2-40B4-BE49-F238E27FC236}">
                <a16:creationId xmlns:a16="http://schemas.microsoft.com/office/drawing/2014/main" id="{748624D8-A75F-4E91-B76D-0419E48EB017}"/>
              </a:ext>
            </a:extLst>
          </p:cNvPr>
          <p:cNvCxnSpPr>
            <a:cxnSpLocks/>
          </p:cNvCxnSpPr>
          <p:nvPr/>
        </p:nvCxnSpPr>
        <p:spPr>
          <a:xfrm>
            <a:off x="8240819" y="2094625"/>
            <a:ext cx="0" cy="1156816"/>
          </a:xfrm>
          <a:prstGeom prst="line">
            <a:avLst/>
          </a:prstGeom>
          <a:ln w="28575">
            <a:solidFill>
              <a:srgbClr val="DF87DB"/>
            </a:solidFill>
            <a:prstDash val="dash"/>
            <a:headEnd type="none" w="sm" len="sm"/>
            <a:tailEnd type="none" w="sm" len="sm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834952" y="5881765"/>
            <a:ext cx="65460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1970’s</a:t>
            </a:r>
            <a:endParaRPr lang="en-US" sz="1400" dirty="0"/>
          </a:p>
        </p:txBody>
      </p:sp>
      <p:sp>
        <p:nvSpPr>
          <p:cNvPr id="75" name="TextBox 74"/>
          <p:cNvSpPr txBox="1"/>
          <p:nvPr/>
        </p:nvSpPr>
        <p:spPr>
          <a:xfrm>
            <a:off x="4750618" y="5915247"/>
            <a:ext cx="97013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2012-2018</a:t>
            </a:r>
            <a:endParaRPr lang="en-US" sz="1400" dirty="0"/>
          </a:p>
        </p:txBody>
      </p:sp>
      <p:grpSp>
        <p:nvGrpSpPr>
          <p:cNvPr id="76" name="Group 75" title="Milestone">
            <a:extLst>
              <a:ext uri="{FF2B5EF4-FFF2-40B4-BE49-F238E27FC236}">
                <a16:creationId xmlns:a16="http://schemas.microsoft.com/office/drawing/2014/main" id="{C7E1D808-BF31-44E5-A89C-D9C32D0902E9}"/>
              </a:ext>
            </a:extLst>
          </p:cNvPr>
          <p:cNvGrpSpPr/>
          <p:nvPr/>
        </p:nvGrpSpPr>
        <p:grpSpPr>
          <a:xfrm>
            <a:off x="4231158" y="2460861"/>
            <a:ext cx="1814488" cy="322544"/>
            <a:chOff x="6954595" y="2522254"/>
            <a:chExt cx="2111934" cy="430059"/>
          </a:xfrm>
        </p:grpSpPr>
        <p:sp>
          <p:nvSpPr>
            <p:cNvPr id="77" name="TextBox 76">
              <a:extLst>
                <a:ext uri="{FF2B5EF4-FFF2-40B4-BE49-F238E27FC236}">
                  <a16:creationId xmlns:a16="http://schemas.microsoft.com/office/drawing/2014/main" id="{6B7D43BB-DF0D-41B0-9DCD-3549C3FB8A5F}"/>
                </a:ext>
              </a:extLst>
            </p:cNvPr>
            <p:cNvSpPr txBox="1"/>
            <p:nvPr/>
          </p:nvSpPr>
          <p:spPr>
            <a:xfrm>
              <a:off x="7589358" y="2582981"/>
              <a:ext cx="1477171" cy="369332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DHCS HSS</a:t>
              </a:r>
              <a:endParaRPr lang="en-US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pic>
          <p:nvPicPr>
            <p:cNvPr id="78" name="Graphic 203" title="Milestone Flag">
              <a:extLst>
                <a:ext uri="{FF2B5EF4-FFF2-40B4-BE49-F238E27FC236}">
                  <a16:creationId xmlns:a16="http://schemas.microsoft.com/office/drawing/2014/main" id="{96E72D1D-BF19-49A2-88AC-95D475558FA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4"/>
                </a:ext>
              </a:extLst>
            </a:blip>
            <a:srcRect l="33525" t="18748" r="17129" b="44918"/>
            <a:stretch/>
          </p:blipFill>
          <p:spPr>
            <a:xfrm flipH="1">
              <a:off x="6954595" y="2522254"/>
              <a:ext cx="573660" cy="422383"/>
            </a:xfrm>
            <a:prstGeom prst="rect">
              <a:avLst/>
            </a:prstGeom>
          </p:spPr>
        </p:pic>
        <p:sp>
          <p:nvSpPr>
            <p:cNvPr id="79" name="Rectangle 78">
              <a:extLst>
                <a:ext uri="{FF2B5EF4-FFF2-40B4-BE49-F238E27FC236}">
                  <a16:creationId xmlns:a16="http://schemas.microsoft.com/office/drawing/2014/main" id="{45C72C09-009E-41F7-9614-1F904BA501A6}"/>
                </a:ext>
              </a:extLst>
            </p:cNvPr>
            <p:cNvSpPr/>
            <p:nvPr/>
          </p:nvSpPr>
          <p:spPr>
            <a:xfrm>
              <a:off x="7192813" y="2614590"/>
              <a:ext cx="344966" cy="30777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9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6</a:t>
              </a:r>
              <a:endParaRPr lang="en-US" sz="9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cxnSp>
        <p:nvCxnSpPr>
          <p:cNvPr id="80" name="Straight Connector 79" title="callout lines">
            <a:extLst>
              <a:ext uri="{FF2B5EF4-FFF2-40B4-BE49-F238E27FC236}">
                <a16:creationId xmlns:a16="http://schemas.microsoft.com/office/drawing/2014/main" id="{F54047B2-9C08-4A8C-A924-AA676C29FB41}"/>
              </a:ext>
            </a:extLst>
          </p:cNvPr>
          <p:cNvCxnSpPr>
            <a:cxnSpLocks/>
            <a:endCxn id="81" idx="0"/>
          </p:cNvCxnSpPr>
          <p:nvPr/>
        </p:nvCxnSpPr>
        <p:spPr>
          <a:xfrm flipH="1">
            <a:off x="4699822" y="2816954"/>
            <a:ext cx="6451" cy="2572149"/>
          </a:xfrm>
          <a:prstGeom prst="line">
            <a:avLst/>
          </a:prstGeom>
          <a:ln w="28575" cap="flat" cmpd="sng" algn="ctr">
            <a:solidFill>
              <a:srgbClr val="92D050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81" name="Oval 80">
            <a:extLst>
              <a:ext uri="{FF2B5EF4-FFF2-40B4-BE49-F238E27FC236}">
                <a16:creationId xmlns:a16="http://schemas.microsoft.com/office/drawing/2014/main" id="{AE29C92D-0A5A-405A-B0B6-9115A90C3CB7}"/>
              </a:ext>
            </a:extLst>
          </p:cNvPr>
          <p:cNvSpPr/>
          <p:nvPr/>
        </p:nvSpPr>
        <p:spPr>
          <a:xfrm>
            <a:off x="4603816" y="5389103"/>
            <a:ext cx="192011" cy="192011"/>
          </a:xfrm>
          <a:prstGeom prst="ellipse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</p:spTree>
    <p:extLst>
      <p:ext uri="{BB962C8B-B14F-4D97-AF65-F5344CB8AC3E}">
        <p14:creationId xmlns:p14="http://schemas.microsoft.com/office/powerpoint/2010/main" val="35455190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3779" y="404018"/>
            <a:ext cx="7876440" cy="615553"/>
          </a:xfrm>
        </p:spPr>
        <p:txBody>
          <a:bodyPr/>
          <a:lstStyle/>
          <a:p>
            <a:r>
              <a:rPr lang="en-US" dirty="0" smtClean="0"/>
              <a:t>Your Turn!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6939" y="1447196"/>
            <a:ext cx="7593280" cy="1846659"/>
          </a:xfrm>
        </p:spPr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 smtClean="0"/>
              <a:t>What does your MAT team look like?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 smtClean="0"/>
              <a:t>How many patients are you currently servicing?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 smtClean="0"/>
              <a:t>Where do you want your program to be in 2 years?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85634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04018"/>
            <a:ext cx="8305799" cy="1231106"/>
          </a:xfrm>
        </p:spPr>
        <p:txBody>
          <a:bodyPr/>
          <a:lstStyle/>
          <a:p>
            <a:r>
              <a:rPr lang="en-US" dirty="0" smtClean="0"/>
              <a:t>Scaling &amp; Improving Access to SUD Services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1981200"/>
            <a:ext cx="7310120" cy="2585323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Screening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Quality Improvement, Data Quality, &amp; Population Health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Shared Medical Visits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Organizational Culture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42 CFR Part 2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Multiple points of access</a:t>
            </a:r>
          </a:p>
        </p:txBody>
      </p:sp>
    </p:spTree>
    <p:extLst>
      <p:ext uri="{BB962C8B-B14F-4D97-AF65-F5344CB8AC3E}">
        <p14:creationId xmlns:p14="http://schemas.microsoft.com/office/powerpoint/2010/main" val="28621893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04018"/>
            <a:ext cx="8305799" cy="1231106"/>
          </a:xfrm>
        </p:spPr>
        <p:txBody>
          <a:bodyPr/>
          <a:lstStyle/>
          <a:p>
            <a:r>
              <a:rPr lang="en-US" dirty="0" smtClean="0"/>
              <a:t>MAT Encounters: Buprenorphine </a:t>
            </a:r>
            <a:endParaRPr lang="en-US" dirty="0"/>
          </a:p>
        </p:txBody>
      </p:sp>
      <p:graphicFrame>
        <p:nvGraphicFramePr>
          <p:cNvPr id="4" name="Char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40946971"/>
              </p:ext>
            </p:extLst>
          </p:nvPr>
        </p:nvGraphicFramePr>
        <p:xfrm>
          <a:off x="609600" y="1676400"/>
          <a:ext cx="7772399" cy="434911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783727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2769</TotalTime>
  <Words>533</Words>
  <Application>Microsoft Office PowerPoint</Application>
  <PresentationFormat>On-screen Show (4:3)</PresentationFormat>
  <Paragraphs>141</Paragraphs>
  <Slides>23</Slides>
  <Notes>15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23</vt:i4>
      </vt:variant>
    </vt:vector>
  </HeadingPairs>
  <TitlesOfParts>
    <vt:vector size="28" baseType="lpstr">
      <vt:lpstr>Arial</vt:lpstr>
      <vt:lpstr>Calibri</vt:lpstr>
      <vt:lpstr>Wingdings</vt:lpstr>
      <vt:lpstr>1_Office Theme</vt:lpstr>
      <vt:lpstr>2_Office Theme</vt:lpstr>
      <vt:lpstr>CCI Learning Collaborative for SUD Services</vt:lpstr>
      <vt:lpstr>Welcome!</vt:lpstr>
      <vt:lpstr>ICEBREAKER!</vt:lpstr>
      <vt:lpstr>Venice Family Clinic Overview</vt:lpstr>
      <vt:lpstr>VFC Substance Use Services Overview</vt:lpstr>
      <vt:lpstr>SUD Services Roadmap</vt:lpstr>
      <vt:lpstr>Your Turn!</vt:lpstr>
      <vt:lpstr>Scaling &amp; Improving Access to SUD Services</vt:lpstr>
      <vt:lpstr>MAT Encounters: Buprenorphine </vt:lpstr>
      <vt:lpstr>Chill with Gil</vt:lpstr>
      <vt:lpstr>Discussion Point 1: Inductions &amp; Treatment</vt:lpstr>
      <vt:lpstr>Discussion Point 2: Diversion</vt:lpstr>
      <vt:lpstr>Discussion Point 3: Supportive Services</vt:lpstr>
      <vt:lpstr>PowerPoint Presentation</vt:lpstr>
      <vt:lpstr>PowerPoint Presentation</vt:lpstr>
      <vt:lpstr>Point of Access Workflow</vt:lpstr>
      <vt:lpstr>SBIRT </vt:lpstr>
      <vt:lpstr>SBIRT </vt:lpstr>
      <vt:lpstr>SBIRT for Adolescents</vt:lpstr>
      <vt:lpstr>SBIRT</vt:lpstr>
      <vt:lpstr>What does success look like at your organization?</vt:lpstr>
      <vt:lpstr>Questions &amp; Answers</vt:lpstr>
      <vt:lpstr>Thank You 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VFC Graphics</dc:creator>
  <cp:lastModifiedBy>Matthews, Anasa A.</cp:lastModifiedBy>
  <cp:revision>115</cp:revision>
  <cp:lastPrinted>2019-06-27T17:42:37Z</cp:lastPrinted>
  <dcterms:created xsi:type="dcterms:W3CDTF">2015-08-01T10:54:01Z</dcterms:created>
  <dcterms:modified xsi:type="dcterms:W3CDTF">2019-06-27T17:56:10Z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2013-06-03T00:00:00Z</vt:filetime>
  </property>
  <property fmtid="{D5CDD505-2E9C-101B-9397-08002B2CF9AE}" pid="3" name="LastSaved">
    <vt:filetime>2015-08-01T00:00:00Z</vt:filetime>
  </property>
</Properties>
</file>