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701" r:id="rId6"/>
    <p:sldMasterId id="2147483708" r:id="rId7"/>
    <p:sldMasterId id="2147483716" r:id="rId8"/>
  </p:sldMasterIdLst>
  <p:notesMasterIdLst>
    <p:notesMasterId r:id="rId14"/>
  </p:notesMasterIdLst>
  <p:sldIdLst>
    <p:sldId id="355" r:id="rId9"/>
    <p:sldId id="351" r:id="rId10"/>
    <p:sldId id="354" r:id="rId11"/>
    <p:sldId id="765" r:id="rId12"/>
    <p:sldId id="364" r:id="rId13"/>
  </p:sldIdLst>
  <p:sldSz cx="9144000" cy="6858000" type="screen4x3"/>
  <p:notesSz cx="7026275" cy="9312275"/>
  <p:custDataLst>
    <p:tags r:id="rId1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00">
          <p15:clr>
            <a:srgbClr val="A4A3A4"/>
          </p15:clr>
        </p15:guide>
        <p15:guide id="4" orient="horz" pos="4096">
          <p15:clr>
            <a:srgbClr val="A4A3A4"/>
          </p15:clr>
        </p15:guide>
        <p15:guide id="5" orient="horz" pos="353">
          <p15:clr>
            <a:srgbClr val="A4A3A4"/>
          </p15:clr>
        </p15:guide>
        <p15:guide id="6" pos="278">
          <p15:clr>
            <a:srgbClr val="A4A3A4"/>
          </p15:clr>
        </p15:guide>
        <p15:guide id="7" pos="5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Phillips" initials="KP" lastIdx="11" clrIdx="0">
    <p:extLst/>
  </p:cmAuthor>
  <p:cmAuthor id="2" name="Chris Perrone" initials="CP" lastIdx="1" clrIdx="1">
    <p:extLst/>
  </p:cmAuthor>
  <p:cmAuthor id="3" name="Carlina Hansen" initials="CH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30F"/>
    <a:srgbClr val="395A7F"/>
    <a:srgbClr val="DF7E00"/>
    <a:srgbClr val="304C6A"/>
    <a:srgbClr val="ADDC7A"/>
    <a:srgbClr val="991111"/>
    <a:srgbClr val="BCE292"/>
    <a:srgbClr val="C9E7A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1857" autoAdjust="0"/>
    <p:restoredTop sz="86074" autoAdjust="0"/>
  </p:normalViewPr>
  <p:slideViewPr>
    <p:cSldViewPr snapToGrid="0" snapToObjects="1">
      <p:cViewPr varScale="1">
        <p:scale>
          <a:sx n="74" d="100"/>
          <a:sy n="74" d="100"/>
        </p:scale>
        <p:origin x="1014" y="54"/>
      </p:cViewPr>
      <p:guideLst>
        <p:guide orient="horz" pos="2160"/>
        <p:guide pos="2880"/>
        <p:guide orient="horz" pos="900"/>
        <p:guide orient="horz" pos="4096"/>
        <p:guide orient="horz" pos="353"/>
        <p:guide pos="278"/>
        <p:guide pos="5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0E9620-CEB7-4390-888F-5DB87E089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024" cy="464998"/>
          </a:xfrm>
          <a:prstGeom prst="rect">
            <a:avLst/>
          </a:prstGeom>
        </p:spPr>
        <p:txBody>
          <a:bodyPr vert="horz" lIns="93330" tIns="46664" rIns="93330" bIns="4666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12 Avenir 65 Medium   06173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9F08E-B442-491B-AF0B-D3A7DD0CB8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9726" y="1"/>
            <a:ext cx="3045024" cy="464998"/>
          </a:xfrm>
          <a:prstGeom prst="rect">
            <a:avLst/>
          </a:prstGeom>
        </p:spPr>
        <p:txBody>
          <a:bodyPr vert="horz" wrap="square" lIns="93330" tIns="46664" rIns="93330" bIns="466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12 Avenir 65 Medium   06173" charset="0"/>
              </a:defRPr>
            </a:lvl1pPr>
          </a:lstStyle>
          <a:p>
            <a:pPr>
              <a:defRPr/>
            </a:pPr>
            <a:fld id="{3D9045C4-560D-4EE5-9861-4DFC10453AB8}" type="datetimeFigureOut">
              <a:rPr lang="en-US"/>
              <a:pPr>
                <a:defRPr/>
              </a:pPr>
              <a:t>10/2/2018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D510AD-91AF-4C7F-B259-7F85D786C8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4" rIns="93330" bIns="466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BA1EC3-3C94-4D04-950D-F1CDBF8CE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934" y="4423642"/>
            <a:ext cx="5620410" cy="4189599"/>
          </a:xfrm>
          <a:prstGeom prst="rect">
            <a:avLst/>
          </a:prstGeom>
        </p:spPr>
        <p:txBody>
          <a:bodyPr vert="horz" lIns="93330" tIns="46664" rIns="93330" bIns="4666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7FEE-E493-46F7-A985-96C67C94B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5739"/>
            <a:ext cx="3045024" cy="464998"/>
          </a:xfrm>
          <a:prstGeom prst="rect">
            <a:avLst/>
          </a:prstGeom>
        </p:spPr>
        <p:txBody>
          <a:bodyPr vert="horz" lIns="93330" tIns="46664" rIns="93330" bIns="4666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12 Avenir 65 Medium   06173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B350-3679-4936-B2D8-B9BE8319F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9726" y="8845739"/>
            <a:ext cx="3045024" cy="464998"/>
          </a:xfrm>
          <a:prstGeom prst="rect">
            <a:avLst/>
          </a:prstGeom>
        </p:spPr>
        <p:txBody>
          <a:bodyPr vert="horz" wrap="square" lIns="93330" tIns="46664" rIns="93330" bIns="466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12 Avenir 65 Medium   06173" charset="0"/>
              </a:defRPr>
            </a:lvl1pPr>
          </a:lstStyle>
          <a:p>
            <a:pPr>
              <a:defRPr/>
            </a:pPr>
            <a:fld id="{7DFB5A39-73DA-4CBA-ACEC-111FADEFA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4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B5A39-73DA-4CBA-ACEC-111FADEFAD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2 Avenir 65 Medium   06173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12 Avenir 65 Medium   06173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2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9B3E4ED-66B7-4FDA-8A73-F0337C05F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6EDDE7-CC20-4B1D-BFC7-248172BA7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12 Avenir 65 Medium   06173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CD56914-36FE-43D6-B595-8A57481D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91" indent="-28413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30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457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61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76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92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07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23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4191E8-B761-4B39-ABA6-E18F968EF4F5}" type="slidenum">
              <a:rPr lang="en-US" altLang="en-US" smtClean="0">
                <a:latin typeface="12 Avenir 65 Medium   06173" charset="0"/>
              </a:rPr>
              <a:pPr/>
              <a:t>2</a:t>
            </a:fld>
            <a:endParaRPr lang="en-US" altLang="en-US" dirty="0">
              <a:latin typeface="12 Avenir 65 Medium   0617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5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9B3E4ED-66B7-4FDA-8A73-F0337C05F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6EDDE7-CC20-4B1D-BFC7-248172BA7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12 Avenir 65 Medium   06173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CD56914-36FE-43D6-B595-8A57481D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91" indent="-28413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30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457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61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76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92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07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23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4191E8-B761-4B39-ABA6-E18F968EF4F5}" type="slidenum">
              <a:rPr lang="en-US" altLang="en-US" smtClean="0">
                <a:latin typeface="12 Avenir 65 Medium   06173" charset="0"/>
              </a:rPr>
              <a:pPr/>
              <a:t>3</a:t>
            </a:fld>
            <a:endParaRPr lang="en-US" altLang="en-US" dirty="0">
              <a:latin typeface="12 Avenir 65 Medium   0617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9B3E4ED-66B7-4FDA-8A73-F0337C05F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6EDDE7-CC20-4B1D-BFC7-248172BA7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12 Avenir 65 Medium   06173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CD56914-36FE-43D6-B595-8A57481D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91" indent="-28413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30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457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61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76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92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07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23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191E8-B761-4B39-ABA6-E18F968EF4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2 Avenir 65 Medium   06173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12 Avenir 65 Medium   06173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1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9B3E4ED-66B7-4FDA-8A73-F0337C05F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6EDDE7-CC20-4B1D-BFC7-248172BA7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12 Avenir 65 Medium   06173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CD56914-36FE-43D6-B595-8A57481D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91" indent="-28413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30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457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61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76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92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07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23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4191E8-B761-4B39-ABA6-E18F968EF4F5}" type="slidenum">
              <a:rPr lang="en-US" altLang="en-US" smtClean="0">
                <a:latin typeface="12 Avenir 65 Medium   06173" charset="0"/>
              </a:rPr>
              <a:pPr/>
              <a:t>5</a:t>
            </a:fld>
            <a:endParaRPr lang="en-US" altLang="en-US" dirty="0">
              <a:latin typeface="12 Avenir 65 Medium   0617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8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82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91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4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575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A31E7-D059-4C12-A5D5-94F4E5DB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F3FD-D29B-4B3F-A279-11BAD1808B1F}" type="datetimeFigureOut">
              <a:rPr lang="en-US"/>
              <a:pPr>
                <a:defRPr/>
              </a:pPr>
              <a:t>10/2/2018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7DEC-F5D5-4FA6-94B7-DEA3FE99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0A924-24C7-4641-B970-1D272722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5DBF-F420-4742-8BD7-9FB374E6F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9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06A7-B032-4E2B-AE9D-6726D550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89FDA-6FDD-492D-8C4E-1F27CFB0E24F}" type="datetimeFigureOut">
              <a:rPr lang="en-US"/>
              <a:pPr>
                <a:defRPr/>
              </a:pPr>
              <a:t>10/2/2018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911C7-1383-49A4-9A74-0F0D6BEC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7D44F-498D-49E4-BDFD-F80AF7B4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56C9-8F56-4631-94EF-51155911F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53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F3D"/>
              </a:buClr>
              <a:buFont typeface="Arial"/>
              <a:buNone/>
              <a:defRPr sz="2800" b="0" i="0" u="none" strike="noStrike" cap="none">
                <a:solidFill>
                  <a:srgbClr val="F36F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2pPr>
            <a:lvl3pPr lvl="2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3pPr>
            <a:lvl4pPr lvl="3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4pPr>
            <a:lvl5pPr lvl="4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5pPr>
            <a:lvl6pPr lvl="5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6pPr>
            <a:lvl7pPr lvl="6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7pPr>
            <a:lvl8pPr lvl="7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8pPr>
            <a:lvl9pPr lvl="8" indent="0">
              <a:spcBef>
                <a:spcPts val="0"/>
              </a:spcBef>
              <a:buClr>
                <a:srgbClr val="F36F3D"/>
              </a:buClr>
              <a:buFont typeface="Arial"/>
              <a:buNone/>
              <a:defRPr sz="2800">
                <a:solidFill>
                  <a:srgbClr val="F36F3D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8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D6781"/>
              </a:buClr>
              <a:buFont typeface="Arial"/>
              <a:buNone/>
              <a:defRPr sz="1400" b="0" i="0" u="none" strike="noStrike" cap="none">
                <a:solidFill>
                  <a:srgbClr val="4D678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6">
            <a:extLst>
              <a:ext uri="{FF2B5EF4-FFF2-40B4-BE49-F238E27FC236}">
                <a16:creationId xmlns:a16="http://schemas.microsoft.com/office/drawing/2014/main" id="{662189BA-D1D1-490E-80A8-FB33530F08E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5857EF47-D37C-4205-B461-43558C727A98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506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2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FA49EEEF-5AB5-4477-945C-716DBF186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390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:a16="http://schemas.microsoft.com/office/drawing/2014/main" id="{FA49EEEF-5AB5-4477-945C-716DBF186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2EF4-527C-4175-838A-E3E84E6EE871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9EB71C7-26B3-4966-86F9-662D1618733A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7627E-6482-430A-B4AD-882138BC7809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B88DFA7-F5EA-4CD1-B56D-D1FDA7A70E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 hidden="1">
            <a:extLst>
              <a:ext uri="{FF2B5EF4-FFF2-40B4-BE49-F238E27FC236}">
                <a16:creationId xmlns:a16="http://schemas.microsoft.com/office/drawing/2014/main" id="{F3362521-49B1-450C-928A-8C488449C7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5" hidden="1">
                        <a:extLst>
                          <a:ext uri="{FF2B5EF4-FFF2-40B4-BE49-F238E27FC236}">
                            <a16:creationId xmlns:a16="http://schemas.microsoft.com/office/drawing/2014/main" id="{F3362521-49B1-450C-928A-8C488449C7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1"/>
            <a:ext cx="8287481" cy="835380"/>
          </a:xfrm>
          <a:prstGeom prst="rect">
            <a:avLst/>
          </a:prstGeom>
        </p:spPr>
        <p:txBody>
          <a:bodyPr lIns="0"/>
          <a:lstStyle>
            <a:lvl1pPr>
              <a:defRPr sz="2400" baseline="0">
                <a:solidFill>
                  <a:srgbClr val="304C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6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881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90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84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FA49EEEF-5AB5-4477-945C-716DBF186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:a16="http://schemas.microsoft.com/office/drawing/2014/main" id="{FA49EEEF-5AB5-4477-945C-716DBF186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2EF4-527C-4175-838A-E3E84E6EE871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9EB71C7-26B3-4966-86F9-662D1618733A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7627E-6482-430A-B4AD-882138BC7809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B88DFA7-F5EA-4CD1-B56D-D1FDA7A70E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 hidden="1">
            <a:extLst>
              <a:ext uri="{FF2B5EF4-FFF2-40B4-BE49-F238E27FC236}">
                <a16:creationId xmlns:a16="http://schemas.microsoft.com/office/drawing/2014/main" id="{F3362521-49B1-450C-928A-8C488449C7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5" hidden="1">
                        <a:extLst>
                          <a:ext uri="{FF2B5EF4-FFF2-40B4-BE49-F238E27FC236}">
                            <a16:creationId xmlns:a16="http://schemas.microsoft.com/office/drawing/2014/main" id="{F3362521-49B1-450C-928A-8C488449C7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1"/>
            <a:ext cx="8287481" cy="835380"/>
          </a:xfrm>
          <a:prstGeom prst="rect">
            <a:avLst/>
          </a:prstGeom>
        </p:spPr>
        <p:txBody>
          <a:bodyPr lIns="0"/>
          <a:lstStyle>
            <a:lvl1pPr>
              <a:defRPr sz="2400" baseline="0">
                <a:solidFill>
                  <a:srgbClr val="304C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60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9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51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6FAD-FE67-4384-A5C0-B00C7096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0E16-2D39-4E2B-BFD9-DA4276F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47EC-91A1-4372-AED7-E8513DC4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50AC7F9-A17F-470D-AD76-C17A6CF6A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tm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>
            <a:extLst>
              <a:ext uri="{FF2B5EF4-FFF2-40B4-BE49-F238E27FC236}">
                <a16:creationId xmlns:a16="http://schemas.microsoft.com/office/drawing/2014/main" id="{E1AD05E0-DCE3-4D24-9038-DA947DABE1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9453954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050" name="Object 1" hidden="1">
                        <a:extLst>
                          <a:ext uri="{FF2B5EF4-FFF2-40B4-BE49-F238E27FC236}">
                            <a16:creationId xmlns:a16="http://schemas.microsoft.com/office/drawing/2014/main" id="{E1AD05E0-DCE3-4D24-9038-DA947DABE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42352A-81A0-4AF9-A449-08B07BDAE983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23C35AC-5508-4483-BA28-C027E66DA761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05B5-8BE2-44E7-882F-C859E041A966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628C51FD-E57F-46D8-967B-7DE54102F9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FCB15D-A0B6-478F-8EF5-2AB2521CF05C}"/>
              </a:ext>
            </a:extLst>
          </p:cNvPr>
          <p:cNvSpPr/>
          <p:nvPr userDrawn="1"/>
        </p:nvSpPr>
        <p:spPr>
          <a:xfrm rot="20266301">
            <a:off x="724453" y="2105560"/>
            <a:ext cx="779417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bg1">
                    <a:lumMod val="85000"/>
                    <a:alpha val="49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3" r:id="rId3"/>
    <p:sldLayoutId id="2147483694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>
            <a:extLst>
              <a:ext uri="{FF2B5EF4-FFF2-40B4-BE49-F238E27FC236}">
                <a16:creationId xmlns:a16="http://schemas.microsoft.com/office/drawing/2014/main" id="{E1AD05E0-DCE3-4D24-9038-DA947DABE1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050" name="Object 1" hidden="1">
                        <a:extLst>
                          <a:ext uri="{FF2B5EF4-FFF2-40B4-BE49-F238E27FC236}">
                            <a16:creationId xmlns:a16="http://schemas.microsoft.com/office/drawing/2014/main" id="{E1AD05E0-DCE3-4D24-9038-DA947DABE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42352A-81A0-4AF9-A449-08B07BDAE983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23C35AC-5508-4483-BA28-C027E66DA761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05B5-8BE2-44E7-882F-C859E041A966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628C51FD-E57F-46D8-967B-7DE54102F9D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6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7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BE413B-F21D-489B-93EB-8F2BA1CD1913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31430A2-3706-4601-85E4-D706A370F4B3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63814-6225-4E4F-9F1C-F13E338026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E9F73D90-5A72-4DAE-95A7-075ECB34288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H:\09. WEB PROJECTS\Carousel Images\Carousel Images - FINAL\C1\C1_Homepage_Logo.JPG">
            <a:extLst>
              <a:ext uri="{FF2B5EF4-FFF2-40B4-BE49-F238E27FC236}">
                <a16:creationId xmlns:a16="http://schemas.microsoft.com/office/drawing/2014/main" id="{632F0E7F-C37D-4B69-9A12-B8BD6D7AB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47826"/>
          <a:stretch>
            <a:fillRect/>
          </a:stretch>
        </p:blipFill>
        <p:spPr bwMode="auto">
          <a:xfrm>
            <a:off x="4025900" y="1611313"/>
            <a:ext cx="51181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A655546F-FA3E-455F-9493-EB81BF0984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6" r="10229"/>
          <a:stretch>
            <a:fillRect/>
          </a:stretch>
        </p:blipFill>
        <p:spPr bwMode="auto">
          <a:xfrm>
            <a:off x="4025900" y="1611313"/>
            <a:ext cx="51181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3CE7896E-ECB2-4EED-911D-78D9FC3B2F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7639" b="14891"/>
          <a:stretch>
            <a:fillRect/>
          </a:stretch>
        </p:blipFill>
        <p:spPr bwMode="auto">
          <a:xfrm>
            <a:off x="0" y="26988"/>
            <a:ext cx="51847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6AC2E72-41E8-4C8A-85DC-C7DD21C81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128" r="14342"/>
          <a:stretch/>
        </p:blipFill>
        <p:spPr>
          <a:xfrm>
            <a:off x="4025901" y="1600200"/>
            <a:ext cx="5118100" cy="5257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4B6F17-149C-47BC-8F34-BDA4F4E77B0A}"/>
              </a:ext>
            </a:extLst>
          </p:cNvPr>
          <p:cNvSpPr/>
          <p:nvPr userDrawn="1"/>
        </p:nvSpPr>
        <p:spPr>
          <a:xfrm>
            <a:off x="0" y="138430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slideLayout" Target="../slideLayouts/slideLayout9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tags" Target="../tags/tag74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C0EC711-3EA3-41CE-81BF-C22CEE2117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47650" y="5367338"/>
            <a:ext cx="3676650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2018</a:t>
            </a: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789CA816-ADA0-4473-B0BB-12998E8B0F15}"/>
              </a:ext>
            </a:extLst>
          </p:cNvPr>
          <p:cNvSpPr txBox="1">
            <a:spLocks/>
          </p:cNvSpPr>
          <p:nvPr/>
        </p:nvSpPr>
        <p:spPr bwMode="auto">
          <a:xfrm>
            <a:off x="236538" y="2319338"/>
            <a:ext cx="3527594" cy="286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eaLnBrk="1" hangingPunct="1">
              <a:spcBef>
                <a:spcPts val="600"/>
              </a:spcBef>
            </a:pPr>
            <a:r>
              <a:rPr lang="en-US" altLang="en-US" sz="3200" b="1" dirty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challenges in medical coding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C317E9-3D86-4DC4-B363-CE2F114DE8D9}"/>
              </a:ext>
            </a:extLst>
          </p:cNvPr>
          <p:cNvSpPr/>
          <p:nvPr/>
        </p:nvSpPr>
        <p:spPr>
          <a:xfrm>
            <a:off x="4030133" y="1622611"/>
            <a:ext cx="5113867" cy="523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6" name="Picture 4" descr="Medical Coding">
            <a:extLst>
              <a:ext uri="{FF2B5EF4-FFF2-40B4-BE49-F238E27FC236}">
                <a16:creationId xmlns:a16="http://schemas.microsoft.com/office/drawing/2014/main" id="{618D618D-18BF-4C55-9225-B287EAC2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80" y="2319338"/>
            <a:ext cx="3630975" cy="34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34F8B5-8DB4-403C-8C01-63F93D72FBD2}"/>
              </a:ext>
            </a:extLst>
          </p:cNvPr>
          <p:cNvSpPr/>
          <p:nvPr/>
        </p:nvSpPr>
        <p:spPr>
          <a:xfrm rot="20617414">
            <a:off x="1623917" y="2509718"/>
            <a:ext cx="58961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bg1">
                    <a:lumMod val="50000"/>
                    <a:alpha val="17000"/>
                  </a:schemeClr>
                </a:solidFill>
                <a:effectLst/>
              </a:rPr>
              <a:t>DRAFT	</a:t>
            </a:r>
          </a:p>
        </p:txBody>
      </p:sp>
    </p:spTree>
    <p:extLst>
      <p:ext uri="{BB962C8B-B14F-4D97-AF65-F5344CB8AC3E}">
        <p14:creationId xmlns:p14="http://schemas.microsoft.com/office/powerpoint/2010/main" val="61711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99A665FC-EEDE-4BFE-AADC-B99E279DF8E3}"/>
              </a:ext>
            </a:extLst>
          </p:cNvPr>
          <p:cNvSpPr/>
          <p:nvPr/>
        </p:nvSpPr>
        <p:spPr>
          <a:xfrm>
            <a:off x="176516" y="307712"/>
            <a:ext cx="9029700" cy="763587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F36F3D"/>
              </a:buClr>
              <a:buSzPct val="25000"/>
              <a:defRPr/>
            </a:pPr>
            <a:r>
              <a:rPr lang="en-US" sz="28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coding is a critical problem for all parties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E5C670D-AFA6-4FBB-B1FB-5C01D643586E}"/>
              </a:ext>
            </a:extLst>
          </p:cNvPr>
          <p:cNvSpPr txBox="1">
            <a:spLocks/>
          </p:cNvSpPr>
          <p:nvPr/>
        </p:nvSpPr>
        <p:spPr bwMode="auto">
          <a:xfrm>
            <a:off x="360830" y="984805"/>
            <a:ext cx="8595883" cy="496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Medical coders play a key role in all medical practices, translating patient encounters and documentation into billable data. The job profession is projected to see a 30% increase over the next decade, according to the American Medical Billing Association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Coding and billing are closely interrelated; in small practices, the role may even be performed by the same person. Billing error rates are high, and are frequently driven by incorrect coding</a:t>
            </a:r>
            <a:r>
              <a:rPr lang="en-US" altLang="en-US" sz="1600" baseline="300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Reported medical billing error rates vary from 7.1% of paid claims (found by American Medical Association in 2013) to 75-80% error rates (found by Medical Billing Advocates of America and </a:t>
            </a:r>
            <a:r>
              <a:rPr lang="en-US" altLang="en-US" sz="1600" dirty="0" err="1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CoPatient</a:t>
            </a: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2010, 42% of Medicare claims were incorrectly coded (including upcoding and </a:t>
            </a:r>
            <a:r>
              <a:rPr lang="en-US" altLang="en-US" sz="1600" dirty="0" err="1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downcoding</a:t>
            </a: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), and 21% were found to be lacking documentation. This resulted in $6.7 billion for services that were incorrectly coded and/or lacking documentation </a:t>
            </a:r>
          </a:p>
          <a:p>
            <a:pPr marL="457200" lvl="1" indent="0"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[no data readily available on Medicaid coding error dates]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Incorrect coding can result in issues for providers (claims denials, medical data collection, quality review, audits, fines), patients (delayed / poor patient care, prescription denials), and payers (incorrect reimbursements)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Common evaluation metrics for coding include time (number of days from documentation to claims submission date) and accuracy (internal/external audits of documentation accuracy and completeness)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287">
            <a:extLst>
              <a:ext uri="{FF2B5EF4-FFF2-40B4-BE49-F238E27FC236}">
                <a16:creationId xmlns:a16="http://schemas.microsoft.com/office/drawing/2014/main" id="{5A8D2EE7-E576-4D18-B536-35206716853D}"/>
              </a:ext>
            </a:extLst>
          </p:cNvPr>
          <p:cNvSpPr txBox="1">
            <a:spLocks/>
          </p:cNvSpPr>
          <p:nvPr/>
        </p:nvSpPr>
        <p:spPr>
          <a:xfrm>
            <a:off x="279133" y="6434949"/>
            <a:ext cx="8019899" cy="22879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Courier New"/>
              <a:buChar char="o"/>
              <a:defRPr sz="24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2pPr>
            <a:lvl3pPr marL="687388" indent="-33972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Courier New"/>
              <a:buChar char="o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>
                <a:srgbClr val="D3630F"/>
              </a:buClr>
              <a:buSzPct val="100000"/>
              <a:buNone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Coding accuracy has improved since the adoption of ICD-10 classification system in 2015 (Source: Black Book,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HealthIT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Analytics)</a:t>
            </a:r>
            <a:endParaRPr kumimoji="0" lang="en-US" sz="800" b="0" i="0" u="none" strike="noStrike" kern="1200" cap="none" spc="0" normalizeH="0" baseline="30000" noProof="0" dirty="0">
              <a:ln>
                <a:noFill/>
              </a:ln>
              <a:solidFill>
                <a:srgbClr val="395A7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F7FFC-68C3-401B-AC4A-B9B76401A268}"/>
              </a:ext>
            </a:extLst>
          </p:cNvPr>
          <p:cNvSpPr/>
          <p:nvPr/>
        </p:nvSpPr>
        <p:spPr>
          <a:xfrm rot="20617414">
            <a:off x="1623917" y="2509718"/>
            <a:ext cx="58961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bg1">
                    <a:lumMod val="50000"/>
                    <a:alpha val="17000"/>
                  </a:schemeClr>
                </a:solidFill>
                <a:effectLst/>
              </a:rPr>
              <a:t>DRAFT	</a:t>
            </a:r>
          </a:p>
        </p:txBody>
      </p:sp>
    </p:spTree>
    <p:extLst>
      <p:ext uri="{BB962C8B-B14F-4D97-AF65-F5344CB8AC3E}">
        <p14:creationId xmlns:p14="http://schemas.microsoft.com/office/powerpoint/2010/main" val="353795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99A665FC-EEDE-4BFE-AADC-B99E279DF8E3}"/>
              </a:ext>
            </a:extLst>
          </p:cNvPr>
          <p:cNvSpPr/>
          <p:nvPr/>
        </p:nvSpPr>
        <p:spPr>
          <a:xfrm>
            <a:off x="176516" y="307712"/>
            <a:ext cx="9029700" cy="763587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F36F3D"/>
              </a:buClr>
              <a:buSzPct val="25000"/>
              <a:defRPr/>
            </a:pPr>
            <a:r>
              <a:rPr lang="en-US" sz="28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step in the coding process has </a:t>
            </a:r>
          </a:p>
          <a:p>
            <a:pPr>
              <a:buClr>
                <a:srgbClr val="F36F3D"/>
              </a:buClr>
              <a:buSzPct val="25000"/>
              <a:defRPr/>
            </a:pPr>
            <a:r>
              <a:rPr lang="en-US" sz="28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respective issues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79442FD3-9344-43F7-92EC-8056B878293F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93663" y="1363735"/>
            <a:ext cx="1823833" cy="645196"/>
            <a:chOff x="1390" y="953"/>
            <a:chExt cx="1018" cy="1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4B6D2A38-6C42-400E-A0B8-F877563A93DA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blackWhite">
            <a:xfrm>
              <a:off x="1390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32962" eaLnBrk="1" hangingPunct="1"/>
              <a:endParaRPr lang="en-US" sz="918" b="1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7941DF9-DC3A-4CBF-BC78-DAB07AB9C35F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blackWhite">
            <a:xfrm>
              <a:off x="1526" y="962"/>
              <a:ext cx="779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13526" eaLnBrk="1" hangingPunct="1">
                <a:buClr>
                  <a:srgbClr val="002960"/>
                </a:buClr>
              </a:pPr>
              <a:r>
                <a:rPr lang="en-US" altLang="ko-KR" sz="1400" b="1" dirty="0">
                  <a:solidFill>
                    <a:schemeClr val="bg1"/>
                  </a:solidFill>
                  <a:latin typeface="Arial" charset="0"/>
                  <a:ea typeface="Gulim" pitchFamily="34" charset="-127"/>
                </a:rPr>
                <a:t>Complete medical chart</a:t>
              </a:r>
            </a:p>
          </p:txBody>
        </p:sp>
      </p:grpSp>
      <p:sp>
        <p:nvSpPr>
          <p:cNvPr id="8" name="Rectangle 12">
            <a:extLst>
              <a:ext uri="{FF2B5EF4-FFF2-40B4-BE49-F238E27FC236}">
                <a16:creationId xmlns:a16="http://schemas.microsoft.com/office/drawing/2014/main" id="{2F3B42D5-04B4-4A4C-8C0A-B9720F78865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560184" y="2149114"/>
            <a:ext cx="1593829" cy="133267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Provider completes patient’s medical chart following an encounter</a:t>
            </a:r>
          </a:p>
          <a:p>
            <a:pPr marL="0" indent="0" defTabSz="803384">
              <a:buNone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[CODING INPUT]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AF0CFD4-E6B7-47E0-9E33-169224AFFBF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40091" y="1367485"/>
            <a:ext cx="1823833" cy="649862"/>
            <a:chOff x="2294" y="953"/>
            <a:chExt cx="1018" cy="107"/>
          </a:xfrm>
          <a:solidFill>
            <a:srgbClr val="D3630F"/>
          </a:solidFill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6EEAF391-8C91-413B-8702-B8E6A0569111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>
              <a:off x="2294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32962" eaLnBrk="1" hangingPunct="1"/>
              <a:endParaRPr lang="en-US" sz="918" b="1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062084A-8243-481E-8A84-9618F9408952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blackWhite">
            <a:xfrm>
              <a:off x="2430" y="981"/>
              <a:ext cx="779" cy="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13526" eaLnBrk="1" hangingPunct="1">
                <a:buClr>
                  <a:srgbClr val="002960"/>
                </a:buClr>
              </a:pPr>
              <a:r>
                <a:rPr lang="en-US" altLang="ko-KR" sz="1400" b="1" dirty="0">
                  <a:solidFill>
                    <a:schemeClr val="bg1"/>
                  </a:solidFill>
                  <a:latin typeface="Arial" charset="0"/>
                  <a:ea typeface="Gulim" pitchFamily="34" charset="-127"/>
                </a:rPr>
                <a:t>Assign codes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BB15C00-DD74-4C91-A1D6-7A63D86562EF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88237" y="1362706"/>
            <a:ext cx="1823833" cy="649862"/>
            <a:chOff x="3201" y="953"/>
            <a:chExt cx="1018" cy="107"/>
          </a:xfrm>
          <a:solidFill>
            <a:srgbClr val="D3630F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5278851C-6E28-4D35-807E-924BA1638D55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blackWhite">
            <a:xfrm>
              <a:off x="3201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32962" eaLnBrk="1" hangingPunct="1"/>
              <a:endParaRPr lang="en-US" sz="918" b="1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F065A6D2-C2D6-40A8-A12E-894197F77413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blackWhite">
            <a:xfrm>
              <a:off x="3337" y="963"/>
              <a:ext cx="779" cy="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13526" eaLnBrk="1" hangingPunct="1">
                <a:buClr>
                  <a:srgbClr val="002960"/>
                </a:buClr>
              </a:pPr>
              <a:r>
                <a:rPr lang="en-US" altLang="ko-KR" sz="1400" b="1" dirty="0">
                  <a:solidFill>
                    <a:schemeClr val="bg1"/>
                  </a:solidFill>
                  <a:latin typeface="Arial" charset="0"/>
                  <a:ea typeface="Gulim" pitchFamily="34" charset="-127"/>
                </a:rPr>
                <a:t>Resolve open questions</a:t>
              </a: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01EEEE9B-03E4-4F5B-87A9-54712DCB6975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037449" y="1363735"/>
            <a:ext cx="1822213" cy="645196"/>
            <a:chOff x="4104" y="953"/>
            <a:chExt cx="1017" cy="107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8B385B34-5602-4CFC-9176-48FFFD738AC5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4104" y="953"/>
              <a:ext cx="1017" cy="107"/>
            </a:xfrm>
            <a:custGeom>
              <a:avLst/>
              <a:gdLst>
                <a:gd name="T0" fmla="*/ 0 w 1017"/>
                <a:gd name="T1" fmla="*/ 0 h 576"/>
                <a:gd name="T2" fmla="*/ 913 w 1017"/>
                <a:gd name="T3" fmla="*/ 0 h 576"/>
                <a:gd name="T4" fmla="*/ 1017 w 1017"/>
                <a:gd name="T5" fmla="*/ 288 h 576"/>
                <a:gd name="T6" fmla="*/ 913 w 1017"/>
                <a:gd name="T7" fmla="*/ 576 h 576"/>
                <a:gd name="T8" fmla="*/ 0 w 1017"/>
                <a:gd name="T9" fmla="*/ 576 h 576"/>
                <a:gd name="T10" fmla="*/ 104 w 1017"/>
                <a:gd name="T11" fmla="*/ 288 h 576"/>
                <a:gd name="T12" fmla="*/ 0 w 1017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576">
                  <a:moveTo>
                    <a:pt x="0" y="0"/>
                  </a:moveTo>
                  <a:lnTo>
                    <a:pt x="913" y="0"/>
                  </a:lnTo>
                  <a:lnTo>
                    <a:pt x="1017" y="288"/>
                  </a:lnTo>
                  <a:lnTo>
                    <a:pt x="913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32962" eaLnBrk="1" hangingPunct="1"/>
              <a:endParaRPr lang="en-US" sz="918" b="1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05BCDC4B-C372-45A8-A149-DF049EE0F4D8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blackWhite">
            <a:xfrm>
              <a:off x="4240" y="980"/>
              <a:ext cx="778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13526" eaLnBrk="1" hangingPunct="1">
                <a:buClr>
                  <a:srgbClr val="002960"/>
                </a:buClr>
              </a:pPr>
              <a:r>
                <a:rPr lang="en-US" altLang="ko-KR" sz="1400" b="1" dirty="0">
                  <a:solidFill>
                    <a:schemeClr val="bg1"/>
                  </a:solidFill>
                  <a:latin typeface="Arial" charset="0"/>
                  <a:ea typeface="Gulim" pitchFamily="34" charset="-127"/>
                </a:rPr>
                <a:t>Billing</a:t>
              </a:r>
            </a:p>
          </p:txBody>
        </p:sp>
      </p:grpSp>
      <p:sp>
        <p:nvSpPr>
          <p:cNvPr id="18" name="Rectangle 22">
            <a:extLst>
              <a:ext uri="{FF2B5EF4-FFF2-40B4-BE49-F238E27FC236}">
                <a16:creationId xmlns:a16="http://schemas.microsoft.com/office/drawing/2014/main" id="{32D86440-1F09-4F5A-8CA3-0E3391FA968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3223664" y="2149115"/>
            <a:ext cx="2068314" cy="2172903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Coder reviews medical record to determine diagnoses, procedures, equipment, services performed </a:t>
            </a:r>
          </a:p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Searches coding software or code book (as necessary)</a:t>
            </a:r>
          </a:p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Assigns alpha-numeric code to each element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FDA12E0C-21B8-495E-81D9-F7A9B33E27E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5355146" y="2149115"/>
            <a:ext cx="1593829" cy="1892826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[As necessary] Coder follows up with provider with questions on incomplete information or hard-to-understand medical records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B581E73D-3DA9-437D-9D50-8DF186C9EF5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7018625" y="2149115"/>
            <a:ext cx="1755194" cy="1372683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Billing attaches codes to insurance claims</a:t>
            </a:r>
          </a:p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Sends to payer for processing</a:t>
            </a:r>
          </a:p>
          <a:p>
            <a:pPr marL="0" indent="0" defTabSz="803384">
              <a:buNone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[CODING OUTPUT]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D834A6A-F046-44DC-B251-3F0F2EC3226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3095" y="2149114"/>
            <a:ext cx="98161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defTabSz="803384" eaLnBrk="1" hangingPunct="1"/>
            <a:r>
              <a:rPr lang="en-US" altLang="ko-KR" sz="1300" b="1" kern="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Description of primary activity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110F4F0-2F6D-444E-8E16-18EFAA948BD4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3095" y="4541693"/>
            <a:ext cx="98161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defTabSz="803384" eaLnBrk="1" hangingPunct="1"/>
            <a:r>
              <a:rPr lang="en-US" altLang="ko-KR" sz="1300" b="1" kern="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Pitfalls of primary actor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473815-6A41-47EA-9E2E-28F0B0D3C5CA}"/>
              </a:ext>
            </a:extLst>
          </p:cNvPr>
          <p:cNvCxnSpPr/>
          <p:nvPr/>
        </p:nvCxnSpPr>
        <p:spPr>
          <a:xfrm>
            <a:off x="337881" y="4384072"/>
            <a:ext cx="84359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 12">
            <a:extLst>
              <a:ext uri="{FF2B5EF4-FFF2-40B4-BE49-F238E27FC236}">
                <a16:creationId xmlns:a16="http://schemas.microsoft.com/office/drawing/2014/main" id="{54EF3ADA-B3A8-4427-98E0-405B85A00836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>
          <a:xfrm>
            <a:off x="1560184" y="4481242"/>
            <a:ext cx="1593829" cy="1572738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Incomplete documentation</a:t>
            </a:r>
          </a:p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Inaccurate documentation</a:t>
            </a:r>
          </a:p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Documentation difficult to read / understand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6A8C9895-7F95-43D7-AF7A-A9D29A50BB13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3223664" y="4481243"/>
            <a:ext cx="2068314" cy="1772793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Carelessness / rushing</a:t>
            </a:r>
          </a:p>
          <a:p>
            <a:pPr marL="93944" indent="-93944" defTabSz="803384">
              <a:buFontTx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Insufficient knowledge of anatomy, physiology, terminology, etc. </a:t>
            </a:r>
          </a:p>
          <a:p>
            <a:pPr marL="93944" indent="-93944" defTabSz="803384">
              <a:buFontTx/>
              <a:buChar char="•"/>
            </a:pPr>
            <a:r>
              <a:rPr lang="en-US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Insufficient / outdated knowledge of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classification systems, regulations, insurance</a:t>
            </a:r>
            <a:endParaRPr lang="en-US" altLang="ko-KR" sz="13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6413EED-FC70-4DB1-839F-3BF336B7729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5355146" y="4481243"/>
            <a:ext cx="1593829" cy="1132618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Lack of access to provider </a:t>
            </a:r>
          </a:p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Inability to secure timely response from provider</a:t>
            </a:r>
            <a:endParaRPr lang="en-US" altLang="ko-KR" sz="13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F22EE28F-2015-4CBA-9AAF-7C1134907DD1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7018624" y="4481243"/>
            <a:ext cx="1989909" cy="2172903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Billing for services not rendered, upcoding, unbundling, down-coding, duplicate coding</a:t>
            </a:r>
          </a:p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Insufficient documentation to substantiate claims</a:t>
            </a:r>
          </a:p>
          <a:p>
            <a:pPr marL="93944" indent="-93944" defTabSz="803384">
              <a:buFontTx/>
              <a:buChar char="•"/>
            </a:pPr>
            <a:r>
              <a:rPr lang="en-AU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Incorrect general information</a:t>
            </a:r>
            <a:endParaRPr lang="en-US" altLang="ko-KR" sz="13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62805D17-AA25-436D-BBB4-71819216AD14}"/>
              </a:ext>
            </a:extLst>
          </p:cNvPr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341351" y="490903"/>
            <a:ext cx="443738" cy="183515"/>
            <a:chOff x="2294" y="953"/>
            <a:chExt cx="1018" cy="107"/>
          </a:xfrm>
          <a:solidFill>
            <a:srgbClr val="D3630F"/>
          </a:solidFill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F0A2735-AAC0-472F-AB1E-E7FEFB78F95E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2294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32962" eaLnBrk="1" hangingPunct="1"/>
              <a:endParaRPr lang="en-US" sz="918" b="1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6FBD2C09-5033-4629-905B-87A9CBAF4C59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blackWhite">
            <a:xfrm>
              <a:off x="2430" y="959"/>
              <a:ext cx="779" cy="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defTabSz="913526" eaLnBrk="1" hangingPunct="1">
                <a:buClr>
                  <a:srgbClr val="002960"/>
                </a:buClr>
              </a:pPr>
              <a:endParaRPr lang="en-US" altLang="ko-KR" sz="1400" b="1" dirty="0">
                <a:solidFill>
                  <a:schemeClr val="bg1"/>
                </a:solidFill>
                <a:latin typeface="Arial" charset="0"/>
                <a:ea typeface="Gulim" pitchFamily="34" charset="-127"/>
              </a:endParaRPr>
            </a:p>
          </p:txBody>
        </p:sp>
      </p:grpSp>
      <p:sp>
        <p:nvSpPr>
          <p:cNvPr id="31" name="Rectangle 12">
            <a:extLst>
              <a:ext uri="{FF2B5EF4-FFF2-40B4-BE49-F238E27FC236}">
                <a16:creationId xmlns:a16="http://schemas.microsoft.com/office/drawing/2014/main" id="{404AF225-4ED7-46E4-A06C-2F25B5CDBAB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>
          <a:xfrm>
            <a:off x="7872897" y="419269"/>
            <a:ext cx="1271103" cy="492443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3384">
              <a:buNone/>
            </a:pPr>
            <a:r>
              <a:rPr lang="en-US" altLang="ko-KR" sz="13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Coder’s direct responsibility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21D1A5-EEB0-41A8-B4BB-AF27B1D32080}"/>
              </a:ext>
            </a:extLst>
          </p:cNvPr>
          <p:cNvSpPr/>
          <p:nvPr/>
        </p:nvSpPr>
        <p:spPr>
          <a:xfrm rot="20617414">
            <a:off x="1623917" y="2509718"/>
            <a:ext cx="58961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bg1">
                    <a:lumMod val="50000"/>
                    <a:alpha val="17000"/>
                  </a:schemeClr>
                </a:solidFill>
                <a:effectLst/>
              </a:rPr>
              <a:t>DRAFT	</a:t>
            </a:r>
          </a:p>
        </p:txBody>
      </p:sp>
    </p:spTree>
    <p:extLst>
      <p:ext uri="{BB962C8B-B14F-4D97-AF65-F5344CB8AC3E}">
        <p14:creationId xmlns:p14="http://schemas.microsoft.com/office/powerpoint/2010/main" val="190890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99A665FC-EEDE-4BFE-AADC-B99E279DF8E3}"/>
              </a:ext>
            </a:extLst>
          </p:cNvPr>
          <p:cNvSpPr/>
          <p:nvPr/>
        </p:nvSpPr>
        <p:spPr>
          <a:xfrm>
            <a:off x="176516" y="307712"/>
            <a:ext cx="9029700" cy="763587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36F3D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Coding technologies can help ease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36F3D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pain points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79442FD3-9344-43F7-92EC-8056B878293F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93663" y="1272924"/>
            <a:ext cx="1491275" cy="476360"/>
            <a:chOff x="1390" y="953"/>
            <a:chExt cx="1018" cy="1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4B6D2A38-6C42-400E-A0B8-F877563A93DA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blackWhite">
            <a:xfrm>
              <a:off x="1390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7941DF9-DC3A-4CBF-BC78-DAB07AB9C35F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blackWhite">
            <a:xfrm>
              <a:off x="1526" y="965"/>
              <a:ext cx="77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Complete medical chart</a:t>
              </a:r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4AF0CFD4-E6B7-47E0-9E33-169224AFFBF9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12477" y="1277894"/>
            <a:ext cx="2158745" cy="479805"/>
            <a:chOff x="2294" y="953"/>
            <a:chExt cx="1018" cy="107"/>
          </a:xfrm>
          <a:solidFill>
            <a:srgbClr val="D3630F"/>
          </a:solidFill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6EEAF391-8C91-413B-8702-B8E6A0569111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blackWhite">
            <a:xfrm>
              <a:off x="2294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062084A-8243-481E-8A84-9618F9408952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blackWhite">
            <a:xfrm>
              <a:off x="2430" y="978"/>
              <a:ext cx="779" cy="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Assign codes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BB15C00-DD74-4C91-A1D6-7A63D86562E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88237" y="1273115"/>
            <a:ext cx="2337170" cy="479805"/>
            <a:chOff x="3201" y="953"/>
            <a:chExt cx="1018" cy="107"/>
          </a:xfrm>
          <a:solidFill>
            <a:srgbClr val="D3630F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5278851C-6E28-4D35-807E-924BA1638D55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blackWhite">
            <a:xfrm>
              <a:off x="3201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F065A6D2-C2D6-40A8-A12E-894197F77413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blackWhite">
            <a:xfrm>
              <a:off x="3337" y="966"/>
              <a:ext cx="779" cy="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Resolve open questions</a:t>
              </a: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01EEEE9B-03E4-4F5B-87A9-54712DCB6975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525407" y="1272924"/>
            <a:ext cx="1334255" cy="476360"/>
            <a:chOff x="4104" y="953"/>
            <a:chExt cx="1017" cy="107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8B385B34-5602-4CFC-9176-48FFFD738AC5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blackWhite">
            <a:xfrm>
              <a:off x="4104" y="953"/>
              <a:ext cx="1017" cy="107"/>
            </a:xfrm>
            <a:custGeom>
              <a:avLst/>
              <a:gdLst>
                <a:gd name="T0" fmla="*/ 0 w 1017"/>
                <a:gd name="T1" fmla="*/ 0 h 576"/>
                <a:gd name="T2" fmla="*/ 913 w 1017"/>
                <a:gd name="T3" fmla="*/ 0 h 576"/>
                <a:gd name="T4" fmla="*/ 1017 w 1017"/>
                <a:gd name="T5" fmla="*/ 288 h 576"/>
                <a:gd name="T6" fmla="*/ 913 w 1017"/>
                <a:gd name="T7" fmla="*/ 576 h 576"/>
                <a:gd name="T8" fmla="*/ 0 w 1017"/>
                <a:gd name="T9" fmla="*/ 576 h 576"/>
                <a:gd name="T10" fmla="*/ 104 w 1017"/>
                <a:gd name="T11" fmla="*/ 288 h 576"/>
                <a:gd name="T12" fmla="*/ 0 w 1017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576">
                  <a:moveTo>
                    <a:pt x="0" y="0"/>
                  </a:moveTo>
                  <a:lnTo>
                    <a:pt x="913" y="0"/>
                  </a:lnTo>
                  <a:lnTo>
                    <a:pt x="1017" y="288"/>
                  </a:lnTo>
                  <a:lnTo>
                    <a:pt x="913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05BCDC4B-C372-45A8-A149-DF049EE0F4D8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blackWhite">
            <a:xfrm>
              <a:off x="4240" y="977"/>
              <a:ext cx="778" cy="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Billing</a:t>
              </a:r>
            </a:p>
          </p:txBody>
        </p:sp>
      </p:grpSp>
      <p:sp>
        <p:nvSpPr>
          <p:cNvPr id="18" name="Rectangle 22">
            <a:extLst>
              <a:ext uri="{FF2B5EF4-FFF2-40B4-BE49-F238E27FC236}">
                <a16:creationId xmlns:a16="http://schemas.microsoft.com/office/drawing/2014/main" id="{32D86440-1F09-4F5A-8CA3-0E3391FA968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858810" y="1785925"/>
            <a:ext cx="2485717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Talix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FDA12E0C-21B8-495E-81D9-F7A9B33E27E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5250042" y="1785925"/>
            <a:ext cx="2429943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Artifact Health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B581E73D-3DA9-437D-9D50-8DF186C9EF5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270872" y="1785925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D834A6A-F046-44DC-B251-3F0F2EC3226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095" y="1785924"/>
            <a:ext cx="981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033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6780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Leading IF company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110F4F0-2F6D-444E-8E16-18EFAA948BD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3095" y="5131054"/>
            <a:ext cx="98161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033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6780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Competitors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473815-6A41-47EA-9E2E-28F0B0D3C5CA}"/>
              </a:ext>
            </a:extLst>
          </p:cNvPr>
          <p:cNvCxnSpPr/>
          <p:nvPr/>
        </p:nvCxnSpPr>
        <p:spPr>
          <a:xfrm>
            <a:off x="337881" y="5078539"/>
            <a:ext cx="84359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2">
            <a:extLst>
              <a:ext uri="{FF2B5EF4-FFF2-40B4-BE49-F238E27FC236}">
                <a16:creationId xmlns:a16="http://schemas.microsoft.com/office/drawing/2014/main" id="{6A8C9895-7F95-43D7-AF7A-A9D29A50BB13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2858810" y="5070604"/>
            <a:ext cx="2485717" cy="904863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Health Fidelity (already serves Medicaid)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Apixio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(Series D - II)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sz="1200" dirty="0" err="1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ChartWise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6413EED-FC70-4DB1-839F-3BF336B7729B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>
          <a:xfrm>
            <a:off x="5250042" y="5070604"/>
            <a:ext cx="2429943" cy="127419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Public companies offer full suites of coding solutions: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Streamline Health (Physician Query)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Nuance</a:t>
            </a:r>
            <a:r>
              <a:rPr kumimoji="0" lang="en-AU" altLang="ko-K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</a:t>
            </a: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(</a:t>
            </a:r>
            <a:r>
              <a:rPr kumimoji="0" lang="en-AU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Clintegrity</a:t>
            </a: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/ Physician Query) Tracking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62805D17-AA25-436D-BBB4-71819216AD14}"/>
              </a:ext>
            </a:extLst>
          </p:cNvPr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341351" y="490903"/>
            <a:ext cx="443738" cy="183515"/>
            <a:chOff x="2294" y="953"/>
            <a:chExt cx="1018" cy="107"/>
          </a:xfrm>
          <a:solidFill>
            <a:srgbClr val="D3630F"/>
          </a:solidFill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F0A2735-AAC0-472F-AB1E-E7FEFB78F95E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blackWhite">
            <a:xfrm>
              <a:off x="2294" y="953"/>
              <a:ext cx="1018" cy="107"/>
            </a:xfrm>
            <a:custGeom>
              <a:avLst/>
              <a:gdLst>
                <a:gd name="T0" fmla="*/ 0 w 1018"/>
                <a:gd name="T1" fmla="*/ 0 h 576"/>
                <a:gd name="T2" fmla="*/ 914 w 1018"/>
                <a:gd name="T3" fmla="*/ 0 h 576"/>
                <a:gd name="T4" fmla="*/ 1018 w 1018"/>
                <a:gd name="T5" fmla="*/ 288 h 576"/>
                <a:gd name="T6" fmla="*/ 914 w 1018"/>
                <a:gd name="T7" fmla="*/ 576 h 576"/>
                <a:gd name="T8" fmla="*/ 0 w 1018"/>
                <a:gd name="T9" fmla="*/ 576 h 576"/>
                <a:gd name="T10" fmla="*/ 104 w 1018"/>
                <a:gd name="T11" fmla="*/ 288 h 576"/>
                <a:gd name="T12" fmla="*/ 0 w 1018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576">
                  <a:moveTo>
                    <a:pt x="0" y="0"/>
                  </a:moveTo>
                  <a:lnTo>
                    <a:pt x="914" y="0"/>
                  </a:lnTo>
                  <a:lnTo>
                    <a:pt x="1018" y="288"/>
                  </a:lnTo>
                  <a:lnTo>
                    <a:pt x="914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6FBD2C09-5033-4629-905B-87A9CBAF4C59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blackWhite">
            <a:xfrm>
              <a:off x="2430" y="959"/>
              <a:ext cx="779" cy="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649" tIns="0" rIns="46649" bIns="0" anchor="ctr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+mn-cs"/>
              </a:endParaRPr>
            </a:p>
          </p:txBody>
        </p:sp>
      </p:grpSp>
      <p:sp>
        <p:nvSpPr>
          <p:cNvPr id="31" name="Rectangle 12">
            <a:extLst>
              <a:ext uri="{FF2B5EF4-FFF2-40B4-BE49-F238E27FC236}">
                <a16:creationId xmlns:a16="http://schemas.microsoft.com/office/drawing/2014/main" id="{404AF225-4ED7-46E4-A06C-2F25B5CDBAB7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7872897" y="419269"/>
            <a:ext cx="1271103" cy="46166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Coder’s direct responsibility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728265-CF16-4041-AA89-02495A4F009C}"/>
              </a:ext>
            </a:extLst>
          </p:cNvPr>
          <p:cNvCxnSpPr/>
          <p:nvPr/>
        </p:nvCxnSpPr>
        <p:spPr>
          <a:xfrm>
            <a:off x="337881" y="2212717"/>
            <a:ext cx="84359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 22">
            <a:extLst>
              <a:ext uri="{FF2B5EF4-FFF2-40B4-BE49-F238E27FC236}">
                <a16:creationId xmlns:a16="http://schemas.microsoft.com/office/drawing/2014/main" id="{E3B19A1E-05EE-4670-B28C-76641BDF452C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2858810" y="2265467"/>
            <a:ext cx="2485717" cy="46166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~$18.5M from Stella Health and Healthline</a:t>
            </a: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D7119D3-C692-427B-9248-37F21037D71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5250042" y="2265467"/>
            <a:ext cx="2429943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Partnership with Johns Hopkins</a:t>
            </a: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233DD099-DB6E-4A1A-B833-3FEE6AEDECE1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>
          <a:xfrm>
            <a:off x="7270872" y="2265467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AU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  <a:endParaRPr kumimoji="0" lang="en-AU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08685245-E916-4780-891F-A8D2411B751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3095" y="2299333"/>
            <a:ext cx="98161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033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6780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Funding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6B2B53-2C9A-4B21-83B0-5943DCE53B5C}"/>
              </a:ext>
            </a:extLst>
          </p:cNvPr>
          <p:cNvCxnSpPr/>
          <p:nvPr/>
        </p:nvCxnSpPr>
        <p:spPr>
          <a:xfrm>
            <a:off x="337881" y="2740137"/>
            <a:ext cx="84359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Rectangle 12">
            <a:extLst>
              <a:ext uri="{FF2B5EF4-FFF2-40B4-BE49-F238E27FC236}">
                <a16:creationId xmlns:a16="http://schemas.microsoft.com/office/drawing/2014/main" id="{E0C13D2D-000A-4E96-8315-CA55E008F925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3095" y="3480327"/>
            <a:ext cx="98161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033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6780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A5D3150D-AE84-4DC9-8DC5-F2DC2B584925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2858810" y="3419877"/>
            <a:ext cx="2485717" cy="1680460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NLP / ML-based data analytics software to uncover missed codes and documentation gaps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15-20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% Risk </a:t>
            </a:r>
            <a:r>
              <a:rPr lang="en-US" altLang="ko-KR" sz="1200" dirty="0" err="1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Adj</a:t>
            </a: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Factor accuracy improvement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19x ROI increase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Partnership with Nuance; integrates into multiple EHRs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30154A5F-B34C-4AE0-994E-D99BD9CE2A7E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5250042" y="3419877"/>
            <a:ext cx="2429943" cy="108952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Mobile app platform that streamlines physician query process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Response rates 95%+</a:t>
            </a:r>
          </a:p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Response times &lt; 48 hours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id="{FAE7F1C4-8DDD-46B1-88D6-940346CE0FA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858810" y="2762523"/>
            <a:ext cx="2485717" cy="46166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lvl="0" indent="-93944" defTabSz="803384">
              <a:buFontTx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Medicare Advantage, ACA Commercial and Medicare ACO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9EE536A6-BA11-4DD5-95EA-8921390C41F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5250042" y="2762523"/>
            <a:ext cx="2429943" cy="46166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44" marR="0" lvl="0" indent="-93944" algn="l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65+ hospital systems, including Johns Hopkins</a:t>
            </a:r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28912E38-8265-44CD-B2D2-7A82F95FB4D5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>
          <a:xfrm>
            <a:off x="7270872" y="2762523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89058350-8BBF-4830-A2DA-8FC740DB6F06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3095" y="2796390"/>
            <a:ext cx="98161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033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6780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Customers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87C7F4-721B-458F-98F2-D69791F47539}"/>
              </a:ext>
            </a:extLst>
          </p:cNvPr>
          <p:cNvCxnSpPr/>
          <p:nvPr/>
        </p:nvCxnSpPr>
        <p:spPr>
          <a:xfrm>
            <a:off x="337881" y="3418600"/>
            <a:ext cx="84359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angle 24">
            <a:extLst>
              <a:ext uri="{FF2B5EF4-FFF2-40B4-BE49-F238E27FC236}">
                <a16:creationId xmlns:a16="http://schemas.microsoft.com/office/drawing/2014/main" id="{FCFCA9D3-ABFB-4D42-84D7-3BFA9D1EA455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7270872" y="3460468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8C56BC98-5B03-44D3-88A8-7EAE45164F5A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>
          <a:xfrm>
            <a:off x="7270872" y="5119130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63" name="Rectangle 24">
            <a:extLst>
              <a:ext uri="{FF2B5EF4-FFF2-40B4-BE49-F238E27FC236}">
                <a16:creationId xmlns:a16="http://schemas.microsoft.com/office/drawing/2014/main" id="{CD441B48-2CB5-40FA-9D38-BBF5D1A996B8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>
          <a:xfrm>
            <a:off x="1242484" y="1785925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64" name="Rectangle 24">
            <a:extLst>
              <a:ext uri="{FF2B5EF4-FFF2-40B4-BE49-F238E27FC236}">
                <a16:creationId xmlns:a16="http://schemas.microsoft.com/office/drawing/2014/main" id="{039A3618-A1AC-4081-A75F-F0B9BEC6809C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>
          <a:xfrm>
            <a:off x="1242484" y="2265467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AU" altLang="ko-KR" sz="1200" dirty="0">
                <a:solidFill>
                  <a:prstClr val="black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  <a:endParaRPr kumimoji="0" lang="en-AU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5" name="Rectangle 24">
            <a:extLst>
              <a:ext uri="{FF2B5EF4-FFF2-40B4-BE49-F238E27FC236}">
                <a16:creationId xmlns:a16="http://schemas.microsoft.com/office/drawing/2014/main" id="{DABEC7DF-6A6B-4EFF-9F3D-F60924734564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>
          <a:xfrm>
            <a:off x="1242484" y="2762523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id="{438AB14E-9EC6-4CD3-8155-A9C4A5D4C007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>
          <a:xfrm>
            <a:off x="1242484" y="3460468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67" name="Rectangle 24">
            <a:extLst>
              <a:ext uri="{FF2B5EF4-FFF2-40B4-BE49-F238E27FC236}">
                <a16:creationId xmlns:a16="http://schemas.microsoft.com/office/drawing/2014/main" id="{117CF649-B2CC-4BD2-92FC-50F6650FE88A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>
          <a:xfrm>
            <a:off x="1242484" y="5119130"/>
            <a:ext cx="1755194" cy="27699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33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68" name="Shape 287">
            <a:extLst>
              <a:ext uri="{FF2B5EF4-FFF2-40B4-BE49-F238E27FC236}">
                <a16:creationId xmlns:a16="http://schemas.microsoft.com/office/drawing/2014/main" id="{5EFD70F5-318F-4548-9B19-2592BFE50A9A}"/>
              </a:ext>
            </a:extLst>
          </p:cNvPr>
          <p:cNvSpPr txBox="1">
            <a:spLocks/>
          </p:cNvSpPr>
          <p:nvPr/>
        </p:nvSpPr>
        <p:spPr>
          <a:xfrm>
            <a:off x="226582" y="5930458"/>
            <a:ext cx="5112674" cy="23761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Courier New"/>
              <a:buChar char="o"/>
              <a:defRPr sz="24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2pPr>
            <a:lvl3pPr marL="687388" indent="-33972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Courier New"/>
              <a:buChar char="o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>
                <a:srgbClr val="D3630F"/>
              </a:buClr>
              <a:buSzPct val="100000"/>
              <a:buNone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</a:t>
            </a:r>
            <a:r>
              <a:rPr lang="en-US" sz="800" dirty="0"/>
              <a:t>Other common coding solutions: 1) Outsource to human coders: M*Modal, Optum360, </a:t>
            </a:r>
            <a:r>
              <a:rPr lang="en-US" sz="800" dirty="0" err="1"/>
              <a:t>athenahealth</a:t>
            </a:r>
            <a:r>
              <a:rPr lang="en-US" sz="800" dirty="0"/>
              <a:t>, </a:t>
            </a:r>
            <a:r>
              <a:rPr lang="en-US" sz="800" dirty="0" err="1"/>
              <a:t>Aviacode</a:t>
            </a:r>
            <a:r>
              <a:rPr lang="en-US" sz="800" dirty="0"/>
              <a:t>, </a:t>
            </a:r>
            <a:r>
              <a:rPr lang="en-US" sz="800" dirty="0" err="1"/>
              <a:t>Precyse</a:t>
            </a:r>
            <a:r>
              <a:rPr lang="en-US" sz="800" dirty="0"/>
              <a:t> </a:t>
            </a:r>
            <a:r>
              <a:rPr lang="en-US" sz="800" dirty="0" err="1"/>
              <a:t>nThrive</a:t>
            </a:r>
            <a:r>
              <a:rPr lang="en-US" sz="800" dirty="0"/>
              <a:t>; 2) Computer-Assisted Coding (CAC) software: </a:t>
            </a:r>
            <a:r>
              <a:rPr lang="en-US" sz="800" dirty="0" err="1"/>
              <a:t>EMScribe</a:t>
            </a:r>
            <a:r>
              <a:rPr lang="en-US" sz="800" dirty="0"/>
              <a:t>, Pulse8, Flash Code, Fusion CAC (</a:t>
            </a:r>
            <a:r>
              <a:rPr lang="en-US" sz="800" dirty="0" err="1"/>
              <a:t>Dolbey</a:t>
            </a:r>
            <a:r>
              <a:rPr lang="en-US" sz="800" dirty="0"/>
              <a:t>)</a:t>
            </a:r>
          </a:p>
          <a:p>
            <a:pPr marL="0" indent="0">
              <a:spcAft>
                <a:spcPts val="0"/>
              </a:spcAft>
              <a:buClr>
                <a:srgbClr val="D3630F"/>
              </a:buClr>
              <a:buSzPct val="100000"/>
              <a:buNone/>
              <a:defRPr/>
            </a:pPr>
            <a:r>
              <a:rPr lang="en-US" sz="800" baseline="30000" dirty="0"/>
              <a:t>2</a:t>
            </a:r>
            <a:r>
              <a:rPr lang="en-US" sz="800" dirty="0"/>
              <a:t>Nuance rated top vendor for end-to-end coding and CDI in survey of 3000 orgs (Source: Black Book, </a:t>
            </a:r>
            <a:r>
              <a:rPr lang="en-US" sz="800" dirty="0" err="1"/>
              <a:t>HealthIT</a:t>
            </a:r>
            <a:r>
              <a:rPr lang="en-US" sz="800" dirty="0"/>
              <a:t> Analytics)</a:t>
            </a:r>
            <a:endParaRPr lang="en-US" sz="800" baseline="30000" dirty="0"/>
          </a:p>
          <a:p>
            <a:pPr marL="0" indent="0">
              <a:spcAft>
                <a:spcPts val="0"/>
              </a:spcAft>
              <a:buClr>
                <a:srgbClr val="D3630F"/>
              </a:buClr>
              <a:buSzPct val="100000"/>
              <a:buNone/>
              <a:defRPr/>
            </a:pPr>
            <a:endParaRPr kumimoji="0" lang="en-US" sz="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576F52-A662-4A00-A7A8-E9B4EB4035BB}"/>
              </a:ext>
            </a:extLst>
          </p:cNvPr>
          <p:cNvSpPr/>
          <p:nvPr/>
        </p:nvSpPr>
        <p:spPr>
          <a:xfrm rot="20617414">
            <a:off x="1623917" y="2509718"/>
            <a:ext cx="58961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bg1">
                    <a:lumMod val="50000"/>
                    <a:alpha val="17000"/>
                  </a:schemeClr>
                </a:solidFill>
                <a:effectLst/>
              </a:rPr>
              <a:t>DRAFT	</a:t>
            </a:r>
          </a:p>
        </p:txBody>
      </p:sp>
    </p:spTree>
    <p:extLst>
      <p:ext uri="{BB962C8B-B14F-4D97-AF65-F5344CB8AC3E}">
        <p14:creationId xmlns:p14="http://schemas.microsoft.com/office/powerpoint/2010/main" val="344869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99A665FC-EEDE-4BFE-AADC-B99E279DF8E3}"/>
              </a:ext>
            </a:extLst>
          </p:cNvPr>
          <p:cNvSpPr/>
          <p:nvPr/>
        </p:nvSpPr>
        <p:spPr>
          <a:xfrm>
            <a:off x="176516" y="307712"/>
            <a:ext cx="9029700" cy="763587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F36F3D"/>
              </a:buClr>
              <a:buSzPct val="25000"/>
              <a:defRPr/>
            </a:pPr>
            <a:r>
              <a:rPr lang="en-US" sz="28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E5C670D-AFA6-4FBB-B1FB-5C01D643586E}"/>
              </a:ext>
            </a:extLst>
          </p:cNvPr>
          <p:cNvSpPr txBox="1">
            <a:spLocks/>
          </p:cNvSpPr>
          <p:nvPr/>
        </p:nvSpPr>
        <p:spPr bwMode="auto">
          <a:xfrm>
            <a:off x="333534" y="1325416"/>
            <a:ext cx="8505665" cy="45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the coding overview and its overarching challenges consistent with your experience?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Which point in the process is the greatest problem for you, at present? How have you tried to address the problem thus far?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Would you be interested in learning more about any of these technology solutions?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200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2277D-025A-462A-A05C-E0BF9A1CD276}"/>
              </a:ext>
            </a:extLst>
          </p:cNvPr>
          <p:cNvSpPr/>
          <p:nvPr/>
        </p:nvSpPr>
        <p:spPr>
          <a:xfrm rot="20617414">
            <a:off x="1623917" y="2509718"/>
            <a:ext cx="58961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bg1">
                    <a:lumMod val="50000"/>
                    <a:alpha val="17000"/>
                  </a:schemeClr>
                </a:solidFill>
                <a:effectLst/>
              </a:rPr>
              <a:t>DRAFT	</a:t>
            </a:r>
          </a:p>
        </p:txBody>
      </p:sp>
    </p:spTree>
    <p:extLst>
      <p:ext uri="{BB962C8B-B14F-4D97-AF65-F5344CB8AC3E}">
        <p14:creationId xmlns:p14="http://schemas.microsoft.com/office/powerpoint/2010/main" val="2825427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E7kZlpQE0EWdaYK0YmXo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qltbWdyfAE2Mavoq0N32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otm1l5ya9Uefj_4zWicii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E7kZlpQE0EWdaYK0YmXof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LeHu71H4RUypGd6H.h.oI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E7kZlpQE0EWdaYK0YmXo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qltbWdyfAE2Mavoq0N32v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otm1l5ya9Uefj_4zWici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E7kZlpQE0EWdaYK0YmXof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t94LIg_UKGIdTveugMl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3ALkdOFUitdtH25Pbp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bxCMY6NkK0NsXkH7Q_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LeHu71H4RUypGd6H.h.o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t1Xw4_.EO_0ibyvQb0hA"/>
</p:tagLst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D6780"/>
      </a:dk2>
      <a:lt2>
        <a:srgbClr val="EEECE1"/>
      </a:lt2>
      <a:accent1>
        <a:srgbClr val="4D6780"/>
      </a:accent1>
      <a:accent2>
        <a:srgbClr val="C0504D"/>
      </a:accent2>
      <a:accent3>
        <a:srgbClr val="83A343"/>
      </a:accent3>
      <a:accent4>
        <a:srgbClr val="6E558D"/>
      </a:accent4>
      <a:accent5>
        <a:srgbClr val="308298"/>
      </a:accent5>
      <a:accent6>
        <a:srgbClr val="F2703E"/>
      </a:accent6>
      <a:hlink>
        <a:srgbClr val="3333FF"/>
      </a:hlink>
      <a:folHlink>
        <a:srgbClr val="6600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4D6780"/>
      </a:dk2>
      <a:lt2>
        <a:srgbClr val="EEECE1"/>
      </a:lt2>
      <a:accent1>
        <a:srgbClr val="4D6780"/>
      </a:accent1>
      <a:accent2>
        <a:srgbClr val="C0504D"/>
      </a:accent2>
      <a:accent3>
        <a:srgbClr val="83A343"/>
      </a:accent3>
      <a:accent4>
        <a:srgbClr val="6E558D"/>
      </a:accent4>
      <a:accent5>
        <a:srgbClr val="308298"/>
      </a:accent5>
      <a:accent6>
        <a:srgbClr val="F2703E"/>
      </a:accent6>
      <a:hlink>
        <a:srgbClr val="3333FF"/>
      </a:hlink>
      <a:folHlink>
        <a:srgbClr val="6600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HCF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cf-sample-1">
  <a:themeElements>
    <a:clrScheme name="Custom 2">
      <a:dk1>
        <a:sysClr val="windowText" lastClr="000000"/>
      </a:dk1>
      <a:lt1>
        <a:sysClr val="window" lastClr="FFFFFF"/>
      </a:lt1>
      <a:dk2>
        <a:srgbClr val="4D6780"/>
      </a:dk2>
      <a:lt2>
        <a:srgbClr val="EEECE1"/>
      </a:lt2>
      <a:accent1>
        <a:srgbClr val="4D6780"/>
      </a:accent1>
      <a:accent2>
        <a:srgbClr val="C0504D"/>
      </a:accent2>
      <a:accent3>
        <a:srgbClr val="83A343"/>
      </a:accent3>
      <a:accent4>
        <a:srgbClr val="6E558D"/>
      </a:accent4>
      <a:accent5>
        <a:srgbClr val="308298"/>
      </a:accent5>
      <a:accent6>
        <a:srgbClr val="F2703E"/>
      </a:accent6>
      <a:hlink>
        <a:srgbClr val="3333FF"/>
      </a:hlink>
      <a:folHlink>
        <a:srgbClr val="6600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oard Prep Document" ma:contentTypeID="0x010100E37C730BDFA28141808CBD69F584CF89" ma:contentTypeVersion="9" ma:contentTypeDescription="Create a new document" ma:contentTypeScope="" ma:versionID="79a40c1e49f72392de7f71324c5d667e">
  <xsd:schema xmlns:xsd="http://www.w3.org/2001/XMLSchema" xmlns:xs="http://www.w3.org/2001/XMLSchema" xmlns:p="http://schemas.microsoft.com/office/2006/metadata/properties" xmlns:ns1="065d78ac-6d75-4e49-89fe-6714b36c2f8f" targetNamespace="http://schemas.microsoft.com/office/2006/metadata/properties" ma:root="true" ma:fieldsID="0bc43dbc57c2e18cb21f963449b5f424" ns1:_="">
    <xsd:import namespace="065d78ac-6d75-4e49-89fe-6714b36c2f8f"/>
    <xsd:element name="properties">
      <xsd:complexType>
        <xsd:sequence>
          <xsd:element name="documentManagement">
            <xsd:complexType>
              <xsd:all>
                <xsd:element ref="ns1:DocType"/>
                <xsd:element ref="ns1:Category" minOccurs="0"/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d78ac-6d75-4e49-89fe-6714b36c2f8f" elementFormDefault="qualified">
    <xsd:import namespace="http://schemas.microsoft.com/office/2006/documentManagement/types"/>
    <xsd:import namespace="http://schemas.microsoft.com/office/infopath/2007/PartnerControls"/>
    <xsd:element name="DocType" ma:index="0" ma:displayName="DocType" ma:default="BoardPrep" ma:format="RadioButtons" ma:internalName="DocType">
      <xsd:simpleType>
        <xsd:restriction base="dms:Choice">
          <xsd:enumeration value="BoardPrep"/>
          <xsd:enumeration value="Instructional"/>
        </xsd:restriction>
      </xsd:simpleType>
    </xsd:element>
    <xsd:element name="Category" ma:index="1" nillable="true" ma:displayName="Category" ma:format="Dropdown" ma:internalName="Category">
      <xsd:simpleType>
        <xsd:restriction base="dms:Choice">
          <xsd:enumeration value="Please Select..."/>
          <xsd:enumeration value="1 - Agenda/TOC"/>
          <xsd:enumeration value="2- Board Book Documents"/>
          <xsd:enumeration value="3- Presentations"/>
          <xsd:enumeration value="4- Cover Pages"/>
          <xsd:enumeration value="5- Final PDF Board Book Documents"/>
          <xsd:enumeration value="."/>
        </xsd:restriction>
      </xsd:simpleType>
    </xsd:element>
    <xsd:element name="Description0" ma:index="4" nillable="true" ma:displayName="Description or Com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65d78ac-6d75-4e49-89fe-6714b36c2f8f" xsi:nil="true"/>
    <DocType xmlns="065d78ac-6d75-4e49-89fe-6714b36c2f8f">BoardPrep</DocType>
    <Category xmlns="065d78ac-6d75-4e49-89fe-6714b36c2f8f">3- Presentations</Category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DDD4F-5491-44E6-8BA0-47BB6B489E0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D23E313-581C-4E7C-B65C-77779F34D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d78ac-6d75-4e49-89fe-6714b36c2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5C6822-452F-4A8C-995F-D5E4D4B1D847}">
  <ds:schemaRefs>
    <ds:schemaRef ds:uri="http://schemas.openxmlformats.org/package/2006/metadata/core-properties"/>
    <ds:schemaRef ds:uri="http://schemas.microsoft.com/office/2006/documentManagement/types"/>
    <ds:schemaRef ds:uri="065d78ac-6d75-4e49-89fe-6714b36c2f8f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59EBB24-7B70-4D4D-976B-805AAE5E83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107175</TotalTime>
  <Words>742</Words>
  <Application>Microsoft Office PowerPoint</Application>
  <PresentationFormat>On-screen Show (4:3)</PresentationFormat>
  <Paragraphs>97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Gulim</vt:lpstr>
      <vt:lpstr>MS PGothic</vt:lpstr>
      <vt:lpstr>12 Avenir 45 Book   03173</vt:lpstr>
      <vt:lpstr>12 Avenir 65 Medium   06173</vt:lpstr>
      <vt:lpstr>Arial</vt:lpstr>
      <vt:lpstr>Avenir Medium</vt:lpstr>
      <vt:lpstr>Calibri</vt:lpstr>
      <vt:lpstr>Courier New</vt:lpstr>
      <vt:lpstr>Lucida Grande</vt:lpstr>
      <vt:lpstr>Wingdings</vt:lpstr>
      <vt:lpstr>Custom Design</vt:lpstr>
      <vt:lpstr>1_Custom Design</vt:lpstr>
      <vt:lpstr>2_Custom Design</vt:lpstr>
      <vt:lpstr>chcf-sample-1</vt:lpstr>
      <vt:lpstr>think-cell Slide</vt:lpstr>
      <vt:lpstr>September 2018</vt:lpstr>
      <vt:lpstr>PowerPoint Presentation</vt:lpstr>
      <vt:lpstr>PowerPoint Presentation</vt:lpstr>
      <vt:lpstr>PowerPoint Presentation</vt:lpstr>
      <vt:lpstr>PowerPoint Presentation</vt:lpstr>
    </vt:vector>
  </TitlesOfParts>
  <Company>Dennis Johnson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 johnson</dc:creator>
  <cp:lastModifiedBy>Angela Liu</cp:lastModifiedBy>
  <cp:revision>876</cp:revision>
  <cp:lastPrinted>2018-05-10T19:41:14Z</cp:lastPrinted>
  <dcterms:created xsi:type="dcterms:W3CDTF">2012-08-02T23:08:41Z</dcterms:created>
  <dcterms:modified xsi:type="dcterms:W3CDTF">2018-10-02T18:03:34Z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Lisa Kang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display_urn:schemas-microsoft-com:office:office#Author">
    <vt:lpwstr>Mike Froehlich</vt:lpwstr>
  </property>
  <property fmtid="{D5CDD505-2E9C-101B-9397-08002B2CF9AE}" pid="7" name="ContentTypeId">
    <vt:lpwstr>0x010100E37C730BDFA28141808CBD69F584CF89</vt:lpwstr>
  </property>
  <property fmtid="{D5CDD505-2E9C-101B-9397-08002B2CF9AE}" pid="8" name="NotesPageLayout">
    <vt:lpwstr>Message</vt:lpwstr>
  </property>
  <property fmtid="{D5CDD505-2E9C-101B-9397-08002B2CF9AE}" pid="9" name="Title">
    <vt:lpwstr>PowerPoint Presentation</vt:lpwstr>
  </property>
  <property fmtid="{D5CDD505-2E9C-101B-9397-08002B2CF9AE}" pid="10" name="Final">
    <vt:bool>true</vt:bool>
  </property>
  <property fmtid="{D5CDD505-2E9C-101B-9397-08002B2CF9AE}" pid="11" name="Event">
    <vt:lpwstr/>
  </property>
  <property fmtid="{D5CDD505-2E9C-101B-9397-08002B2CF9AE}" pid="12" name="Delivery Date">
    <vt:lpwstr/>
  </property>
  <property fmtid="{D5CDD505-2E9C-101B-9397-08002B2CF9AE}" pid="13" name="docid">
    <vt:lpwstr/>
  </property>
</Properties>
</file>