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701" r:id="rId6"/>
  </p:sldMasterIdLst>
  <p:notesMasterIdLst>
    <p:notesMasterId r:id="rId12"/>
  </p:notesMasterIdLst>
  <p:sldIdLst>
    <p:sldId id="365" r:id="rId7"/>
    <p:sldId id="361" r:id="rId8"/>
    <p:sldId id="371" r:id="rId9"/>
    <p:sldId id="372" r:id="rId10"/>
    <p:sldId id="370" r:id="rId11"/>
  </p:sldIdLst>
  <p:sldSz cx="9144000" cy="6858000" type="screen4x3"/>
  <p:notesSz cx="7026275" cy="9312275"/>
  <p:custDataLst>
    <p:tags r:id="rId1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00">
          <p15:clr>
            <a:srgbClr val="A4A3A4"/>
          </p15:clr>
        </p15:guide>
        <p15:guide id="4" orient="horz" pos="4096">
          <p15:clr>
            <a:srgbClr val="A4A3A4"/>
          </p15:clr>
        </p15:guide>
        <p15:guide id="5" orient="horz" pos="353">
          <p15:clr>
            <a:srgbClr val="A4A3A4"/>
          </p15:clr>
        </p15:guide>
        <p15:guide id="6" pos="278">
          <p15:clr>
            <a:srgbClr val="A4A3A4"/>
          </p15:clr>
        </p15:guide>
        <p15:guide id="7" pos="5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Phillips" initials="KP" lastIdx="11" clrIdx="0">
    <p:extLst/>
  </p:cmAuthor>
  <p:cmAuthor id="2" name="Chris Perrone" initials="CP" lastIdx="1" clrIdx="1">
    <p:extLst/>
  </p:cmAuthor>
  <p:cmAuthor id="3" name="Carlina Hansen" initials="CH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C7A"/>
    <a:srgbClr val="991111"/>
    <a:srgbClr val="D3630F"/>
    <a:srgbClr val="395A7F"/>
    <a:srgbClr val="304C6A"/>
    <a:srgbClr val="BCE292"/>
    <a:srgbClr val="C9E7A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1828" autoAdjust="0"/>
    <p:restoredTop sz="94280" autoAdjust="0"/>
  </p:normalViewPr>
  <p:slideViewPr>
    <p:cSldViewPr snapToGrid="0" snapToObjects="1">
      <p:cViewPr varScale="1">
        <p:scale>
          <a:sx n="100" d="100"/>
          <a:sy n="100" d="100"/>
        </p:scale>
        <p:origin x="1500" y="84"/>
      </p:cViewPr>
      <p:guideLst>
        <p:guide orient="horz" pos="2160"/>
        <p:guide pos="2880"/>
        <p:guide orient="horz" pos="900"/>
        <p:guide orient="horz" pos="4096"/>
        <p:guide orient="horz" pos="353"/>
        <p:guide pos="278"/>
        <p:guide pos="5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0E9620-CEB7-4390-888F-5DB87E089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024" cy="464998"/>
          </a:xfrm>
          <a:prstGeom prst="rect">
            <a:avLst/>
          </a:prstGeom>
        </p:spPr>
        <p:txBody>
          <a:bodyPr vert="horz" lIns="93330" tIns="46664" rIns="93330" bIns="4666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12 Avenir 65 Medium   06173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9F08E-B442-491B-AF0B-D3A7DD0CB8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9726" y="1"/>
            <a:ext cx="3045024" cy="464998"/>
          </a:xfrm>
          <a:prstGeom prst="rect">
            <a:avLst/>
          </a:prstGeom>
        </p:spPr>
        <p:txBody>
          <a:bodyPr vert="horz" wrap="square" lIns="93330" tIns="46664" rIns="93330" bIns="466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12 Avenir 65 Medium   06173" charset="0"/>
              </a:defRPr>
            </a:lvl1pPr>
          </a:lstStyle>
          <a:p>
            <a:pPr>
              <a:defRPr/>
            </a:pPr>
            <a:fld id="{3D9045C4-560D-4EE5-9861-4DFC10453AB8}" type="datetimeFigureOut">
              <a:rPr lang="en-US"/>
              <a:pPr>
                <a:defRPr/>
              </a:pPr>
              <a:t>8/14/2018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D510AD-91AF-4C7F-B259-7F85D786C8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4" rIns="93330" bIns="466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BA1EC3-3C94-4D04-950D-F1CDBF8CE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934" y="4423642"/>
            <a:ext cx="5620410" cy="4189599"/>
          </a:xfrm>
          <a:prstGeom prst="rect">
            <a:avLst/>
          </a:prstGeom>
        </p:spPr>
        <p:txBody>
          <a:bodyPr vert="horz" lIns="93330" tIns="46664" rIns="93330" bIns="4666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7FEE-E493-46F7-A985-96C67C94B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5739"/>
            <a:ext cx="3045024" cy="464998"/>
          </a:xfrm>
          <a:prstGeom prst="rect">
            <a:avLst/>
          </a:prstGeom>
        </p:spPr>
        <p:txBody>
          <a:bodyPr vert="horz" lIns="93330" tIns="46664" rIns="93330" bIns="4666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12 Avenir 65 Medium   06173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B350-3679-4936-B2D8-B9BE8319F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9726" y="8845739"/>
            <a:ext cx="3045024" cy="464998"/>
          </a:xfrm>
          <a:prstGeom prst="rect">
            <a:avLst/>
          </a:prstGeom>
        </p:spPr>
        <p:txBody>
          <a:bodyPr vert="horz" wrap="square" lIns="93330" tIns="46664" rIns="93330" bIns="466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12 Avenir 65 Medium   06173" charset="0"/>
              </a:defRPr>
            </a:lvl1pPr>
          </a:lstStyle>
          <a:p>
            <a:pPr>
              <a:defRPr/>
            </a:pPr>
            <a:fld id="{7DFB5A39-73DA-4CBA-ACEC-111FADEFA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4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12 Avenir 65 Medium   06173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B5A39-73DA-4CBA-ACEC-111FADEFAD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2 Avenir 65 Medium   06173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12 Avenir 65 Medium   06173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2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B5A39-73DA-4CBA-ACEC-111FADEFAD0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02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2A30818-D7E3-42A4-82A9-E18C5B5D6E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E681D16-ED78-47C8-A339-1AD168D05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12 Avenir 65 Medium   06173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EB95D72-8956-409C-893B-2DBEB2A00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91" indent="-28413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30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457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61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76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92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07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23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8E947A7-A1D3-4A7C-8031-76FA37C52344}" type="slidenum">
              <a:rPr lang="en-US" altLang="en-US" smtClean="0">
                <a:latin typeface="12 Avenir 65 Medium   06173" charset="0"/>
              </a:rPr>
              <a:pPr/>
              <a:t>4</a:t>
            </a:fld>
            <a:endParaRPr lang="en-US" altLang="en-US" dirty="0">
              <a:latin typeface="12 Avenir 65 Medium   0617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3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9B3E4ED-66B7-4FDA-8A73-F0337C05F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6EDDE7-CC20-4B1D-BFC7-248172BA71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12 Avenir 65 Medium   06173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CD56914-36FE-43D6-B595-8A57481D3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91" indent="-28413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30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457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611" indent="-22699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276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992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077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232" indent="-226991" defTabSz="457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4191E8-B761-4B39-ABA6-E18F968EF4F5}" type="slidenum">
              <a:rPr lang="en-US" altLang="en-US" smtClean="0">
                <a:latin typeface="12 Avenir 65 Medium   06173" charset="0"/>
              </a:rPr>
              <a:pPr/>
              <a:t>5</a:t>
            </a:fld>
            <a:endParaRPr lang="en-US" altLang="en-US" dirty="0">
              <a:latin typeface="12 Avenir 65 Medium   0617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8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967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6FAD-FE67-4384-A5C0-B00C7096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0E16-2D39-4E2B-BFD9-DA4276F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47EC-91A1-4372-AED7-E8513DC4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50AC7F9-A17F-470D-AD76-C17A6CF6A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5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7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FA49EEEF-5AB5-4477-945C-716DBF186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390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:a16="http://schemas.microsoft.com/office/drawing/2014/main" id="{FA49EEEF-5AB5-4477-945C-716DBF186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2EF4-527C-4175-838A-E3E84E6EE871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9EB71C7-26B3-4966-86F9-662D1618733A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7627E-6482-430A-B4AD-882138BC7809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B88DFA7-F5EA-4CD1-B56D-D1FDA7A70E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 hidden="1">
            <a:extLst>
              <a:ext uri="{FF2B5EF4-FFF2-40B4-BE49-F238E27FC236}">
                <a16:creationId xmlns:a16="http://schemas.microsoft.com/office/drawing/2014/main" id="{F3362521-49B1-450C-928A-8C488449C7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5" hidden="1">
                        <a:extLst>
                          <a:ext uri="{FF2B5EF4-FFF2-40B4-BE49-F238E27FC236}">
                            <a16:creationId xmlns:a16="http://schemas.microsoft.com/office/drawing/2014/main" id="{F3362521-49B1-450C-928A-8C488449C7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1"/>
            <a:ext cx="8287481" cy="835380"/>
          </a:xfrm>
          <a:prstGeom prst="rect">
            <a:avLst/>
          </a:prstGeom>
        </p:spPr>
        <p:txBody>
          <a:bodyPr lIns="0"/>
          <a:lstStyle>
            <a:lvl1pPr>
              <a:defRPr sz="2400" baseline="0">
                <a:solidFill>
                  <a:srgbClr val="304C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6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881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90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12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6FAD-FE67-4384-A5C0-B00C7096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0E16-2D39-4E2B-BFD9-DA4276F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47EC-91A1-4372-AED7-E8513DC4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50AC7F9-A17F-470D-AD76-C17A6CF6A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4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01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FA49EEEF-5AB5-4477-945C-716DBF186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:a16="http://schemas.microsoft.com/office/drawing/2014/main" id="{FA49EEEF-5AB5-4477-945C-716DBF186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2EF4-527C-4175-838A-E3E84E6EE871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9EB71C7-26B3-4966-86F9-662D1618733A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7627E-6482-430A-B4AD-882138BC7809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B88DFA7-F5EA-4CD1-B56D-D1FDA7A70E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 hidden="1">
            <a:extLst>
              <a:ext uri="{FF2B5EF4-FFF2-40B4-BE49-F238E27FC236}">
                <a16:creationId xmlns:a16="http://schemas.microsoft.com/office/drawing/2014/main" id="{F3362521-49B1-450C-928A-8C488449C7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5" hidden="1">
                        <a:extLst>
                          <a:ext uri="{FF2B5EF4-FFF2-40B4-BE49-F238E27FC236}">
                            <a16:creationId xmlns:a16="http://schemas.microsoft.com/office/drawing/2014/main" id="{F3362521-49B1-450C-928A-8C488449C7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1"/>
            <a:ext cx="8287481" cy="835380"/>
          </a:xfrm>
          <a:prstGeom prst="rect">
            <a:avLst/>
          </a:prstGeom>
        </p:spPr>
        <p:txBody>
          <a:bodyPr lIns="0"/>
          <a:lstStyle>
            <a:lvl1pPr>
              <a:defRPr sz="2400" baseline="0">
                <a:solidFill>
                  <a:srgbClr val="304C6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47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6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>
            <a:extLst>
              <a:ext uri="{FF2B5EF4-FFF2-40B4-BE49-F238E27FC236}">
                <a16:creationId xmlns:a16="http://schemas.microsoft.com/office/drawing/2014/main" id="{E1AD05E0-DCE3-4D24-9038-DA947DABE1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453954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050" name="Object 1" hidden="1">
                        <a:extLst>
                          <a:ext uri="{FF2B5EF4-FFF2-40B4-BE49-F238E27FC236}">
                            <a16:creationId xmlns:a16="http://schemas.microsoft.com/office/drawing/2014/main" id="{E1AD05E0-DCE3-4D24-9038-DA947DABE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42352A-81A0-4AF9-A449-08B07BDAE983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23C35AC-5508-4483-BA28-C027E66DA761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05B5-8BE2-44E7-882F-C859E041A966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628C51FD-E57F-46D8-967B-7DE54102F9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3" r:id="rId3"/>
    <p:sldLayoutId id="2147483694" r:id="rId4"/>
    <p:sldLayoutId id="2147483699" r:id="rId5"/>
    <p:sldLayoutId id="2147483711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>
            <a:extLst>
              <a:ext uri="{FF2B5EF4-FFF2-40B4-BE49-F238E27FC236}">
                <a16:creationId xmlns:a16="http://schemas.microsoft.com/office/drawing/2014/main" id="{E1AD05E0-DCE3-4D24-9038-DA947DABE1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050" name="Object 1" hidden="1">
                        <a:extLst>
                          <a:ext uri="{FF2B5EF4-FFF2-40B4-BE49-F238E27FC236}">
                            <a16:creationId xmlns:a16="http://schemas.microsoft.com/office/drawing/2014/main" id="{E1AD05E0-DCE3-4D24-9038-DA947DABE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42352A-81A0-4AF9-A449-08B07BDAE983}"/>
              </a:ext>
            </a:extLst>
          </p:cNvPr>
          <p:cNvSpPr txBox="1">
            <a:spLocks/>
          </p:cNvSpPr>
          <p:nvPr userDrawn="1"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23C35AC-5508-4483-BA28-C027E66DA761}" type="slidenum">
              <a:rPr lang="en-US" altLang="en-US" sz="1200" smtClean="0">
                <a:solidFill>
                  <a:srgbClr val="7F7F7F"/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altLang="en-US" sz="1200" dirty="0">
              <a:solidFill>
                <a:srgbClr val="7F7F7F"/>
              </a:solidFill>
              <a:latin typeface="12 Avenir 45 Book   03173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05B5-8BE2-44E7-882F-C859E041A966}"/>
              </a:ext>
            </a:extLst>
          </p:cNvPr>
          <p:cNvSpPr/>
          <p:nvPr userDrawn="1"/>
        </p:nvSpPr>
        <p:spPr>
          <a:xfrm>
            <a:off x="0" y="0"/>
            <a:ext cx="9144000" cy="227013"/>
          </a:xfrm>
          <a:prstGeom prst="rect">
            <a:avLst/>
          </a:prstGeom>
          <a:solidFill>
            <a:srgbClr val="D363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628C51FD-E57F-46D8-967B-7DE54102F9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7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7" r:id="rId5"/>
    <p:sldLayoutId id="2147483710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B5467-FF72-4291-B6A3-158FECFA01B0}"/>
              </a:ext>
            </a:extLst>
          </p:cNvPr>
          <p:cNvSpPr/>
          <p:nvPr/>
        </p:nvSpPr>
        <p:spPr>
          <a:xfrm>
            <a:off x="4024065" y="6171198"/>
            <a:ext cx="5119935" cy="6617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Shape 101">
            <a:extLst>
              <a:ext uri="{FF2B5EF4-FFF2-40B4-BE49-F238E27FC236}">
                <a16:creationId xmlns:a16="http://schemas.microsoft.com/office/drawing/2014/main" id="{2CCB7D8C-B720-4BB4-8D22-7D18F206A8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58763"/>
            <a:ext cx="37226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hape 96">
            <a:extLst>
              <a:ext uri="{FF2B5EF4-FFF2-40B4-BE49-F238E27FC236}">
                <a16:creationId xmlns:a16="http://schemas.microsoft.com/office/drawing/2014/main" id="{E9F39BA2-C733-4644-8EE0-A549401C7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08100"/>
            <a:ext cx="9144000" cy="0"/>
          </a:xfrm>
          <a:prstGeom prst="straightConnector1">
            <a:avLst/>
          </a:prstGeom>
          <a:noFill/>
          <a:ln w="152400">
            <a:solidFill>
              <a:srgbClr val="4E68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4D0884-3927-45F7-B00E-3AD998727197}"/>
              </a:ext>
            </a:extLst>
          </p:cNvPr>
          <p:cNvSpPr txBox="1"/>
          <p:nvPr/>
        </p:nvSpPr>
        <p:spPr>
          <a:xfrm>
            <a:off x="7806957" y="328235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DRAFT</a:t>
            </a:r>
          </a:p>
        </p:txBody>
      </p:sp>
      <p:sp>
        <p:nvSpPr>
          <p:cNvPr id="14" name="Shape 99">
            <a:extLst>
              <a:ext uri="{FF2B5EF4-FFF2-40B4-BE49-F238E27FC236}">
                <a16:creationId xmlns:a16="http://schemas.microsoft.com/office/drawing/2014/main" id="{30BBC09E-3B52-452E-A6A6-2EB6B253D851}"/>
              </a:ext>
            </a:extLst>
          </p:cNvPr>
          <p:cNvSpPr txBox="1">
            <a:spLocks/>
          </p:cNvSpPr>
          <p:nvPr/>
        </p:nvSpPr>
        <p:spPr bwMode="auto">
          <a:xfrm>
            <a:off x="228600" y="1924911"/>
            <a:ext cx="3581400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99111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111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Scribing solutions for clinical documentation</a:t>
            </a:r>
          </a:p>
        </p:txBody>
      </p:sp>
      <p:sp>
        <p:nvSpPr>
          <p:cNvPr id="15" name="Shape 100">
            <a:extLst>
              <a:ext uri="{FF2B5EF4-FFF2-40B4-BE49-F238E27FC236}">
                <a16:creationId xmlns:a16="http://schemas.microsoft.com/office/drawing/2014/main" id="{C4FA5413-C9C4-4B73-852D-56D12F1F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61887"/>
            <a:ext cx="3200400" cy="7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3703C"/>
              </a:buClr>
              <a:buSzPct val="25000"/>
              <a:buFont typeface="Source Sans Pro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3703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ource Sans Pro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3703C"/>
              </a:buClr>
              <a:buSzPct val="25000"/>
              <a:buFont typeface="Source Sans Pro" pitchFamily="34" charset="0"/>
              <a:buNone/>
              <a:tabLst/>
              <a:defRPr/>
            </a:pPr>
            <a:r>
              <a:rPr lang="en-US" altLang="en-US" dirty="0">
                <a:solidFill>
                  <a:srgbClr val="F3703C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 pitchFamily="34" charset="0"/>
              </a:rPr>
              <a:t>August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3703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 pitchFamily="34" charset="0"/>
              </a:rPr>
              <a:t> 2018</a:t>
            </a:r>
          </a:p>
        </p:txBody>
      </p:sp>
      <p:cxnSp>
        <p:nvCxnSpPr>
          <p:cNvPr id="16" name="Shape 96">
            <a:extLst>
              <a:ext uri="{FF2B5EF4-FFF2-40B4-BE49-F238E27FC236}">
                <a16:creationId xmlns:a16="http://schemas.microsoft.com/office/drawing/2014/main" id="{D0866362-B32C-46F0-AD5D-50B343516E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08100"/>
            <a:ext cx="9144000" cy="0"/>
          </a:xfrm>
          <a:prstGeom prst="straightConnector1">
            <a:avLst/>
          </a:prstGeom>
          <a:noFill/>
          <a:ln w="152400">
            <a:solidFill>
              <a:srgbClr val="4E68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Google Shape;252;p44">
            <a:extLst>
              <a:ext uri="{FF2B5EF4-FFF2-40B4-BE49-F238E27FC236}">
                <a16:creationId xmlns:a16="http://schemas.microsoft.com/office/drawing/2014/main" id="{0E8943CB-CCC1-429F-B595-6E0C5D1E7E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388" y="1599473"/>
            <a:ext cx="3880387" cy="496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11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B2B640-53D1-4D74-A9F5-C64FBB642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454303" cy="1370163"/>
          </a:xfrm>
        </p:spPr>
        <p:txBody>
          <a:bodyPr/>
          <a:lstStyle/>
          <a:p>
            <a:r>
              <a:rPr lang="en-US" sz="2200" b="1" dirty="0"/>
              <a:t>Scribing could slow physician burnout and improve efficiency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819500-23FB-4B88-8A9C-F6F0EDA41A15}"/>
              </a:ext>
            </a:extLst>
          </p:cNvPr>
          <p:cNvGrpSpPr/>
          <p:nvPr/>
        </p:nvGrpSpPr>
        <p:grpSpPr>
          <a:xfrm>
            <a:off x="4283143" y="2017207"/>
            <a:ext cx="4534557" cy="4264067"/>
            <a:chOff x="4283143" y="2017207"/>
            <a:chExt cx="4534557" cy="4264067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4F87E7E8-9ECE-4D8B-9D4E-C4EB92C24B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83143" y="2017208"/>
              <a:ext cx="4534557" cy="42640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7B7D140-565E-40A7-BF6E-DB01EF7F2E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83143" y="2017207"/>
              <a:ext cx="4534557" cy="58175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00AF3890-CDD0-4248-AF6D-CADABF767B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64929" y="2192447"/>
              <a:ext cx="3939255" cy="2328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Solution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FDDEA5FE-9645-44BB-98CC-E8DA43CC68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83997" y="2720095"/>
              <a:ext cx="4092314" cy="3454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Scribing technologies </a:t>
              </a: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consistently report an average of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~50% savings on time spent </a:t>
              </a: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documentation, freeing up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2-3 hours per doctor each day </a:t>
              </a: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 satisfaction increases </a:t>
              </a: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a greater percentage of time spent with patients and smaller percentage spent on desk work </a:t>
              </a: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lowers burnout</a:t>
              </a:r>
              <a:endParaRPr lang="en-US" altLang="en-US" sz="1400" b="1" dirty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benefits </a:t>
              </a: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include: </a:t>
              </a:r>
            </a:p>
            <a:p>
              <a:pPr lvl="1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Physicians able to see more patients in a day, increasing efficiency and revenues</a:t>
              </a:r>
            </a:p>
            <a:p>
              <a:pPr lvl="1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Patient experience improves with higher physician engagement in interaction</a:t>
              </a:r>
            </a:p>
            <a:p>
              <a:pPr lvl="1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Improved quality of data capture 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defRPr/>
              </a:pPr>
              <a:endParaRPr lang="en-US" altLang="en-US" sz="1400" dirty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E40D3D-FAC4-447B-A313-56B1A0CF1AE0}"/>
              </a:ext>
            </a:extLst>
          </p:cNvPr>
          <p:cNvGrpSpPr/>
          <p:nvPr/>
        </p:nvGrpSpPr>
        <p:grpSpPr>
          <a:xfrm>
            <a:off x="535710" y="2021970"/>
            <a:ext cx="3929219" cy="4249228"/>
            <a:chOff x="535710" y="2021970"/>
            <a:chExt cx="3929219" cy="4249228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414A8A38-E371-40F9-9923-EEF2A6EC99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5710" y="2026729"/>
              <a:ext cx="3929219" cy="4244469"/>
            </a:xfrm>
            <a:prstGeom prst="homePlate">
              <a:avLst>
                <a:gd name="adj" fmla="val 180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BB23879-0E30-43F3-9428-D44E24A736C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5710" y="2021970"/>
              <a:ext cx="3421432" cy="580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66"/>
                </a:cxn>
                <a:cxn ang="0">
                  <a:pos x="1955" y="366"/>
                </a:cxn>
                <a:cxn ang="0">
                  <a:pos x="1849" y="2"/>
                </a:cxn>
                <a:cxn ang="0">
                  <a:pos x="3" y="0"/>
                </a:cxn>
              </a:cxnLst>
              <a:rect l="0" t="0" r="r" b="b"/>
              <a:pathLst>
                <a:path w="1955" h="366">
                  <a:moveTo>
                    <a:pt x="3" y="0"/>
                  </a:moveTo>
                  <a:lnTo>
                    <a:pt x="0" y="366"/>
                  </a:lnTo>
                  <a:lnTo>
                    <a:pt x="1955" y="366"/>
                  </a:lnTo>
                  <a:lnTo>
                    <a:pt x="1849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2C0D760-3DF4-4401-BE76-7C1E3C7653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777" y="2201165"/>
              <a:ext cx="3111507" cy="231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rPr>
                <a:t>Problem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6E2AF82-6D70-4A35-9029-A9BDFA3508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777" y="2726388"/>
              <a:ext cx="3302365" cy="3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Physicians are spending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half of their day on clinical documentation and administrative work</a:t>
              </a:r>
            </a:p>
            <a:p>
              <a:pPr lvl="1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Multi-state time study: “physicians spent only 27% of day on direct clinical face-time with patients vs. 49% on EHR and desk work”</a:t>
              </a: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b="1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Physician engagement and satisfaction declines, leading to burnout</a:t>
              </a:r>
              <a:endParaRPr lang="en-US" altLang="en-US" sz="1400" dirty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600"/>
                </a:spcAft>
                <a:buClr>
                  <a:srgbClr val="D3630F"/>
                </a:buClr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304C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2017 Medscape survey of 14,000+ physicians: “too many bureaucratic tasks” is leading cause of burnout</a:t>
              </a:r>
            </a:p>
          </p:txBody>
        </p:sp>
      </p:grp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D7CAB23D-3471-4CA0-975B-EA3163D800F3}"/>
              </a:ext>
            </a:extLst>
          </p:cNvPr>
          <p:cNvSpPr txBox="1">
            <a:spLocks/>
          </p:cNvSpPr>
          <p:nvPr/>
        </p:nvSpPr>
        <p:spPr bwMode="auto">
          <a:xfrm>
            <a:off x="535710" y="1119772"/>
            <a:ext cx="8069844" cy="8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Courier New"/>
              <a:buChar char="o"/>
              <a:defRPr sz="24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2pPr>
            <a:lvl3pPr marL="687388" indent="-33972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Courier New"/>
              <a:buChar char="o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D3630F"/>
              </a:buClr>
              <a:buNone/>
            </a:pPr>
            <a:r>
              <a:rPr lang="en-US" altLang="en-US" sz="1400" dirty="0">
                <a:solidFill>
                  <a:srgbClr val="304C6A"/>
                </a:solidFill>
              </a:rPr>
              <a:t>There is an </a:t>
            </a:r>
            <a:r>
              <a:rPr lang="en-US" altLang="en-US" sz="1400" b="1" dirty="0">
                <a:solidFill>
                  <a:srgbClr val="304C6A"/>
                </a:solidFill>
              </a:rPr>
              <a:t>increasing health care workforce shortage </a:t>
            </a:r>
            <a:r>
              <a:rPr lang="en-US" altLang="en-US" sz="1400" dirty="0">
                <a:solidFill>
                  <a:srgbClr val="304C6A"/>
                </a:solidFill>
              </a:rPr>
              <a:t>in California, due in large part to </a:t>
            </a:r>
            <a:r>
              <a:rPr lang="en-US" altLang="en-US" sz="1400" b="1" dirty="0">
                <a:solidFill>
                  <a:srgbClr val="304C6A"/>
                </a:solidFill>
              </a:rPr>
              <a:t>inability to retain clinicians</a:t>
            </a:r>
            <a:r>
              <a:rPr lang="en-US" altLang="en-US" sz="1400" dirty="0">
                <a:solidFill>
                  <a:srgbClr val="304C6A"/>
                </a:solidFill>
              </a:rPr>
              <a:t>. The Mayo Clinic </a:t>
            </a:r>
            <a:r>
              <a:rPr lang="en-US" altLang="en-US" sz="1400" b="1" dirty="0">
                <a:solidFill>
                  <a:srgbClr val="304C6A"/>
                </a:solidFill>
              </a:rPr>
              <a:t>reports 54% of doctors experience burnout</a:t>
            </a:r>
            <a:r>
              <a:rPr lang="en-US" altLang="en-US" sz="1400" dirty="0">
                <a:solidFill>
                  <a:srgbClr val="304C6A"/>
                </a:solidFill>
              </a:rPr>
              <a:t>; studies have found that physician burnout is </a:t>
            </a:r>
            <a:r>
              <a:rPr lang="en-US" altLang="en-US" sz="1400" b="1" dirty="0">
                <a:solidFill>
                  <a:srgbClr val="304C6A"/>
                </a:solidFill>
              </a:rPr>
              <a:t>driven by administrative burden</a:t>
            </a:r>
            <a:r>
              <a:rPr lang="en-US" altLang="en-US" sz="1400" b="1" baseline="30000" dirty="0">
                <a:solidFill>
                  <a:srgbClr val="304C6A"/>
                </a:solidFill>
              </a:rPr>
              <a:t>1</a:t>
            </a:r>
            <a:r>
              <a:rPr lang="en-US" altLang="en-US" sz="1400" b="1" dirty="0">
                <a:solidFill>
                  <a:srgbClr val="304C6A"/>
                </a:solidFill>
              </a:rPr>
              <a:t> and clinical inefficiency</a:t>
            </a:r>
          </a:p>
        </p:txBody>
      </p:sp>
      <p:sp>
        <p:nvSpPr>
          <p:cNvPr id="24" name="Shape 287">
            <a:extLst>
              <a:ext uri="{FF2B5EF4-FFF2-40B4-BE49-F238E27FC236}">
                <a16:creationId xmlns:a16="http://schemas.microsoft.com/office/drawing/2014/main" id="{1B0BF2EB-1A2F-4AAA-A6F5-F28234FF7B47}"/>
              </a:ext>
            </a:extLst>
          </p:cNvPr>
          <p:cNvSpPr txBox="1">
            <a:spLocks/>
          </p:cNvSpPr>
          <p:nvPr/>
        </p:nvSpPr>
        <p:spPr>
          <a:xfrm>
            <a:off x="468319" y="6434949"/>
            <a:ext cx="8019899" cy="22879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Courier New"/>
              <a:buChar char="o"/>
              <a:defRPr sz="24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2pPr>
            <a:lvl3pPr marL="687388" indent="-33972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Courier New"/>
              <a:buChar char="o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>
                <a:srgbClr val="D3630F"/>
              </a:buClr>
              <a:buSzPct val="100000"/>
              <a:buNone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95A7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Cited as the leading cause of physician burnout by Avia and NEJM (2016 Catalyst survey)</a:t>
            </a:r>
            <a:endParaRPr kumimoji="0" lang="en-US" sz="800" b="0" i="0" u="none" strike="noStrike" kern="1200" cap="none" spc="0" normalizeH="0" baseline="30000" noProof="0" dirty="0">
              <a:ln>
                <a:noFill/>
              </a:ln>
              <a:solidFill>
                <a:srgbClr val="395A7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955AF474-2F11-4BDB-9240-F322D64B66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0680" y="1260747"/>
            <a:ext cx="1392238" cy="5340077"/>
          </a:xfrm>
          <a:prstGeom prst="rect">
            <a:avLst/>
          </a:prstGeom>
          <a:solidFill>
            <a:srgbClr val="D3630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6431693-A6BF-4286-9754-2EAEDE4BD1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1057610"/>
            <a:ext cx="17105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ko-KR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In-person scribes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5894D0B5-2974-4193-A778-A24DE46F914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2597" y="1374428"/>
            <a:ext cx="1397000" cy="7232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defTabSz="895350">
              <a:buClr>
                <a:schemeClr val="tx2"/>
              </a:buClr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ea typeface="-윤명조130" pitchFamily="18" charset="-127"/>
                <a:cs typeface="Arial" panose="020B0604020202020204" pitchFamily="34" charset="0"/>
              </a:rPr>
              <a:t>Companies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2E638096-E39E-45E1-A8F3-85C7D73837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1374428"/>
            <a:ext cx="17105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N/A </a:t>
            </a: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– clinic / health system hires and trains</a:t>
            </a:r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D397ED2B-FDDD-4C5F-AE56-EEB939B7CD64}"/>
              </a:ext>
            </a:extLst>
          </p:cNvPr>
          <p:cNvSpPr>
            <a:spLocks noChangeShapeType="1"/>
          </p:cNvSpPr>
          <p:nvPr/>
        </p:nvSpPr>
        <p:spPr bwMode="gray">
          <a:xfrm>
            <a:off x="2335709" y="1242276"/>
            <a:ext cx="5770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19">
            <a:extLst>
              <a:ext uri="{FF2B5EF4-FFF2-40B4-BE49-F238E27FC236}">
                <a16:creationId xmlns:a16="http://schemas.microsoft.com/office/drawing/2014/main" id="{8BDFB135-F464-4725-A6CD-6D8ED15091FB}"/>
              </a:ext>
            </a:extLst>
          </p:cNvPr>
          <p:cNvSpPr/>
          <p:nvPr/>
        </p:nvSpPr>
        <p:spPr>
          <a:xfrm>
            <a:off x="176516" y="307712"/>
            <a:ext cx="9029700" cy="763587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F36F3D"/>
              </a:buClr>
              <a:buSzPct val="25000"/>
              <a:defRPr/>
            </a:pPr>
            <a:r>
              <a:rPr lang="en-US" sz="24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of scribing solutions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3090A6-A897-473A-9C7F-80CCE176C2D3}"/>
              </a:ext>
            </a:extLst>
          </p:cNvPr>
          <p:cNvSpPr/>
          <p:nvPr/>
        </p:nvSpPr>
        <p:spPr>
          <a:xfrm>
            <a:off x="7189367" y="657189"/>
            <a:ext cx="420054" cy="173123"/>
          </a:xfrm>
          <a:prstGeom prst="rect">
            <a:avLst/>
          </a:prstGeom>
          <a:noFill/>
          <a:ln w="12700">
            <a:solidFill>
              <a:srgbClr val="D3630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87">
            <a:extLst>
              <a:ext uri="{FF2B5EF4-FFF2-40B4-BE49-F238E27FC236}">
                <a16:creationId xmlns:a16="http://schemas.microsoft.com/office/drawing/2014/main" id="{2909A0DC-6E57-48DA-8401-F06AFC37AE63}"/>
              </a:ext>
            </a:extLst>
          </p:cNvPr>
          <p:cNvSpPr txBox="1">
            <a:spLocks/>
          </p:cNvSpPr>
          <p:nvPr/>
        </p:nvSpPr>
        <p:spPr>
          <a:xfrm>
            <a:off x="7609421" y="588727"/>
            <a:ext cx="1372654" cy="42445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Courier New"/>
              <a:buChar char="o"/>
              <a:defRPr sz="24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2pPr>
            <a:lvl3pPr marL="687388" indent="-33972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Courier New"/>
              <a:buChar char="o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12 Avenir 45 Book   03173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>
                <a:srgbClr val="D3630F"/>
              </a:buClr>
              <a:buSzPct val="100000"/>
              <a:buNone/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Current CHCF focus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F9CA9BB9-429D-4A54-A49E-CD9B7E834E9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02597" y="2316442"/>
            <a:ext cx="1397000" cy="11233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defTabSz="895350">
              <a:buClr>
                <a:schemeClr val="tx2"/>
              </a:buClr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ea typeface="-윤명조130" pitchFamily="18" charset="-127"/>
                <a:cs typeface="Arial" panose="020B0604020202020204" pitchFamily="34" charset="0"/>
              </a:rPr>
              <a:t>Pros</a:t>
            </a: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121539C8-06E0-4160-9F03-2F21D75343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2316443"/>
            <a:ext cx="171056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Real person in room – additional brain for review, translation, prompting, other tasks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 devices (ramp-up, patient comfort)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6034E404-3174-4C7B-BEE2-2D45C9DB48E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02597" y="4449581"/>
            <a:ext cx="1397000" cy="4843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defTabSz="895350">
              <a:buClr>
                <a:schemeClr val="tx2"/>
              </a:buClr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ea typeface="-윤명조130" pitchFamily="18" charset="-127"/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253AE21-E45C-448A-B5A4-B58908E343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4449582"/>
            <a:ext cx="171056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~$3500+/month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A3021D8C-D816-4F0A-9F23-99445BF25D4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02597" y="5134919"/>
            <a:ext cx="1397000" cy="484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defTabSz="895350">
              <a:buClr>
                <a:schemeClr val="tx2"/>
              </a:buClr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ea typeface="-윤명조130" pitchFamily="18" charset="-127"/>
                <a:cs typeface="Arial" panose="020B0604020202020204" pitchFamily="34" charset="0"/>
              </a:rPr>
              <a:t>Users in CA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A5E4FE99-EFD2-4550-9496-DC5D7574FA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5134920"/>
            <a:ext cx="171056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Shasta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AC85770-072F-4421-BBB8-2B526DB50D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1057610"/>
            <a:ext cx="17105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ko-KR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Remote scribes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1FFB3A36-C61F-437E-9E3E-B3E279EBA1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1374428"/>
            <a:ext cx="1710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Augmedix</a:t>
            </a: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is the leader, utilizing Google Glass technology and remote scribes in CA and Asia</a:t>
            </a: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A78A8A59-1D80-4316-B22C-9C8ED919F2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2316443"/>
            <a:ext cx="1710567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 prompt / remind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Glass captures non-verbal communication (e.g., pointing to elbow)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Some bilingual ability</a:t>
            </a: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CC2140A5-F37C-4E55-AA25-6D12436C2A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4449582"/>
            <a:ext cx="171056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$2500-3200/month/doc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1428C8FF-52C1-4C38-A24F-9DE5031999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5134920"/>
            <a:ext cx="17105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Sutter, Dignity, small independent clinics</a:t>
            </a: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3F78509A-6454-4AF5-8605-0838E824A2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1057610"/>
            <a:ext cx="17105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895350">
              <a:buClr>
                <a:schemeClr val="tx2"/>
              </a:buClr>
            </a:pPr>
            <a:r>
              <a:rPr lang="en-US" altLang="ko-KR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AI scribes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EFB2F050-6A60-44A4-AEF7-5A1264E1B5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1374428"/>
            <a:ext cx="1710567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Suki </a:t>
            </a: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(“Alexa for doctors”) is the most developed 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Others: Saykara and </a:t>
            </a:r>
            <a:r>
              <a:rPr lang="en-US" altLang="ko-KR" sz="105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Sopris</a:t>
            </a: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Health</a:t>
            </a: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6DB18C3D-860C-43BB-AF12-1B3D01CF7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2316443"/>
            <a:ext cx="1710567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Scalable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 training or retention issues</a:t>
            </a: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4CE54DB0-B5F6-4330-A132-0BD3D2F62B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4449582"/>
            <a:ext cx="1710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$15,000/year/doc</a:t>
            </a:r>
          </a:p>
          <a:p>
            <a:pPr marL="1587" lvl="1" defTabSz="895350">
              <a:spcBef>
                <a:spcPts val="600"/>
              </a:spcBef>
              <a:buClr>
                <a:schemeClr val="tx2"/>
              </a:buClr>
              <a:buSzPct val="125000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   (=$1250/month/doc)</a:t>
            </a: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6158E7BC-52F0-4CC1-8AF5-6A37F69236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5134920"/>
            <a:ext cx="179579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Plastic surgery (Bay Area), ophthalmology (LA)</a:t>
            </a:r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CF7556DD-0DD0-48B8-83DE-B3498BFBF57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02597" y="3659005"/>
            <a:ext cx="1397000" cy="5616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defTabSz="895350">
              <a:buClr>
                <a:schemeClr val="tx2"/>
              </a:buClr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ea typeface="-윤명조130" pitchFamily="18" charset="-127"/>
                <a:cs typeface="Arial" panose="020B0604020202020204" pitchFamily="34" charset="0"/>
              </a:rPr>
              <a:t>Cons</a:t>
            </a: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469D52DA-937B-4392-A1EB-60064D039D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3659006"/>
            <a:ext cx="1710567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Requires recruiting and training / ramp-up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Attrition</a:t>
            </a: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F0C9D196-3D50-436D-B4AD-1A460D517F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3659006"/>
            <a:ext cx="1710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Long training period 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High turnover</a:t>
            </a: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F2AB0DDF-391E-4A9B-B96C-27AD68C851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3659006"/>
            <a:ext cx="1710567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Product still improving</a:t>
            </a:r>
          </a:p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 prompting (planned for Q1 2019)</a:t>
            </a: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6E60FF4E-5EEB-486D-B6C7-69EAF14C4C0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02597" y="5827660"/>
            <a:ext cx="1397000" cy="646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defTabSz="895350">
              <a:buClr>
                <a:schemeClr val="tx2"/>
              </a:buClr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ea typeface="-윤명조130" pitchFamily="18" charset="-127"/>
                <a:cs typeface="Arial" panose="020B0604020202020204" pitchFamily="34" charset="0"/>
              </a:rPr>
              <a:t>EMRs</a:t>
            </a:r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2B1FF358-F8B5-4BC8-A29D-E88BD1642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558" y="5827661"/>
            <a:ext cx="171056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altLang="ko-KR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062F66CA-3348-402F-BF67-028E3B204F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4483" y="5827661"/>
            <a:ext cx="1774543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Any, but already working with 20+ EHRs, e.g., Epic, Cerner, Allscripts,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NextGen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eClinicalWorks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, Athena</a:t>
            </a:r>
            <a:endParaRPr lang="en-US" altLang="ko-KR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BADD350A-0FC1-4863-9437-67E7C71DD2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5705" y="5827661"/>
            <a:ext cx="1710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3675" lvl="1" indent="-192088" defTabSz="895350">
              <a:spcBef>
                <a:spcPts val="6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Any, but already working with 10+ EHRs: Epic, Cerner,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NextGen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, Athena, Redox</a:t>
            </a:r>
            <a:endParaRPr lang="en-US" altLang="ko-KR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9ED0E1-B7B4-496B-9316-A1D63BFC98AC}"/>
              </a:ext>
            </a:extLst>
          </p:cNvPr>
          <p:cNvSpPr/>
          <p:nvPr/>
        </p:nvSpPr>
        <p:spPr>
          <a:xfrm>
            <a:off x="6209166" y="936974"/>
            <a:ext cx="2210769" cy="5698600"/>
          </a:xfrm>
          <a:prstGeom prst="rect">
            <a:avLst/>
          </a:prstGeom>
          <a:noFill/>
          <a:ln w="12700">
            <a:solidFill>
              <a:srgbClr val="D3630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7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D4D67CB5-48AE-4D30-B416-994A0807C421}"/>
              </a:ext>
            </a:extLst>
          </p:cNvPr>
          <p:cNvSpPr txBox="1">
            <a:spLocks/>
          </p:cNvSpPr>
          <p:nvPr/>
        </p:nvSpPr>
        <p:spPr bwMode="auto">
          <a:xfrm>
            <a:off x="404175" y="954974"/>
            <a:ext cx="8071082" cy="14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b="1" dirty="0">
                <a:solidFill>
                  <a:srgbClr val="D3630F"/>
                </a:solidFill>
                <a:latin typeface="Arial" panose="020B0604020202020204" pitchFamily="34" charset="0"/>
              </a:rPr>
              <a:t>Company overview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CEO / Founder, Punit Soni, and core leadership team have technology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 (Google, Salesforce, Oracle) and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medical backgrounds 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(UCSF internal medicine, Stanford trauma surgery), as well as various start-up and other professional experience (e.g., McKinsey)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Backed by strong investors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1300" dirty="0" err="1">
                <a:solidFill>
                  <a:srgbClr val="395A7F"/>
                </a:solidFill>
                <a:latin typeface="Arial" panose="020B0604020202020204" pitchFamily="34" charset="0"/>
              </a:rPr>
              <a:t>Venrock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, First Round Capital, Marc Benioff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First few pilots launched Fall 2017.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Currently serving ~30 doctors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 across the US, ranging from family practice to cardiology to plastic surgery to a few large hospital systems. Expecting to be serving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~100 doctors by end of 2018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Customers most often use Suki to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ease physician satisfaction / burnout issues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, but many clinics / health systems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also make a modest productivity ask 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(product easily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</a:rPr>
              <a:t>pays for itself 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</a:rPr>
              <a:t>by seeing a few more patients a week)</a:t>
            </a:r>
            <a:endParaRPr lang="en-US" altLang="en-US" sz="1300" dirty="0">
              <a:solidFill>
                <a:srgbClr val="D3630F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TextBox 1">
            <a:extLst>
              <a:ext uri="{FF2B5EF4-FFF2-40B4-BE49-F238E27FC236}">
                <a16:creationId xmlns:a16="http://schemas.microsoft.com/office/drawing/2014/main" id="{BB0852EE-3FBF-4A4B-8748-D1FDEDA5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4" y="322902"/>
            <a:ext cx="873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Suki: At a Glance</a:t>
            </a:r>
          </a:p>
        </p:txBody>
      </p:sp>
      <p:sp>
        <p:nvSpPr>
          <p:cNvPr id="8197" name="Content Placeholder 1">
            <a:extLst>
              <a:ext uri="{FF2B5EF4-FFF2-40B4-BE49-F238E27FC236}">
                <a16:creationId xmlns:a16="http://schemas.microsoft.com/office/drawing/2014/main" id="{BE02ED80-FD87-4AF1-9BAD-3E2BE9EF62F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4175" y="3881037"/>
            <a:ext cx="8071082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b="1" dirty="0">
                <a:solidFill>
                  <a:srgbClr val="D3630F"/>
                </a:solidFill>
                <a:latin typeface="Arial" panose="020B0604020202020204" pitchFamily="34" charset="0"/>
              </a:rPr>
              <a:t>Product overview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Suki is a software voice agent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, activated on name command (voice agent can be turned off)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It can capture dictation, medical acronyms, pull up past patient history, structure a note, transcribe new information, etc. with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100% accuracy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Average demonstrated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time savings of 58% per note 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(N = 2,200)</a:t>
            </a: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Suki is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fully customized to each doctor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, taking the last 100 notes the physician created and learning from them (“I did a physical exam and it was </a:t>
            </a:r>
            <a:r>
              <a:rPr lang="en-US" altLang="en-US" sz="1300" i="1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normal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” 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  <a:sym typeface="Wingdings" panose="05000000000000000000" pitchFamily="2" charset="2"/>
              </a:rPr>
              <a:t> Suki can convert this into a description of what “normal” means)</a:t>
            </a:r>
            <a:endParaRPr lang="en-US" altLang="en-US" sz="1300" dirty="0">
              <a:solidFill>
                <a:srgbClr val="395A7F"/>
              </a:solidFill>
              <a:latin typeface="Arial" panose="020B0604020202020204" pitchFamily="34" charset="0"/>
              <a:cs typeface="+mn-cs"/>
            </a:endParaRPr>
          </a:p>
          <a:p>
            <a:pPr lvl="1">
              <a:spcBef>
                <a:spcPts val="1200"/>
              </a:spcBef>
              <a:buClr>
                <a:srgbClr val="D3630F"/>
              </a:buClr>
              <a:buFont typeface="Wingdings" panose="05000000000000000000" pitchFamily="2" charset="2"/>
              <a:buChar char="§"/>
            </a:pP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Notes are </a:t>
            </a:r>
            <a:r>
              <a:rPr lang="en-US" altLang="en-US" sz="1300" b="1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created outside of the EMR </a:t>
            </a:r>
            <a:r>
              <a:rPr lang="en-US" altLang="en-US" sz="1300" dirty="0">
                <a:solidFill>
                  <a:srgbClr val="395A7F"/>
                </a:solidFill>
                <a:latin typeface="Arial" panose="020B0604020202020204" pitchFamily="34" charset="0"/>
                <a:cs typeface="+mn-cs"/>
              </a:rPr>
              <a:t>and then pushed back in; maximizes time savings</a:t>
            </a:r>
            <a:endParaRPr lang="en-US" altLang="en-US" sz="1300" dirty="0">
              <a:solidFill>
                <a:srgbClr val="395A7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oogle Shape;224;p42">
            <a:extLst>
              <a:ext uri="{FF2B5EF4-FFF2-40B4-BE49-F238E27FC236}">
                <a16:creationId xmlns:a16="http://schemas.microsoft.com/office/drawing/2014/main" id="{4FF3F95B-4338-4CDD-8A8C-BBD611F59E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144" y="436992"/>
            <a:ext cx="618531" cy="772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90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99A665FC-EEDE-4BFE-AADC-B99E279DF8E3}"/>
              </a:ext>
            </a:extLst>
          </p:cNvPr>
          <p:cNvSpPr/>
          <p:nvPr/>
        </p:nvSpPr>
        <p:spPr>
          <a:xfrm>
            <a:off x="176516" y="307712"/>
            <a:ext cx="9029700" cy="763587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>
              <a:buClr>
                <a:srgbClr val="F36F3D"/>
              </a:buClr>
              <a:buSzPct val="25000"/>
              <a:defRPr/>
            </a:pPr>
            <a:r>
              <a:rPr lang="en-US" sz="2800" b="1" dirty="0">
                <a:solidFill>
                  <a:srgbClr val="395A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E5C670D-AFA6-4FBB-B1FB-5C01D643586E}"/>
              </a:ext>
            </a:extLst>
          </p:cNvPr>
          <p:cNvSpPr txBox="1">
            <a:spLocks/>
          </p:cNvSpPr>
          <p:nvPr/>
        </p:nvSpPr>
        <p:spPr bwMode="auto">
          <a:xfrm>
            <a:off x="333534" y="1325416"/>
            <a:ext cx="8505665" cy="45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Are documentation and physician satisfaction / burnout among the pain points for your clinic?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are your reactions to AI scribing (Suki) as a potential solution for time spent on documentation?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you think this would increase physician satisfaction in your clinic?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 would you compare this to previous experience (if any) with scribing or other solutions to reduce administrative burden? 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you have additional questions for the scribing companies? We can set up a direct introduction and demo with the company if there is interest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5716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395A7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95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D6780"/>
      </a:dk2>
      <a:lt2>
        <a:srgbClr val="EEECE1"/>
      </a:lt2>
      <a:accent1>
        <a:srgbClr val="4D6780"/>
      </a:accent1>
      <a:accent2>
        <a:srgbClr val="C0504D"/>
      </a:accent2>
      <a:accent3>
        <a:srgbClr val="83A343"/>
      </a:accent3>
      <a:accent4>
        <a:srgbClr val="6E558D"/>
      </a:accent4>
      <a:accent5>
        <a:srgbClr val="308298"/>
      </a:accent5>
      <a:accent6>
        <a:srgbClr val="F2703E"/>
      </a:accent6>
      <a:hlink>
        <a:srgbClr val="3333FF"/>
      </a:hlink>
      <a:folHlink>
        <a:srgbClr val="6600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4D6780"/>
      </a:dk2>
      <a:lt2>
        <a:srgbClr val="EEECE1"/>
      </a:lt2>
      <a:accent1>
        <a:srgbClr val="4D6780"/>
      </a:accent1>
      <a:accent2>
        <a:srgbClr val="C0504D"/>
      </a:accent2>
      <a:accent3>
        <a:srgbClr val="83A343"/>
      </a:accent3>
      <a:accent4>
        <a:srgbClr val="6E558D"/>
      </a:accent4>
      <a:accent5>
        <a:srgbClr val="308298"/>
      </a:accent5>
      <a:accent6>
        <a:srgbClr val="F2703E"/>
      </a:accent6>
      <a:hlink>
        <a:srgbClr val="3333FF"/>
      </a:hlink>
      <a:folHlink>
        <a:srgbClr val="6600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65d78ac-6d75-4e49-89fe-6714b36c2f8f" xsi:nil="true"/>
    <DocType xmlns="065d78ac-6d75-4e49-89fe-6714b36c2f8f">BoardPrep</DocType>
    <Category xmlns="065d78ac-6d75-4e49-89fe-6714b36c2f8f">3- Presentations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oard Prep Document" ma:contentTypeID="0x010100E37C730BDFA28141808CBD69F584CF89" ma:contentTypeVersion="9" ma:contentTypeDescription="Create a new document" ma:contentTypeScope="" ma:versionID="79a40c1e49f72392de7f71324c5d667e">
  <xsd:schema xmlns:xsd="http://www.w3.org/2001/XMLSchema" xmlns:xs="http://www.w3.org/2001/XMLSchema" xmlns:p="http://schemas.microsoft.com/office/2006/metadata/properties" xmlns:ns1="065d78ac-6d75-4e49-89fe-6714b36c2f8f" targetNamespace="http://schemas.microsoft.com/office/2006/metadata/properties" ma:root="true" ma:fieldsID="0bc43dbc57c2e18cb21f963449b5f424" ns1:_="">
    <xsd:import namespace="065d78ac-6d75-4e49-89fe-6714b36c2f8f"/>
    <xsd:element name="properties">
      <xsd:complexType>
        <xsd:sequence>
          <xsd:element name="documentManagement">
            <xsd:complexType>
              <xsd:all>
                <xsd:element ref="ns1:DocType"/>
                <xsd:element ref="ns1:Category" minOccurs="0"/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d78ac-6d75-4e49-89fe-6714b36c2f8f" elementFormDefault="qualified">
    <xsd:import namespace="http://schemas.microsoft.com/office/2006/documentManagement/types"/>
    <xsd:import namespace="http://schemas.microsoft.com/office/infopath/2007/PartnerControls"/>
    <xsd:element name="DocType" ma:index="0" ma:displayName="DocType" ma:default="BoardPrep" ma:format="RadioButtons" ma:internalName="DocType">
      <xsd:simpleType>
        <xsd:restriction base="dms:Choice">
          <xsd:enumeration value="BoardPrep"/>
          <xsd:enumeration value="Instructional"/>
        </xsd:restriction>
      </xsd:simpleType>
    </xsd:element>
    <xsd:element name="Category" ma:index="1" nillable="true" ma:displayName="Category" ma:format="Dropdown" ma:internalName="Category">
      <xsd:simpleType>
        <xsd:restriction base="dms:Choice">
          <xsd:enumeration value="Please Select..."/>
          <xsd:enumeration value="1 - Agenda/TOC"/>
          <xsd:enumeration value="2- Board Book Documents"/>
          <xsd:enumeration value="3- Presentations"/>
          <xsd:enumeration value="4- Cover Pages"/>
          <xsd:enumeration value="5- Final PDF Board Book Documents"/>
          <xsd:enumeration value="."/>
        </xsd:restriction>
      </xsd:simpleType>
    </xsd:element>
    <xsd:element name="Description0" ma:index="4" nillable="true" ma:displayName="Description or Com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59EBB24-7B70-4D4D-976B-805AAE5E8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C6822-452F-4A8C-995F-D5E4D4B1D847}">
  <ds:schemaRefs>
    <ds:schemaRef ds:uri="065d78ac-6d75-4e49-89fe-6714b36c2f8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23E313-581C-4E7C-B65C-77779F34D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d78ac-6d75-4e49-89fe-6714b36c2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6ADDD4F-5491-44E6-8BA0-47BB6B489E0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96671</TotalTime>
  <Words>843</Words>
  <Application>Microsoft Office PowerPoint</Application>
  <PresentationFormat>On-screen Show (4:3)</PresentationFormat>
  <Paragraphs>81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Gulim</vt:lpstr>
      <vt:lpstr>MS PGothic</vt:lpstr>
      <vt:lpstr>12 Avenir 45 Book   03173</vt:lpstr>
      <vt:lpstr>12 Avenir 65 Medium   06173</vt:lpstr>
      <vt:lpstr>Arial</vt:lpstr>
      <vt:lpstr>Avenir Medium</vt:lpstr>
      <vt:lpstr>Calibri</vt:lpstr>
      <vt:lpstr>Courier New</vt:lpstr>
      <vt:lpstr>Lucida Grande</vt:lpstr>
      <vt:lpstr>Source Sans Pro</vt:lpstr>
      <vt:lpstr>Wingdings</vt:lpstr>
      <vt:lpstr>-윤명조130</vt:lpstr>
      <vt:lpstr>Custom Design</vt:lpstr>
      <vt:lpstr>1_Custom Design</vt:lpstr>
      <vt:lpstr>think-cell Slide</vt:lpstr>
      <vt:lpstr>PowerPoint Presentation</vt:lpstr>
      <vt:lpstr>Scribing could slow physician burnout and improve efficiency </vt:lpstr>
      <vt:lpstr>PowerPoint Presentation</vt:lpstr>
      <vt:lpstr>PowerPoint Presentation</vt:lpstr>
      <vt:lpstr>PowerPoint Presentation</vt:lpstr>
    </vt:vector>
  </TitlesOfParts>
  <Company>Dennis Johnson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 johnson</dc:creator>
  <cp:lastModifiedBy>Andrea Hsu</cp:lastModifiedBy>
  <cp:revision>824</cp:revision>
  <cp:lastPrinted>2018-06-26T23:31:00Z</cp:lastPrinted>
  <dcterms:created xsi:type="dcterms:W3CDTF">2012-08-02T23:08:41Z</dcterms:created>
  <dcterms:modified xsi:type="dcterms:W3CDTF">2018-08-16T21:09:06Z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Lisa Kang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display_urn:schemas-microsoft-com:office:office#Author">
    <vt:lpwstr>Mike Froehlich</vt:lpwstr>
  </property>
  <property fmtid="{D5CDD505-2E9C-101B-9397-08002B2CF9AE}" pid="7" name="ContentTypeId">
    <vt:lpwstr>0x010100E37C730BDFA28141808CBD69F584CF89</vt:lpwstr>
  </property>
  <property fmtid="{D5CDD505-2E9C-101B-9397-08002B2CF9AE}" pid="8" name="NotesPageLayout">
    <vt:lpwstr>Message</vt:lpwstr>
  </property>
  <property fmtid="{D5CDD505-2E9C-101B-9397-08002B2CF9AE}" pid="9" name="Title">
    <vt:lpwstr>PowerPoint Presentation</vt:lpwstr>
  </property>
  <property fmtid="{D5CDD505-2E9C-101B-9397-08002B2CF9AE}" pid="10" name="Final">
    <vt:bool>true</vt:bool>
  </property>
  <property fmtid="{D5CDD505-2E9C-101B-9397-08002B2CF9AE}" pid="11" name="Event">
    <vt:lpwstr/>
  </property>
  <property fmtid="{D5CDD505-2E9C-101B-9397-08002B2CF9AE}" pid="12" name="Delivery Date">
    <vt:lpwstr/>
  </property>
  <property fmtid="{D5CDD505-2E9C-101B-9397-08002B2CF9AE}" pid="13" name="docid">
    <vt:lpwstr/>
  </property>
</Properties>
</file>