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2"/>
  </p:notesMasterIdLst>
  <p:sldIdLst>
    <p:sldId id="256" r:id="rId2"/>
    <p:sldId id="320" r:id="rId3"/>
    <p:sldId id="257" r:id="rId4"/>
    <p:sldId id="260" r:id="rId5"/>
    <p:sldId id="278" r:id="rId6"/>
    <p:sldId id="274" r:id="rId7"/>
    <p:sldId id="262" r:id="rId8"/>
    <p:sldId id="304" r:id="rId9"/>
    <p:sldId id="305" r:id="rId10"/>
    <p:sldId id="326" r:id="rId11"/>
    <p:sldId id="275" r:id="rId12"/>
    <p:sldId id="306" r:id="rId13"/>
    <p:sldId id="308" r:id="rId14"/>
    <p:sldId id="284" r:id="rId15"/>
    <p:sldId id="285" r:id="rId16"/>
    <p:sldId id="323" r:id="rId17"/>
    <p:sldId id="286" r:id="rId18"/>
    <p:sldId id="287" r:id="rId19"/>
    <p:sldId id="288" r:id="rId20"/>
    <p:sldId id="289" r:id="rId21"/>
    <p:sldId id="290" r:id="rId22"/>
    <p:sldId id="291" r:id="rId23"/>
    <p:sldId id="324" r:id="rId24"/>
    <p:sldId id="292" r:id="rId25"/>
    <p:sldId id="294" r:id="rId26"/>
    <p:sldId id="321" r:id="rId27"/>
    <p:sldId id="293" r:id="rId28"/>
    <p:sldId id="318" r:id="rId29"/>
    <p:sldId id="319" r:id="rId30"/>
    <p:sldId id="280" r:id="rId31"/>
    <p:sldId id="310" r:id="rId32"/>
    <p:sldId id="309" r:id="rId33"/>
    <p:sldId id="311" r:id="rId34"/>
    <p:sldId id="316" r:id="rId35"/>
    <p:sldId id="302" r:id="rId36"/>
    <p:sldId id="325" r:id="rId37"/>
    <p:sldId id="303" r:id="rId38"/>
    <p:sldId id="301" r:id="rId39"/>
    <p:sldId id="315" r:id="rId40"/>
    <p:sldId id="314"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70" autoAdjust="0"/>
    <p:restoredTop sz="81750" autoAdjust="0"/>
  </p:normalViewPr>
  <p:slideViewPr>
    <p:cSldViewPr>
      <p:cViewPr>
        <p:scale>
          <a:sx n="60" d="100"/>
          <a:sy n="60" d="100"/>
        </p:scale>
        <p:origin x="-480" y="-32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57561D6-939F-4361-A4FE-AEE38EADF5E4}" type="datetimeFigureOut">
              <a:rPr lang="en-US" smtClean="0"/>
              <a:pPr/>
              <a:t>5/30/2014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368E715-D706-4498-B746-CFDE49265F69}"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Talking points:</a:t>
            </a:r>
          </a:p>
          <a:p>
            <a:endParaRPr lang="en-US" dirty="0" smtClean="0"/>
          </a:p>
          <a:p>
            <a:r>
              <a:rPr lang="en-US" dirty="0" smtClean="0"/>
              <a:t>-The</a:t>
            </a:r>
            <a:r>
              <a:rPr lang="en-US" baseline="0" dirty="0" smtClean="0"/>
              <a:t> goal of TAPS is t</a:t>
            </a:r>
            <a:r>
              <a:rPr lang="en-US" dirty="0" smtClean="0"/>
              <a:t>o improve patient access to</a:t>
            </a:r>
            <a:r>
              <a:rPr lang="en-US" baseline="0" dirty="0" smtClean="0"/>
              <a:t> primary care services</a:t>
            </a:r>
            <a:r>
              <a:rPr lang="en-US" dirty="0" smtClean="0"/>
              <a:t> through non-traditional and innovative</a:t>
            </a:r>
            <a:r>
              <a:rPr lang="en-US" baseline="0" dirty="0" smtClean="0"/>
              <a:t> ways </a:t>
            </a:r>
            <a:r>
              <a:rPr lang="en-US" dirty="0" smtClean="0"/>
              <a:t>of engaging patients in managing their health.</a:t>
            </a:r>
            <a:r>
              <a:rPr lang="en-US" baseline="0" dirty="0" smtClean="0"/>
              <a:t> </a:t>
            </a:r>
          </a:p>
          <a:p>
            <a:endParaRPr lang="en-US" baseline="0" dirty="0" smtClean="0"/>
          </a:p>
          <a:p>
            <a:r>
              <a:rPr lang="en-US" baseline="0" dirty="0" smtClean="0"/>
              <a:t>-Currently, there are only three options for patients who call the Nurse Advice Line. Option 1 is to try to book an appointment in our health centers which can take anywhere from 10 – 30 days.  Options 2 and 3 are expensive alternatives that would be a financial burden on our patients.  All these options are NOT patient-friendly.</a:t>
            </a:r>
          </a:p>
          <a:p>
            <a:endParaRPr lang="en-US" baseline="0" dirty="0" smtClean="0"/>
          </a:p>
          <a:p>
            <a:r>
              <a:rPr lang="en-US" baseline="0" dirty="0" smtClean="0"/>
              <a:t>-A new option that we are working on developing is to provide telephone visits for patients who can be seen in the time frame of between 2 hours to 2 weeks. Many of our current primary care visits do not require a physical exam therefore the patient do not need to be seen in person.  Telephone visits is a way for these types of patients to receive the care that they need in the comfort of their homes and in between their busy work schedules. </a:t>
            </a:r>
          </a:p>
          <a:p>
            <a:endParaRPr lang="en-US" dirty="0"/>
          </a:p>
        </p:txBody>
      </p:sp>
      <p:sp>
        <p:nvSpPr>
          <p:cNvPr id="4" name="Slide Number Placeholder 3"/>
          <p:cNvSpPr>
            <a:spLocks noGrp="1"/>
          </p:cNvSpPr>
          <p:nvPr>
            <p:ph type="sldNum" sz="quarter" idx="10"/>
          </p:nvPr>
        </p:nvSpPr>
        <p:spPr/>
        <p:txBody>
          <a:bodyPr/>
          <a:lstStyle/>
          <a:p>
            <a:fld id="{7368E715-D706-4498-B746-CFDE49265F69}" type="slidenum">
              <a:rPr lang="en-US" smtClean="0"/>
              <a:pPr/>
              <a:t>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baseline="30000" dirty="0" smtClean="0">
                <a:solidFill>
                  <a:schemeClr val="tx1"/>
                </a:solidFill>
                <a:latin typeface="+mn-lt"/>
                <a:ea typeface="+mn-ea"/>
                <a:cs typeface="+mn-cs"/>
              </a:rPr>
              <a:t>1</a:t>
            </a:r>
            <a:r>
              <a:rPr lang="en-US" sz="1200" kern="1200" dirty="0" smtClean="0">
                <a:solidFill>
                  <a:schemeClr val="tx1"/>
                </a:solidFill>
                <a:latin typeface="+mn-lt"/>
                <a:ea typeface="+mn-ea"/>
                <a:cs typeface="+mn-cs"/>
              </a:rPr>
              <a:t>Provider logs – Tracking sheet updated by TAPS Providers that captures MRN, date of visit, patient concern, and whether a resolution or referral was made (see attached template)</a:t>
            </a:r>
          </a:p>
          <a:p>
            <a:r>
              <a:rPr lang="en-US" sz="1200" kern="1200" baseline="30000" dirty="0" smtClean="0">
                <a:solidFill>
                  <a:schemeClr val="tx1"/>
                </a:solidFill>
                <a:latin typeface="+mn-lt"/>
                <a:ea typeface="+mn-ea"/>
                <a:cs typeface="+mn-cs"/>
              </a:rPr>
              <a:t> </a:t>
            </a:r>
            <a:endParaRPr lang="en-US" sz="1200" kern="1200" dirty="0" smtClean="0">
              <a:solidFill>
                <a:schemeClr val="tx1"/>
              </a:solidFill>
              <a:latin typeface="+mn-lt"/>
              <a:ea typeface="+mn-ea"/>
              <a:cs typeface="+mn-cs"/>
            </a:endParaRPr>
          </a:p>
          <a:p>
            <a:r>
              <a:rPr lang="en-US" sz="1200" kern="1200" baseline="30000" dirty="0" smtClean="0">
                <a:solidFill>
                  <a:schemeClr val="tx1"/>
                </a:solidFill>
                <a:latin typeface="+mn-lt"/>
                <a:ea typeface="+mn-ea"/>
                <a:cs typeface="+mn-cs"/>
              </a:rPr>
              <a:t>2</a:t>
            </a:r>
            <a:r>
              <a:rPr lang="en-US" sz="1200" kern="1200" dirty="0" smtClean="0">
                <a:solidFill>
                  <a:schemeClr val="tx1"/>
                </a:solidFill>
                <a:latin typeface="+mn-lt"/>
                <a:ea typeface="+mn-ea"/>
                <a:cs typeface="+mn-cs"/>
              </a:rPr>
              <a:t>Relay Care Report – Database that the NAL documents each telephone encounter</a:t>
            </a:r>
          </a:p>
        </p:txBody>
      </p:sp>
      <p:sp>
        <p:nvSpPr>
          <p:cNvPr id="4" name="Slide Number Placeholder 3"/>
          <p:cNvSpPr>
            <a:spLocks noGrp="1"/>
          </p:cNvSpPr>
          <p:nvPr>
            <p:ph type="sldNum" sz="quarter" idx="10"/>
          </p:nvPr>
        </p:nvSpPr>
        <p:spPr/>
        <p:txBody>
          <a:bodyPr/>
          <a:lstStyle/>
          <a:p>
            <a:fld id="{7368E715-D706-4498-B746-CFDE49265F69}" type="slidenum">
              <a:rPr lang="en-US" smtClean="0"/>
              <a:pPr/>
              <a:t>32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 </a:t>
            </a:r>
          </a:p>
          <a:p>
            <a:r>
              <a:rPr lang="en-US" sz="1200" kern="1200" baseline="30000" dirty="0" smtClean="0">
                <a:solidFill>
                  <a:schemeClr val="tx1"/>
                </a:solidFill>
                <a:latin typeface="+mn-lt"/>
                <a:ea typeface="+mn-ea"/>
                <a:cs typeface="+mn-cs"/>
              </a:rPr>
              <a:t>3</a:t>
            </a:r>
            <a:r>
              <a:rPr lang="en-US" sz="1200" kern="1200" dirty="0" smtClean="0">
                <a:solidFill>
                  <a:schemeClr val="tx1"/>
                </a:solidFill>
                <a:latin typeface="+mn-lt"/>
                <a:ea typeface="+mn-ea"/>
                <a:cs typeface="+mn-cs"/>
              </a:rPr>
              <a:t>Chart Audit Validation Checklist – Details for this measure is yet to be determine</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p>
          <a:p>
            <a:r>
              <a:rPr lang="en-US" sz="1200" kern="1200" dirty="0" smtClean="0">
                <a:solidFill>
                  <a:schemeClr val="tx1"/>
                </a:solidFill>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7368E715-D706-4498-B746-CFDE49265F69}" type="slidenum">
              <a:rPr lang="en-US" smtClean="0"/>
              <a:pPr/>
              <a:t>33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368E715-D706-4498-B746-CFDE49265F69}" type="slidenum">
              <a:rPr lang="en-US" smtClean="0"/>
              <a:pPr/>
              <a:t>34</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7368E715-D706-4498-B746-CFDE49265F69}" type="slidenum">
              <a:rPr lang="en-US" smtClean="0"/>
              <a:pPr/>
              <a:t>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Talking points:</a:t>
            </a:r>
          </a:p>
          <a:p>
            <a:endParaRPr lang="en-US" baseline="0" dirty="0" smtClean="0"/>
          </a:p>
          <a:p>
            <a:r>
              <a:rPr lang="en-US" baseline="0" dirty="0" smtClean="0"/>
              <a:t>-TAPS is modeled based off of the Contra Costa Telephone Consultation Clinic</a:t>
            </a:r>
          </a:p>
          <a:p>
            <a:endParaRPr lang="en-US" baseline="0" dirty="0" smtClean="0"/>
          </a:p>
          <a:p>
            <a:r>
              <a:rPr lang="en-US" baseline="0" dirty="0" smtClean="0"/>
              <a:t>-From the Telephone Care Clinic, Contra Costa had a net cost saving of over $500,000 per year and had high patient satisfactions scores.</a:t>
            </a:r>
          </a:p>
          <a:p>
            <a:endParaRPr lang="en-US" baseline="0" dirty="0" smtClean="0"/>
          </a:p>
          <a:p>
            <a:r>
              <a:rPr lang="en-US" baseline="0" dirty="0" smtClean="0"/>
              <a:t>-Of their pilot, 21% of patients were able to complete their care through telephone visits, which opens up those appointment times for patients who need the face-to-face visit.</a:t>
            </a:r>
          </a:p>
          <a:p>
            <a:endParaRPr lang="en-US" baseline="0" dirty="0" smtClean="0"/>
          </a:p>
        </p:txBody>
      </p:sp>
      <p:sp>
        <p:nvSpPr>
          <p:cNvPr id="4" name="Slide Number Placeholder 3"/>
          <p:cNvSpPr>
            <a:spLocks noGrp="1"/>
          </p:cNvSpPr>
          <p:nvPr>
            <p:ph type="sldNum" sz="quarter" idx="10"/>
          </p:nvPr>
        </p:nvSpPr>
        <p:spPr/>
        <p:txBody>
          <a:bodyPr/>
          <a:lstStyle/>
          <a:p>
            <a:fld id="{7368E715-D706-4498-B746-CFDE49265F69}" type="slidenum">
              <a:rPr lang="en-US" smtClean="0"/>
              <a:pPr/>
              <a:t>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Talking points:</a:t>
            </a:r>
          </a:p>
          <a:p>
            <a:endParaRPr lang="en-US" dirty="0" smtClean="0"/>
          </a:p>
          <a:p>
            <a:r>
              <a:rPr lang="en-US" dirty="0" smtClean="0"/>
              <a:t>- TAPS </a:t>
            </a:r>
            <a:r>
              <a:rPr lang="en-US" baseline="0" dirty="0" smtClean="0"/>
              <a:t>is a countermeasure for some of these problem areas that we are having.  We can reduce our long wait times because we are eliminating inconvenient, unnecessary clinic visits.  </a:t>
            </a:r>
          </a:p>
          <a:p>
            <a:endParaRPr lang="en-US" baseline="0" dirty="0" smtClean="0"/>
          </a:p>
          <a:p>
            <a:r>
              <a:rPr lang="en-US" baseline="0" dirty="0" smtClean="0"/>
              <a:t>-We can increase our same day appointments because we are now only seeing patients that need to be seen in person and additionally we can provide same day consultations through the telephone.</a:t>
            </a:r>
          </a:p>
          <a:p>
            <a:endParaRPr lang="en-US" baseline="0" dirty="0" smtClean="0"/>
          </a:p>
          <a:p>
            <a:r>
              <a:rPr lang="en-US" baseline="0" dirty="0" smtClean="0"/>
              <a:t>-Though TVs do not directly affect our missed opportunities and high no show rates, we can use some of the data we are collecting such as reasons for referrals and patient feedback from the patient satisfaction surveys to help us understand why our no show rates are high.</a:t>
            </a:r>
          </a:p>
          <a:p>
            <a:endParaRPr lang="en-US" baseline="0" dirty="0" smtClean="0"/>
          </a:p>
          <a:p>
            <a:r>
              <a:rPr lang="en-US" baseline="0" dirty="0" smtClean="0"/>
              <a:t>-With the roll-out of </a:t>
            </a:r>
            <a:r>
              <a:rPr lang="en-US" baseline="0" dirty="0" err="1" smtClean="0"/>
              <a:t>eCw</a:t>
            </a:r>
            <a:r>
              <a:rPr lang="en-US" baseline="0" dirty="0" smtClean="0"/>
              <a:t> for Urgent Care in April, TVs will help reduce the numbers of patients being sent to Urgent Care by ensuring that patients who are going to Urgent Care are those who really need the urgent care. </a:t>
            </a:r>
          </a:p>
          <a:p>
            <a:endParaRPr lang="en-US" dirty="0"/>
          </a:p>
        </p:txBody>
      </p:sp>
      <p:sp>
        <p:nvSpPr>
          <p:cNvPr id="4" name="Slide Number Placeholder 3"/>
          <p:cNvSpPr>
            <a:spLocks noGrp="1"/>
          </p:cNvSpPr>
          <p:nvPr>
            <p:ph type="sldNum" sz="quarter" idx="10"/>
          </p:nvPr>
        </p:nvSpPr>
        <p:spPr/>
        <p:txBody>
          <a:bodyPr/>
          <a:lstStyle/>
          <a:p>
            <a:fld id="{7368E715-D706-4498-B746-CFDE49265F69}" type="slidenum">
              <a:rPr lang="en-US" smtClean="0"/>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368E715-D706-4498-B746-CFDE49265F69}" type="slidenum">
              <a:rPr lang="en-US" smtClean="0"/>
              <a:pPr/>
              <a:t>10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NOTE: More detailed workflow is on slide 8</a:t>
            </a:r>
          </a:p>
          <a:p>
            <a:endParaRPr lang="en-US" baseline="0" dirty="0" smtClean="0"/>
          </a:p>
          <a:p>
            <a:r>
              <a:rPr lang="en-US" baseline="0" dirty="0" smtClean="0"/>
              <a:t>-The patient calls the NAL. The RN decides if the patient can be seen through a telephone visit. If not, then the patient is referred to Urgent Care or schedules an appointment in their designated health center.</a:t>
            </a:r>
          </a:p>
          <a:p>
            <a:endParaRPr lang="en-US" baseline="0" dirty="0" smtClean="0"/>
          </a:p>
          <a:p>
            <a:r>
              <a:rPr lang="en-US" baseline="0" dirty="0" smtClean="0"/>
              <a:t>-If the patient can be seen through a telephone visit, the RN refers the patient to a TAPS provider.  The RN informs the patient of a time to expect the TAPS provider phone call.</a:t>
            </a:r>
          </a:p>
          <a:p>
            <a:endParaRPr lang="en-US" baseline="0" dirty="0" smtClean="0"/>
          </a:p>
          <a:p>
            <a:r>
              <a:rPr lang="en-US" baseline="0" dirty="0" smtClean="0"/>
              <a:t>-The TAPS provider calls the patient and carries out the visit like a face-to-face visit.  The provider can order any tests or labs through the health center that the patient is assigned to and the patient can come in for the tests and labs.  If after the telephone visit, the provider feels that a face-to-face visit is needed, the patient can schedule an appointment for a clinic visit. </a:t>
            </a:r>
          </a:p>
          <a:p>
            <a:endParaRPr lang="en-US" baseline="0" dirty="0" smtClean="0"/>
          </a:p>
          <a:p>
            <a:r>
              <a:rPr lang="en-US" baseline="0" dirty="0" smtClean="0"/>
              <a:t>-After the TV, the patient will receive a patient satisfaction survey phone call to get feedback on this process.</a:t>
            </a:r>
            <a:endParaRPr lang="en-US" dirty="0"/>
          </a:p>
        </p:txBody>
      </p:sp>
      <p:sp>
        <p:nvSpPr>
          <p:cNvPr id="4" name="Slide Number Placeholder 3"/>
          <p:cNvSpPr>
            <a:spLocks noGrp="1"/>
          </p:cNvSpPr>
          <p:nvPr>
            <p:ph type="sldNum" sz="quarter" idx="10"/>
          </p:nvPr>
        </p:nvSpPr>
        <p:spPr/>
        <p:txBody>
          <a:bodyPr/>
          <a:lstStyle/>
          <a:p>
            <a:fld id="{7368E715-D706-4498-B746-CFDE49265F69}" type="slidenum">
              <a:rPr lang="en-US" smtClean="0"/>
              <a:pPr/>
              <a:t>11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368E715-D706-4498-B746-CFDE49265F69}" type="slidenum">
              <a:rPr lang="en-US" smtClean="0"/>
              <a:pPr/>
              <a:t>15</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After</a:t>
            </a:r>
            <a:r>
              <a:rPr lang="en-US" baseline="0" dirty="0" smtClean="0"/>
              <a:t> merging nursing assessment, continue with provider notes.</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368E715-D706-4498-B746-CFDE49265F69}" type="slidenum">
              <a:rPr lang="en-US" smtClean="0"/>
              <a:pPr/>
              <a:t>25</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Make</a:t>
            </a:r>
            <a:r>
              <a:rPr lang="en-US" baseline="0" dirty="0" smtClean="0"/>
              <a:t> sure to reach patient first before checking in patient (open up progress note to see patient’s phone number, call patient)</a:t>
            </a:r>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7368E715-D706-4498-B746-CFDE49265F69}" type="slidenum">
              <a:rPr lang="en-US" smtClean="0"/>
              <a:pPr/>
              <a:t>27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fld id="{87142BDB-EA1C-4B5D-AE2E-82E9DD1B1C03}" type="datetimeFigureOut">
              <a:rPr lang="en-US" smtClean="0"/>
              <a:pPr/>
              <a:t>5/30/2014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C93BC4-2B55-48D7-A084-4C91BB817F7C}" type="slidenum">
              <a:rPr lang="en-US" smtClean="0"/>
              <a:pPr/>
              <a:t>‹#›</a:t>
            </a:fld>
            <a:endParaRPr lang="en-US"/>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7142BDB-EA1C-4B5D-AE2E-82E9DD1B1C03}" type="datetimeFigureOut">
              <a:rPr lang="en-US" smtClean="0"/>
              <a:pPr/>
              <a:t>5/30/2014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C93BC4-2B55-48D7-A084-4C91BB817F7C}"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7142BDB-EA1C-4B5D-AE2E-82E9DD1B1C03}" type="datetimeFigureOut">
              <a:rPr lang="en-US" smtClean="0"/>
              <a:pPr/>
              <a:t>5/30/2014</a:t>
            </a:fld>
            <a:endParaRPr lang="en-US"/>
          </a:p>
        </p:txBody>
      </p:sp>
      <p:sp>
        <p:nvSpPr>
          <p:cNvPr id="5" name="Footer Placeholder 4"/>
          <p:cNvSpPr>
            <a:spLocks noGrp="1"/>
          </p:cNvSpPr>
          <p:nvPr>
            <p:ph type="ftr" sz="quarter" idx="11"/>
          </p:nvPr>
        </p:nvSpPr>
        <p:spPr>
          <a:xfrm>
            <a:off x="2640597" y="6377459"/>
            <a:ext cx="3836404" cy="365125"/>
          </a:xfrm>
        </p:spPr>
        <p:txBody>
          <a:bodyPr/>
          <a:lstStyle/>
          <a:p>
            <a:endParaRPr lang="en-US"/>
          </a:p>
        </p:txBody>
      </p:sp>
      <p:sp>
        <p:nvSpPr>
          <p:cNvPr id="6" name="Slide Number Placeholder 5"/>
          <p:cNvSpPr>
            <a:spLocks noGrp="1"/>
          </p:cNvSpPr>
          <p:nvPr>
            <p:ph type="sldNum" sz="quarter" idx="12"/>
          </p:nvPr>
        </p:nvSpPr>
        <p:spPr/>
        <p:txBody>
          <a:bodyPr/>
          <a:lstStyle/>
          <a:p>
            <a:fld id="{58C93BC4-2B55-48D7-A084-4C91BB817F7C}"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87142BDB-EA1C-4B5D-AE2E-82E9DD1B1C03}" type="datetimeFigureOut">
              <a:rPr lang="en-US" smtClean="0"/>
              <a:pPr/>
              <a:t>5/30/2014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C93BC4-2B55-48D7-A084-4C91BB817F7C}"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87142BDB-EA1C-4B5D-AE2E-82E9DD1B1C03}" type="datetimeFigureOut">
              <a:rPr lang="en-US" smtClean="0"/>
              <a:pPr/>
              <a:t>5/30/2014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8C93BC4-2B55-48D7-A084-4C91BB817F7C}"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87142BDB-EA1C-4B5D-AE2E-82E9DD1B1C03}" type="datetimeFigureOut">
              <a:rPr lang="en-US" smtClean="0"/>
              <a:pPr/>
              <a:t>5/30/2014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C93BC4-2B55-48D7-A084-4C91BB817F7C}"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87142BDB-EA1C-4B5D-AE2E-82E9DD1B1C03}" type="datetimeFigureOut">
              <a:rPr lang="en-US" smtClean="0"/>
              <a:pPr/>
              <a:t>5/30/2014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8C93BC4-2B55-48D7-A084-4C91BB817F7C}"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87142BDB-EA1C-4B5D-AE2E-82E9DD1B1C03}" type="datetimeFigureOut">
              <a:rPr lang="en-US" smtClean="0"/>
              <a:pPr/>
              <a:t>5/30/2014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8C93BC4-2B55-48D7-A084-4C91BB817F7C}"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142BDB-EA1C-4B5D-AE2E-82E9DD1B1C03}" type="datetimeFigureOut">
              <a:rPr lang="en-US" smtClean="0"/>
              <a:pPr/>
              <a:t>5/30/2014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8C93BC4-2B55-48D7-A084-4C91BB817F7C}"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87142BDB-EA1C-4B5D-AE2E-82E9DD1B1C03}" type="datetimeFigureOut">
              <a:rPr lang="en-US" smtClean="0"/>
              <a:pPr/>
              <a:t>5/30/2014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8C93BC4-2B55-48D7-A084-4C91BB817F7C}" type="slidenum">
              <a:rPr lang="en-US" smtClean="0"/>
              <a:pPr/>
              <a:t>‹#›</a:t>
            </a:fld>
            <a:endParaRPr lang="en-US"/>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87142BDB-EA1C-4B5D-AE2E-82E9DD1B1C03}" type="datetimeFigureOut">
              <a:rPr lang="en-US" smtClean="0"/>
              <a:pPr/>
              <a:t>5/30/2014</a:t>
            </a:fld>
            <a:endParaRPr lang="en-US"/>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p>
        </p:txBody>
      </p:sp>
      <p:sp>
        <p:nvSpPr>
          <p:cNvPr id="7" name="Slide Number Placeholder 6"/>
          <p:cNvSpPr>
            <a:spLocks noGrp="1"/>
          </p:cNvSpPr>
          <p:nvPr>
            <p:ph type="sldNum" sz="quarter" idx="12"/>
          </p:nvPr>
        </p:nvSpPr>
        <p:spPr>
          <a:xfrm>
            <a:off x="8339328" y="1170432"/>
            <a:ext cx="733864" cy="201168"/>
          </a:xfrm>
        </p:spPr>
        <p:txBody>
          <a:bodyPr/>
          <a:lstStyle/>
          <a:p>
            <a:fld id="{58C93BC4-2B55-48D7-A084-4C91BB817F7C}"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lstStyle>
          <a:p>
            <a:fld id="{87142BDB-EA1C-4B5D-AE2E-82E9DD1B1C03}" type="datetimeFigureOut">
              <a:rPr lang="en-US" smtClean="0"/>
              <a:pPr/>
              <a:t>5/30/2014</a:t>
            </a:fld>
            <a:endParaRPr lang="en-US"/>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lstStyle>
          <a:p>
            <a:endParaRPr lang="en-US"/>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lstStyle>
          <a:p>
            <a:fld id="{58C93BC4-2B55-48D7-A084-4C91BB817F7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1.png"/></Relationships>
</file>

<file path=ppt/slides/_rels/slide2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457200"/>
            <a:ext cx="8077200" cy="1470025"/>
          </a:xfrm>
        </p:spPr>
        <p:txBody>
          <a:bodyPr>
            <a:normAutofit/>
          </a:bodyPr>
          <a:lstStyle/>
          <a:p>
            <a:r>
              <a:rPr lang="en-US" b="1" dirty="0" smtClean="0"/>
              <a:t>Timely Access to Patient Services (TAPS)</a:t>
            </a:r>
            <a:endParaRPr lang="en-US" b="1" dirty="0"/>
          </a:p>
        </p:txBody>
      </p:sp>
      <p:pic>
        <p:nvPicPr>
          <p:cNvPr id="5" name="Picture 4" descr="appointment-15237454.jpg"/>
          <p:cNvPicPr>
            <a:picLocks noChangeAspect="1"/>
          </p:cNvPicPr>
          <p:nvPr/>
        </p:nvPicPr>
        <p:blipFill>
          <a:blip r:embed="rId2" cstate="print"/>
          <a:stretch>
            <a:fillRect/>
          </a:stretch>
        </p:blipFill>
        <p:spPr>
          <a:xfrm>
            <a:off x="3048000" y="2362200"/>
            <a:ext cx="5105400" cy="38862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 Steps</a:t>
            </a:r>
            <a:endParaRPr lang="en-US" dirty="0"/>
          </a:p>
        </p:txBody>
      </p:sp>
      <p:sp>
        <p:nvSpPr>
          <p:cNvPr id="3" name="Content Placeholder 2"/>
          <p:cNvSpPr>
            <a:spLocks noGrp="1"/>
          </p:cNvSpPr>
          <p:nvPr>
            <p:ph idx="1"/>
          </p:nvPr>
        </p:nvSpPr>
        <p:spPr>
          <a:xfrm>
            <a:off x="304800" y="1676401"/>
            <a:ext cx="8382000" cy="4724400"/>
          </a:xfrm>
        </p:spPr>
        <p:txBody>
          <a:bodyPr>
            <a:normAutofit fontScale="92500"/>
          </a:bodyPr>
          <a:lstStyle/>
          <a:p>
            <a:pPr marL="633222" indent="-514350">
              <a:buFont typeface="+mj-lt"/>
              <a:buAutoNum type="arabicPeriod"/>
            </a:pPr>
            <a:r>
              <a:rPr lang="en-US" dirty="0" smtClean="0"/>
              <a:t>Secure inventory </a:t>
            </a:r>
          </a:p>
          <a:p>
            <a:pPr marL="971550" lvl="1" indent="-514350"/>
            <a:r>
              <a:rPr lang="en-US" dirty="0" smtClean="0"/>
              <a:t>N</a:t>
            </a:r>
            <a:r>
              <a:rPr lang="en-US" dirty="0" smtClean="0"/>
              <a:t>etwork</a:t>
            </a:r>
            <a:r>
              <a:rPr lang="en-US" dirty="0" smtClean="0"/>
              <a:t>: devices, connectivity, </a:t>
            </a:r>
            <a:r>
              <a:rPr lang="en-US" dirty="0" smtClean="0"/>
              <a:t>security, </a:t>
            </a:r>
            <a:endParaRPr lang="en-US" dirty="0" smtClean="0"/>
          </a:p>
          <a:p>
            <a:pPr marL="971550" lvl="1" indent="-514350"/>
            <a:r>
              <a:rPr lang="en-US" dirty="0" smtClean="0"/>
              <a:t>Hardware: Space, desk, telephone, computers, printers, scanners, </a:t>
            </a:r>
            <a:r>
              <a:rPr lang="en-US" dirty="0" smtClean="0"/>
              <a:t>laptop</a:t>
            </a:r>
            <a:endParaRPr lang="en-US" dirty="0" smtClean="0"/>
          </a:p>
          <a:p>
            <a:pPr marL="633222" lvl="0" indent="-514350">
              <a:buFont typeface="+mj-lt"/>
              <a:buAutoNum type="arabicPeriod"/>
            </a:pPr>
            <a:r>
              <a:rPr lang="en-US" dirty="0" smtClean="0"/>
              <a:t>Develop workflows, protocols, and procedures</a:t>
            </a:r>
          </a:p>
          <a:p>
            <a:pPr marL="971550" lvl="1" indent="-514350"/>
            <a:r>
              <a:rPr lang="en-US" dirty="0" err="1" smtClean="0"/>
              <a:t>eCW</a:t>
            </a:r>
            <a:r>
              <a:rPr lang="en-US" dirty="0" smtClean="0"/>
              <a:t> </a:t>
            </a:r>
            <a:r>
              <a:rPr lang="en-US" dirty="0" smtClean="0"/>
              <a:t>template, lab, radiology, read only </a:t>
            </a:r>
            <a:r>
              <a:rPr lang="en-US" dirty="0" smtClean="0"/>
              <a:t>X-rays</a:t>
            </a:r>
            <a:endParaRPr lang="en-US" dirty="0" smtClean="0"/>
          </a:p>
          <a:p>
            <a:pPr marL="633222" lvl="0" indent="-514350">
              <a:buFont typeface="+mj-lt"/>
              <a:buAutoNum type="arabicPeriod"/>
            </a:pPr>
            <a:r>
              <a:rPr lang="en-US" dirty="0" smtClean="0"/>
              <a:t>Training </a:t>
            </a:r>
            <a:r>
              <a:rPr lang="en-US" dirty="0" smtClean="0"/>
              <a:t>of RNs-Scripts</a:t>
            </a:r>
          </a:p>
          <a:p>
            <a:pPr marL="633222" lvl="0" indent="-514350">
              <a:buFont typeface="+mj-lt"/>
              <a:buAutoNum type="arabicPeriod"/>
            </a:pPr>
            <a:r>
              <a:rPr lang="en-US" dirty="0" smtClean="0"/>
              <a:t>Recruit and train </a:t>
            </a:r>
            <a:r>
              <a:rPr lang="en-US" dirty="0" smtClean="0"/>
              <a:t>providers</a:t>
            </a:r>
          </a:p>
          <a:p>
            <a:pPr marL="633222" lvl="0" indent="-514350">
              <a:buFont typeface="+mj-lt"/>
              <a:buAutoNum type="arabicPeriod"/>
            </a:pPr>
            <a:r>
              <a:rPr lang="en-US" dirty="0" smtClean="0"/>
              <a:t>Develop project measures, </a:t>
            </a:r>
            <a:r>
              <a:rPr lang="en-US" dirty="0" smtClean="0"/>
              <a:t>methods for </a:t>
            </a:r>
            <a:r>
              <a:rPr lang="en-US" dirty="0" smtClean="0"/>
              <a:t>tracking, and </a:t>
            </a:r>
            <a:r>
              <a:rPr lang="en-US" dirty="0" smtClean="0"/>
              <a:t>reporting structure</a:t>
            </a:r>
          </a:p>
          <a:p>
            <a:pPr>
              <a:buNone/>
            </a:pPr>
            <a:endParaRPr lang="en-US" dirty="0" smtClean="0"/>
          </a:p>
          <a:p>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987552"/>
          </a:xfrm>
        </p:spPr>
        <p:txBody>
          <a:bodyPr/>
          <a:lstStyle/>
          <a:p>
            <a:r>
              <a:rPr lang="en-US" dirty="0" smtClean="0"/>
              <a:t>Workflow </a:t>
            </a:r>
            <a:r>
              <a:rPr lang="en-US" dirty="0" smtClean="0"/>
              <a:t>- Overview</a:t>
            </a:r>
            <a:endParaRPr lang="en-US" dirty="0"/>
          </a:p>
        </p:txBody>
      </p:sp>
      <p:sp>
        <p:nvSpPr>
          <p:cNvPr id="5" name="Rectangle 4"/>
          <p:cNvSpPr/>
          <p:nvPr/>
        </p:nvSpPr>
        <p:spPr>
          <a:xfrm>
            <a:off x="838200" y="1828800"/>
            <a:ext cx="2057400" cy="1219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Patient calls Nurse Advice Line (NAL)</a:t>
            </a:r>
            <a:endParaRPr lang="en-US" b="1" dirty="0"/>
          </a:p>
        </p:txBody>
      </p:sp>
      <p:sp>
        <p:nvSpPr>
          <p:cNvPr id="7" name="Diamond 6"/>
          <p:cNvSpPr/>
          <p:nvPr/>
        </p:nvSpPr>
        <p:spPr>
          <a:xfrm>
            <a:off x="3429000" y="1752600"/>
            <a:ext cx="2895600" cy="1371600"/>
          </a:xfrm>
          <a:prstGeom prst="diamo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Can patient be seen via telephone?</a:t>
            </a:r>
          </a:p>
        </p:txBody>
      </p:sp>
      <p:sp>
        <p:nvSpPr>
          <p:cNvPr id="10" name="Rectangle 9"/>
          <p:cNvSpPr/>
          <p:nvPr/>
        </p:nvSpPr>
        <p:spPr>
          <a:xfrm>
            <a:off x="990600" y="3733800"/>
            <a:ext cx="20574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Patient is referred to Urgent Care or Clinic</a:t>
            </a:r>
            <a:endParaRPr lang="en-US" b="1" dirty="0"/>
          </a:p>
        </p:txBody>
      </p:sp>
      <p:cxnSp>
        <p:nvCxnSpPr>
          <p:cNvPr id="17" name="Straight Arrow Connector 16"/>
          <p:cNvCxnSpPr>
            <a:stCxn id="5" idx="3"/>
            <a:endCxn id="7" idx="1"/>
          </p:cNvCxnSpPr>
          <p:nvPr/>
        </p:nvCxnSpPr>
        <p:spPr>
          <a:xfrm>
            <a:off x="2895600" y="2438400"/>
            <a:ext cx="533400" cy="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3962400" y="3733800"/>
            <a:ext cx="18288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Patient is referred to TAPS Provider</a:t>
            </a:r>
            <a:endParaRPr lang="en-US" b="1" dirty="0"/>
          </a:p>
        </p:txBody>
      </p:sp>
      <p:cxnSp>
        <p:nvCxnSpPr>
          <p:cNvPr id="24" name="Straight Arrow Connector 23"/>
          <p:cNvCxnSpPr>
            <a:stCxn id="7" idx="2"/>
            <a:endCxn id="22" idx="0"/>
          </p:cNvCxnSpPr>
          <p:nvPr/>
        </p:nvCxnSpPr>
        <p:spPr>
          <a:xfrm>
            <a:off x="4876800" y="3124200"/>
            <a:ext cx="0" cy="6096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4953000" y="3200400"/>
            <a:ext cx="533400" cy="307777"/>
          </a:xfrm>
          <a:prstGeom prst="rect">
            <a:avLst/>
          </a:prstGeom>
          <a:noFill/>
        </p:spPr>
        <p:txBody>
          <a:bodyPr wrap="square" rtlCol="0">
            <a:spAutoFit/>
          </a:bodyPr>
          <a:lstStyle/>
          <a:p>
            <a:r>
              <a:rPr lang="en-US" sz="1400" b="1" dirty="0" smtClean="0"/>
              <a:t>YES</a:t>
            </a:r>
            <a:endParaRPr lang="en-US" sz="1400" b="1" dirty="0"/>
          </a:p>
        </p:txBody>
      </p:sp>
      <p:sp>
        <p:nvSpPr>
          <p:cNvPr id="27" name="Rectangle 26"/>
          <p:cNvSpPr/>
          <p:nvPr/>
        </p:nvSpPr>
        <p:spPr>
          <a:xfrm>
            <a:off x="990600" y="5410200"/>
            <a:ext cx="20574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Patient’s needs are NOT met by telephone visit</a:t>
            </a:r>
            <a:endParaRPr lang="en-US" b="1" dirty="0"/>
          </a:p>
        </p:txBody>
      </p:sp>
      <p:sp>
        <p:nvSpPr>
          <p:cNvPr id="28" name="Rectangle 27"/>
          <p:cNvSpPr/>
          <p:nvPr/>
        </p:nvSpPr>
        <p:spPr>
          <a:xfrm>
            <a:off x="6858000" y="5410200"/>
            <a:ext cx="20574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Patient’s needs are met by telephone visit</a:t>
            </a:r>
            <a:endParaRPr lang="en-US" b="1" dirty="0"/>
          </a:p>
        </p:txBody>
      </p:sp>
      <p:sp>
        <p:nvSpPr>
          <p:cNvPr id="35" name="Rectangle 34"/>
          <p:cNvSpPr/>
          <p:nvPr/>
        </p:nvSpPr>
        <p:spPr>
          <a:xfrm>
            <a:off x="3733800" y="5410200"/>
            <a:ext cx="22860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TAPS Provider meets with patient via telephone</a:t>
            </a:r>
            <a:endParaRPr lang="en-US" b="1" dirty="0"/>
          </a:p>
        </p:txBody>
      </p:sp>
      <p:cxnSp>
        <p:nvCxnSpPr>
          <p:cNvPr id="37" name="Straight Arrow Connector 36"/>
          <p:cNvCxnSpPr>
            <a:stCxn id="22" idx="2"/>
            <a:endCxn id="35" idx="0"/>
          </p:cNvCxnSpPr>
          <p:nvPr/>
        </p:nvCxnSpPr>
        <p:spPr>
          <a:xfrm>
            <a:off x="4876800" y="5029200"/>
            <a:ext cx="0" cy="3810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304800" y="3505200"/>
            <a:ext cx="88392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152400" y="1524000"/>
            <a:ext cx="461665" cy="1828800"/>
          </a:xfrm>
          <a:prstGeom prst="rect">
            <a:avLst/>
          </a:prstGeom>
          <a:noFill/>
        </p:spPr>
        <p:txBody>
          <a:bodyPr vert="vert270" wrap="square" rtlCol="0">
            <a:spAutoFit/>
          </a:bodyPr>
          <a:lstStyle/>
          <a:p>
            <a:r>
              <a:rPr lang="en-US" dirty="0" smtClean="0"/>
              <a:t>Nurse Advice Line</a:t>
            </a:r>
            <a:endParaRPr lang="en-US" dirty="0"/>
          </a:p>
        </p:txBody>
      </p:sp>
      <p:sp>
        <p:nvSpPr>
          <p:cNvPr id="52" name="TextBox 51"/>
          <p:cNvSpPr txBox="1"/>
          <p:nvPr/>
        </p:nvSpPr>
        <p:spPr>
          <a:xfrm>
            <a:off x="152400" y="4495800"/>
            <a:ext cx="461665" cy="1600200"/>
          </a:xfrm>
          <a:prstGeom prst="rect">
            <a:avLst/>
          </a:prstGeom>
          <a:noFill/>
        </p:spPr>
        <p:txBody>
          <a:bodyPr vert="vert270" wrap="square" rtlCol="0">
            <a:spAutoFit/>
          </a:bodyPr>
          <a:lstStyle/>
          <a:p>
            <a:r>
              <a:rPr lang="en-US" dirty="0" smtClean="0"/>
              <a:t>TAPS Provider</a:t>
            </a:r>
            <a:endParaRPr lang="en-US" dirty="0"/>
          </a:p>
        </p:txBody>
      </p:sp>
      <p:sp>
        <p:nvSpPr>
          <p:cNvPr id="84" name="Rectangle 83"/>
          <p:cNvSpPr/>
          <p:nvPr/>
        </p:nvSpPr>
        <p:spPr>
          <a:xfrm>
            <a:off x="6858000" y="1828800"/>
            <a:ext cx="2057400" cy="1295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Follow up Patient Satisfaction Survey</a:t>
            </a:r>
            <a:endParaRPr lang="en-US" b="1" dirty="0"/>
          </a:p>
        </p:txBody>
      </p:sp>
      <p:cxnSp>
        <p:nvCxnSpPr>
          <p:cNvPr id="86" name="Straight Arrow Connector 85"/>
          <p:cNvCxnSpPr>
            <a:stCxn id="28" idx="0"/>
            <a:endCxn id="84" idx="2"/>
          </p:cNvCxnSpPr>
          <p:nvPr/>
        </p:nvCxnSpPr>
        <p:spPr>
          <a:xfrm flipV="1">
            <a:off x="7886700" y="3124200"/>
            <a:ext cx="0" cy="228600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a:stCxn id="35" idx="3"/>
            <a:endCxn id="28" idx="1"/>
          </p:cNvCxnSpPr>
          <p:nvPr/>
        </p:nvCxnSpPr>
        <p:spPr>
          <a:xfrm>
            <a:off x="6019800" y="6057900"/>
            <a:ext cx="838200" cy="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82" name="Straight Arrow Connector 81"/>
          <p:cNvCxnSpPr>
            <a:stCxn id="35" idx="1"/>
            <a:endCxn id="27" idx="3"/>
          </p:cNvCxnSpPr>
          <p:nvPr/>
        </p:nvCxnSpPr>
        <p:spPr>
          <a:xfrm flipH="1">
            <a:off x="3048000" y="6057900"/>
            <a:ext cx="685800" cy="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a:stCxn id="27" idx="0"/>
            <a:endCxn id="10" idx="2"/>
          </p:cNvCxnSpPr>
          <p:nvPr/>
        </p:nvCxnSpPr>
        <p:spPr>
          <a:xfrm flipV="1">
            <a:off x="2019300" y="5029200"/>
            <a:ext cx="0" cy="381000"/>
          </a:xfrm>
          <a:prstGeom prst="straightConnector1">
            <a:avLst/>
          </a:prstGeom>
          <a:ln w="508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Staffing </a:t>
            </a:r>
            <a:r>
              <a:rPr lang="en-US" dirty="0" smtClean="0"/>
              <a:t>Positions and Recruitment</a:t>
            </a:r>
            <a:endParaRPr lang="en-US" dirty="0"/>
          </a:p>
        </p:txBody>
      </p:sp>
      <p:sp>
        <p:nvSpPr>
          <p:cNvPr id="3" name="Content Placeholder 2"/>
          <p:cNvSpPr>
            <a:spLocks noGrp="1"/>
          </p:cNvSpPr>
          <p:nvPr>
            <p:ph idx="1"/>
          </p:nvPr>
        </p:nvSpPr>
        <p:spPr/>
        <p:txBody>
          <a:bodyPr/>
          <a:lstStyle/>
          <a:p>
            <a:r>
              <a:rPr lang="en-US" dirty="0" smtClean="0"/>
              <a:t>Telephone Advice Line Physician Lead</a:t>
            </a:r>
          </a:p>
          <a:p>
            <a:endParaRPr lang="en-US" dirty="0" smtClean="0"/>
          </a:p>
          <a:p>
            <a:r>
              <a:rPr lang="en-US" dirty="0" smtClean="0"/>
              <a:t>Telephone Advice Line Provider (NP or MD)</a:t>
            </a:r>
          </a:p>
          <a:p>
            <a:pPr>
              <a:buNone/>
            </a:pPr>
            <a:endParaRPr lang="en-US" dirty="0" smtClean="0"/>
          </a:p>
          <a:p>
            <a:endParaRPr lang="en-US" dirty="0" smtClean="0"/>
          </a:p>
          <a:p>
            <a:endParaRPr lang="en-US" dirty="0" smtClean="0"/>
          </a:p>
          <a:p>
            <a:endParaRPr lang="en-US" dirty="0"/>
          </a:p>
        </p:txBody>
      </p:sp>
      <p:pic>
        <p:nvPicPr>
          <p:cNvPr id="4" name="Picture 3" descr="Use-these-tactics-for-a-more-effective-job-search-_1115_477351_1_14090968_500.jpg"/>
          <p:cNvPicPr>
            <a:picLocks noChangeAspect="1"/>
          </p:cNvPicPr>
          <p:nvPr/>
        </p:nvPicPr>
        <p:blipFill>
          <a:blip r:embed="rId2" cstate="print"/>
          <a:stretch>
            <a:fillRect/>
          </a:stretch>
        </p:blipFill>
        <p:spPr>
          <a:xfrm>
            <a:off x="2819400" y="3581400"/>
            <a:ext cx="3581400" cy="28956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Provider Desired Qualifications</a:t>
            </a:r>
            <a:br>
              <a:rPr lang="en-US" dirty="0" smtClean="0"/>
            </a:br>
            <a:r>
              <a:rPr lang="en-US" sz="3600" dirty="0" smtClean="0"/>
              <a:t> </a:t>
            </a:r>
            <a:r>
              <a:rPr lang="en-US" sz="2200" dirty="0" smtClean="0"/>
              <a:t>* See appendix for full job descriptions</a:t>
            </a:r>
            <a:endParaRPr lang="en-US" sz="2200" dirty="0"/>
          </a:p>
        </p:txBody>
      </p:sp>
      <p:sp>
        <p:nvSpPr>
          <p:cNvPr id="3" name="Text Placeholder 2"/>
          <p:cNvSpPr>
            <a:spLocks noGrp="1"/>
          </p:cNvSpPr>
          <p:nvPr>
            <p:ph idx="1"/>
          </p:nvPr>
        </p:nvSpPr>
        <p:spPr>
          <a:xfrm>
            <a:off x="457200" y="1775191"/>
            <a:ext cx="8229600" cy="5082809"/>
          </a:xfrm>
        </p:spPr>
        <p:txBody>
          <a:bodyPr>
            <a:normAutofit fontScale="85000" lnSpcReduction="10000"/>
          </a:bodyPr>
          <a:lstStyle/>
          <a:p>
            <a:pPr lvl="0"/>
            <a:r>
              <a:rPr lang="en-US" dirty="0" smtClean="0"/>
              <a:t>Experienced provider, comfortable with “</a:t>
            </a:r>
            <a:r>
              <a:rPr lang="en-US" dirty="0" smtClean="0"/>
              <a:t>seeing” patients over the phone</a:t>
            </a:r>
          </a:p>
          <a:p>
            <a:pPr lvl="0"/>
            <a:endParaRPr lang="en-US" dirty="0" smtClean="0"/>
          </a:p>
          <a:p>
            <a:pPr lvl="0"/>
            <a:r>
              <a:rPr lang="en-US" dirty="0" smtClean="0"/>
              <a:t>Experience working in urgent care setting with patients with acute illness</a:t>
            </a:r>
          </a:p>
          <a:p>
            <a:pPr lvl="0">
              <a:buNone/>
            </a:pPr>
            <a:endParaRPr lang="en-US" dirty="0" smtClean="0"/>
          </a:p>
          <a:p>
            <a:pPr lvl="0"/>
            <a:r>
              <a:rPr lang="en-US" dirty="0" smtClean="0"/>
              <a:t>Works well as part of a multi-disciplinary </a:t>
            </a:r>
            <a:r>
              <a:rPr lang="en-US" dirty="0" smtClean="0"/>
              <a:t>team, to prioritize and </a:t>
            </a:r>
            <a:r>
              <a:rPr lang="en-US" dirty="0" smtClean="0"/>
              <a:t>also work </a:t>
            </a:r>
            <a:r>
              <a:rPr lang="en-US" dirty="0" smtClean="0"/>
              <a:t>independently</a:t>
            </a:r>
            <a:r>
              <a:rPr lang="en-US" dirty="0" smtClean="0"/>
              <a:t>.</a:t>
            </a:r>
          </a:p>
          <a:p>
            <a:pPr lvl="0"/>
            <a:endParaRPr lang="en-US" dirty="0" smtClean="0"/>
          </a:p>
          <a:p>
            <a:pPr lvl="0"/>
            <a:r>
              <a:rPr lang="en-US" dirty="0" smtClean="0"/>
              <a:t>Sensitivity to and experience working with racially, ethnically, culturally and sexually diverse individuals</a:t>
            </a:r>
            <a:r>
              <a:rPr lang="en-US" dirty="0" smtClean="0"/>
              <a:t>.</a:t>
            </a:r>
          </a:p>
          <a:p>
            <a:pPr lvl="0">
              <a:buNone/>
            </a:pPr>
            <a:endParaRPr lang="en-US" dirty="0" smtClean="0"/>
          </a:p>
          <a:p>
            <a:r>
              <a:rPr lang="en-US" dirty="0" smtClean="0"/>
              <a:t>Language skills</a:t>
            </a:r>
          </a:p>
          <a:p>
            <a:pPr lvl="0"/>
            <a:endParaRPr lang="en-US"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Training &amp; Protocol</a:t>
            </a:r>
            <a:endParaRPr lang="en-US" dirty="0"/>
          </a:p>
        </p:txBody>
      </p:sp>
      <p:sp>
        <p:nvSpPr>
          <p:cNvPr id="5" name="Subtitle 4"/>
          <p:cNvSpPr>
            <a:spLocks noGrp="1"/>
          </p:cNvSpPr>
          <p:nvPr>
            <p:ph type="subTitle" idx="1"/>
          </p:nvPr>
        </p:nvSpPr>
        <p:spPr/>
        <p:txBody>
          <a:bodyPr>
            <a:normAutofit/>
          </a:bodyPr>
          <a:lstStyle/>
          <a:p>
            <a:r>
              <a:rPr lang="en-US" sz="3200" dirty="0" smtClean="0"/>
              <a:t>Implementation:</a:t>
            </a:r>
            <a:endParaRPr lang="en-US" sz="32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Workflow Diagram</a:t>
            </a:r>
            <a:endParaRPr lang="en-US" dirty="0"/>
          </a:p>
        </p:txBody>
      </p:sp>
      <p:pic>
        <p:nvPicPr>
          <p:cNvPr id="2050" name="Picture 2"/>
          <p:cNvPicPr>
            <a:picLocks noGrp="1" noChangeAspect="1" noChangeArrowheads="1"/>
          </p:cNvPicPr>
          <p:nvPr>
            <p:ph idx="1"/>
          </p:nvPr>
        </p:nvPicPr>
        <p:blipFill>
          <a:blip r:embed="rId3" cstate="print"/>
          <a:srcRect/>
          <a:stretch>
            <a:fillRect/>
          </a:stretch>
        </p:blipFill>
        <p:spPr bwMode="auto">
          <a:xfrm>
            <a:off x="1" y="1295400"/>
            <a:ext cx="9144000" cy="5562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RN Role</a:t>
            </a:r>
            <a:endParaRPr lang="en-US" dirty="0"/>
          </a:p>
        </p:txBody>
      </p:sp>
      <p:sp>
        <p:nvSpPr>
          <p:cNvPr id="4" name="Content Placeholder 3"/>
          <p:cNvSpPr>
            <a:spLocks noGrp="1"/>
          </p:cNvSpPr>
          <p:nvPr>
            <p:ph type="body" idx="1"/>
          </p:nvPr>
        </p:nvSpPr>
        <p:spPr/>
        <p:txBody>
          <a:bodyPr/>
          <a:lstStyle/>
          <a:p>
            <a:endParaRPr lang="en-US" dirty="0"/>
          </a:p>
        </p:txBody>
      </p:sp>
      <p:pic>
        <p:nvPicPr>
          <p:cNvPr id="72709" name="Picture 5" descr="http://www.clipartbest.com/cliparts/dTr/Gd4/dTrGd4bXc.png"/>
          <p:cNvPicPr>
            <a:picLocks noChangeAspect="1" noChangeArrowheads="1"/>
          </p:cNvPicPr>
          <p:nvPr/>
        </p:nvPicPr>
        <p:blipFill>
          <a:blip r:embed="rId2" cstate="print"/>
          <a:srcRect/>
          <a:stretch>
            <a:fillRect/>
          </a:stretch>
        </p:blipFill>
        <p:spPr bwMode="auto">
          <a:xfrm>
            <a:off x="3429000" y="1524000"/>
            <a:ext cx="5410200" cy="49530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TAPS will see all patients except:</a:t>
            </a:r>
            <a:endParaRPr lang="en-US" dirty="0"/>
          </a:p>
        </p:txBody>
      </p:sp>
      <p:sp>
        <p:nvSpPr>
          <p:cNvPr id="3" name="Content Placeholder 2"/>
          <p:cNvSpPr>
            <a:spLocks noGrp="1"/>
          </p:cNvSpPr>
          <p:nvPr>
            <p:ph idx="1"/>
          </p:nvPr>
        </p:nvSpPr>
        <p:spPr/>
        <p:txBody>
          <a:bodyPr>
            <a:normAutofit fontScale="92500" lnSpcReduction="10000"/>
          </a:bodyPr>
          <a:lstStyle/>
          <a:p>
            <a:pPr lvl="1"/>
            <a:r>
              <a:rPr lang="en-US" dirty="0" smtClean="0"/>
              <a:t>Any </a:t>
            </a:r>
            <a:r>
              <a:rPr lang="en-US" dirty="0" smtClean="0"/>
              <a:t>symptoms that needs 911/ED attention or requires a physical exam</a:t>
            </a:r>
          </a:p>
          <a:p>
            <a:pPr lvl="1"/>
            <a:r>
              <a:rPr lang="en-US" dirty="0" smtClean="0"/>
              <a:t>New patients</a:t>
            </a:r>
          </a:p>
          <a:p>
            <a:pPr lvl="1"/>
            <a:r>
              <a:rPr lang="en-US" dirty="0" smtClean="0"/>
              <a:t>Narcotic and routine medication refills</a:t>
            </a:r>
          </a:p>
          <a:p>
            <a:pPr lvl="1"/>
            <a:r>
              <a:rPr lang="en-US" dirty="0" smtClean="0"/>
              <a:t>Pregnant women or r/o pregnancy</a:t>
            </a:r>
          </a:p>
          <a:p>
            <a:pPr lvl="1"/>
            <a:r>
              <a:rPr lang="en-US" dirty="0" smtClean="0"/>
              <a:t>Mental health issues</a:t>
            </a:r>
          </a:p>
          <a:p>
            <a:pPr lvl="1"/>
            <a:r>
              <a:rPr lang="en-US" dirty="0" smtClean="0"/>
              <a:t>Dental issues</a:t>
            </a:r>
            <a:endParaRPr lang="en-US" dirty="0" smtClean="0"/>
          </a:p>
          <a:p>
            <a:pPr>
              <a:buNone/>
            </a:pPr>
            <a:endParaRPr lang="en-US" dirty="0" smtClean="0"/>
          </a:p>
          <a:p>
            <a:pPr>
              <a:buNone/>
            </a:pPr>
            <a:r>
              <a:rPr lang="en-US" dirty="0" smtClean="0">
                <a:solidFill>
                  <a:schemeClr val="accent1">
                    <a:lumMod val="75000"/>
                  </a:schemeClr>
                </a:solidFill>
              </a:rPr>
              <a:t>	</a:t>
            </a:r>
            <a:r>
              <a:rPr lang="en-US" sz="3900" b="1" dirty="0" smtClean="0">
                <a:solidFill>
                  <a:schemeClr val="accent1">
                    <a:lumMod val="75000"/>
                  </a:schemeClr>
                </a:solidFill>
              </a:rPr>
              <a:t>REFER ANY OTHER SYMPTOMS THAT FIT INTO A </a:t>
            </a:r>
            <a:r>
              <a:rPr lang="en-US" sz="3900" b="1" dirty="0" smtClean="0">
                <a:solidFill>
                  <a:srgbClr val="C00000"/>
                </a:solidFill>
              </a:rPr>
              <a:t>12-72 HOUR DISPOSITION</a:t>
            </a:r>
          </a:p>
          <a:p>
            <a:pPr>
              <a:buNone/>
            </a:pPr>
            <a:endParaRPr lang="en-US" dirty="0" smtClean="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RN Script</a:t>
            </a:r>
            <a:endParaRPr lang="en-US" dirty="0"/>
          </a:p>
        </p:txBody>
      </p:sp>
      <p:sp>
        <p:nvSpPr>
          <p:cNvPr id="3" name="Content Placeholder 2"/>
          <p:cNvSpPr>
            <a:spLocks noGrp="1"/>
          </p:cNvSpPr>
          <p:nvPr>
            <p:ph idx="1"/>
          </p:nvPr>
        </p:nvSpPr>
        <p:spPr/>
        <p:txBody>
          <a:bodyPr/>
          <a:lstStyle/>
          <a:p>
            <a:pPr>
              <a:buNone/>
            </a:pPr>
            <a:r>
              <a:rPr lang="en-US" dirty="0" smtClean="0"/>
              <a:t>	“The Nurse Advice Line currently allows the nurse to refer the patient to a provider telephone clinic.  I will route my triage notes to the provider and you will get a call back within 2 hours.  If you don’t hear from the provider after 2 hours, call back to the Nurse Advice Line.”</a:t>
            </a:r>
          </a:p>
          <a:p>
            <a:pPr>
              <a:buNone/>
            </a:pPr>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RN Nursing Assessment</a:t>
            </a:r>
            <a:endParaRPr lang="en-US" dirty="0"/>
          </a:p>
        </p:txBody>
      </p:sp>
      <p:sp>
        <p:nvSpPr>
          <p:cNvPr id="3" name="Content Placeholder 2"/>
          <p:cNvSpPr>
            <a:spLocks noGrp="1"/>
          </p:cNvSpPr>
          <p:nvPr>
            <p:ph idx="1"/>
          </p:nvPr>
        </p:nvSpPr>
        <p:spPr/>
        <p:txBody>
          <a:bodyPr/>
          <a:lstStyle/>
          <a:p>
            <a:r>
              <a:rPr lang="en-US" dirty="0" smtClean="0"/>
              <a:t>Document RN notes in </a:t>
            </a:r>
            <a:r>
              <a:rPr lang="en-US" b="1" dirty="0" smtClean="0"/>
              <a:t>Nursing Assessment</a:t>
            </a:r>
          </a:p>
          <a:p>
            <a:pPr marL="971550" lvl="1" indent="-514350">
              <a:buFont typeface="+mj-lt"/>
              <a:buAutoNum type="arabicPeriod"/>
            </a:pPr>
            <a:r>
              <a:rPr lang="en-US" dirty="0" smtClean="0"/>
              <a:t>Click on blue </a:t>
            </a:r>
            <a:r>
              <a:rPr lang="en-US" b="1" dirty="0" smtClean="0"/>
              <a:t>HPI</a:t>
            </a:r>
            <a:r>
              <a:rPr lang="en-US" dirty="0" smtClean="0"/>
              <a:t> link</a:t>
            </a:r>
          </a:p>
          <a:p>
            <a:pPr marL="971550" lvl="1" indent="-514350">
              <a:buFont typeface="+mj-lt"/>
              <a:buAutoNum type="arabicPeriod"/>
            </a:pPr>
            <a:r>
              <a:rPr lang="en-US" dirty="0" smtClean="0"/>
              <a:t>Click on </a:t>
            </a:r>
            <a:r>
              <a:rPr lang="en-US" b="1" dirty="0" smtClean="0"/>
              <a:t>*Screening/Risk Assessments </a:t>
            </a:r>
            <a:r>
              <a:rPr lang="en-US" dirty="0" smtClean="0"/>
              <a:t>on left side column</a:t>
            </a:r>
          </a:p>
          <a:p>
            <a:pPr marL="971550" lvl="1" indent="-514350">
              <a:buFont typeface="+mj-lt"/>
              <a:buAutoNum type="arabicPeriod"/>
            </a:pPr>
            <a:r>
              <a:rPr lang="en-US" dirty="0" smtClean="0"/>
              <a:t>Scroll and select </a:t>
            </a:r>
            <a:r>
              <a:rPr lang="en-US" b="1" dirty="0" smtClean="0"/>
              <a:t>Nursing Assessment </a:t>
            </a:r>
            <a:r>
              <a:rPr lang="en-US" dirty="0" smtClean="0"/>
              <a:t>from list</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Implementation Resources Toolkit Contents</a:t>
            </a:r>
            <a:endParaRPr lang="en-US" dirty="0"/>
          </a:p>
        </p:txBody>
      </p:sp>
      <p:sp>
        <p:nvSpPr>
          <p:cNvPr id="3" name="Content Placeholder 2"/>
          <p:cNvSpPr>
            <a:spLocks noGrp="1"/>
          </p:cNvSpPr>
          <p:nvPr>
            <p:ph idx="1"/>
          </p:nvPr>
        </p:nvSpPr>
        <p:spPr/>
        <p:txBody>
          <a:bodyPr/>
          <a:lstStyle/>
          <a:p>
            <a:r>
              <a:rPr lang="en-US" dirty="0" smtClean="0"/>
              <a:t>TAPS Rationale and Framework</a:t>
            </a:r>
          </a:p>
          <a:p>
            <a:endParaRPr lang="en-US" dirty="0" smtClean="0"/>
          </a:p>
          <a:p>
            <a:r>
              <a:rPr lang="en-US" dirty="0" smtClean="0"/>
              <a:t>TAPS Model Overview</a:t>
            </a:r>
          </a:p>
          <a:p>
            <a:endParaRPr lang="en-US" dirty="0" smtClean="0"/>
          </a:p>
          <a:p>
            <a:r>
              <a:rPr lang="en-US" dirty="0" smtClean="0"/>
              <a:t>Implementation</a:t>
            </a:r>
          </a:p>
          <a:p>
            <a:pPr lvl="1"/>
            <a:r>
              <a:rPr lang="en-US" dirty="0" smtClean="0"/>
              <a:t>Training and protocol</a:t>
            </a:r>
          </a:p>
          <a:p>
            <a:pPr lvl="1"/>
            <a:r>
              <a:rPr lang="en-US" dirty="0" smtClean="0"/>
              <a:t>Evaluation and Performance Measurement</a:t>
            </a:r>
            <a:endParaRPr lang="en-US" dirty="0" smtClean="0"/>
          </a:p>
          <a:p>
            <a:endParaRPr lang="en-US" dirty="0" smtClean="0"/>
          </a:p>
          <a:p>
            <a:endParaRPr lang="en-US" dirty="0" smtClean="0"/>
          </a:p>
          <a:p>
            <a:pPr lvl="1"/>
            <a:endParaRPr lang="en-US" dirty="0" smtClean="0"/>
          </a:p>
          <a:p>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RN Nursing Assessment</a:t>
            </a:r>
            <a:endParaRPr lang="en-US" dirty="0"/>
          </a:p>
        </p:txBody>
      </p:sp>
      <p:pic>
        <p:nvPicPr>
          <p:cNvPr id="5" name="Content Placeholder 4"/>
          <p:cNvPicPr>
            <a:picLocks noGrp="1"/>
          </p:cNvPicPr>
          <p:nvPr>
            <p:ph idx="1"/>
          </p:nvPr>
        </p:nvPicPr>
        <p:blipFill>
          <a:blip r:embed="rId2" cstate="print"/>
          <a:srcRect t="20934" r="28380" b="24708"/>
          <a:stretch>
            <a:fillRect/>
          </a:stretch>
        </p:blipFill>
        <p:spPr>
          <a:xfrm>
            <a:off x="152400" y="1600200"/>
            <a:ext cx="8839200" cy="5029200"/>
          </a:xfrm>
          <a:prstGeom prst="rect">
            <a:avLst/>
          </a:prstGeom>
        </p:spPr>
      </p:pic>
      <p:sp>
        <p:nvSpPr>
          <p:cNvPr id="6" name="Rectangle 5"/>
          <p:cNvSpPr/>
          <p:nvPr/>
        </p:nvSpPr>
        <p:spPr>
          <a:xfrm>
            <a:off x="228600" y="3505200"/>
            <a:ext cx="457200" cy="304800"/>
          </a:xfrm>
          <a:prstGeom prst="rect">
            <a:avLst/>
          </a:prstGeom>
          <a:noFill/>
          <a:ln w="508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152400" y="2057400"/>
            <a:ext cx="22098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1. Select “HPI”</a:t>
            </a:r>
            <a:endParaRPr lang="en-US" dirty="0"/>
          </a:p>
        </p:txBody>
      </p:sp>
      <p:sp>
        <p:nvSpPr>
          <p:cNvPr id="8" name="Rectangle 7"/>
          <p:cNvSpPr/>
          <p:nvPr/>
        </p:nvSpPr>
        <p:spPr>
          <a:xfrm>
            <a:off x="3962400" y="3886200"/>
            <a:ext cx="1600200" cy="304800"/>
          </a:xfrm>
          <a:prstGeom prst="rect">
            <a:avLst/>
          </a:prstGeom>
          <a:noFill/>
          <a:ln w="508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Arrow Connector 9"/>
          <p:cNvCxnSpPr/>
          <p:nvPr/>
        </p:nvCxnSpPr>
        <p:spPr>
          <a:xfrm>
            <a:off x="685800" y="3657600"/>
            <a:ext cx="3276600" cy="381000"/>
          </a:xfrm>
          <a:prstGeom prst="straightConnector1">
            <a:avLst/>
          </a:prstGeom>
          <a:ln w="5080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4724400" y="4724400"/>
            <a:ext cx="37338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2. Select </a:t>
            </a:r>
          </a:p>
          <a:p>
            <a:pPr algn="ctr"/>
            <a:r>
              <a:rPr lang="en-US" dirty="0" smtClean="0"/>
              <a:t>Screening/Risk Assessment</a:t>
            </a:r>
            <a:endParaRPr lang="en-US"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RN Nursing Assessment</a:t>
            </a:r>
            <a:endParaRPr lang="en-US" dirty="0"/>
          </a:p>
        </p:txBody>
      </p:sp>
      <p:pic>
        <p:nvPicPr>
          <p:cNvPr id="4" name="Content Placeholder 3"/>
          <p:cNvPicPr>
            <a:picLocks noGrp="1"/>
          </p:cNvPicPr>
          <p:nvPr>
            <p:ph idx="1"/>
          </p:nvPr>
        </p:nvPicPr>
        <p:blipFill>
          <a:blip r:embed="rId2" cstate="print"/>
          <a:srcRect l="29410" t="24228" r="29410" b="24708"/>
          <a:stretch>
            <a:fillRect/>
          </a:stretch>
        </p:blipFill>
        <p:spPr>
          <a:xfrm>
            <a:off x="152400" y="1219200"/>
            <a:ext cx="5105400" cy="4419600"/>
          </a:xfrm>
          <a:prstGeom prst="rect">
            <a:avLst/>
          </a:prstGeom>
        </p:spPr>
      </p:pic>
      <p:pic>
        <p:nvPicPr>
          <p:cNvPr id="5" name="Picture 4"/>
          <p:cNvPicPr/>
          <p:nvPr/>
        </p:nvPicPr>
        <p:blipFill>
          <a:blip r:embed="rId3" cstate="print"/>
          <a:srcRect l="29668" t="27110" r="29667" b="28312"/>
          <a:stretch>
            <a:fillRect/>
          </a:stretch>
        </p:blipFill>
        <p:spPr>
          <a:xfrm>
            <a:off x="3505200" y="2362200"/>
            <a:ext cx="5486400" cy="4343400"/>
          </a:xfrm>
          <a:prstGeom prst="rect">
            <a:avLst/>
          </a:prstGeom>
        </p:spPr>
      </p:pic>
      <p:sp>
        <p:nvSpPr>
          <p:cNvPr id="6" name="Rectangle 5"/>
          <p:cNvSpPr/>
          <p:nvPr/>
        </p:nvSpPr>
        <p:spPr>
          <a:xfrm>
            <a:off x="1828800" y="3200400"/>
            <a:ext cx="1371600" cy="304800"/>
          </a:xfrm>
          <a:prstGeom prst="rect">
            <a:avLst/>
          </a:prstGeom>
          <a:noFill/>
          <a:ln w="508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657600" y="1676400"/>
            <a:ext cx="37338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3. Select </a:t>
            </a:r>
          </a:p>
          <a:p>
            <a:pPr algn="ctr"/>
            <a:r>
              <a:rPr lang="en-US" dirty="0" smtClean="0"/>
              <a:t>Nursing Assessment</a:t>
            </a:r>
            <a:endParaRPr lang="en-US" dirty="0"/>
          </a:p>
        </p:txBody>
      </p:sp>
      <p:sp>
        <p:nvSpPr>
          <p:cNvPr id="8" name="Rectangle 7"/>
          <p:cNvSpPr/>
          <p:nvPr/>
        </p:nvSpPr>
        <p:spPr>
          <a:xfrm>
            <a:off x="152400" y="5562600"/>
            <a:ext cx="32004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4. RNs document notes here</a:t>
            </a:r>
            <a:endParaRPr lang="en-US" dirty="0"/>
          </a:p>
        </p:txBody>
      </p:sp>
      <p:cxnSp>
        <p:nvCxnSpPr>
          <p:cNvPr id="10" name="Straight Arrow Connector 9"/>
          <p:cNvCxnSpPr>
            <a:endCxn id="8" idx="0"/>
          </p:cNvCxnSpPr>
          <p:nvPr/>
        </p:nvCxnSpPr>
        <p:spPr>
          <a:xfrm flipH="1">
            <a:off x="1752600" y="3581400"/>
            <a:ext cx="3962400" cy="1981200"/>
          </a:xfrm>
          <a:prstGeom prst="straightConnector1">
            <a:avLst/>
          </a:prstGeom>
          <a:ln w="5080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RN  Scheduling into ECW</a:t>
            </a:r>
            <a:endParaRPr lang="en-US" dirty="0"/>
          </a:p>
        </p:txBody>
      </p:sp>
      <p:pic>
        <p:nvPicPr>
          <p:cNvPr id="4" name="Content Placeholder 3"/>
          <p:cNvPicPr>
            <a:picLocks noGrp="1"/>
          </p:cNvPicPr>
          <p:nvPr>
            <p:ph idx="1"/>
          </p:nvPr>
        </p:nvPicPr>
        <p:blipFill>
          <a:blip r:embed="rId2" cstate="print"/>
          <a:srcRect t="36785" b="52705"/>
          <a:stretch>
            <a:fillRect/>
          </a:stretch>
        </p:blipFill>
        <p:spPr bwMode="auto">
          <a:xfrm>
            <a:off x="457200" y="2667000"/>
            <a:ext cx="7467600" cy="1066800"/>
          </a:xfrm>
          <a:prstGeom prst="rect">
            <a:avLst/>
          </a:prstGeom>
          <a:noFill/>
          <a:ln w="9525">
            <a:noFill/>
            <a:miter lim="800000"/>
            <a:headEnd/>
            <a:tailEnd/>
          </a:ln>
        </p:spPr>
      </p:pic>
      <p:pic>
        <p:nvPicPr>
          <p:cNvPr id="5" name="Picture 4"/>
          <p:cNvPicPr/>
          <p:nvPr/>
        </p:nvPicPr>
        <p:blipFill>
          <a:blip r:embed="rId3" cstate="print"/>
          <a:srcRect t="7883" b="86398"/>
          <a:stretch>
            <a:fillRect/>
          </a:stretch>
        </p:blipFill>
        <p:spPr bwMode="auto">
          <a:xfrm>
            <a:off x="457200" y="1981200"/>
            <a:ext cx="7467600" cy="533400"/>
          </a:xfrm>
          <a:prstGeom prst="rect">
            <a:avLst/>
          </a:prstGeom>
          <a:noFill/>
          <a:ln w="9525">
            <a:noFill/>
            <a:miter lim="800000"/>
            <a:headEnd/>
            <a:tailEnd/>
          </a:ln>
        </p:spPr>
      </p:pic>
      <p:sp>
        <p:nvSpPr>
          <p:cNvPr id="7" name="Content Placeholder 2"/>
          <p:cNvSpPr txBox="1">
            <a:spLocks/>
          </p:cNvSpPr>
          <p:nvPr/>
        </p:nvSpPr>
        <p:spPr>
          <a:xfrm>
            <a:off x="533400" y="3886200"/>
            <a:ext cx="5029200" cy="2667000"/>
          </a:xfrm>
          <a:prstGeom prst="rect">
            <a:avLst/>
          </a:prstGeom>
        </p:spPr>
        <p:txBody>
          <a:bodyPr vert="horz" lIns="54864" tIns="91440" rtlCol="0">
            <a:normAutofit fontScale="92500" lnSpcReduction="10000"/>
          </a:bodyPr>
          <a:lstStyle/>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pitchFamily="2" charset="2"/>
              <a:buChar char="§"/>
              <a:tabLst/>
              <a:defRPr/>
            </a:pPr>
            <a:r>
              <a:rPr lang="en-US" sz="3200" noProof="0" dirty="0" smtClean="0"/>
              <a:t>Facility: Nurse Advice Line</a:t>
            </a: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pitchFamily="2" charset="2"/>
              <a:buChar char="§"/>
              <a:tabLst/>
              <a:defRPr/>
            </a:pPr>
            <a:r>
              <a:rPr lang="en-US" sz="3200" dirty="0" smtClean="0"/>
              <a:t>Resource: NAL</a:t>
            </a: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pitchFamily="2" charset="2"/>
              <a:buChar char="§"/>
              <a:tabLst/>
              <a:defRPr/>
            </a:pPr>
            <a:r>
              <a:rPr lang="en-US" sz="3200" noProof="0" dirty="0" smtClean="0"/>
              <a:t>Provider: TAPS provider </a:t>
            </a:r>
          </a:p>
          <a:p>
            <a:pPr marL="438912" marR="0" lvl="0" indent="-320040" algn="l" defTabSz="914400" rtl="0" eaLnBrk="1" fontAlgn="auto" latinLnBrk="0" hangingPunct="1">
              <a:lnSpc>
                <a:spcPct val="100000"/>
              </a:lnSpc>
              <a:spcBef>
                <a:spcPts val="0"/>
              </a:spcBef>
              <a:spcAft>
                <a:spcPts val="0"/>
              </a:spcAft>
              <a:buClr>
                <a:schemeClr val="accent1"/>
              </a:buClr>
              <a:buSzPct val="80000"/>
              <a:tabLst/>
              <a:defRPr/>
            </a:pPr>
            <a:endParaRPr lang="en-US" sz="3200" noProof="0" dirty="0" smtClean="0"/>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pitchFamily="2" charset="2"/>
              <a:buChar char="§"/>
              <a:tabLst/>
              <a:defRPr/>
            </a:pPr>
            <a:r>
              <a:rPr lang="en-US" sz="3200" dirty="0" smtClean="0"/>
              <a:t>Visit Type: TV (Tel Visit)</a:t>
            </a: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pitchFamily="2" charset="2"/>
              <a:buChar char="§"/>
              <a:tabLst/>
              <a:defRPr/>
            </a:pPr>
            <a:r>
              <a:rPr lang="en-US" sz="3200" dirty="0" smtClean="0"/>
              <a:t>Visit Status: ARR</a:t>
            </a:r>
            <a:endParaRPr lang="en-US" sz="3200" noProof="0" dirty="0" smtClean="0"/>
          </a:p>
        </p:txBody>
      </p:sp>
      <p:sp>
        <p:nvSpPr>
          <p:cNvPr id="8" name="Content Placeholder 2"/>
          <p:cNvSpPr txBox="1">
            <a:spLocks/>
          </p:cNvSpPr>
          <p:nvPr/>
        </p:nvSpPr>
        <p:spPr>
          <a:xfrm>
            <a:off x="6172200" y="4572000"/>
            <a:ext cx="3352800" cy="2057400"/>
          </a:xfrm>
          <a:prstGeom prst="rect">
            <a:avLst/>
          </a:prstGeom>
        </p:spPr>
        <p:txBody>
          <a:bodyPr vert="horz" lIns="54864" tIns="91440" rtlCol="0">
            <a:normAutofit/>
          </a:bodyPr>
          <a:lstStyle/>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pitchFamily="2" charset="2"/>
              <a:buChar char="§"/>
              <a:tabLst/>
              <a:defRPr/>
            </a:pPr>
            <a:endParaRPr lang="en-US" sz="3200" noProof="0" dirty="0" smtClean="0"/>
          </a:p>
        </p:txBody>
      </p:sp>
      <p:sp>
        <p:nvSpPr>
          <p:cNvPr id="9" name="TextBox 8"/>
          <p:cNvSpPr txBox="1"/>
          <p:nvPr/>
        </p:nvSpPr>
        <p:spPr>
          <a:xfrm>
            <a:off x="5486400" y="5943600"/>
            <a:ext cx="3886200" cy="830997"/>
          </a:xfrm>
          <a:prstGeom prst="rect">
            <a:avLst/>
          </a:prstGeom>
          <a:noFill/>
        </p:spPr>
        <p:txBody>
          <a:bodyPr wrap="square" rtlCol="0">
            <a:spAutoFit/>
          </a:bodyPr>
          <a:lstStyle/>
          <a:p>
            <a:r>
              <a:rPr lang="en-US" sz="2400" dirty="0" smtClean="0"/>
              <a:t>Note: Schedule directly into ECW, not LCR/</a:t>
            </a:r>
            <a:r>
              <a:rPr lang="en-US" sz="2400" dirty="0" err="1" smtClean="0"/>
              <a:t>Invision</a:t>
            </a:r>
            <a:endParaRPr lang="en-US" sz="24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Provider Role</a:t>
            </a:r>
            <a:endParaRPr lang="en-US" dirty="0"/>
          </a:p>
        </p:txBody>
      </p:sp>
      <p:pic>
        <p:nvPicPr>
          <p:cNvPr id="5" name="Content Placeholder 8"/>
          <p:cNvPicPr>
            <a:picLocks/>
          </p:cNvPicPr>
          <p:nvPr/>
        </p:nvPicPr>
        <p:blipFill>
          <a:blip r:embed="rId2" cstate="print"/>
          <a:srcRect l="8083" t="11146" r="13602" b="14925"/>
          <a:stretch>
            <a:fillRect/>
          </a:stretch>
        </p:blipFill>
        <p:spPr bwMode="auto">
          <a:xfrm>
            <a:off x="1828800" y="2209800"/>
            <a:ext cx="5181599" cy="434340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TAPS Provider</a:t>
            </a:r>
            <a:endParaRPr lang="en-US" dirty="0"/>
          </a:p>
        </p:txBody>
      </p:sp>
      <p:sp>
        <p:nvSpPr>
          <p:cNvPr id="3" name="Content Placeholder 2"/>
          <p:cNvSpPr>
            <a:spLocks noGrp="1"/>
          </p:cNvSpPr>
          <p:nvPr>
            <p:ph idx="1"/>
          </p:nvPr>
        </p:nvSpPr>
        <p:spPr/>
        <p:txBody>
          <a:bodyPr>
            <a:normAutofit lnSpcReduction="10000"/>
          </a:bodyPr>
          <a:lstStyle/>
          <a:p>
            <a:r>
              <a:rPr lang="en-US" dirty="0" smtClean="0"/>
              <a:t>Call patient </a:t>
            </a:r>
          </a:p>
          <a:p>
            <a:endParaRPr lang="en-US" dirty="0" smtClean="0"/>
          </a:p>
          <a:p>
            <a:r>
              <a:rPr lang="en-US" dirty="0" smtClean="0"/>
              <a:t>Check-in/check-out patient </a:t>
            </a:r>
          </a:p>
          <a:p>
            <a:endParaRPr lang="en-US" dirty="0" smtClean="0"/>
          </a:p>
          <a:p>
            <a:r>
              <a:rPr lang="en-US" dirty="0" smtClean="0"/>
              <a:t>Merge Nursing Assessment </a:t>
            </a:r>
          </a:p>
          <a:p>
            <a:endParaRPr lang="en-US" dirty="0" smtClean="0"/>
          </a:p>
          <a:p>
            <a:r>
              <a:rPr lang="en-US" dirty="0" smtClean="0"/>
              <a:t>Lock note &amp; </a:t>
            </a:r>
            <a:r>
              <a:rPr lang="en-US" b="1" dirty="0" smtClean="0"/>
              <a:t>send </a:t>
            </a:r>
            <a:r>
              <a:rPr lang="en-US" b="1" dirty="0" smtClean="0"/>
              <a:t>to PCP for co-signing/review</a:t>
            </a:r>
            <a:endParaRPr lang="en-US" b="1" dirty="0" smtClean="0"/>
          </a:p>
          <a:p>
            <a:endParaRPr lang="en-US" b="1" dirty="0" smtClean="0"/>
          </a:p>
          <a:p>
            <a:pPr>
              <a:buNone/>
            </a:pPr>
            <a:r>
              <a:rPr lang="en-US" dirty="0" smtClean="0">
                <a:solidFill>
                  <a:schemeClr val="accent1">
                    <a:lumMod val="75000"/>
                  </a:schemeClr>
                </a:solidFill>
              </a:rPr>
              <a:t>	</a:t>
            </a:r>
          </a:p>
          <a:p>
            <a:endParaRPr lang="en-US" b="1" dirty="0" smtClean="0"/>
          </a:p>
          <a:p>
            <a:pPr>
              <a:buNone/>
            </a:pPr>
            <a:endParaRPr lang="en-US" dirty="0" smtClean="0"/>
          </a:p>
          <a:p>
            <a:pPr>
              <a:buNone/>
            </a:pPr>
            <a:endParaRPr lang="en-US" dirty="0" smtClean="0"/>
          </a:p>
        </p:txBody>
      </p:sp>
      <p:pic>
        <p:nvPicPr>
          <p:cNvPr id="4" name="Picture 3" descr="person_with_computer.jpg"/>
          <p:cNvPicPr>
            <a:picLocks noChangeAspect="1"/>
          </p:cNvPicPr>
          <p:nvPr/>
        </p:nvPicPr>
        <p:blipFill>
          <a:blip r:embed="rId2" cstate="print"/>
          <a:stretch>
            <a:fillRect/>
          </a:stretch>
        </p:blipFill>
        <p:spPr>
          <a:xfrm>
            <a:off x="5819775" y="3943350"/>
            <a:ext cx="3324225" cy="2914650"/>
          </a:xfrm>
          <a:prstGeom prst="rect">
            <a:avLst/>
          </a:prstGeo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Merge Nursing Assessment</a:t>
            </a:r>
            <a:endParaRPr lang="en-US" dirty="0"/>
          </a:p>
        </p:txBody>
      </p:sp>
      <p:pic>
        <p:nvPicPr>
          <p:cNvPr id="4" name="Content Placeholder 3"/>
          <p:cNvPicPr>
            <a:picLocks noGrp="1"/>
          </p:cNvPicPr>
          <p:nvPr>
            <p:ph idx="1"/>
          </p:nvPr>
        </p:nvPicPr>
        <p:blipFill>
          <a:blip r:embed="rId3" cstate="print"/>
          <a:srcRect t="36239" r="53672" b="27522"/>
          <a:stretch>
            <a:fillRect/>
          </a:stretch>
        </p:blipFill>
        <p:spPr>
          <a:xfrm>
            <a:off x="152400" y="1600200"/>
            <a:ext cx="5638800" cy="3048000"/>
          </a:xfrm>
          <a:prstGeom prst="rect">
            <a:avLst/>
          </a:prstGeom>
        </p:spPr>
      </p:pic>
      <p:pic>
        <p:nvPicPr>
          <p:cNvPr id="5" name="Picture 4"/>
          <p:cNvPicPr/>
          <p:nvPr/>
        </p:nvPicPr>
        <p:blipFill>
          <a:blip r:embed="rId4" cstate="print"/>
          <a:srcRect t="6939" r="64646" b="50612"/>
          <a:stretch>
            <a:fillRect/>
          </a:stretch>
        </p:blipFill>
        <p:spPr>
          <a:xfrm>
            <a:off x="4876800" y="1600200"/>
            <a:ext cx="3962400" cy="3352800"/>
          </a:xfrm>
          <a:prstGeom prst="rect">
            <a:avLst/>
          </a:prstGeom>
        </p:spPr>
      </p:pic>
      <p:sp>
        <p:nvSpPr>
          <p:cNvPr id="6" name="Rectangle 5"/>
          <p:cNvSpPr/>
          <p:nvPr/>
        </p:nvSpPr>
        <p:spPr>
          <a:xfrm>
            <a:off x="609600" y="2057400"/>
            <a:ext cx="304800" cy="228600"/>
          </a:xfrm>
          <a:prstGeom prst="rect">
            <a:avLst/>
          </a:prstGeom>
          <a:noFill/>
          <a:ln w="508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2590800" y="3962400"/>
            <a:ext cx="762000" cy="228600"/>
          </a:xfrm>
          <a:prstGeom prst="rect">
            <a:avLst/>
          </a:prstGeom>
          <a:noFill/>
          <a:ln w="508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4876800" y="4343400"/>
            <a:ext cx="3886200" cy="457200"/>
          </a:xfrm>
          <a:prstGeom prst="rect">
            <a:avLst/>
          </a:prstGeom>
          <a:noFill/>
          <a:ln w="508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38200" y="3276600"/>
            <a:ext cx="304800" cy="228600"/>
          </a:xfrm>
          <a:prstGeom prst="rect">
            <a:avLst/>
          </a:prstGeom>
          <a:noFill/>
          <a:ln w="508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304800" y="4876800"/>
            <a:ext cx="8534400" cy="1938992"/>
          </a:xfrm>
          <a:prstGeom prst="rect">
            <a:avLst/>
          </a:prstGeom>
          <a:noFill/>
        </p:spPr>
        <p:txBody>
          <a:bodyPr wrap="square" rtlCol="0">
            <a:spAutoFit/>
          </a:bodyPr>
          <a:lstStyle/>
          <a:p>
            <a:pPr marL="342900" indent="-342900">
              <a:buAutoNum type="arabicPeriod"/>
            </a:pPr>
            <a:r>
              <a:rPr lang="en-US" sz="2000" dirty="0" smtClean="0"/>
              <a:t>Click on yellow carrot</a:t>
            </a:r>
          </a:p>
          <a:p>
            <a:pPr marL="342900" indent="-342900">
              <a:buAutoNum type="arabicPeriod"/>
            </a:pPr>
            <a:r>
              <a:rPr lang="en-US" sz="2000" dirty="0" smtClean="0"/>
              <a:t>Check All Providers box</a:t>
            </a:r>
          </a:p>
          <a:p>
            <a:pPr marL="342900" indent="-342900">
              <a:buAutoNum type="arabicPeriod"/>
            </a:pPr>
            <a:r>
              <a:rPr lang="en-US" sz="2000" dirty="0" smtClean="0"/>
              <a:t>Check *Screening/Risk Assessment box </a:t>
            </a:r>
          </a:p>
          <a:p>
            <a:pPr marL="342900" indent="-342900">
              <a:buAutoNum type="arabicPeriod"/>
            </a:pPr>
            <a:r>
              <a:rPr lang="en-US" sz="2000" dirty="0" smtClean="0"/>
              <a:t>Click Merge</a:t>
            </a:r>
          </a:p>
          <a:p>
            <a:pPr marL="342900" indent="-342900">
              <a:buAutoNum type="arabicPeriod"/>
            </a:pPr>
            <a:endParaRPr lang="en-US" sz="2000" dirty="0" smtClean="0"/>
          </a:p>
          <a:p>
            <a:pPr marL="342900" indent="-342900"/>
            <a:r>
              <a:rPr lang="en-US" sz="2000" dirty="0" smtClean="0"/>
              <a:t>REMEMBER TO CHECK – OUT PATIENT AFTER VISIT</a:t>
            </a:r>
            <a:endParaRPr lang="en-US" sz="2000" dirty="0"/>
          </a:p>
        </p:txBody>
      </p:sp>
      <p:cxnSp>
        <p:nvCxnSpPr>
          <p:cNvPr id="13" name="Straight Arrow Connector 12"/>
          <p:cNvCxnSpPr>
            <a:stCxn id="6" idx="3"/>
            <a:endCxn id="20" idx="1"/>
          </p:cNvCxnSpPr>
          <p:nvPr/>
        </p:nvCxnSpPr>
        <p:spPr>
          <a:xfrm>
            <a:off x="914400" y="2171700"/>
            <a:ext cx="1828800" cy="152400"/>
          </a:xfrm>
          <a:prstGeom prst="straightConnector1">
            <a:avLst/>
          </a:prstGeom>
          <a:ln w="47625"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9" idx="3"/>
            <a:endCxn id="7" idx="1"/>
          </p:cNvCxnSpPr>
          <p:nvPr/>
        </p:nvCxnSpPr>
        <p:spPr>
          <a:xfrm>
            <a:off x="1143000" y="3390900"/>
            <a:ext cx="1447800" cy="685800"/>
          </a:xfrm>
          <a:prstGeom prst="straightConnector1">
            <a:avLst/>
          </a:prstGeom>
          <a:ln w="5080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a:stCxn id="7" idx="3"/>
            <a:endCxn id="8" idx="1"/>
          </p:cNvCxnSpPr>
          <p:nvPr/>
        </p:nvCxnSpPr>
        <p:spPr>
          <a:xfrm>
            <a:off x="3352800" y="4076700"/>
            <a:ext cx="1524000" cy="495300"/>
          </a:xfrm>
          <a:prstGeom prst="straightConnector1">
            <a:avLst/>
          </a:prstGeom>
          <a:ln w="50800"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2743200" y="2209800"/>
            <a:ext cx="304800" cy="228600"/>
          </a:xfrm>
          <a:prstGeom prst="rect">
            <a:avLst/>
          </a:prstGeom>
          <a:noFill/>
          <a:ln w="508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2" name="Straight Arrow Connector 21"/>
          <p:cNvCxnSpPr>
            <a:endCxn id="9" idx="0"/>
          </p:cNvCxnSpPr>
          <p:nvPr/>
        </p:nvCxnSpPr>
        <p:spPr>
          <a:xfrm flipH="1">
            <a:off x="990600" y="2438400"/>
            <a:ext cx="1905000" cy="838200"/>
          </a:xfrm>
          <a:prstGeom prst="straightConnector1">
            <a:avLst/>
          </a:prstGeom>
          <a:ln w="47625" cmpd="sng">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5448"/>
            <a:ext cx="8686800" cy="1252728"/>
          </a:xfrm>
        </p:spPr>
        <p:txBody>
          <a:bodyPr>
            <a:normAutofit fontScale="90000"/>
          </a:bodyPr>
          <a:lstStyle/>
          <a:p>
            <a:r>
              <a:rPr lang="en-US" dirty="0" smtClean="0"/>
              <a:t>Patients needing Lab Orders/X-Rays</a:t>
            </a:r>
            <a:endParaRPr lang="en-US" dirty="0"/>
          </a:p>
        </p:txBody>
      </p:sp>
      <p:sp>
        <p:nvSpPr>
          <p:cNvPr id="3" name="Content Placeholder 2"/>
          <p:cNvSpPr>
            <a:spLocks noGrp="1"/>
          </p:cNvSpPr>
          <p:nvPr>
            <p:ph idx="1"/>
          </p:nvPr>
        </p:nvSpPr>
        <p:spPr/>
        <p:txBody>
          <a:bodyPr/>
          <a:lstStyle/>
          <a:p>
            <a:r>
              <a:rPr lang="en-US" dirty="0" smtClean="0"/>
              <a:t>Patient referred to their medical home to get the test drawn</a:t>
            </a:r>
          </a:p>
          <a:p>
            <a:pPr>
              <a:buNone/>
            </a:pPr>
            <a:endParaRPr lang="en-US" dirty="0" smtClean="0"/>
          </a:p>
          <a:p>
            <a:r>
              <a:rPr lang="en-US" dirty="0" smtClean="0"/>
              <a:t>The TAPS provider forwards a Telephone Encounter to the triage RN at the medical home to notify them that the patient will be dropping in</a:t>
            </a:r>
          </a:p>
          <a:p>
            <a:pPr>
              <a:buNone/>
            </a:pPr>
            <a:endParaRPr lang="en-US" dirty="0" smtClean="0"/>
          </a:p>
          <a:p>
            <a:r>
              <a:rPr lang="en-US" dirty="0" smtClean="0"/>
              <a:t>X-ray requests are faxed directly to Radiology</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Check-in/Check-out</a:t>
            </a:r>
            <a:endParaRPr lang="en-US" dirty="0"/>
          </a:p>
        </p:txBody>
      </p:sp>
      <p:pic>
        <p:nvPicPr>
          <p:cNvPr id="14" name="Picture 13"/>
          <p:cNvPicPr/>
          <p:nvPr/>
        </p:nvPicPr>
        <p:blipFill>
          <a:blip r:embed="rId3" cstate="print"/>
          <a:srcRect l="36666" t="30445" r="36667" b="30444"/>
          <a:stretch>
            <a:fillRect/>
          </a:stretch>
        </p:blipFill>
        <p:spPr>
          <a:xfrm>
            <a:off x="304800" y="2743200"/>
            <a:ext cx="3886200" cy="3733800"/>
          </a:xfrm>
          <a:prstGeom prst="rect">
            <a:avLst/>
          </a:prstGeom>
        </p:spPr>
      </p:pic>
      <p:pic>
        <p:nvPicPr>
          <p:cNvPr id="15" name="Picture 14"/>
          <p:cNvPicPr/>
          <p:nvPr/>
        </p:nvPicPr>
        <p:blipFill>
          <a:blip r:embed="rId4" cstate="print"/>
          <a:srcRect l="38889" t="37556" r="44910" b="37555"/>
          <a:stretch>
            <a:fillRect/>
          </a:stretch>
        </p:blipFill>
        <p:spPr>
          <a:xfrm>
            <a:off x="2057400" y="2438400"/>
            <a:ext cx="2514600" cy="2514600"/>
          </a:xfrm>
          <a:prstGeom prst="rect">
            <a:avLst/>
          </a:prstGeom>
        </p:spPr>
      </p:pic>
      <p:pic>
        <p:nvPicPr>
          <p:cNvPr id="10" name="Picture 9"/>
          <p:cNvPicPr/>
          <p:nvPr/>
        </p:nvPicPr>
        <p:blipFill>
          <a:blip r:embed="rId5" cstate="print"/>
          <a:srcRect l="72302" t="16275" r="14097" b="71000"/>
          <a:stretch>
            <a:fillRect/>
          </a:stretch>
        </p:blipFill>
        <p:spPr>
          <a:xfrm>
            <a:off x="152400" y="2514600"/>
            <a:ext cx="1905000" cy="1143000"/>
          </a:xfrm>
          <a:prstGeom prst="rect">
            <a:avLst/>
          </a:prstGeom>
        </p:spPr>
      </p:pic>
      <p:sp>
        <p:nvSpPr>
          <p:cNvPr id="16" name="TextBox 15"/>
          <p:cNvSpPr txBox="1"/>
          <p:nvPr/>
        </p:nvSpPr>
        <p:spPr>
          <a:xfrm>
            <a:off x="152400" y="1676400"/>
            <a:ext cx="3962400" cy="646331"/>
          </a:xfrm>
          <a:prstGeom prst="rect">
            <a:avLst/>
          </a:prstGeom>
          <a:noFill/>
        </p:spPr>
        <p:txBody>
          <a:bodyPr wrap="square" rtlCol="0">
            <a:spAutoFit/>
          </a:bodyPr>
          <a:lstStyle/>
          <a:p>
            <a:r>
              <a:rPr lang="en-US" sz="3600" dirty="0" smtClean="0"/>
              <a:t>Check – in patient</a:t>
            </a:r>
            <a:endParaRPr lang="en-US" sz="3600" dirty="0"/>
          </a:p>
        </p:txBody>
      </p:sp>
      <p:sp>
        <p:nvSpPr>
          <p:cNvPr id="17" name="Rectangle 16"/>
          <p:cNvSpPr/>
          <p:nvPr/>
        </p:nvSpPr>
        <p:spPr>
          <a:xfrm>
            <a:off x="304800" y="4419600"/>
            <a:ext cx="1143000" cy="381000"/>
          </a:xfrm>
          <a:prstGeom prst="rect">
            <a:avLst/>
          </a:prstGeom>
          <a:noFill/>
          <a:ln w="508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2286000" y="3962400"/>
            <a:ext cx="2133600" cy="228600"/>
          </a:xfrm>
          <a:prstGeom prst="rect">
            <a:avLst/>
          </a:prstGeom>
          <a:noFill/>
          <a:ln w="508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228600" y="2819400"/>
            <a:ext cx="685800" cy="228600"/>
          </a:xfrm>
          <a:prstGeom prst="rect">
            <a:avLst/>
          </a:prstGeom>
          <a:noFill/>
          <a:ln w="508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457200" y="5181600"/>
            <a:ext cx="3200400" cy="1143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Visit status should change to “CHK”</a:t>
            </a:r>
            <a:endParaRPr lang="en-US" dirty="0"/>
          </a:p>
        </p:txBody>
      </p:sp>
      <p:sp>
        <p:nvSpPr>
          <p:cNvPr id="21" name="TextBox 20"/>
          <p:cNvSpPr txBox="1"/>
          <p:nvPr/>
        </p:nvSpPr>
        <p:spPr>
          <a:xfrm>
            <a:off x="5029200" y="1676400"/>
            <a:ext cx="3962400" cy="646331"/>
          </a:xfrm>
          <a:prstGeom prst="rect">
            <a:avLst/>
          </a:prstGeom>
          <a:noFill/>
        </p:spPr>
        <p:txBody>
          <a:bodyPr wrap="square" rtlCol="0">
            <a:spAutoFit/>
          </a:bodyPr>
          <a:lstStyle/>
          <a:p>
            <a:r>
              <a:rPr lang="en-US" sz="3600" dirty="0" smtClean="0"/>
              <a:t>Check – out patient</a:t>
            </a:r>
            <a:endParaRPr lang="en-US" sz="3600" dirty="0"/>
          </a:p>
        </p:txBody>
      </p:sp>
      <p:pic>
        <p:nvPicPr>
          <p:cNvPr id="22" name="Picture 21"/>
          <p:cNvPicPr/>
          <p:nvPr/>
        </p:nvPicPr>
        <p:blipFill>
          <a:blip r:embed="rId3" cstate="print"/>
          <a:srcRect l="36666" t="30445" r="36667" b="30444"/>
          <a:stretch>
            <a:fillRect/>
          </a:stretch>
        </p:blipFill>
        <p:spPr>
          <a:xfrm>
            <a:off x="5029200" y="2438400"/>
            <a:ext cx="3886200" cy="3733800"/>
          </a:xfrm>
          <a:prstGeom prst="rect">
            <a:avLst/>
          </a:prstGeom>
        </p:spPr>
      </p:pic>
      <p:sp>
        <p:nvSpPr>
          <p:cNvPr id="23" name="Rectangle 22"/>
          <p:cNvSpPr/>
          <p:nvPr/>
        </p:nvSpPr>
        <p:spPr>
          <a:xfrm>
            <a:off x="5029200" y="5105400"/>
            <a:ext cx="1143000" cy="381000"/>
          </a:xfrm>
          <a:prstGeom prst="rect">
            <a:avLst/>
          </a:prstGeom>
          <a:noFill/>
          <a:ln w="508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1-Lock Notes </a:t>
            </a:r>
            <a:endParaRPr lang="en-US" sz="3600" dirty="0"/>
          </a:p>
        </p:txBody>
      </p:sp>
      <p:graphicFrame>
        <p:nvGraphicFramePr>
          <p:cNvPr id="5" name="Object 4"/>
          <p:cNvGraphicFramePr>
            <a:graphicFrameLocks noChangeAspect="1"/>
          </p:cNvGraphicFramePr>
          <p:nvPr/>
        </p:nvGraphicFramePr>
        <p:xfrm>
          <a:off x="3714750" y="2571750"/>
          <a:ext cx="1714500" cy="1714500"/>
        </p:xfrm>
        <a:graphic>
          <a:graphicData uri="http://schemas.openxmlformats.org/presentationml/2006/ole">
            <p:oleObj spid="_x0000_s1026" name="Bitmap Image" r:id="rId3" imgW="1714739" imgH="1714739" progId="PBrush">
              <p:embed/>
            </p:oleObj>
          </a:graphicData>
        </a:graphic>
      </p:graphicFrame>
      <p:pic>
        <p:nvPicPr>
          <p:cNvPr id="20" name="Content Placeholder 19"/>
          <p:cNvPicPr>
            <a:picLocks noGrp="1"/>
          </p:cNvPicPr>
          <p:nvPr>
            <p:ph idx="1"/>
          </p:nvPr>
        </p:nvPicPr>
        <p:blipFill>
          <a:blip r:embed="rId4" cstate="print"/>
          <a:srcRect t="21111" r="25416"/>
          <a:stretch>
            <a:fillRect/>
          </a:stretch>
        </p:blipFill>
        <p:spPr>
          <a:xfrm>
            <a:off x="457200" y="1905000"/>
            <a:ext cx="7924800" cy="4724400"/>
          </a:xfrm>
          <a:prstGeom prst="rect">
            <a:avLst/>
          </a:prstGeom>
        </p:spPr>
      </p:pic>
      <p:sp>
        <p:nvSpPr>
          <p:cNvPr id="21" name="Oval 20"/>
          <p:cNvSpPr/>
          <p:nvPr/>
        </p:nvSpPr>
        <p:spPr>
          <a:xfrm>
            <a:off x="1981200" y="6096000"/>
            <a:ext cx="457200" cy="381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Bent Arrow 21"/>
          <p:cNvSpPr/>
          <p:nvPr/>
        </p:nvSpPr>
        <p:spPr>
          <a:xfrm>
            <a:off x="2209800" y="5791200"/>
            <a:ext cx="838200" cy="152400"/>
          </a:xfrm>
          <a:prstGeom prst="ben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Rectangle 22"/>
          <p:cNvSpPr/>
          <p:nvPr/>
        </p:nvSpPr>
        <p:spPr>
          <a:xfrm>
            <a:off x="3276600" y="5486400"/>
            <a:ext cx="2209800" cy="5334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smtClean="0">
              <a:solidFill>
                <a:schemeClr val="tx1"/>
              </a:solidFill>
            </a:endParaRPr>
          </a:p>
          <a:p>
            <a:r>
              <a:rPr lang="en-US" sz="1600" dirty="0" smtClean="0">
                <a:solidFill>
                  <a:schemeClr val="tx1"/>
                </a:solidFill>
              </a:rPr>
              <a:t>Click on the “the “Lock” button</a:t>
            </a:r>
          </a:p>
          <a:p>
            <a:pPr algn="ctr"/>
            <a:endParaRPr lang="en-US" dirty="0">
              <a:solidFill>
                <a:schemeClr val="tx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534400" cy="1103376"/>
          </a:xfrm>
        </p:spPr>
        <p:txBody>
          <a:bodyPr>
            <a:normAutofit fontScale="90000"/>
          </a:bodyPr>
          <a:lstStyle/>
          <a:p>
            <a:r>
              <a:rPr lang="en-US" sz="2700" dirty="0" smtClean="0"/>
              <a:t/>
            </a:r>
            <a:br>
              <a:rPr lang="en-US" sz="2700" dirty="0" smtClean="0"/>
            </a:br>
            <a:r>
              <a:rPr lang="en-US" sz="2700" dirty="0" smtClean="0"/>
              <a:t>Select the name of the provider you want to review/cosign the note</a:t>
            </a:r>
            <a:r>
              <a:rPr lang="en-US" dirty="0" smtClean="0"/>
              <a:t/>
            </a:r>
            <a:br>
              <a:rPr lang="en-US" dirty="0" smtClean="0"/>
            </a:br>
            <a:endParaRPr lang="en-US" dirty="0"/>
          </a:p>
        </p:txBody>
      </p:sp>
      <p:pic>
        <p:nvPicPr>
          <p:cNvPr id="4" name="Content Placeholder 3"/>
          <p:cNvPicPr>
            <a:picLocks noGrp="1"/>
          </p:cNvPicPr>
          <p:nvPr>
            <p:ph idx="1"/>
          </p:nvPr>
        </p:nvPicPr>
        <p:blipFill>
          <a:blip r:embed="rId2" cstate="print"/>
          <a:srcRect l="17500" t="31111" r="20139" b="2667"/>
          <a:stretch>
            <a:fillRect/>
          </a:stretch>
        </p:blipFill>
        <p:spPr>
          <a:xfrm>
            <a:off x="1086990" y="1774825"/>
            <a:ext cx="6970020" cy="4625975"/>
          </a:xfrm>
          <a:prstGeom prst="rect">
            <a:avLst/>
          </a:prstGeom>
        </p:spPr>
      </p:pic>
      <p:sp>
        <p:nvSpPr>
          <p:cNvPr id="5" name="Oval 4"/>
          <p:cNvSpPr/>
          <p:nvPr/>
        </p:nvSpPr>
        <p:spPr>
          <a:xfrm>
            <a:off x="1981200" y="2514600"/>
            <a:ext cx="914400" cy="4572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276600" y="2590800"/>
            <a:ext cx="838200" cy="381000"/>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048000" y="4572000"/>
            <a:ext cx="1676400" cy="523220"/>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r>
              <a:rPr lang="en-US" sz="1400" dirty="0" smtClean="0"/>
              <a:t>Select the name of the provider</a:t>
            </a:r>
            <a:endParaRPr lang="en-US" sz="1400" dirty="0"/>
          </a:p>
        </p:txBody>
      </p:sp>
      <p:sp>
        <p:nvSpPr>
          <p:cNvPr id="11" name="Down Arrow 10"/>
          <p:cNvSpPr/>
          <p:nvPr/>
        </p:nvSpPr>
        <p:spPr>
          <a:xfrm>
            <a:off x="3429000" y="3124200"/>
            <a:ext cx="76200" cy="1295400"/>
          </a:xfrm>
          <a:prstGeom prst="downArrow">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p:cNvSpPr txBox="1"/>
          <p:nvPr/>
        </p:nvSpPr>
        <p:spPr>
          <a:xfrm>
            <a:off x="0" y="2590800"/>
            <a:ext cx="1600200" cy="523220"/>
          </a:xfrm>
          <a:prstGeom prst="rect">
            <a:avLst/>
          </a:prstGeom>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US" sz="1400" dirty="0" smtClean="0"/>
              <a:t>Check  the review or cosign box</a:t>
            </a:r>
            <a:endParaRPr lang="en-US" sz="1400" dirty="0"/>
          </a:p>
        </p:txBody>
      </p:sp>
      <p:sp>
        <p:nvSpPr>
          <p:cNvPr id="15" name="Left Arrow 14"/>
          <p:cNvSpPr/>
          <p:nvPr/>
        </p:nvSpPr>
        <p:spPr>
          <a:xfrm>
            <a:off x="1676400" y="2819400"/>
            <a:ext cx="304800" cy="45719"/>
          </a:xfrm>
          <a:prstGeom prst="leftArrow">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TAPS?</a:t>
            </a:r>
            <a:endParaRPr lang="en-US" dirty="0"/>
          </a:p>
        </p:txBody>
      </p:sp>
      <p:sp>
        <p:nvSpPr>
          <p:cNvPr id="3" name="Content Placeholder 2"/>
          <p:cNvSpPr>
            <a:spLocks noGrp="1"/>
          </p:cNvSpPr>
          <p:nvPr>
            <p:ph idx="1"/>
          </p:nvPr>
        </p:nvSpPr>
        <p:spPr>
          <a:xfrm>
            <a:off x="457200" y="1371600"/>
            <a:ext cx="8229600" cy="5029200"/>
          </a:xfrm>
        </p:spPr>
        <p:txBody>
          <a:bodyPr>
            <a:normAutofit lnSpcReduction="10000"/>
          </a:bodyPr>
          <a:lstStyle/>
          <a:p>
            <a:endParaRPr lang="en-US" dirty="0" smtClean="0"/>
          </a:p>
          <a:p>
            <a:r>
              <a:rPr lang="en-US" dirty="0" smtClean="0"/>
              <a:t>Timely Access to Patient Services </a:t>
            </a:r>
          </a:p>
          <a:p>
            <a:pPr>
              <a:buNone/>
            </a:pPr>
            <a:endParaRPr lang="en-US" dirty="0" smtClean="0"/>
          </a:p>
          <a:p>
            <a:r>
              <a:rPr lang="en-US" dirty="0" smtClean="0"/>
              <a:t>Current </a:t>
            </a:r>
            <a:r>
              <a:rPr lang="en-US" dirty="0" smtClean="0"/>
              <a:t>appointment options </a:t>
            </a:r>
            <a:r>
              <a:rPr lang="en-US" dirty="0" smtClean="0"/>
              <a:t>for patients who call the Nurse Advise Line:</a:t>
            </a:r>
          </a:p>
          <a:p>
            <a:pPr lvl="1">
              <a:buNone/>
            </a:pPr>
            <a:r>
              <a:rPr lang="en-US" dirty="0" smtClean="0"/>
              <a:t>1) Try to schedule a clinic visit</a:t>
            </a:r>
          </a:p>
          <a:p>
            <a:pPr lvl="1">
              <a:buNone/>
            </a:pPr>
            <a:r>
              <a:rPr lang="en-US" dirty="0" smtClean="0"/>
              <a:t>2) Refer to urgent care</a:t>
            </a:r>
          </a:p>
          <a:p>
            <a:pPr lvl="1">
              <a:buNone/>
            </a:pPr>
            <a:r>
              <a:rPr lang="en-US" dirty="0" smtClean="0"/>
              <a:t>3) Refer to emergency room</a:t>
            </a:r>
          </a:p>
          <a:p>
            <a:pPr lvl="1"/>
            <a:endParaRPr lang="en-US" dirty="0" smtClean="0"/>
          </a:p>
          <a:p>
            <a:pPr>
              <a:buNone/>
            </a:pPr>
            <a:r>
              <a:rPr lang="en-US" dirty="0" smtClean="0">
                <a:solidFill>
                  <a:schemeClr val="accent1">
                    <a:lumMod val="75000"/>
                  </a:schemeClr>
                </a:solidFill>
              </a:rPr>
              <a:t>NEW OPTION: TELEPHONE VISITS</a:t>
            </a:r>
          </a:p>
          <a:p>
            <a:pPr>
              <a:buNone/>
            </a:pPr>
            <a:endParaRPr lang="en-US" dirty="0" smtClean="0"/>
          </a:p>
          <a:p>
            <a:pPr>
              <a:buNone/>
            </a:pPr>
            <a:endParaRPr lang="en-US" dirty="0" smtClean="0"/>
          </a:p>
        </p:txBody>
      </p:sp>
      <p:pic>
        <p:nvPicPr>
          <p:cNvPr id="4" name="Picture 6" descr="http://www.cio.com/images/content/articles/body/2012/09/mobile-healthcare.jpg"/>
          <p:cNvPicPr>
            <a:picLocks noChangeAspect="1" noChangeArrowheads="1"/>
          </p:cNvPicPr>
          <p:nvPr/>
        </p:nvPicPr>
        <p:blipFill>
          <a:blip r:embed="rId3" cstate="print"/>
          <a:srcRect/>
          <a:stretch>
            <a:fillRect/>
          </a:stretch>
        </p:blipFill>
        <p:spPr bwMode="auto">
          <a:xfrm>
            <a:off x="6781800" y="3886200"/>
            <a:ext cx="2228850" cy="2762251"/>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smtClean="0"/>
              <a:t>Evaluation and Performance Measurement</a:t>
            </a:r>
            <a:endParaRPr lang="en-US" dirty="0"/>
          </a:p>
        </p:txBody>
      </p:sp>
      <p:sp>
        <p:nvSpPr>
          <p:cNvPr id="5" name="Subtitle 4"/>
          <p:cNvSpPr>
            <a:spLocks noGrp="1"/>
          </p:cNvSpPr>
          <p:nvPr>
            <p:ph type="subTitle" idx="1"/>
          </p:nvPr>
        </p:nvSpPr>
        <p:spPr/>
        <p:txBody>
          <a:bodyPr/>
          <a:lstStyle/>
          <a:p>
            <a:endParaRPr lang="en-US"/>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Our Toolkit includes:</a:t>
            </a:r>
            <a:br>
              <a:rPr lang="en-US" dirty="0" smtClean="0"/>
            </a:br>
            <a:endParaRPr lang="en-US" dirty="0"/>
          </a:p>
        </p:txBody>
      </p:sp>
      <p:sp>
        <p:nvSpPr>
          <p:cNvPr id="3" name="Content Placeholder 2"/>
          <p:cNvSpPr>
            <a:spLocks noGrp="1"/>
          </p:cNvSpPr>
          <p:nvPr>
            <p:ph idx="1"/>
          </p:nvPr>
        </p:nvSpPr>
        <p:spPr>
          <a:xfrm>
            <a:off x="381000" y="1775191"/>
            <a:ext cx="8305800" cy="4701809"/>
          </a:xfrm>
        </p:spPr>
        <p:txBody>
          <a:bodyPr>
            <a:normAutofit fontScale="92500" lnSpcReduction="10000"/>
          </a:bodyPr>
          <a:lstStyle/>
          <a:p>
            <a:pPr>
              <a:buNone/>
            </a:pPr>
            <a:endParaRPr lang="en-US" dirty="0" smtClean="0"/>
          </a:p>
          <a:p>
            <a:r>
              <a:rPr lang="en-US" dirty="0" smtClean="0"/>
              <a:t>Improvement </a:t>
            </a:r>
            <a:r>
              <a:rPr lang="en-US" dirty="0" smtClean="0"/>
              <a:t>measurement</a:t>
            </a:r>
          </a:p>
          <a:p>
            <a:r>
              <a:rPr lang="en-US" dirty="0" smtClean="0"/>
              <a:t>TAPS Provider Template</a:t>
            </a:r>
          </a:p>
          <a:p>
            <a:r>
              <a:rPr lang="en-US" dirty="0" smtClean="0"/>
              <a:t>Script </a:t>
            </a:r>
          </a:p>
          <a:p>
            <a:pPr lvl="1"/>
            <a:r>
              <a:rPr lang="en-US" dirty="0" smtClean="0"/>
              <a:t>Patient Survey</a:t>
            </a:r>
          </a:p>
          <a:p>
            <a:pPr lvl="1"/>
            <a:r>
              <a:rPr lang="en-US" dirty="0" smtClean="0"/>
              <a:t>Triage Nurse</a:t>
            </a:r>
          </a:p>
          <a:p>
            <a:r>
              <a:rPr lang="en-US" dirty="0" smtClean="0"/>
              <a:t>Surveys </a:t>
            </a:r>
          </a:p>
          <a:p>
            <a:pPr lvl="1"/>
            <a:r>
              <a:rPr lang="en-US" dirty="0" smtClean="0"/>
              <a:t>Patient </a:t>
            </a:r>
          </a:p>
          <a:p>
            <a:pPr lvl="1"/>
            <a:r>
              <a:rPr lang="en-US" dirty="0" smtClean="0"/>
              <a:t>TAPS Provider</a:t>
            </a:r>
          </a:p>
          <a:p>
            <a:r>
              <a:rPr lang="en-US" dirty="0" smtClean="0"/>
              <a:t>Implementation Budget</a:t>
            </a:r>
          </a:p>
          <a:p>
            <a:pPr>
              <a:buNone/>
            </a:pPr>
            <a:endParaRPr lang="en-US" dirty="0" smtClean="0"/>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Improvement Measurement</a:t>
            </a:r>
            <a:endParaRPr lang="en-US" dirty="0"/>
          </a:p>
        </p:txBody>
      </p:sp>
      <p:graphicFrame>
        <p:nvGraphicFramePr>
          <p:cNvPr id="6" name="Content Placeholder 5"/>
          <p:cNvGraphicFramePr>
            <a:graphicFrameLocks noGrp="1"/>
          </p:cNvGraphicFramePr>
          <p:nvPr>
            <p:ph idx="1"/>
          </p:nvPr>
        </p:nvGraphicFramePr>
        <p:xfrm>
          <a:off x="152400" y="1524003"/>
          <a:ext cx="8839200" cy="5236106"/>
        </p:xfrm>
        <a:graphic>
          <a:graphicData uri="http://schemas.openxmlformats.org/drawingml/2006/table">
            <a:tbl>
              <a:tblPr firstRow="1" bandRow="1">
                <a:tableStyleId>{5940675A-B579-460E-94D1-54222C63F5DA}</a:tableStyleId>
              </a:tblPr>
              <a:tblGrid>
                <a:gridCol w="1318126"/>
                <a:gridCol w="2093494"/>
                <a:gridCol w="1938422"/>
                <a:gridCol w="2236938"/>
                <a:gridCol w="1252220"/>
              </a:tblGrid>
              <a:tr h="601464">
                <a:tc>
                  <a:txBody>
                    <a:bodyPr/>
                    <a:lstStyle/>
                    <a:p>
                      <a:r>
                        <a:rPr lang="en-US" sz="1700" b="1" dirty="0" smtClean="0"/>
                        <a:t>Metric</a:t>
                      </a:r>
                      <a:endParaRPr lang="en-US" sz="1700" b="1" dirty="0"/>
                    </a:p>
                  </a:txBody>
                  <a:tcPr/>
                </a:tc>
                <a:tc>
                  <a:txBody>
                    <a:bodyPr/>
                    <a:lstStyle/>
                    <a:p>
                      <a:r>
                        <a:rPr lang="en-US" sz="1700" b="1" dirty="0" smtClean="0"/>
                        <a:t>Description</a:t>
                      </a:r>
                      <a:endParaRPr lang="en-US" sz="1700" b="1" dirty="0"/>
                    </a:p>
                  </a:txBody>
                  <a:tcPr/>
                </a:tc>
                <a:tc>
                  <a:txBody>
                    <a:bodyPr/>
                    <a:lstStyle/>
                    <a:p>
                      <a:r>
                        <a:rPr lang="en-US" sz="1700" b="1" dirty="0" smtClean="0"/>
                        <a:t>Purpose</a:t>
                      </a:r>
                      <a:endParaRPr lang="en-US" sz="1700" b="1" dirty="0"/>
                    </a:p>
                  </a:txBody>
                  <a:tcPr/>
                </a:tc>
                <a:tc>
                  <a:txBody>
                    <a:bodyPr/>
                    <a:lstStyle/>
                    <a:p>
                      <a:r>
                        <a:rPr lang="en-US" sz="1700" b="1" dirty="0" smtClean="0"/>
                        <a:t>Method/Frequency</a:t>
                      </a:r>
                      <a:endParaRPr lang="en-US" sz="1700" b="1" dirty="0"/>
                    </a:p>
                  </a:txBody>
                  <a:tcPr/>
                </a:tc>
                <a:tc>
                  <a:txBody>
                    <a:bodyPr/>
                    <a:lstStyle/>
                    <a:p>
                      <a:r>
                        <a:rPr lang="en-US" sz="1700" b="1" dirty="0" smtClean="0"/>
                        <a:t>Data Source</a:t>
                      </a:r>
                      <a:endParaRPr lang="en-US" sz="1700" b="1" dirty="0"/>
                    </a:p>
                  </a:txBody>
                  <a:tcPr/>
                </a:tc>
              </a:tr>
              <a:tr h="1142782">
                <a:tc>
                  <a:txBody>
                    <a:bodyPr/>
                    <a:lstStyle/>
                    <a:p>
                      <a:r>
                        <a:rPr lang="en-US" sz="1400" dirty="0" smtClean="0"/>
                        <a:t>Patient Satisfaction Survey</a:t>
                      </a:r>
                      <a:endParaRPr lang="en-US" sz="1400" dirty="0"/>
                    </a:p>
                  </a:txBody>
                  <a:tcPr/>
                </a:tc>
                <a:tc>
                  <a:txBody>
                    <a:bodyPr/>
                    <a:lstStyle/>
                    <a:p>
                      <a:r>
                        <a:rPr lang="en-US" sz="1400" dirty="0" smtClean="0"/>
                        <a:t>Telephone survey for patients who are referred to TAPS</a:t>
                      </a:r>
                    </a:p>
                    <a:p>
                      <a:r>
                        <a:rPr lang="en-US" sz="1400" dirty="0" smtClean="0"/>
                        <a:t>See below for sample survey</a:t>
                      </a:r>
                      <a:endParaRPr lang="en-US" sz="1400" dirty="0"/>
                    </a:p>
                  </a:txBody>
                  <a:tcPr/>
                </a:tc>
                <a:tc>
                  <a:txBody>
                    <a:bodyPr/>
                    <a:lstStyle/>
                    <a:p>
                      <a:r>
                        <a:rPr kumimoji="0" lang="en-US" sz="1400" kern="1200" dirty="0" smtClean="0"/>
                        <a:t>Clinical follow up and overall patient feedback for program</a:t>
                      </a:r>
                      <a:endParaRPr lang="en-US" sz="14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400" kern="1200" dirty="0" smtClean="0"/>
                        <a:t>RN who referred patient to TAPS is responsible for follow-up call within a week of visit.</a:t>
                      </a:r>
                      <a:endParaRPr kumimoji="0" lang="en-US" sz="1400" kern="1200" dirty="0" smtClean="0">
                        <a:solidFill>
                          <a:schemeClr val="tx1"/>
                        </a:solidFill>
                        <a:latin typeface="+mn-lt"/>
                        <a:ea typeface="+mn-ea"/>
                        <a:cs typeface="+mn-cs"/>
                      </a:endParaRPr>
                    </a:p>
                  </a:txBody>
                  <a:tcPr/>
                </a:tc>
                <a:tc>
                  <a:txBody>
                    <a:bodyPr/>
                    <a:lstStyle/>
                    <a:p>
                      <a:r>
                        <a:rPr kumimoji="0" lang="en-US" sz="1400" kern="1200" dirty="0" smtClean="0"/>
                        <a:t>Survey responses</a:t>
                      </a:r>
                      <a:endParaRPr lang="en-US" sz="1400" dirty="0"/>
                    </a:p>
                  </a:txBody>
                  <a:tcPr/>
                </a:tc>
              </a:tr>
              <a:tr h="721757">
                <a:tc>
                  <a:txBody>
                    <a:bodyPr/>
                    <a:lstStyle/>
                    <a:p>
                      <a:r>
                        <a:rPr kumimoji="0" lang="en-US" sz="1400" kern="1200" dirty="0" smtClean="0"/>
                        <a:t>Productivity Rate</a:t>
                      </a:r>
                      <a:endParaRPr lang="en-US" sz="1400" dirty="0"/>
                    </a:p>
                  </a:txBody>
                  <a:tcPr/>
                </a:tc>
                <a:tc>
                  <a:txBody>
                    <a:bodyPr/>
                    <a:lstStyle/>
                    <a:p>
                      <a:r>
                        <a:rPr kumimoji="0" lang="en-US" sz="1400" kern="1200" dirty="0" smtClean="0"/>
                        <a:t>Number of visits per 4 hour session</a:t>
                      </a:r>
                      <a:endParaRPr lang="en-US" sz="1400" dirty="0"/>
                    </a:p>
                  </a:txBody>
                  <a:tcPr/>
                </a:tc>
                <a:tc>
                  <a:txBody>
                    <a:bodyPr/>
                    <a:lstStyle/>
                    <a:p>
                      <a:r>
                        <a:rPr kumimoji="0" lang="en-US" sz="1400" kern="1200" dirty="0" smtClean="0"/>
                        <a:t>Measure of patient demand and utilization of program</a:t>
                      </a:r>
                      <a:endParaRPr lang="en-US" sz="1400" dirty="0"/>
                    </a:p>
                  </a:txBody>
                  <a:tcPr/>
                </a:tc>
                <a:tc>
                  <a:txBody>
                    <a:bodyPr/>
                    <a:lstStyle/>
                    <a:p>
                      <a:r>
                        <a:rPr kumimoji="0" lang="en-US" sz="1400" kern="1200" dirty="0" smtClean="0"/>
                        <a:t>Physician Lead is to review the number of visits seen in a 4 hour session weekly. </a:t>
                      </a:r>
                      <a:endParaRPr lang="en-US" sz="1400" dirty="0"/>
                    </a:p>
                  </a:txBody>
                  <a:tcPr/>
                </a:tc>
                <a:tc>
                  <a:txBody>
                    <a:bodyPr/>
                    <a:lstStyle/>
                    <a:p>
                      <a:r>
                        <a:rPr kumimoji="0" lang="en-US" sz="1400" kern="1200" dirty="0" smtClean="0"/>
                        <a:t>Provider logs</a:t>
                      </a:r>
                      <a:r>
                        <a:rPr kumimoji="0" lang="en-US" sz="1400" kern="1200" baseline="30000" dirty="0" smtClean="0"/>
                        <a:t>1</a:t>
                      </a:r>
                      <a:endParaRPr lang="en-US" sz="1400" dirty="0"/>
                    </a:p>
                  </a:txBody>
                  <a:tcPr/>
                </a:tc>
              </a:tr>
              <a:tr h="1563807">
                <a:tc>
                  <a:txBody>
                    <a:bodyPr/>
                    <a:lstStyle/>
                    <a:p>
                      <a:r>
                        <a:rPr kumimoji="0" lang="en-US" sz="1400" kern="1200" dirty="0" smtClean="0"/>
                        <a:t>Inappropriate Calls</a:t>
                      </a:r>
                      <a:endParaRPr lang="en-US" sz="1400" dirty="0"/>
                    </a:p>
                  </a:txBody>
                  <a:tcPr/>
                </a:tc>
                <a:tc>
                  <a:txBody>
                    <a:bodyPr/>
                    <a:lstStyle/>
                    <a:p>
                      <a:r>
                        <a:rPr kumimoji="0" lang="en-US" sz="1400" kern="1200" dirty="0" smtClean="0"/>
                        <a:t>Number of calls to the NAL that do NOT fall under the following:</a:t>
                      </a:r>
                    </a:p>
                    <a:p>
                      <a:pPr lvl="0"/>
                      <a:r>
                        <a:rPr kumimoji="0" lang="en-US" sz="1400" kern="1200" dirty="0" smtClean="0"/>
                        <a:t>Acute Care</a:t>
                      </a:r>
                    </a:p>
                    <a:p>
                      <a:pPr lvl="0"/>
                      <a:r>
                        <a:rPr kumimoji="0" lang="en-US" sz="1400" kern="1200" dirty="0" smtClean="0"/>
                        <a:t>Health Ed</a:t>
                      </a:r>
                    </a:p>
                    <a:p>
                      <a:pPr lvl="0"/>
                      <a:r>
                        <a:rPr kumimoji="0" lang="en-US" sz="1400" kern="1200" dirty="0" smtClean="0"/>
                        <a:t>Lab results</a:t>
                      </a:r>
                    </a:p>
                    <a:p>
                      <a:r>
                        <a:rPr kumimoji="0" lang="en-US" sz="1400" kern="1200" dirty="0" smtClean="0"/>
                        <a:t>Self – care advice</a:t>
                      </a:r>
                      <a:endParaRPr lang="en-US" sz="1400" dirty="0"/>
                    </a:p>
                  </a:txBody>
                  <a:tcPr/>
                </a:tc>
                <a:tc>
                  <a:txBody>
                    <a:bodyPr/>
                    <a:lstStyle/>
                    <a:p>
                      <a:r>
                        <a:rPr kumimoji="0" lang="en-US" sz="1400" kern="1200" dirty="0" smtClean="0"/>
                        <a:t>Assess the impact of TAPS on patient referrals to Urgent Care and Primary Care Clinic appointments</a:t>
                      </a:r>
                      <a:endParaRPr lang="en-US" sz="1400" dirty="0"/>
                    </a:p>
                  </a:txBody>
                  <a:tcPr/>
                </a:tc>
                <a:tc>
                  <a:txBody>
                    <a:bodyPr/>
                    <a:lstStyle/>
                    <a:p>
                      <a:r>
                        <a:rPr kumimoji="0" lang="en-US" sz="1400" kern="1200" dirty="0" smtClean="0"/>
                        <a:t>A designated Health Worker will pull referral rates on a weekly basis.  This information will be shared with Management Teams at the clinic. </a:t>
                      </a:r>
                      <a:endParaRPr lang="en-US" sz="1400" dirty="0"/>
                    </a:p>
                  </a:txBody>
                  <a:tcPr/>
                </a:tc>
                <a:tc>
                  <a:txBody>
                    <a:bodyPr/>
                    <a:lstStyle/>
                    <a:p>
                      <a:r>
                        <a:rPr kumimoji="0" lang="en-US" sz="1400" kern="1200" dirty="0" smtClean="0"/>
                        <a:t>Relay Care Report</a:t>
                      </a:r>
                      <a:r>
                        <a:rPr kumimoji="0" lang="en-US" sz="1400" kern="1200" baseline="30000" dirty="0" smtClean="0"/>
                        <a:t>2</a:t>
                      </a:r>
                      <a:endParaRPr lang="en-US" sz="1400" dirty="0"/>
                    </a:p>
                  </a:txBody>
                  <a:tcPr/>
                </a:tc>
              </a:tr>
              <a:tr h="1151786">
                <a:tc>
                  <a:txBody>
                    <a:bodyPr/>
                    <a:lstStyle/>
                    <a:p>
                      <a:r>
                        <a:rPr kumimoji="0" lang="en-US" sz="1400" kern="1200" dirty="0" smtClean="0"/>
                        <a:t>Provider Surveys</a:t>
                      </a:r>
                      <a:endParaRPr lang="en-US" sz="1400" dirty="0"/>
                    </a:p>
                  </a:txBody>
                  <a:tcPr/>
                </a:tc>
                <a:tc>
                  <a:txBody>
                    <a:bodyPr/>
                    <a:lstStyle/>
                    <a:p>
                      <a:r>
                        <a:rPr kumimoji="0" lang="en-US" sz="1400" kern="1200" dirty="0" smtClean="0"/>
                        <a:t>Survey emailed to all Primary Care Providers</a:t>
                      </a:r>
                    </a:p>
                    <a:p>
                      <a:r>
                        <a:rPr kumimoji="0" lang="en-US" sz="1400" kern="1200" dirty="0" smtClean="0"/>
                        <a:t> See below for sample survey</a:t>
                      </a:r>
                      <a:endParaRPr lang="en-US" sz="1400" dirty="0"/>
                    </a:p>
                  </a:txBody>
                  <a:tcPr/>
                </a:tc>
                <a:tc>
                  <a:txBody>
                    <a:bodyPr/>
                    <a:lstStyle/>
                    <a:p>
                      <a:pPr marL="0" marR="0">
                        <a:spcBef>
                          <a:spcPts val="0"/>
                        </a:spcBef>
                        <a:spcAft>
                          <a:spcPts val="0"/>
                        </a:spcAft>
                      </a:pPr>
                      <a:r>
                        <a:rPr lang="en-US" sz="1400" dirty="0"/>
                        <a:t>Elicit feedback from PCPs and identify improvement areas</a:t>
                      </a:r>
                      <a:endParaRPr lang="en-US" sz="1400" dirty="0">
                        <a:latin typeface="Times New Roman"/>
                        <a:ea typeface="Times New Roman"/>
                        <a:cs typeface="Times New Roman"/>
                      </a:endParaRPr>
                    </a:p>
                  </a:txBody>
                  <a:tcPr marL="68580" marR="68580" marT="0" marB="0"/>
                </a:tc>
                <a:tc>
                  <a:txBody>
                    <a:bodyPr/>
                    <a:lstStyle/>
                    <a:p>
                      <a:r>
                        <a:rPr kumimoji="0" lang="en-US" sz="1400" kern="1200" dirty="0" smtClean="0"/>
                        <a:t>Data coordinator </a:t>
                      </a:r>
                      <a:r>
                        <a:rPr kumimoji="0" lang="en-US" sz="1400" kern="1200" dirty="0" smtClean="0"/>
                        <a:t>will be </a:t>
                      </a:r>
                      <a:r>
                        <a:rPr kumimoji="0" lang="en-US" sz="1400" kern="1200" dirty="0" smtClean="0"/>
                        <a:t>responsible to email </a:t>
                      </a:r>
                      <a:r>
                        <a:rPr kumimoji="0" lang="en-US" sz="1400" kern="1200" dirty="0" smtClean="0"/>
                        <a:t> </a:t>
                      </a:r>
                      <a:r>
                        <a:rPr kumimoji="0" lang="en-US" sz="1400" kern="1200" dirty="0" smtClean="0"/>
                        <a:t>survey on a quarterly basis</a:t>
                      </a:r>
                      <a:endParaRPr lang="en-US" sz="1400" dirty="0"/>
                    </a:p>
                  </a:txBody>
                  <a:tcPr/>
                </a:tc>
                <a:tc>
                  <a:txBody>
                    <a:bodyPr/>
                    <a:lstStyle/>
                    <a:p>
                      <a:r>
                        <a:rPr kumimoji="0" lang="en-US" sz="1400" kern="1200" dirty="0" smtClean="0"/>
                        <a:t>Survey</a:t>
                      </a:r>
                    </a:p>
                    <a:p>
                      <a:r>
                        <a:rPr kumimoji="0" lang="en-US" sz="1400" kern="1200" dirty="0" smtClean="0"/>
                        <a:t>responses</a:t>
                      </a:r>
                      <a:endParaRPr lang="en-US" sz="1400" dirty="0"/>
                    </a:p>
                  </a:txBody>
                  <a:tcPr/>
                </a:tc>
              </a:tr>
            </a:tbl>
          </a:graphicData>
        </a:graphic>
      </p:graphicFrame>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Improvement Measurement</a:t>
            </a:r>
            <a:endParaRPr lang="en-US" dirty="0"/>
          </a:p>
        </p:txBody>
      </p:sp>
      <p:graphicFrame>
        <p:nvGraphicFramePr>
          <p:cNvPr id="4" name="Content Placeholder 3"/>
          <p:cNvGraphicFramePr>
            <a:graphicFrameLocks noGrp="1"/>
          </p:cNvGraphicFramePr>
          <p:nvPr>
            <p:ph idx="1"/>
          </p:nvPr>
        </p:nvGraphicFramePr>
        <p:xfrm>
          <a:off x="152400" y="1600199"/>
          <a:ext cx="8839200" cy="5107608"/>
        </p:xfrm>
        <a:graphic>
          <a:graphicData uri="http://schemas.openxmlformats.org/drawingml/2006/table">
            <a:tbl>
              <a:tblPr firstRow="1" bandRow="1">
                <a:tableStyleId>{5940675A-B579-460E-94D1-54222C63F5DA}</a:tableStyleId>
              </a:tblPr>
              <a:tblGrid>
                <a:gridCol w="1473200"/>
                <a:gridCol w="1915160"/>
                <a:gridCol w="1841500"/>
                <a:gridCol w="2062480"/>
                <a:gridCol w="1546860"/>
              </a:tblGrid>
              <a:tr h="639345">
                <a:tc>
                  <a:txBody>
                    <a:bodyPr/>
                    <a:lstStyle/>
                    <a:p>
                      <a:r>
                        <a:rPr lang="en-US" sz="1700" b="1" smtClean="0"/>
                        <a:t>Metric</a:t>
                      </a:r>
                      <a:endParaRPr lang="en-US" sz="1700" b="1" dirty="0"/>
                    </a:p>
                  </a:txBody>
                  <a:tcPr/>
                </a:tc>
                <a:tc>
                  <a:txBody>
                    <a:bodyPr/>
                    <a:lstStyle/>
                    <a:p>
                      <a:r>
                        <a:rPr lang="en-US" sz="1700" b="1" dirty="0" smtClean="0"/>
                        <a:t>Description</a:t>
                      </a:r>
                      <a:endParaRPr lang="en-US" sz="1700" b="1" dirty="0"/>
                    </a:p>
                  </a:txBody>
                  <a:tcPr/>
                </a:tc>
                <a:tc>
                  <a:txBody>
                    <a:bodyPr/>
                    <a:lstStyle/>
                    <a:p>
                      <a:r>
                        <a:rPr lang="en-US" sz="1700" b="1" dirty="0" smtClean="0"/>
                        <a:t>Purpose</a:t>
                      </a:r>
                      <a:endParaRPr lang="en-US" sz="1700" b="1" dirty="0"/>
                    </a:p>
                  </a:txBody>
                  <a:tcPr/>
                </a:tc>
                <a:tc>
                  <a:txBody>
                    <a:bodyPr/>
                    <a:lstStyle/>
                    <a:p>
                      <a:r>
                        <a:rPr lang="en-US" sz="1700" b="1" dirty="0" smtClean="0"/>
                        <a:t>Method/Frequency</a:t>
                      </a:r>
                      <a:endParaRPr lang="en-US" sz="1700" b="1" dirty="0"/>
                    </a:p>
                  </a:txBody>
                  <a:tcPr/>
                </a:tc>
                <a:tc>
                  <a:txBody>
                    <a:bodyPr/>
                    <a:lstStyle/>
                    <a:p>
                      <a:r>
                        <a:rPr lang="en-US" sz="1700" b="1" dirty="0" smtClean="0"/>
                        <a:t>Data Source</a:t>
                      </a:r>
                      <a:endParaRPr lang="en-US" sz="1700" b="1" dirty="0"/>
                    </a:p>
                  </a:txBody>
                  <a:tcPr/>
                </a:tc>
              </a:tr>
              <a:tr h="1918034">
                <a:tc>
                  <a:txBody>
                    <a:bodyPr/>
                    <a:lstStyle/>
                    <a:p>
                      <a:pPr marL="0" marR="0">
                        <a:spcBef>
                          <a:spcPts val="0"/>
                        </a:spcBef>
                        <a:spcAft>
                          <a:spcPts val="0"/>
                        </a:spcAft>
                      </a:pPr>
                      <a:r>
                        <a:rPr lang="en-US" sz="1400" dirty="0">
                          <a:latin typeface="Arial"/>
                          <a:ea typeface="Times New Roman"/>
                          <a:cs typeface="Times New Roman"/>
                        </a:rPr>
                        <a:t>Chart Audit</a:t>
                      </a:r>
                      <a:endParaRPr lang="en-US" sz="1400" dirty="0">
                        <a:latin typeface="Times New Roman"/>
                        <a:ea typeface="Times New Roman"/>
                        <a:cs typeface="Times New Roman"/>
                      </a:endParaRPr>
                    </a:p>
                  </a:txBody>
                  <a:tcPr marL="68580" marR="68580" marT="0" marB="0"/>
                </a:tc>
                <a:tc>
                  <a:txBody>
                    <a:bodyPr/>
                    <a:lstStyle/>
                    <a:p>
                      <a:pPr marL="0" marR="0">
                        <a:spcBef>
                          <a:spcPts val="0"/>
                        </a:spcBef>
                        <a:spcAft>
                          <a:spcPts val="0"/>
                        </a:spcAft>
                      </a:pPr>
                      <a:r>
                        <a:rPr lang="en-US" sz="1400" dirty="0">
                          <a:latin typeface="Arial"/>
                          <a:ea typeface="Times New Roman"/>
                          <a:cs typeface="Times New Roman"/>
                        </a:rPr>
                        <a:t>TAPS providers/ Physician Lead will review patient charts for appropriateness and quality of care</a:t>
                      </a:r>
                      <a:endParaRPr lang="en-US" sz="1400" dirty="0">
                        <a:latin typeface="Times New Roman"/>
                        <a:ea typeface="Times New Roman"/>
                        <a:cs typeface="Times New Roman"/>
                      </a:endParaRPr>
                    </a:p>
                  </a:txBody>
                  <a:tcPr marL="68580" marR="68580" marT="0" marB="0"/>
                </a:tc>
                <a:tc>
                  <a:txBody>
                    <a:bodyPr/>
                    <a:lstStyle/>
                    <a:p>
                      <a:pPr marL="0" marR="0">
                        <a:spcBef>
                          <a:spcPts val="0"/>
                        </a:spcBef>
                        <a:spcAft>
                          <a:spcPts val="0"/>
                        </a:spcAft>
                      </a:pPr>
                      <a:r>
                        <a:rPr lang="en-US" sz="1400" dirty="0">
                          <a:latin typeface="Arial"/>
                          <a:ea typeface="Times New Roman"/>
                          <a:cs typeface="Times New Roman"/>
                        </a:rPr>
                        <a:t>Ensure high quality of service and identify improvement areas</a:t>
                      </a:r>
                      <a:endParaRPr lang="en-US" sz="1400" dirty="0">
                        <a:latin typeface="Times New Roman"/>
                        <a:ea typeface="Times New Roman"/>
                        <a:cs typeface="Times New Roman"/>
                      </a:endParaRPr>
                    </a:p>
                  </a:txBody>
                  <a:tcPr marL="68580" marR="68580" marT="0" marB="0"/>
                </a:tc>
                <a:tc>
                  <a:txBody>
                    <a:bodyPr/>
                    <a:lstStyle/>
                    <a:p>
                      <a:pPr marL="0" marR="0">
                        <a:spcBef>
                          <a:spcPts val="0"/>
                        </a:spcBef>
                        <a:spcAft>
                          <a:spcPts val="0"/>
                        </a:spcAft>
                      </a:pPr>
                      <a:r>
                        <a:rPr lang="en-US" sz="1400">
                          <a:latin typeface="Arial"/>
                          <a:ea typeface="Times New Roman"/>
                          <a:cs typeface="Times New Roman"/>
                        </a:rPr>
                        <a:t>At least </a:t>
                      </a:r>
                      <a:r>
                        <a:rPr lang="en-US" sz="1400" b="1">
                          <a:latin typeface="Arial"/>
                          <a:ea typeface="Times New Roman"/>
                          <a:cs typeface="Times New Roman"/>
                        </a:rPr>
                        <a:t>10</a:t>
                      </a:r>
                      <a:r>
                        <a:rPr lang="en-US" sz="1400">
                          <a:latin typeface="Arial"/>
                          <a:ea typeface="Times New Roman"/>
                          <a:cs typeface="Times New Roman"/>
                        </a:rPr>
                        <a:t> of patient charts for new on-boarding providers will be audited. After, providers will be expected to audit another provider’s charts on a </a:t>
                      </a:r>
                      <a:r>
                        <a:rPr lang="en-US" sz="1400" b="1">
                          <a:latin typeface="Arial"/>
                          <a:ea typeface="Times New Roman"/>
                          <a:cs typeface="Times New Roman"/>
                        </a:rPr>
                        <a:t>monthly </a:t>
                      </a:r>
                      <a:r>
                        <a:rPr lang="en-US" sz="1400">
                          <a:latin typeface="Arial"/>
                          <a:ea typeface="Times New Roman"/>
                          <a:cs typeface="Times New Roman"/>
                        </a:rPr>
                        <a:t>basis.</a:t>
                      </a:r>
                      <a:endParaRPr lang="en-US" sz="1400">
                        <a:latin typeface="Times New Roman"/>
                        <a:ea typeface="Times New Roman"/>
                        <a:cs typeface="Times New Roman"/>
                      </a:endParaRPr>
                    </a:p>
                  </a:txBody>
                  <a:tcPr marL="68580" marR="68580" marT="0" marB="0"/>
                </a:tc>
                <a:tc>
                  <a:txBody>
                    <a:bodyPr/>
                    <a:lstStyle/>
                    <a:p>
                      <a:pPr marL="0" marR="0">
                        <a:spcBef>
                          <a:spcPts val="0"/>
                        </a:spcBef>
                        <a:spcAft>
                          <a:spcPts val="0"/>
                        </a:spcAft>
                      </a:pPr>
                      <a:r>
                        <a:rPr lang="en-US" sz="1400" dirty="0">
                          <a:latin typeface="Arial"/>
                          <a:ea typeface="Times New Roman"/>
                          <a:cs typeface="Times New Roman"/>
                        </a:rPr>
                        <a:t>Chart Audit Validation Checklist</a:t>
                      </a:r>
                      <a:r>
                        <a:rPr lang="en-US" sz="1400" baseline="30000" dirty="0">
                          <a:latin typeface="Arial"/>
                          <a:ea typeface="Times New Roman"/>
                          <a:cs typeface="Times New Roman"/>
                        </a:rPr>
                        <a:t>3</a:t>
                      </a:r>
                      <a:endParaRPr lang="en-US" sz="1400" dirty="0">
                        <a:latin typeface="Times New Roman"/>
                        <a:ea typeface="Times New Roman"/>
                        <a:cs typeface="Times New Roman"/>
                      </a:endParaRPr>
                    </a:p>
                  </a:txBody>
                  <a:tcPr marL="68580" marR="68580" marT="0" marB="0"/>
                </a:tc>
              </a:tr>
              <a:tr h="1278689">
                <a:tc>
                  <a:txBody>
                    <a:bodyPr/>
                    <a:lstStyle/>
                    <a:p>
                      <a:pPr marL="0" marR="0">
                        <a:spcBef>
                          <a:spcPts val="0"/>
                        </a:spcBef>
                        <a:spcAft>
                          <a:spcPts val="0"/>
                        </a:spcAft>
                      </a:pPr>
                      <a:r>
                        <a:rPr lang="en-US" sz="1400" dirty="0">
                          <a:latin typeface="Arial"/>
                          <a:ea typeface="Times New Roman"/>
                          <a:cs typeface="Times New Roman"/>
                        </a:rPr>
                        <a:t>TNAA </a:t>
                      </a:r>
                      <a:endParaRPr lang="en-US" sz="1400" dirty="0">
                        <a:latin typeface="Times New Roman"/>
                        <a:ea typeface="Times New Roman"/>
                        <a:cs typeface="Times New Roman"/>
                      </a:endParaRPr>
                    </a:p>
                    <a:p>
                      <a:pPr marL="0" marR="0">
                        <a:spcBef>
                          <a:spcPts val="0"/>
                        </a:spcBef>
                        <a:spcAft>
                          <a:spcPts val="0"/>
                        </a:spcAft>
                      </a:pPr>
                      <a:r>
                        <a:rPr lang="en-US" sz="1400" dirty="0">
                          <a:latin typeface="Arial"/>
                          <a:ea typeface="Times New Roman"/>
                          <a:cs typeface="Times New Roman"/>
                        </a:rPr>
                        <a:t>(not specific to TAPS)</a:t>
                      </a:r>
                      <a:endParaRPr lang="en-US" sz="1400" dirty="0">
                        <a:latin typeface="Times New Roman"/>
                        <a:ea typeface="Times New Roman"/>
                        <a:cs typeface="Times New Roman"/>
                      </a:endParaRPr>
                    </a:p>
                  </a:txBody>
                  <a:tcPr marL="68580" marR="68580" marT="0" marB="0"/>
                </a:tc>
                <a:tc>
                  <a:txBody>
                    <a:bodyPr/>
                    <a:lstStyle/>
                    <a:p>
                      <a:pPr marL="0" marR="0">
                        <a:spcBef>
                          <a:spcPts val="0"/>
                        </a:spcBef>
                        <a:spcAft>
                          <a:spcPts val="0"/>
                        </a:spcAft>
                      </a:pPr>
                      <a:r>
                        <a:rPr lang="en-US" sz="1400" dirty="0">
                          <a:latin typeface="Arial"/>
                          <a:ea typeface="Times New Roman"/>
                          <a:cs typeface="Times New Roman"/>
                        </a:rPr>
                        <a:t>Number of days for the third next available appointment </a:t>
                      </a:r>
                      <a:endParaRPr lang="en-US" sz="1400" dirty="0">
                        <a:latin typeface="Times New Roman"/>
                        <a:ea typeface="Times New Roman"/>
                        <a:cs typeface="Times New Roman"/>
                      </a:endParaRPr>
                    </a:p>
                  </a:txBody>
                  <a:tcPr marL="68580" marR="68580" marT="0" marB="0"/>
                </a:tc>
                <a:tc>
                  <a:txBody>
                    <a:bodyPr/>
                    <a:lstStyle/>
                    <a:p>
                      <a:pPr marL="0" marR="0">
                        <a:spcBef>
                          <a:spcPts val="0"/>
                        </a:spcBef>
                        <a:spcAft>
                          <a:spcPts val="0"/>
                        </a:spcAft>
                      </a:pPr>
                      <a:r>
                        <a:rPr lang="en-US" sz="1400" dirty="0">
                          <a:latin typeface="Arial"/>
                          <a:ea typeface="Times New Roman"/>
                          <a:cs typeface="Times New Roman"/>
                        </a:rPr>
                        <a:t>Evaluate the impact of TAPS on a system level</a:t>
                      </a:r>
                      <a:endParaRPr lang="en-US" sz="1400" dirty="0">
                        <a:latin typeface="Times New Roman"/>
                        <a:ea typeface="Times New Roman"/>
                        <a:cs typeface="Times New Roman"/>
                      </a:endParaRPr>
                    </a:p>
                  </a:txBody>
                  <a:tcPr marL="68580" marR="68580" marT="0" marB="0"/>
                </a:tc>
                <a:tc>
                  <a:txBody>
                    <a:bodyPr/>
                    <a:lstStyle/>
                    <a:p>
                      <a:pPr marL="0" marR="0">
                        <a:spcBef>
                          <a:spcPts val="0"/>
                        </a:spcBef>
                        <a:spcAft>
                          <a:spcPts val="0"/>
                        </a:spcAft>
                      </a:pPr>
                      <a:r>
                        <a:rPr lang="en-US" sz="1400" dirty="0" smtClean="0">
                          <a:latin typeface="Arial"/>
                          <a:ea typeface="Times New Roman"/>
                          <a:cs typeface="Times New Roman"/>
                        </a:rPr>
                        <a:t>SFHN </a:t>
                      </a:r>
                      <a:r>
                        <a:rPr lang="en-US" sz="1400" dirty="0">
                          <a:latin typeface="Arial"/>
                          <a:ea typeface="Times New Roman"/>
                          <a:cs typeface="Times New Roman"/>
                        </a:rPr>
                        <a:t>wide measurement of patient access, collected on a </a:t>
                      </a:r>
                      <a:r>
                        <a:rPr lang="en-US" sz="1400" b="1" dirty="0">
                          <a:latin typeface="Arial"/>
                          <a:ea typeface="Times New Roman"/>
                          <a:cs typeface="Times New Roman"/>
                        </a:rPr>
                        <a:t>weekly</a:t>
                      </a:r>
                      <a:r>
                        <a:rPr lang="en-US" sz="1400" dirty="0">
                          <a:latin typeface="Arial"/>
                          <a:ea typeface="Times New Roman"/>
                          <a:cs typeface="Times New Roman"/>
                        </a:rPr>
                        <a:t> basis by the clinics</a:t>
                      </a:r>
                      <a:endParaRPr lang="en-US" sz="1400" dirty="0">
                        <a:latin typeface="Times New Roman"/>
                        <a:ea typeface="Times New Roman"/>
                        <a:cs typeface="Times New Roman"/>
                      </a:endParaRPr>
                    </a:p>
                  </a:txBody>
                  <a:tcPr marL="68580" marR="68580" marT="0" marB="0"/>
                </a:tc>
                <a:tc>
                  <a:txBody>
                    <a:bodyPr/>
                    <a:lstStyle/>
                    <a:p>
                      <a:pPr marL="0" marR="0">
                        <a:spcBef>
                          <a:spcPts val="0"/>
                        </a:spcBef>
                        <a:spcAft>
                          <a:spcPts val="0"/>
                        </a:spcAft>
                      </a:pPr>
                      <a:r>
                        <a:rPr lang="en-US" sz="1400">
                          <a:latin typeface="Arial"/>
                          <a:ea typeface="Times New Roman"/>
                          <a:cs typeface="Times New Roman"/>
                        </a:rPr>
                        <a:t>TNAA report</a:t>
                      </a:r>
                      <a:endParaRPr lang="en-US" sz="1400">
                        <a:latin typeface="Times New Roman"/>
                        <a:ea typeface="Times New Roman"/>
                        <a:cs typeface="Times New Roman"/>
                      </a:endParaRPr>
                    </a:p>
                  </a:txBody>
                  <a:tcPr marL="68580" marR="68580" marT="0" marB="0"/>
                </a:tc>
              </a:tr>
              <a:tr h="1269334">
                <a:tc>
                  <a:txBody>
                    <a:bodyPr/>
                    <a:lstStyle/>
                    <a:p>
                      <a:pPr marL="0" marR="0">
                        <a:spcBef>
                          <a:spcPts val="0"/>
                        </a:spcBef>
                        <a:spcAft>
                          <a:spcPts val="0"/>
                        </a:spcAft>
                      </a:pPr>
                      <a:r>
                        <a:rPr lang="en-US" sz="1400">
                          <a:latin typeface="Arial"/>
                          <a:ea typeface="Times New Roman"/>
                          <a:cs typeface="Times New Roman"/>
                        </a:rPr>
                        <a:t>CG-CAHPS</a:t>
                      </a:r>
                      <a:endParaRPr lang="en-US" sz="1400">
                        <a:latin typeface="Times New Roman"/>
                        <a:ea typeface="Times New Roman"/>
                        <a:cs typeface="Times New Roman"/>
                      </a:endParaRPr>
                    </a:p>
                    <a:p>
                      <a:pPr marL="0" marR="0">
                        <a:spcBef>
                          <a:spcPts val="0"/>
                        </a:spcBef>
                        <a:spcAft>
                          <a:spcPts val="0"/>
                        </a:spcAft>
                      </a:pPr>
                      <a:r>
                        <a:rPr lang="en-US" sz="1400">
                          <a:latin typeface="Arial"/>
                          <a:ea typeface="Times New Roman"/>
                          <a:cs typeface="Times New Roman"/>
                        </a:rPr>
                        <a:t>(not specific to TAPS)</a:t>
                      </a:r>
                      <a:endParaRPr lang="en-US" sz="1400">
                        <a:latin typeface="Times New Roman"/>
                        <a:ea typeface="Times New Roman"/>
                        <a:cs typeface="Times New Roman"/>
                      </a:endParaRPr>
                    </a:p>
                  </a:txBody>
                  <a:tcPr marL="68580" marR="68580" marT="0" marB="0"/>
                </a:tc>
                <a:tc>
                  <a:txBody>
                    <a:bodyPr/>
                    <a:lstStyle/>
                    <a:p>
                      <a:pPr marL="0" marR="0">
                        <a:spcBef>
                          <a:spcPts val="0"/>
                        </a:spcBef>
                        <a:spcAft>
                          <a:spcPts val="0"/>
                        </a:spcAft>
                      </a:pPr>
                      <a:r>
                        <a:rPr lang="en-US" sz="1400">
                          <a:latin typeface="Arial"/>
                          <a:ea typeface="Times New Roman"/>
                          <a:cs typeface="Times New Roman"/>
                        </a:rPr>
                        <a:t>Patient survey administered for the evaluation of their experiences</a:t>
                      </a:r>
                      <a:endParaRPr lang="en-US" sz="1400">
                        <a:latin typeface="Times New Roman"/>
                        <a:ea typeface="Times New Roman"/>
                        <a:cs typeface="Times New Roman"/>
                      </a:endParaRPr>
                    </a:p>
                  </a:txBody>
                  <a:tcPr marL="68580" marR="68580" marT="0" marB="0"/>
                </a:tc>
                <a:tc>
                  <a:txBody>
                    <a:bodyPr/>
                    <a:lstStyle/>
                    <a:p>
                      <a:pPr marL="0" marR="0">
                        <a:spcBef>
                          <a:spcPts val="0"/>
                        </a:spcBef>
                        <a:spcAft>
                          <a:spcPts val="0"/>
                        </a:spcAft>
                      </a:pPr>
                      <a:r>
                        <a:rPr lang="en-US" sz="1400">
                          <a:latin typeface="Arial"/>
                          <a:ea typeface="Times New Roman"/>
                          <a:cs typeface="Times New Roman"/>
                        </a:rPr>
                        <a:t>Evaluate the impact of TAPS on a system level</a:t>
                      </a:r>
                      <a:endParaRPr lang="en-US" sz="1400">
                        <a:latin typeface="Times New Roman"/>
                        <a:ea typeface="Times New Roman"/>
                        <a:cs typeface="Times New Roman"/>
                      </a:endParaRPr>
                    </a:p>
                  </a:txBody>
                  <a:tcPr marL="68580" marR="68580" marT="0" marB="0"/>
                </a:tc>
                <a:tc>
                  <a:txBody>
                    <a:bodyPr/>
                    <a:lstStyle/>
                    <a:p>
                      <a:pPr marL="0" marR="0">
                        <a:spcBef>
                          <a:spcPts val="0"/>
                        </a:spcBef>
                        <a:spcAft>
                          <a:spcPts val="0"/>
                        </a:spcAft>
                      </a:pPr>
                      <a:r>
                        <a:rPr lang="en-US" sz="1400" dirty="0">
                          <a:latin typeface="Arial"/>
                          <a:ea typeface="Times New Roman"/>
                          <a:cs typeface="Times New Roman"/>
                        </a:rPr>
                        <a:t>12-month quality improvement survey</a:t>
                      </a:r>
                      <a:endParaRPr lang="en-US" sz="1400" dirty="0">
                        <a:latin typeface="Times New Roman"/>
                        <a:ea typeface="Times New Roman"/>
                        <a:cs typeface="Times New Roman"/>
                      </a:endParaRPr>
                    </a:p>
                  </a:txBody>
                  <a:tcPr marL="68580" marR="68580" marT="0" marB="0"/>
                </a:tc>
                <a:tc>
                  <a:txBody>
                    <a:bodyPr/>
                    <a:lstStyle/>
                    <a:p>
                      <a:pPr marL="0" marR="0">
                        <a:spcBef>
                          <a:spcPts val="0"/>
                        </a:spcBef>
                        <a:spcAft>
                          <a:spcPts val="0"/>
                        </a:spcAft>
                      </a:pPr>
                      <a:r>
                        <a:rPr lang="en-US" sz="1400" dirty="0">
                          <a:latin typeface="Arial"/>
                          <a:ea typeface="Times New Roman"/>
                          <a:cs typeface="Times New Roman"/>
                        </a:rPr>
                        <a:t>CG-CAPHS report</a:t>
                      </a:r>
                      <a:endParaRPr lang="en-US" sz="1400" dirty="0">
                        <a:latin typeface="Times New Roman"/>
                        <a:ea typeface="Times New Roman"/>
                        <a:cs typeface="Times New Roman"/>
                      </a:endParaRPr>
                    </a:p>
                  </a:txBody>
                  <a:tcPr marL="68580" marR="68580" marT="0" marB="0"/>
                </a:tc>
              </a:tr>
            </a:tbl>
          </a:graphicData>
        </a:graphic>
      </p:graphicFrame>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Provider Log Template</a:t>
            </a:r>
            <a:endParaRPr lang="en-US" dirty="0"/>
          </a:p>
        </p:txBody>
      </p:sp>
      <p:pic>
        <p:nvPicPr>
          <p:cNvPr id="66562" name="Picture 2"/>
          <p:cNvPicPr>
            <a:picLocks noGrp="1" noChangeAspect="1" noChangeArrowheads="1"/>
          </p:cNvPicPr>
          <p:nvPr>
            <p:ph idx="1"/>
          </p:nvPr>
        </p:nvPicPr>
        <p:blipFill>
          <a:blip r:embed="rId3" cstate="print"/>
          <a:srcRect/>
          <a:stretch>
            <a:fillRect/>
          </a:stretch>
        </p:blipFill>
        <p:spPr bwMode="auto">
          <a:xfrm>
            <a:off x="0" y="3276600"/>
            <a:ext cx="9144000" cy="1524000"/>
          </a:xfrm>
          <a:prstGeom prst="rect">
            <a:avLst/>
          </a:prstGeom>
          <a:noFill/>
          <a:ln w="9525">
            <a:noFill/>
            <a:miter lim="800000"/>
            <a:headEnd/>
            <a:tailEnd/>
          </a:ln>
          <a:effectLst/>
        </p:spPr>
      </p:pic>
      <p:sp>
        <p:nvSpPr>
          <p:cNvPr id="5" name="TextBox 4"/>
          <p:cNvSpPr txBox="1"/>
          <p:nvPr/>
        </p:nvSpPr>
        <p:spPr>
          <a:xfrm>
            <a:off x="381000" y="1981200"/>
            <a:ext cx="8382001" cy="923330"/>
          </a:xfrm>
          <a:prstGeom prst="rect">
            <a:avLst/>
          </a:prstGeom>
          <a:noFill/>
        </p:spPr>
        <p:txBody>
          <a:bodyPr wrap="square" rtlCol="0">
            <a:spAutoFit/>
          </a:bodyPr>
          <a:lstStyle/>
          <a:p>
            <a:r>
              <a:rPr lang="en-US" dirty="0" smtClean="0"/>
              <a:t>Provider logs is a  tracking sheet updated by TAPS Providers that captures MRN, date of visit, patient concern, and whether a resolution or referral was made.</a:t>
            </a:r>
          </a:p>
          <a:p>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Script for Patient Surveys</a:t>
            </a:r>
            <a:endParaRPr lang="en-US" dirty="0"/>
          </a:p>
        </p:txBody>
      </p:sp>
      <p:sp>
        <p:nvSpPr>
          <p:cNvPr id="3" name="Content Placeholder 2"/>
          <p:cNvSpPr>
            <a:spLocks noGrp="1"/>
          </p:cNvSpPr>
          <p:nvPr>
            <p:ph idx="1"/>
          </p:nvPr>
        </p:nvSpPr>
        <p:spPr/>
        <p:txBody>
          <a:bodyPr>
            <a:normAutofit lnSpcReduction="10000"/>
          </a:bodyPr>
          <a:lstStyle/>
          <a:p>
            <a:pPr>
              <a:buNone/>
            </a:pPr>
            <a:r>
              <a:rPr lang="en-US" dirty="0" smtClean="0"/>
              <a:t>	Hello, my name is ________.   I am calling from the San Francisco Department of Public Health for (patient's name) regarding the telephone visit that happened on (date of visit).  This is a patient survey to get feedback on how we can improve our telephone services.  Do you have a few minutes to answer a couple of questions about your experience?   Ask questions.  Thank you and have a nice day!</a:t>
            </a:r>
          </a:p>
          <a:p>
            <a:endParaRPr 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Survey Processes</a:t>
            </a:r>
            <a:endParaRPr lang="en-US" dirty="0"/>
          </a:p>
        </p:txBody>
      </p:sp>
      <p:sp>
        <p:nvSpPr>
          <p:cNvPr id="3" name="Content Placeholder 2"/>
          <p:cNvSpPr>
            <a:spLocks noGrp="1"/>
          </p:cNvSpPr>
          <p:nvPr>
            <p:ph idx="1"/>
          </p:nvPr>
        </p:nvSpPr>
        <p:spPr/>
        <p:txBody>
          <a:bodyPr/>
          <a:lstStyle/>
          <a:p>
            <a:r>
              <a:rPr lang="en-US" dirty="0" smtClean="0"/>
              <a:t>Patient Survey</a:t>
            </a:r>
          </a:p>
          <a:p>
            <a:pPr lvl="1">
              <a:defRPr/>
            </a:pPr>
            <a:r>
              <a:rPr lang="en-US" dirty="0" smtClean="0"/>
              <a:t>RN who referred patient to TAPS is responsible for follow-up call within a week of visit.</a:t>
            </a:r>
          </a:p>
          <a:p>
            <a:pPr lvl="1">
              <a:buNone/>
            </a:pPr>
            <a:endParaRPr lang="en-US" dirty="0" smtClean="0"/>
          </a:p>
          <a:p>
            <a:r>
              <a:rPr lang="en-US" dirty="0" smtClean="0"/>
              <a:t>Provider Survey</a:t>
            </a:r>
          </a:p>
          <a:p>
            <a:pPr lvl="1">
              <a:defRPr/>
            </a:pPr>
            <a:r>
              <a:rPr lang="en-US" dirty="0" smtClean="0"/>
              <a:t>Data coordinator will be responsible to </a:t>
            </a:r>
            <a:r>
              <a:rPr lang="en-US" dirty="0" smtClean="0"/>
              <a:t>email </a:t>
            </a:r>
            <a:r>
              <a:rPr lang="en-US" dirty="0" smtClean="0"/>
              <a:t>survey on a quarterly basis</a:t>
            </a:r>
          </a:p>
          <a:p>
            <a:pPr>
              <a:buNone/>
            </a:pPr>
            <a:endParaRPr lang="en-US" dirty="0" smtClean="0"/>
          </a:p>
          <a:p>
            <a:pPr lvl="1">
              <a:buNone/>
            </a:pPr>
            <a:endParaRPr lang="en-US" dirty="0" smtClean="0"/>
          </a:p>
          <a:p>
            <a:endParaRPr lang="en-US"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Patient Survey - Questions</a:t>
            </a:r>
            <a:endParaRPr lang="en-US" dirty="0"/>
          </a:p>
        </p:txBody>
      </p:sp>
      <p:sp>
        <p:nvSpPr>
          <p:cNvPr id="3" name="Content Placeholder 2"/>
          <p:cNvSpPr>
            <a:spLocks noGrp="1"/>
          </p:cNvSpPr>
          <p:nvPr>
            <p:ph idx="1"/>
          </p:nvPr>
        </p:nvSpPr>
        <p:spPr/>
        <p:txBody>
          <a:bodyPr>
            <a:normAutofit lnSpcReduction="10000"/>
          </a:bodyPr>
          <a:lstStyle/>
          <a:p>
            <a:pPr>
              <a:buNone/>
            </a:pPr>
            <a:endParaRPr lang="en-US" dirty="0" smtClean="0"/>
          </a:p>
          <a:p>
            <a:pPr marL="971550" lvl="1" indent="-514350">
              <a:buFont typeface="+mj-lt"/>
              <a:buAutoNum type="arabicPeriod"/>
            </a:pPr>
            <a:r>
              <a:rPr lang="en-US" dirty="0" smtClean="0"/>
              <a:t>I received the call by the time I was given (Yes / No)</a:t>
            </a:r>
          </a:p>
          <a:p>
            <a:pPr marL="971550" lvl="1" indent="-514350">
              <a:buFont typeface="+mj-lt"/>
              <a:buAutoNum type="arabicPeriod"/>
            </a:pPr>
            <a:r>
              <a:rPr lang="en-US" dirty="0" smtClean="0"/>
              <a:t>The provider answered all of my questions (Yes/No)</a:t>
            </a:r>
          </a:p>
          <a:p>
            <a:pPr marL="971550" lvl="1" indent="-514350">
              <a:buFont typeface="+mj-lt"/>
              <a:buAutoNum type="arabicPeriod"/>
            </a:pPr>
            <a:r>
              <a:rPr lang="en-US" dirty="0" smtClean="0"/>
              <a:t>This telephone service is something I would use again (Yes/No)</a:t>
            </a:r>
          </a:p>
          <a:p>
            <a:pPr marL="971550" lvl="1" indent="-514350">
              <a:buFont typeface="+mj-lt"/>
              <a:buAutoNum type="arabicPeriod"/>
            </a:pPr>
            <a:r>
              <a:rPr lang="en-US" dirty="0" smtClean="0"/>
              <a:t>On a scale of 1-10 with 1 being the worst and 10 being the best, how you rate the overall experience with the provider?</a:t>
            </a:r>
            <a:endParaRPr 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t>6 </a:t>
            </a:r>
            <a:r>
              <a:rPr lang="en-US" b="0" dirty="0" smtClean="0"/>
              <a:t>Question </a:t>
            </a:r>
            <a:r>
              <a:rPr lang="en-US" b="0" dirty="0" smtClean="0"/>
              <a:t>Provider </a:t>
            </a:r>
            <a:r>
              <a:rPr lang="en-US" b="0" dirty="0" smtClean="0"/>
              <a:t>Survey</a:t>
            </a:r>
            <a:endParaRPr lang="en-US" b="0" dirty="0"/>
          </a:p>
        </p:txBody>
      </p:sp>
      <p:pic>
        <p:nvPicPr>
          <p:cNvPr id="4" name="Picture 3"/>
          <p:cNvPicPr>
            <a:picLocks noChangeAspect="1"/>
          </p:cNvPicPr>
          <p:nvPr/>
        </p:nvPicPr>
        <p:blipFill>
          <a:blip r:embed="rId2" cstate="print"/>
          <a:stretch>
            <a:fillRect/>
          </a:stretch>
        </p:blipFill>
        <p:spPr>
          <a:xfrm>
            <a:off x="160283" y="1828800"/>
            <a:ext cx="8907517" cy="3657600"/>
          </a:xfrm>
          <a:prstGeom prst="rect">
            <a:avLst/>
          </a:prstGeom>
        </p:spPr>
      </p:pic>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Implementation Budget</a:t>
            </a:r>
            <a:endParaRPr lang="en-US" dirty="0"/>
          </a:p>
        </p:txBody>
      </p:sp>
      <p:pic>
        <p:nvPicPr>
          <p:cNvPr id="4" name="Picture 3" descr="Budget.jpg"/>
          <p:cNvPicPr>
            <a:picLocks noChangeAspect="1"/>
          </p:cNvPicPr>
          <p:nvPr/>
        </p:nvPicPr>
        <p:blipFill>
          <a:blip r:embed="rId2" cstate="print"/>
          <a:stretch>
            <a:fillRect/>
          </a:stretch>
        </p:blipFill>
        <p:spPr>
          <a:xfrm>
            <a:off x="6400800" y="3048000"/>
            <a:ext cx="2438400" cy="2286000"/>
          </a:xfrm>
          <a:prstGeom prst="rect">
            <a:avLst/>
          </a:prstGeom>
        </p:spPr>
      </p:pic>
      <p:pic>
        <p:nvPicPr>
          <p:cNvPr id="17411" name="Picture 3"/>
          <p:cNvPicPr>
            <a:picLocks noChangeAspect="1" noChangeArrowheads="1"/>
          </p:cNvPicPr>
          <p:nvPr/>
        </p:nvPicPr>
        <p:blipFill>
          <a:blip r:embed="rId3" cstate="print"/>
          <a:srcRect/>
          <a:stretch>
            <a:fillRect/>
          </a:stretch>
        </p:blipFill>
        <p:spPr bwMode="auto">
          <a:xfrm>
            <a:off x="152400" y="1600200"/>
            <a:ext cx="5943600" cy="5105400"/>
          </a:xfrm>
          <a:prstGeom prst="rect">
            <a:avLst/>
          </a:prstGeom>
          <a:noFill/>
          <a:ln w="9525">
            <a:solidFill>
              <a:schemeClr val="tx1"/>
            </a:solid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Problem Areas</a:t>
            </a:r>
            <a:endParaRPr lang="en-US" dirty="0"/>
          </a:p>
        </p:txBody>
      </p:sp>
      <p:sp>
        <p:nvSpPr>
          <p:cNvPr id="3" name="Content Placeholder 2"/>
          <p:cNvSpPr>
            <a:spLocks noGrp="1"/>
          </p:cNvSpPr>
          <p:nvPr>
            <p:ph idx="1"/>
          </p:nvPr>
        </p:nvSpPr>
        <p:spPr/>
        <p:txBody>
          <a:bodyPr>
            <a:normAutofit lnSpcReduction="10000"/>
          </a:bodyPr>
          <a:lstStyle/>
          <a:p>
            <a:r>
              <a:rPr lang="en-US" dirty="0" smtClean="0"/>
              <a:t>Long wait times for appointments</a:t>
            </a:r>
          </a:p>
          <a:p>
            <a:endParaRPr lang="en-US" dirty="0" smtClean="0"/>
          </a:p>
          <a:p>
            <a:r>
              <a:rPr lang="en-US" dirty="0" smtClean="0"/>
              <a:t>Inconvenient, unnecessary clinic visits</a:t>
            </a:r>
          </a:p>
          <a:p>
            <a:endParaRPr lang="en-US" dirty="0" smtClean="0"/>
          </a:p>
          <a:p>
            <a:r>
              <a:rPr lang="en-US" dirty="0" smtClean="0"/>
              <a:t>Limited same day appointments</a:t>
            </a:r>
          </a:p>
          <a:p>
            <a:endParaRPr lang="en-US" dirty="0" smtClean="0"/>
          </a:p>
          <a:p>
            <a:r>
              <a:rPr lang="en-US" dirty="0" smtClean="0"/>
              <a:t>Missed opportunities/High no show rates</a:t>
            </a:r>
          </a:p>
          <a:p>
            <a:pPr>
              <a:buNone/>
            </a:pPr>
            <a:endParaRPr lang="en-US" dirty="0" smtClean="0"/>
          </a:p>
          <a:p>
            <a:r>
              <a:rPr lang="en-US" dirty="0" smtClean="0"/>
              <a:t>Reduced capacity with staggered EHR roll-out</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Thank You</a:t>
            </a:r>
            <a:endParaRPr lang="en-US" dirty="0"/>
          </a:p>
        </p:txBody>
      </p:sp>
      <p:pic>
        <p:nvPicPr>
          <p:cNvPr id="4" name="Content Placeholder 3" descr="Ringadoc.jpg"/>
          <p:cNvPicPr>
            <a:picLocks noGrp="1" noChangeAspect="1"/>
          </p:cNvPicPr>
          <p:nvPr>
            <p:ph idx="1"/>
          </p:nvPr>
        </p:nvPicPr>
        <p:blipFill>
          <a:blip r:embed="rId2" cstate="print"/>
          <a:stretch>
            <a:fillRect/>
          </a:stretch>
        </p:blipFill>
        <p:spPr>
          <a:xfrm>
            <a:off x="3200400" y="2514600"/>
            <a:ext cx="2895600" cy="2560320"/>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dirty="0" smtClean="0"/>
              <a:t>Contra Costa Telephone Consultation </a:t>
            </a:r>
            <a:r>
              <a:rPr lang="en-US" sz="3600" dirty="0" smtClean="0"/>
              <a:t>Clinic Model</a:t>
            </a:r>
            <a:endParaRPr lang="en-US" sz="3600" dirty="0"/>
          </a:p>
        </p:txBody>
      </p:sp>
      <p:pic>
        <p:nvPicPr>
          <p:cNvPr id="1026" name="Picture 2" descr="P:\Picture1.png"/>
          <p:cNvPicPr>
            <a:picLocks noGrp="1" noChangeAspect="1" noChangeArrowheads="1"/>
          </p:cNvPicPr>
          <p:nvPr>
            <p:ph idx="1"/>
          </p:nvPr>
        </p:nvPicPr>
        <p:blipFill>
          <a:blip r:embed="rId3" cstate="print"/>
          <a:srcRect/>
          <a:stretch>
            <a:fillRect/>
          </a:stretch>
        </p:blipFill>
        <p:spPr bwMode="auto">
          <a:xfrm>
            <a:off x="152400" y="1981200"/>
            <a:ext cx="5178155" cy="3886200"/>
          </a:xfrm>
          <a:prstGeom prst="rect">
            <a:avLst/>
          </a:prstGeom>
          <a:noFill/>
        </p:spPr>
      </p:pic>
      <p:sp>
        <p:nvSpPr>
          <p:cNvPr id="6" name="Content Placeholder 2"/>
          <p:cNvSpPr txBox="1">
            <a:spLocks/>
          </p:cNvSpPr>
          <p:nvPr/>
        </p:nvSpPr>
        <p:spPr>
          <a:xfrm>
            <a:off x="5562600" y="2560636"/>
            <a:ext cx="3581400" cy="2925764"/>
          </a:xfrm>
          <a:prstGeom prst="rect">
            <a:avLst/>
          </a:prstGeom>
        </p:spPr>
        <p:txBody>
          <a:bodyPr vert="horz" lIns="91440" tIns="45720" rIns="91440" bIns="45720" rtlCol="0">
            <a:normAutofit fontScale="55000" lnSpcReduction="20000"/>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n-US" sz="3600" b="0" i="0" u="none" strike="noStrike" kern="1200" cap="none" spc="0" normalizeH="0" baseline="0" noProof="0" dirty="0" smtClean="0">
                <a:ln>
                  <a:solidFill>
                    <a:schemeClr val="tx1"/>
                  </a:solidFill>
                </a:ln>
                <a:solidFill>
                  <a:srgbClr val="92D050"/>
                </a:solidFill>
                <a:effectLst>
                  <a:outerShdw blurRad="38100" dist="38100" dir="2700000" algn="tl">
                    <a:srgbClr val="000000">
                      <a:alpha val="43137"/>
                    </a:srgbClr>
                  </a:outerShdw>
                </a:effectLst>
                <a:uLnTx/>
                <a:uFillTx/>
                <a:latin typeface="Arial Black" pitchFamily="34" charset="0"/>
                <a:ea typeface="+mn-ea"/>
                <a:cs typeface="+mn-cs"/>
              </a:rPr>
              <a:t>Cost/year =</a:t>
            </a:r>
            <a:r>
              <a:rPr lang="en-US" sz="3600" dirty="0" smtClean="0">
                <a:ln>
                  <a:solidFill>
                    <a:schemeClr val="tx1"/>
                  </a:solidFill>
                </a:ln>
                <a:solidFill>
                  <a:srgbClr val="92D050"/>
                </a:solidFill>
                <a:effectLst>
                  <a:outerShdw blurRad="38100" dist="38100" dir="2700000" algn="tl">
                    <a:srgbClr val="000000">
                      <a:alpha val="43137"/>
                    </a:srgbClr>
                  </a:outerShdw>
                </a:effectLst>
                <a:latin typeface="Arial Black" pitchFamily="34" charset="0"/>
              </a:rPr>
              <a:t> </a:t>
            </a:r>
            <a:r>
              <a:rPr kumimoji="0" lang="en-US" sz="3600" b="0" i="0" u="none" strike="noStrike" kern="1200" cap="none" spc="0" normalizeH="0" baseline="0" noProof="0" dirty="0" smtClean="0">
                <a:ln>
                  <a:solidFill>
                    <a:schemeClr val="tx1"/>
                  </a:solidFill>
                </a:ln>
                <a:solidFill>
                  <a:srgbClr val="92D050"/>
                </a:solidFill>
                <a:effectLst>
                  <a:outerShdw blurRad="38100" dist="38100" dir="2700000" algn="tl">
                    <a:srgbClr val="000000">
                      <a:alpha val="43137"/>
                    </a:srgbClr>
                  </a:outerShdw>
                </a:effectLst>
                <a:uLnTx/>
                <a:uFillTx/>
                <a:latin typeface="Arial Black" pitchFamily="34" charset="0"/>
                <a:ea typeface="+mn-ea"/>
                <a:cs typeface="+mn-cs"/>
              </a:rPr>
              <a:t>$397,000</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3600" b="0" i="0" u="none" strike="noStrike" kern="1200" cap="none" spc="0" normalizeH="0" baseline="0" noProof="0" dirty="0" smtClean="0">
              <a:ln>
                <a:solidFill>
                  <a:schemeClr val="tx1"/>
                </a:solidFill>
              </a:ln>
              <a:solidFill>
                <a:srgbClr val="92D050"/>
              </a:solidFill>
              <a:effectLst>
                <a:outerShdw blurRad="38100" dist="38100" dir="2700000" algn="tl">
                  <a:srgbClr val="000000">
                    <a:alpha val="43137"/>
                  </a:srgbClr>
                </a:outerShdw>
              </a:effectLst>
              <a:uLnTx/>
              <a:uFillTx/>
              <a:latin typeface="Arial Black" pitchFamily="34"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r>
              <a:rPr kumimoji="0" lang="en-US" sz="3600" b="0" i="0" u="none" strike="noStrike" kern="1200" cap="none" spc="0" normalizeH="0" baseline="0" noProof="0" dirty="0" smtClean="0">
                <a:ln>
                  <a:solidFill>
                    <a:schemeClr val="tx1"/>
                  </a:solidFill>
                </a:ln>
                <a:solidFill>
                  <a:srgbClr val="92D050"/>
                </a:solidFill>
                <a:effectLst>
                  <a:outerShdw blurRad="38100" dist="38100" dir="2700000" algn="tl">
                    <a:srgbClr val="000000">
                      <a:alpha val="43137"/>
                    </a:srgbClr>
                  </a:outerShdw>
                </a:effectLst>
                <a:uLnTx/>
                <a:uFillTx/>
                <a:latin typeface="Arial Black" pitchFamily="34" charset="0"/>
                <a:ea typeface="+mn-ea"/>
                <a:cs typeface="+mn-cs"/>
              </a:rPr>
              <a:t>Savings/year =</a:t>
            </a:r>
            <a:r>
              <a:rPr lang="en-US" sz="3600" dirty="0" smtClean="0">
                <a:ln>
                  <a:solidFill>
                    <a:schemeClr val="tx1"/>
                  </a:solidFill>
                </a:ln>
                <a:solidFill>
                  <a:srgbClr val="92D050"/>
                </a:solidFill>
                <a:effectLst>
                  <a:outerShdw blurRad="38100" dist="38100" dir="2700000" algn="tl">
                    <a:srgbClr val="000000">
                      <a:alpha val="43137"/>
                    </a:srgbClr>
                  </a:outerShdw>
                </a:effectLst>
                <a:latin typeface="Arial Black" pitchFamily="34" charset="0"/>
              </a:rPr>
              <a:t> </a:t>
            </a:r>
            <a:r>
              <a:rPr kumimoji="0" lang="en-US" sz="3600" b="0" i="0" u="none" strike="noStrike" kern="1200" cap="none" spc="0" normalizeH="0" baseline="0" noProof="0" dirty="0" smtClean="0">
                <a:ln>
                  <a:solidFill>
                    <a:schemeClr val="tx1"/>
                  </a:solidFill>
                </a:ln>
                <a:solidFill>
                  <a:srgbClr val="92D050"/>
                </a:solidFill>
                <a:effectLst>
                  <a:outerShdw blurRad="38100" dist="38100" dir="2700000" algn="tl">
                    <a:srgbClr val="000000">
                      <a:alpha val="43137"/>
                    </a:srgbClr>
                  </a:outerShdw>
                </a:effectLst>
                <a:uLnTx/>
                <a:uFillTx/>
                <a:latin typeface="Arial Black" pitchFamily="34" charset="0"/>
                <a:ea typeface="+mn-ea"/>
                <a:cs typeface="+mn-cs"/>
              </a:rPr>
              <a:t>$934,000</a:t>
            </a:r>
          </a:p>
          <a:p>
            <a:pPr marL="342900" lvl="0" indent="-342900">
              <a:spcBef>
                <a:spcPct val="20000"/>
              </a:spcBef>
              <a:defRPr/>
            </a:pPr>
            <a:endParaRPr lang="en-US" sz="3600" dirty="0">
              <a:ln>
                <a:solidFill>
                  <a:schemeClr val="tx1"/>
                </a:solidFill>
              </a:ln>
              <a:solidFill>
                <a:srgbClr val="92D050"/>
              </a:solidFill>
              <a:effectLst>
                <a:outerShdw blurRad="38100" dist="38100" dir="2700000" algn="tl">
                  <a:srgbClr val="000000">
                    <a:alpha val="43137"/>
                  </a:srgbClr>
                </a:outerShdw>
              </a:effectLst>
              <a:latin typeface="Arial Black" pitchFamily="34" charset="0"/>
            </a:endParaRPr>
          </a:p>
          <a:p>
            <a:pPr marL="342900" lvl="0" indent="-342900">
              <a:spcBef>
                <a:spcPct val="20000"/>
              </a:spcBef>
              <a:defRPr/>
            </a:pPr>
            <a:r>
              <a:rPr lang="en-US" sz="3600" dirty="0" smtClean="0">
                <a:ln>
                  <a:solidFill>
                    <a:schemeClr val="tx1"/>
                  </a:solidFill>
                </a:ln>
                <a:solidFill>
                  <a:srgbClr val="92D050"/>
                </a:solidFill>
                <a:effectLst>
                  <a:outerShdw blurRad="38100" dist="38100" dir="2700000" algn="tl">
                    <a:srgbClr val="000000">
                      <a:alpha val="43137"/>
                    </a:srgbClr>
                  </a:outerShdw>
                </a:effectLst>
                <a:latin typeface="Arial Black" pitchFamily="34" charset="0"/>
              </a:rPr>
              <a:t>Net </a:t>
            </a:r>
            <a:r>
              <a:rPr lang="en-US" sz="3600" dirty="0">
                <a:ln>
                  <a:solidFill>
                    <a:schemeClr val="tx1"/>
                  </a:solidFill>
                </a:ln>
                <a:solidFill>
                  <a:srgbClr val="92D050"/>
                </a:solidFill>
                <a:effectLst>
                  <a:outerShdw blurRad="38100" dist="38100" dir="2700000" algn="tl">
                    <a:srgbClr val="000000">
                      <a:alpha val="43137"/>
                    </a:srgbClr>
                  </a:outerShdw>
                </a:effectLst>
                <a:latin typeface="Arial Black" pitchFamily="34" charset="0"/>
              </a:rPr>
              <a:t>Cost Saving/year  = 	$537,000</a:t>
            </a:r>
          </a:p>
          <a:p>
            <a:pPr marL="342900" lvl="0" indent="-342900">
              <a:spcBef>
                <a:spcPct val="20000"/>
              </a:spcBef>
              <a:buFont typeface="Arial" pitchFamily="34" charset="0"/>
              <a:buChar char="•"/>
              <a:defRPr/>
            </a:pPr>
            <a:endParaRPr lang="en-US" sz="3600" dirty="0">
              <a:ln>
                <a:solidFill>
                  <a:schemeClr val="tx1"/>
                </a:solidFill>
              </a:ln>
              <a:solidFill>
                <a:srgbClr val="92D050"/>
              </a:solidFill>
              <a:effectLst>
                <a:outerShdw blurRad="38100" dist="38100" dir="2700000" algn="tl">
                  <a:srgbClr val="000000">
                    <a:alpha val="43137"/>
                  </a:srgbClr>
                </a:outerShdw>
              </a:effectLst>
              <a:latin typeface="Arial Black" pitchFamily="34" charset="0"/>
            </a:endParaRPr>
          </a:p>
          <a:p>
            <a:pPr marL="342900" lvl="0" indent="-342900">
              <a:spcBef>
                <a:spcPct val="20000"/>
              </a:spcBef>
              <a:defRPr/>
            </a:pPr>
            <a:r>
              <a:rPr lang="en-US" sz="3600" dirty="0">
                <a:ln>
                  <a:solidFill>
                    <a:schemeClr val="tx1"/>
                  </a:solidFill>
                </a:ln>
                <a:solidFill>
                  <a:srgbClr val="92D050"/>
                </a:solidFill>
                <a:effectLst>
                  <a:outerShdw blurRad="38100" dist="38100" dir="2700000" algn="tl">
                    <a:srgbClr val="000000">
                      <a:alpha val="43137"/>
                    </a:srgbClr>
                  </a:outerShdw>
                </a:effectLst>
                <a:latin typeface="Arial Black" pitchFamily="34" charset="0"/>
              </a:rPr>
              <a:t>Patient Satisfaction   = 	</a:t>
            </a:r>
            <a:r>
              <a:rPr lang="en-US" sz="3600" dirty="0" smtClean="0">
                <a:ln>
                  <a:solidFill>
                    <a:schemeClr val="tx1"/>
                  </a:solidFill>
                </a:ln>
                <a:solidFill>
                  <a:srgbClr val="92D050"/>
                </a:solidFill>
                <a:effectLst>
                  <a:outerShdw blurRad="38100" dist="38100" dir="2700000" algn="tl">
                    <a:srgbClr val="000000">
                      <a:alpha val="43137"/>
                    </a:srgbClr>
                  </a:outerShdw>
                </a:effectLst>
                <a:latin typeface="Arial Black" pitchFamily="34" charset="0"/>
              </a:rPr>
              <a:t>Priceless</a:t>
            </a:r>
            <a:endParaRPr kumimoji="0" lang="en-US" sz="3600" b="0" i="0" u="none" strike="noStrike" kern="1200" cap="none" spc="0" normalizeH="0" baseline="0" noProof="0" dirty="0" smtClean="0">
              <a:ln>
                <a:solidFill>
                  <a:schemeClr val="tx1"/>
                </a:solidFill>
              </a:ln>
              <a:solidFill>
                <a:srgbClr val="92D050"/>
              </a:solidFill>
              <a:effectLst>
                <a:outerShdw blurRad="38100" dist="38100" dir="2700000" algn="tl">
                  <a:srgbClr val="000000">
                    <a:alpha val="43137"/>
                  </a:srgbClr>
                </a:outerShdw>
              </a:effectLst>
              <a:uLnTx/>
              <a:uFillTx/>
              <a:latin typeface="Arial Black" pitchFamily="34" charset="0"/>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endParaRPr lang="en-US" sz="3600" dirty="0">
              <a:ln>
                <a:solidFill>
                  <a:schemeClr val="tx1"/>
                </a:solidFill>
              </a:ln>
              <a:solidFill>
                <a:srgbClr val="92D050"/>
              </a:solidFill>
              <a:effectLst>
                <a:outerShdw blurRad="38100" dist="38100" dir="2700000" algn="tl">
                  <a:srgbClr val="000000">
                    <a:alpha val="43137"/>
                  </a:srgbClr>
                </a:outerShdw>
              </a:effectLst>
              <a:latin typeface="Arial Black" pitchFamily="34"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Process Model</a:t>
            </a:r>
            <a:endParaRPr lang="en-US" dirty="0"/>
          </a:p>
        </p:txBody>
      </p:sp>
      <p:sp>
        <p:nvSpPr>
          <p:cNvPr id="4" name="Rectangle 3"/>
          <p:cNvSpPr/>
          <p:nvPr/>
        </p:nvSpPr>
        <p:spPr>
          <a:xfrm>
            <a:off x="2133600" y="1676400"/>
            <a:ext cx="48768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Patient calls </a:t>
            </a:r>
            <a:endParaRPr lang="en-US" sz="2400" dirty="0"/>
          </a:p>
        </p:txBody>
      </p:sp>
      <p:sp>
        <p:nvSpPr>
          <p:cNvPr id="5" name="Rectangle 4"/>
          <p:cNvSpPr/>
          <p:nvPr/>
        </p:nvSpPr>
        <p:spPr>
          <a:xfrm>
            <a:off x="3124200" y="2743200"/>
            <a:ext cx="2895600" cy="4572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Nurse Advice Line</a:t>
            </a:r>
            <a:endParaRPr lang="en-US" sz="2400" dirty="0"/>
          </a:p>
        </p:txBody>
      </p:sp>
      <p:sp>
        <p:nvSpPr>
          <p:cNvPr id="6" name="Rectangle 5"/>
          <p:cNvSpPr/>
          <p:nvPr/>
        </p:nvSpPr>
        <p:spPr>
          <a:xfrm>
            <a:off x="304800" y="3962400"/>
            <a:ext cx="26670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Primary Care Appt</a:t>
            </a:r>
            <a:endParaRPr lang="en-US" sz="2400" dirty="0"/>
          </a:p>
        </p:txBody>
      </p:sp>
      <p:sp>
        <p:nvSpPr>
          <p:cNvPr id="7" name="Rectangle 6"/>
          <p:cNvSpPr/>
          <p:nvPr/>
        </p:nvSpPr>
        <p:spPr>
          <a:xfrm>
            <a:off x="6248400" y="3962400"/>
            <a:ext cx="26670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Urgent Care Appt</a:t>
            </a:r>
            <a:endParaRPr lang="en-US" sz="2400" dirty="0"/>
          </a:p>
        </p:txBody>
      </p:sp>
      <p:sp>
        <p:nvSpPr>
          <p:cNvPr id="8" name="Rectangle 7"/>
          <p:cNvSpPr/>
          <p:nvPr/>
        </p:nvSpPr>
        <p:spPr>
          <a:xfrm>
            <a:off x="7696200" y="2971800"/>
            <a:ext cx="1219200" cy="5334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t>ED/911</a:t>
            </a:r>
            <a:endParaRPr lang="en-US" sz="2400" dirty="0"/>
          </a:p>
        </p:txBody>
      </p:sp>
      <p:cxnSp>
        <p:nvCxnSpPr>
          <p:cNvPr id="10" name="Straight Arrow Connector 9"/>
          <p:cNvCxnSpPr>
            <a:stCxn id="4" idx="2"/>
            <a:endCxn id="5" idx="0"/>
          </p:cNvCxnSpPr>
          <p:nvPr/>
        </p:nvCxnSpPr>
        <p:spPr>
          <a:xfrm>
            <a:off x="4572000" y="2133600"/>
            <a:ext cx="0" cy="6096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5" idx="2"/>
            <a:endCxn id="6" idx="0"/>
          </p:cNvCxnSpPr>
          <p:nvPr/>
        </p:nvCxnSpPr>
        <p:spPr>
          <a:xfrm flipH="1">
            <a:off x="1638300" y="3200400"/>
            <a:ext cx="2933700" cy="7620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2"/>
            <a:endCxn id="7" idx="0"/>
          </p:cNvCxnSpPr>
          <p:nvPr/>
        </p:nvCxnSpPr>
        <p:spPr>
          <a:xfrm>
            <a:off x="4572000" y="3200400"/>
            <a:ext cx="3009900" cy="7620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a:stCxn id="5" idx="3"/>
            <a:endCxn id="8" idx="1"/>
          </p:cNvCxnSpPr>
          <p:nvPr/>
        </p:nvCxnSpPr>
        <p:spPr>
          <a:xfrm>
            <a:off x="6019800" y="2971800"/>
            <a:ext cx="1676400" cy="2667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2438400" y="4876800"/>
            <a:ext cx="4267200" cy="1752600"/>
          </a:xfrm>
          <a:prstGeom prst="rec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smtClean="0"/>
              <a:t>NEW OPTION:</a:t>
            </a:r>
          </a:p>
          <a:p>
            <a:pPr algn="ctr"/>
            <a:r>
              <a:rPr lang="en-US" sz="3200" dirty="0" smtClean="0"/>
              <a:t>TAPS – Telephone Visits</a:t>
            </a:r>
            <a:endParaRPr lang="en-US" sz="3200" dirty="0"/>
          </a:p>
        </p:txBody>
      </p:sp>
      <p:cxnSp>
        <p:nvCxnSpPr>
          <p:cNvPr id="30" name="Straight Arrow Connector 29"/>
          <p:cNvCxnSpPr>
            <a:stCxn id="5" idx="2"/>
            <a:endCxn id="19" idx="0"/>
          </p:cNvCxnSpPr>
          <p:nvPr/>
        </p:nvCxnSpPr>
        <p:spPr>
          <a:xfrm>
            <a:off x="4572000" y="3200400"/>
            <a:ext cx="0" cy="1676400"/>
          </a:xfrm>
          <a:prstGeom prst="straightConnector1">
            <a:avLst/>
          </a:prstGeom>
          <a:ln w="38100" cmpd="sng">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Countermeasure to Problem Areas</a:t>
            </a:r>
            <a:endParaRPr lang="en-US" dirty="0"/>
          </a:p>
        </p:txBody>
      </p:sp>
      <p:sp>
        <p:nvSpPr>
          <p:cNvPr id="3" name="Content Placeholder 2"/>
          <p:cNvSpPr>
            <a:spLocks noGrp="1"/>
          </p:cNvSpPr>
          <p:nvPr>
            <p:ph idx="1"/>
          </p:nvPr>
        </p:nvSpPr>
        <p:spPr/>
        <p:txBody>
          <a:bodyPr/>
          <a:lstStyle/>
          <a:p>
            <a:r>
              <a:rPr lang="en-US" i="1" u="sng" dirty="0" smtClean="0"/>
              <a:t>Reduce</a:t>
            </a:r>
            <a:r>
              <a:rPr lang="en-US" dirty="0" smtClean="0"/>
              <a:t> long wait times for appointments</a:t>
            </a:r>
          </a:p>
          <a:p>
            <a:r>
              <a:rPr lang="en-US" i="1" u="sng" dirty="0" smtClean="0"/>
              <a:t>Eliminate</a:t>
            </a:r>
            <a:r>
              <a:rPr lang="en-US" dirty="0" smtClean="0"/>
              <a:t> inconvenient, unnecessary clinic visits</a:t>
            </a:r>
          </a:p>
          <a:p>
            <a:r>
              <a:rPr lang="en-US" i="1" u="sng" dirty="0" smtClean="0"/>
              <a:t>Increase</a:t>
            </a:r>
            <a:r>
              <a:rPr lang="en-US" dirty="0" smtClean="0"/>
              <a:t> same day appointments</a:t>
            </a:r>
          </a:p>
          <a:p>
            <a:r>
              <a:rPr lang="en-US" i="1" u="sng" dirty="0" smtClean="0"/>
              <a:t>Understand</a:t>
            </a:r>
            <a:r>
              <a:rPr lang="en-US" dirty="0" smtClean="0"/>
              <a:t> reasons for no shows and missed opportunities</a:t>
            </a:r>
          </a:p>
          <a:p>
            <a:r>
              <a:rPr lang="en-US" i="1" u="sng" dirty="0" smtClean="0"/>
              <a:t>Reduce</a:t>
            </a:r>
            <a:r>
              <a:rPr lang="en-US" dirty="0" smtClean="0"/>
              <a:t>  the number of semi-urgent patients sent to Urgent Care</a:t>
            </a:r>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Benefits of TAPS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Prompt </a:t>
            </a:r>
            <a:r>
              <a:rPr lang="en-US" dirty="0" smtClean="0"/>
              <a:t>patient centered access </a:t>
            </a:r>
            <a:r>
              <a:rPr lang="en-US" dirty="0" smtClean="0"/>
              <a:t>to care</a:t>
            </a:r>
          </a:p>
          <a:p>
            <a:pPr>
              <a:buNone/>
            </a:pPr>
            <a:endParaRPr lang="en-US" dirty="0" smtClean="0"/>
          </a:p>
          <a:p>
            <a:r>
              <a:rPr lang="en-US" dirty="0" smtClean="0"/>
              <a:t>Establish the operational infrastructure that supports excellent patient care</a:t>
            </a:r>
          </a:p>
          <a:p>
            <a:pPr>
              <a:buNone/>
            </a:pPr>
            <a:endParaRPr lang="en-US" dirty="0" smtClean="0"/>
          </a:p>
          <a:p>
            <a:r>
              <a:rPr lang="en-US" dirty="0" smtClean="0"/>
              <a:t>Improve the health of our patient population</a:t>
            </a:r>
          </a:p>
          <a:p>
            <a:pPr>
              <a:buNone/>
            </a:pPr>
            <a:endParaRPr lang="en-US" dirty="0" smtClean="0"/>
          </a:p>
          <a:p>
            <a:r>
              <a:rPr lang="en-US" dirty="0" smtClean="0"/>
              <a:t>Re-allocate </a:t>
            </a:r>
            <a:r>
              <a:rPr lang="en-US" dirty="0" smtClean="0"/>
              <a:t>visit slots at the clinics and urgent care to patients who require an in-person </a:t>
            </a:r>
            <a:r>
              <a:rPr lang="en-US" dirty="0" smtClean="0"/>
              <a:t>visit</a:t>
            </a:r>
          </a:p>
          <a:p>
            <a:pPr>
              <a:buNone/>
            </a:pPr>
            <a:endParaRPr lang="en-US" dirty="0" smtClean="0"/>
          </a:p>
          <a:p>
            <a:r>
              <a:rPr lang="en-US" dirty="0" smtClean="0"/>
              <a:t>High patient and staff satisfaction rates demonstrated</a:t>
            </a:r>
            <a:endParaRPr lang="en-US" dirty="0" smtClean="0"/>
          </a:p>
          <a:p>
            <a:pPr>
              <a:buNone/>
            </a:pPr>
            <a:endParaRPr lang="en-US" dirty="0" smtClean="0"/>
          </a:p>
          <a:p>
            <a:endParaRPr lang="en-US" dirty="0" smtClean="0"/>
          </a:p>
          <a:p>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33400" y="3352800"/>
            <a:ext cx="8077200" cy="1673352"/>
          </a:xfrm>
        </p:spPr>
        <p:txBody>
          <a:bodyPr/>
          <a:lstStyle/>
          <a:p>
            <a:r>
              <a:rPr lang="en-US" dirty="0" smtClean="0"/>
              <a:t>Implementation</a:t>
            </a: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2409</TotalTime>
  <Words>1895</Words>
  <Application>Microsoft Office PowerPoint</Application>
  <PresentationFormat>On-screen Show (4:3)</PresentationFormat>
  <Paragraphs>319</Paragraphs>
  <Slides>40</Slides>
  <Notes>12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40</vt:i4>
      </vt:variant>
    </vt:vector>
  </HeadingPairs>
  <TitlesOfParts>
    <vt:vector size="42" baseType="lpstr">
      <vt:lpstr>Module</vt:lpstr>
      <vt:lpstr>Bitmap Image</vt:lpstr>
      <vt:lpstr>Timely Access to Patient Services (TAPS)</vt:lpstr>
      <vt:lpstr>Implementation Resources Toolkit Contents</vt:lpstr>
      <vt:lpstr>What is TAPS?</vt:lpstr>
      <vt:lpstr>Problem Areas</vt:lpstr>
      <vt:lpstr>Contra Costa Telephone Consultation Clinic Model</vt:lpstr>
      <vt:lpstr>New Process Model</vt:lpstr>
      <vt:lpstr>Countermeasure to Problem Areas</vt:lpstr>
      <vt:lpstr>Benefits of TAPS</vt:lpstr>
      <vt:lpstr>Implementation </vt:lpstr>
      <vt:lpstr>Implementation Steps</vt:lpstr>
      <vt:lpstr>Workflow - Overview</vt:lpstr>
      <vt:lpstr>Staffing Positions and Recruitment</vt:lpstr>
      <vt:lpstr>Provider Desired Qualifications  * See appendix for full job descriptions</vt:lpstr>
      <vt:lpstr>Training &amp; Protocol</vt:lpstr>
      <vt:lpstr>Workflow Diagram</vt:lpstr>
      <vt:lpstr>RN Role</vt:lpstr>
      <vt:lpstr>TAPS will see all patients except:</vt:lpstr>
      <vt:lpstr>RN Script</vt:lpstr>
      <vt:lpstr>RN Nursing Assessment</vt:lpstr>
      <vt:lpstr>RN Nursing Assessment</vt:lpstr>
      <vt:lpstr>RN Nursing Assessment</vt:lpstr>
      <vt:lpstr>RN  Scheduling into ECW</vt:lpstr>
      <vt:lpstr>Provider Role</vt:lpstr>
      <vt:lpstr>TAPS Provider</vt:lpstr>
      <vt:lpstr>Merge Nursing Assessment</vt:lpstr>
      <vt:lpstr>Patients needing Lab Orders/X-Rays</vt:lpstr>
      <vt:lpstr>Check-in/Check-out</vt:lpstr>
      <vt:lpstr>1-Lock Notes </vt:lpstr>
      <vt:lpstr> Select the name of the provider you want to review/cosign the note </vt:lpstr>
      <vt:lpstr>Evaluation and Performance Measurement</vt:lpstr>
      <vt:lpstr>Our Toolkit includes: </vt:lpstr>
      <vt:lpstr>Improvement Measurement</vt:lpstr>
      <vt:lpstr>Improvement Measurement</vt:lpstr>
      <vt:lpstr>Provider Log Template</vt:lpstr>
      <vt:lpstr>Script for Patient Surveys</vt:lpstr>
      <vt:lpstr>Survey Processes</vt:lpstr>
      <vt:lpstr>Patient Survey - Questions</vt:lpstr>
      <vt:lpstr>6 Question Provider Survey</vt:lpstr>
      <vt:lpstr>Implementation Budget</vt:lpstr>
      <vt:lpstr>Thank You</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Timely Access to Patient Services (TAPS)</dc:title>
  <dc:creator>dph/mis</dc:creator>
  <cp:lastModifiedBy>zeineb fendri</cp:lastModifiedBy>
  <cp:revision>241</cp:revision>
  <dcterms:created xsi:type="dcterms:W3CDTF">2014-05-29T14:31:31Z</dcterms:created>
  <dcterms:modified xsi:type="dcterms:W3CDTF">2014-05-30T22:24:20Z</dcterms:modified>
</cp:coreProperties>
</file>