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app.xml" ContentType="application/vnd.openxmlformats-officedocument.extended-propertie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81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73" r:id="rId9"/>
    <p:sldId id="272" r:id="rId10"/>
    <p:sldId id="271" r:id="rId11"/>
    <p:sldId id="270" r:id="rId12"/>
    <p:sldId id="268" r:id="rId13"/>
    <p:sldId id="274" r:id="rId14"/>
    <p:sldId id="265" r:id="rId15"/>
    <p:sldId id="275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63071" autoAdjust="0"/>
  </p:normalViewPr>
  <p:slideViewPr>
    <p:cSldViewPr snapToGrid="0" snapToObjects="1">
      <p:cViewPr varScale="1">
        <p:scale>
          <a:sx n="70" d="100"/>
          <a:sy n="70" d="100"/>
        </p:scale>
        <p:origin x="-199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handoutMaster" Target="handoutMasters/handout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1B2DB-F0BE-0E45-BB37-3E9111BC4943}" type="datetimeFigureOut">
              <a:rPr lang="en-US" smtClean="0"/>
              <a:pPr/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FE11F-D5D4-774D-ADA4-A1F9D9EA3BB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DF78B5-08C8-A548-8287-49E227A7A819}" type="datetimeFigureOut">
              <a:rPr lang="en-US" smtClean="0"/>
              <a:pPr/>
              <a:t>4/24/15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47F1D7-58C0-0E4B-A618-4625F0DB29A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[1]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Goffin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K. &amp;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Koners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U. (2011). Tacit Knowledge, Lessons Learnt, and New Product Development. J PROD INNOV MANAG, 28, 300–318.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[2] Schmidt, F. L.; Hunter, J. E. (1993). "Tacit knowledge, practical intelligence, general mental ability, and job knowledge". </a:t>
            </a:r>
            <a:r>
              <a:rPr lang="en-US" sz="12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Current Directions in Psychological Science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8–9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Tacit knowledge: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Unwritten, unspoken, and hidden vast storehouse of knowledge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Explicit knowledge is knowledge that can be readily articulated, codified, accessed and verbalized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47F1D7-58C0-0E4B-A618-4625F0DB29A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ABE096A1-3551-0E4F-BDA1-FE0CE00204ED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B58B-BCC3-3E48-A3FC-4A064ABA7137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2BCCC358-F58B-3148-924F-C0DA3E084ED1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E0C7D-A134-7B45-8826-6D41ED2E7E5E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BC620-946E-CA4D-A791-BCD57A42D113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A5C065D2-0492-6A4F-99F4-8E8E0DFAB06B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72305AD-A86F-BD40-AAB0-C0ACA57CC1A7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BCCE-E1DD-D644-9186-F46E4C967EA4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6F0F0-10A4-B141-BE08-8B04EF4CF926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53E421-1FB6-CF4C-B076-0824F2A29371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ACDE059F-B672-054C-9CA9-BB3B154C8495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48B1486-D091-BE4C-B992-D7C22F472138}" type="datetime1">
              <a:rPr lang="en-US" smtClean="0"/>
              <a:pPr/>
              <a:t>4/24/15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20384DE1-06C7-5041-B620-6A2FB149AB9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lbaemWIljeQ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Driving change Through social systems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Kristene Cristobal, MS April 24, 2015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Change In The Way We Make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8824" y="1468560"/>
            <a:ext cx="5602941" cy="50159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2648" y="6379882"/>
            <a:ext cx="528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Helen Bevan and Steve </a:t>
            </a:r>
            <a:r>
              <a:rPr lang="en-US" sz="1000" dirty="0" err="1" smtClean="0"/>
              <a:t>Fairman</a:t>
            </a:r>
            <a:r>
              <a:rPr lang="en-US" sz="1000" dirty="0" smtClean="0"/>
              <a:t>, The </a:t>
            </a:r>
            <a:r>
              <a:rPr lang="en-US" sz="1000" dirty="0"/>
              <a:t>new era of thinking and practice in change and </a:t>
            </a:r>
            <a:r>
              <a:rPr lang="en-US" sz="1000" dirty="0" smtClean="0"/>
              <a:t>transformation: A </a:t>
            </a:r>
            <a:r>
              <a:rPr lang="en-US" sz="1000" dirty="0"/>
              <a:t>call to action for leaders of health and </a:t>
            </a:r>
            <a:r>
              <a:rPr lang="en-US" sz="1000" dirty="0" smtClean="0"/>
              <a:t>care, NHS Improving Quality</a:t>
            </a:r>
            <a:endParaRPr lang="en-U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From ‘have to’ to ‘want to’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5530" y="3197038"/>
            <a:ext cx="3048000" cy="2501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0501" y="1958788"/>
            <a:ext cx="3683000" cy="2489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6305178"/>
            <a:ext cx="45308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Helen Bevan, It’s time to rewrite the rules of change in health and care , APAC </a:t>
            </a:r>
            <a:r>
              <a:rPr lang="en-US" sz="1000" dirty="0"/>
              <a:t>Forum </a:t>
            </a:r>
          </a:p>
          <a:p>
            <a:r>
              <a:rPr lang="en-US" sz="1000" dirty="0"/>
              <a:t>Wednesday 3rd September </a:t>
            </a:r>
            <a:r>
              <a:rPr lang="en-US" sz="1000" dirty="0" smtClean="0"/>
              <a:t>2014</a:t>
            </a:r>
            <a:endParaRPr lang="en-U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Network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00494"/>
            <a:ext cx="5203503" cy="36008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679" y="1822824"/>
            <a:ext cx="4582793" cy="343945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67561" y="6096000"/>
            <a:ext cx="5782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Complex &amp; High Tech to Simple &amp; Low Tech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Bevan’s Key Takeaways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5486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Frame the issues in ways that engage and </a:t>
            </a:r>
            <a:r>
              <a:rPr lang="en-US" b="1" dirty="0" smtClean="0"/>
              <a:t>mobilize the imagination, energy and will </a:t>
            </a:r>
            <a:r>
              <a:rPr lang="en-US" dirty="0" smtClean="0"/>
              <a:t>of a large number of diverse stakeholders in order to create a shift in the balance of power and distribute the leadership</a:t>
            </a:r>
          </a:p>
          <a:p>
            <a:r>
              <a:rPr lang="en-US" b="1" dirty="0" smtClean="0"/>
              <a:t>Build shared purpose </a:t>
            </a:r>
            <a:r>
              <a:rPr lang="en-US" dirty="0" smtClean="0"/>
              <a:t>in an explicit way, focusing on the shared premise, (asking ‘who needs to be part of the change?’ and ‘what unites us?’) and the purpose (asking ‘why are we making this change?’)</a:t>
            </a:r>
          </a:p>
          <a:p>
            <a:r>
              <a:rPr lang="en-US" b="1" dirty="0" smtClean="0"/>
              <a:t>Regard everyone as a leader </a:t>
            </a:r>
            <a:r>
              <a:rPr lang="en-US" dirty="0" smtClean="0"/>
              <a:t>and encourage many acts of leadership, beyond the formal leadership system</a:t>
            </a:r>
          </a:p>
          <a:p>
            <a:r>
              <a:rPr lang="en-US" dirty="0" smtClean="0"/>
              <a:t>Build your extended network of </a:t>
            </a:r>
            <a:r>
              <a:rPr lang="en-US" b="1" dirty="0" smtClean="0"/>
              <a:t>weak tie social relationships </a:t>
            </a:r>
            <a:r>
              <a:rPr lang="en-US" dirty="0" smtClean="0"/>
              <a:t>for new ideas and inspiration</a:t>
            </a:r>
          </a:p>
          <a:p>
            <a:r>
              <a:rPr lang="en-US" dirty="0" smtClean="0"/>
              <a:t>Take steps to </a:t>
            </a:r>
            <a:r>
              <a:rPr lang="en-US" b="1" dirty="0" smtClean="0"/>
              <a:t>be a more social leader</a:t>
            </a:r>
            <a:r>
              <a:rPr lang="en-US" dirty="0" smtClean="0"/>
              <a:t>, investing in your digital skills and social connections and leading through networks as well as formal leadership systems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2648" y="6379882"/>
            <a:ext cx="52891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Helen Bevan and Steve </a:t>
            </a:r>
            <a:r>
              <a:rPr lang="en-US" sz="1000" dirty="0" err="1" smtClean="0"/>
              <a:t>Fairman</a:t>
            </a:r>
            <a:r>
              <a:rPr lang="en-US" sz="1000" dirty="0" smtClean="0"/>
              <a:t>, The </a:t>
            </a:r>
            <a:r>
              <a:rPr lang="en-US" sz="1000" dirty="0"/>
              <a:t>new era of thinking and practice in change and </a:t>
            </a:r>
            <a:r>
              <a:rPr lang="en-US" sz="1000" dirty="0" smtClean="0"/>
              <a:t>transformation: A </a:t>
            </a:r>
            <a:r>
              <a:rPr lang="en-US" sz="1000" dirty="0"/>
              <a:t>call to action for leaders of health and </a:t>
            </a:r>
            <a:r>
              <a:rPr lang="en-US" sz="1000" dirty="0" smtClean="0"/>
              <a:t>care, NHS Improving Quality</a:t>
            </a:r>
            <a:endParaRPr lang="en-US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Lots of Tools Used in Social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Low Tech</a:t>
            </a:r>
          </a:p>
          <a:p>
            <a:r>
              <a:rPr lang="en-US" dirty="0" smtClean="0"/>
              <a:t>Newsletters, videos, posters, “ask me” buttons, articles, storytelling</a:t>
            </a:r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High Tech</a:t>
            </a:r>
          </a:p>
          <a:p>
            <a:r>
              <a:rPr lang="en-US" dirty="0" smtClean="0"/>
              <a:t>YouTube, Twitter, </a:t>
            </a:r>
            <a:r>
              <a:rPr lang="en-US" dirty="0" err="1" smtClean="0"/>
              <a:t>Facebook</a:t>
            </a:r>
            <a:r>
              <a:rPr lang="en-US" dirty="0" smtClean="0"/>
              <a:t>, LinkedIn, blogs, intranets, video ethnography, </a:t>
            </a:r>
            <a:r>
              <a:rPr lang="en-US" dirty="0" err="1" smtClean="0"/>
              <a:t>hackathons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If you only remembered three things…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Balance your formal networks of influence with informal networks</a:t>
            </a:r>
          </a:p>
          <a:p>
            <a:endParaRPr lang="en-US" dirty="0" smtClean="0"/>
          </a:p>
          <a:p>
            <a:r>
              <a:rPr lang="en-US" dirty="0" smtClean="0"/>
              <a:t>Understand who the opinion leaders are in the social system and enlist them to help influence others</a:t>
            </a:r>
          </a:p>
          <a:p>
            <a:endParaRPr lang="en-US" dirty="0" smtClean="0"/>
          </a:p>
          <a:p>
            <a:r>
              <a:rPr lang="en-US" dirty="0" smtClean="0"/>
              <a:t>Strive for greater connectivity and partnerships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will we accomplish this hour?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Discuss the importance of social systems in the implementation and spread of your initiatives</a:t>
            </a:r>
          </a:p>
          <a:p>
            <a:r>
              <a:rPr lang="en-US" dirty="0" smtClean="0"/>
              <a:t>Apply helpful models to strengthen our social systems</a:t>
            </a:r>
          </a:p>
          <a:p>
            <a:pPr lvl="1"/>
            <a:r>
              <a:rPr lang="en-US" dirty="0" smtClean="0"/>
              <a:t>Rogers’ Innovation and Adoption Curve</a:t>
            </a:r>
          </a:p>
          <a:p>
            <a:pPr lvl="1"/>
            <a:r>
              <a:rPr lang="en-US" dirty="0" err="1" smtClean="0"/>
              <a:t>IHI’s</a:t>
            </a:r>
            <a:r>
              <a:rPr lang="en-US" dirty="0" smtClean="0"/>
              <a:t> Spread Framework</a:t>
            </a:r>
          </a:p>
          <a:p>
            <a:pPr lvl="1"/>
            <a:r>
              <a:rPr lang="en-US" dirty="0" smtClean="0"/>
              <a:t>Bevan’s Large Scale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do we get people to join us in our important efforts?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algn="ctr">
              <a:buNone/>
            </a:pPr>
            <a:r>
              <a:rPr lang="en-US" dirty="0" smtClean="0">
                <a:hlinkClick r:id="rId2"/>
              </a:rPr>
              <a:t>From a "lone nut" to a movement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are your stakeholders?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388" y="1734669"/>
            <a:ext cx="8587306" cy="40923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8387" y="6284863"/>
            <a:ext cx="50506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Rogers, Everett (16 August 2003). Diffusion of Innovations, 5th Edition. Simon and Schuster. </a:t>
            </a:r>
          </a:p>
          <a:p>
            <a:endParaRPr lang="en-US" sz="1000" dirty="0"/>
          </a:p>
        </p:txBody>
      </p:sp>
      <p:sp>
        <p:nvSpPr>
          <p:cNvPr id="7" name="Line Callout 1 6"/>
          <p:cNvSpPr/>
          <p:nvPr/>
        </p:nvSpPr>
        <p:spPr>
          <a:xfrm>
            <a:off x="821765" y="3242235"/>
            <a:ext cx="1100782" cy="706718"/>
          </a:xfrm>
          <a:prstGeom prst="borderCallout1">
            <a:avLst>
              <a:gd name="adj1" fmla="val 35090"/>
              <a:gd name="adj2" fmla="val 50490"/>
              <a:gd name="adj3" fmla="val 158252"/>
              <a:gd name="adj4" fmla="val 134870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extBox 7"/>
          <p:cNvSpPr txBox="1"/>
          <p:nvPr/>
        </p:nvSpPr>
        <p:spPr>
          <a:xfrm>
            <a:off x="821765" y="3168153"/>
            <a:ext cx="11007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Radicals</a:t>
            </a:r>
          </a:p>
          <a:p>
            <a:r>
              <a:rPr lang="en-US" sz="1600" dirty="0" smtClean="0"/>
              <a:t>Mavericks</a:t>
            </a:r>
          </a:p>
          <a:p>
            <a:r>
              <a:rPr lang="en-US" sz="1600" dirty="0" smtClean="0"/>
              <a:t>Lone Nut</a:t>
            </a:r>
            <a:endParaRPr lang="en-US" sz="1600" dirty="0"/>
          </a:p>
        </p:txBody>
      </p:sp>
      <p:sp>
        <p:nvSpPr>
          <p:cNvPr id="13" name="Line Callout 1 12"/>
          <p:cNvSpPr/>
          <p:nvPr/>
        </p:nvSpPr>
        <p:spPr>
          <a:xfrm>
            <a:off x="2308793" y="2769658"/>
            <a:ext cx="1426502" cy="741351"/>
          </a:xfrm>
          <a:prstGeom prst="borderCallout1">
            <a:avLst>
              <a:gd name="adj1" fmla="val 35090"/>
              <a:gd name="adj2" fmla="val 50490"/>
              <a:gd name="adj3" fmla="val 142922"/>
              <a:gd name="adj4" fmla="val 7621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263970" y="2709895"/>
            <a:ext cx="16356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Opinion Leaders</a:t>
            </a:r>
          </a:p>
          <a:p>
            <a:r>
              <a:rPr lang="en-US" sz="1600" dirty="0" smtClean="0"/>
              <a:t>Change Agents</a:t>
            </a:r>
          </a:p>
          <a:p>
            <a:r>
              <a:rPr lang="en-US" sz="1600" dirty="0" smtClean="0"/>
              <a:t>First Follower</a:t>
            </a:r>
            <a:endParaRPr lang="en-US" sz="1600" dirty="0"/>
          </a:p>
        </p:txBody>
      </p:sp>
      <p:sp>
        <p:nvSpPr>
          <p:cNvPr id="14" name="Line Callout 1 13"/>
          <p:cNvSpPr/>
          <p:nvPr/>
        </p:nvSpPr>
        <p:spPr>
          <a:xfrm>
            <a:off x="3723343" y="5097491"/>
            <a:ext cx="1379409" cy="361410"/>
          </a:xfrm>
          <a:prstGeom prst="borderCallout1">
            <a:avLst>
              <a:gd name="adj1" fmla="val 35090"/>
              <a:gd name="adj2" fmla="val 50490"/>
              <a:gd name="adj3" fmla="val -77481"/>
              <a:gd name="adj4" fmla="val 54694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TextBox 14"/>
          <p:cNvSpPr txBox="1"/>
          <p:nvPr/>
        </p:nvSpPr>
        <p:spPr>
          <a:xfrm>
            <a:off x="3735295" y="5089569"/>
            <a:ext cx="13674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Tipping Point</a:t>
            </a:r>
            <a:endParaRPr lang="en-US" dirty="0"/>
          </a:p>
        </p:txBody>
      </p:sp>
      <p:sp>
        <p:nvSpPr>
          <p:cNvPr id="16" name="Line Callout 1 15"/>
          <p:cNvSpPr/>
          <p:nvPr/>
        </p:nvSpPr>
        <p:spPr>
          <a:xfrm>
            <a:off x="6311155" y="2709895"/>
            <a:ext cx="1562845" cy="532340"/>
          </a:xfrm>
          <a:prstGeom prst="borderCallout1">
            <a:avLst>
              <a:gd name="adj1" fmla="val 35090"/>
              <a:gd name="adj2" fmla="val 50490"/>
              <a:gd name="adj3" fmla="val 152247"/>
              <a:gd name="adj4" fmla="val 21182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7" name="TextBox 16"/>
          <p:cNvSpPr txBox="1"/>
          <p:nvPr/>
        </p:nvSpPr>
        <p:spPr>
          <a:xfrm>
            <a:off x="6459127" y="2620249"/>
            <a:ext cx="13061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“It’s how we </a:t>
            </a:r>
          </a:p>
          <a:p>
            <a:r>
              <a:rPr lang="en-US" dirty="0" smtClean="0"/>
              <a:t>do business”</a:t>
            </a:r>
            <a:endParaRPr lang="en-US" dirty="0"/>
          </a:p>
        </p:txBody>
      </p:sp>
      <p:sp>
        <p:nvSpPr>
          <p:cNvPr id="18" name="Line Callout 1 17"/>
          <p:cNvSpPr/>
          <p:nvPr/>
        </p:nvSpPr>
        <p:spPr>
          <a:xfrm>
            <a:off x="7412377" y="3406422"/>
            <a:ext cx="1473199" cy="502457"/>
          </a:xfrm>
          <a:prstGeom prst="borderCallout1">
            <a:avLst>
              <a:gd name="adj1" fmla="val 35090"/>
              <a:gd name="adj2" fmla="val 50490"/>
              <a:gd name="adj3" fmla="val 158695"/>
              <a:gd name="adj4" fmla="val 17383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TextBox 18"/>
          <p:cNvSpPr txBox="1"/>
          <p:nvPr/>
        </p:nvSpPr>
        <p:spPr>
          <a:xfrm>
            <a:off x="7426922" y="3397017"/>
            <a:ext cx="1428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Traditionalists</a:t>
            </a:r>
          </a:p>
          <a:p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1" grpId="0"/>
      <p:bldP spid="15" grpId="0"/>
      <p:bldP spid="17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leads to successful spread?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384DE1-06C7-5041-B620-6A2FB149AB92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84200"/>
            <a:ext cx="8229600" cy="5689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588" y="6230474"/>
            <a:ext cx="71867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err="1"/>
              <a:t>Massoud</a:t>
            </a:r>
            <a:r>
              <a:rPr lang="en-US" sz="1000" dirty="0"/>
              <a:t> MR, Nielsen GA, Nolan K, Nolan T, </a:t>
            </a:r>
            <a:r>
              <a:rPr lang="en-US" sz="1000" dirty="0" err="1"/>
              <a:t>Schall</a:t>
            </a:r>
            <a:r>
              <a:rPr lang="en-US" sz="1000" dirty="0"/>
              <a:t> MW, </a:t>
            </a:r>
            <a:r>
              <a:rPr lang="en-US" sz="1000" dirty="0" err="1"/>
              <a:t>Sevin</a:t>
            </a:r>
            <a:r>
              <a:rPr lang="en-US" sz="1000" dirty="0"/>
              <a:t> C. A Framework for Spread:</a:t>
            </a:r>
          </a:p>
          <a:p>
            <a:r>
              <a:rPr lang="en-US" sz="1000" dirty="0"/>
              <a:t>From Local Improvements to System-Wide Change. IHI Innovation Series white paper. Cambridge,</a:t>
            </a:r>
          </a:p>
          <a:p>
            <a:r>
              <a:rPr lang="en-US" sz="1000" dirty="0"/>
              <a:t>Massachusetts: Institute for Healthcare Improvement; 2006. (Available on </a:t>
            </a:r>
            <a:r>
              <a:rPr lang="en-US" sz="1000" dirty="0" err="1"/>
              <a:t>www.IHI.org</a:t>
            </a:r>
            <a:r>
              <a:rPr lang="en-US" sz="1000" dirty="0"/>
              <a:t>)</a:t>
            </a:r>
          </a:p>
        </p:txBody>
      </p:sp>
      <p:sp>
        <p:nvSpPr>
          <p:cNvPr id="10" name="Oval 9"/>
          <p:cNvSpPr/>
          <p:nvPr/>
        </p:nvSpPr>
        <p:spPr>
          <a:xfrm>
            <a:off x="4645809" y="2749176"/>
            <a:ext cx="4040991" cy="2876757"/>
          </a:xfrm>
          <a:prstGeom prst="ellipse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People in Social Systems 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31769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Need to spread </a:t>
            </a:r>
            <a:r>
              <a:rPr lang="en-US" i="1" dirty="0" smtClean="0"/>
              <a:t>explicit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Benefits for different audiences</a:t>
            </a:r>
          </a:p>
          <a:p>
            <a:pPr lvl="1"/>
            <a:r>
              <a:rPr lang="en-US" dirty="0" smtClean="0"/>
              <a:t>Comparative data</a:t>
            </a:r>
          </a:p>
          <a:p>
            <a:pPr lvl="1"/>
            <a:r>
              <a:rPr lang="en-US" dirty="0" smtClean="0"/>
              <a:t>Successful sites’ </a:t>
            </a:r>
            <a:r>
              <a:rPr lang="en-US" dirty="0" err="1" smtClean="0"/>
              <a:t>learnings</a:t>
            </a:r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Need to spread </a:t>
            </a:r>
            <a:r>
              <a:rPr lang="en-US" i="1" dirty="0" smtClean="0"/>
              <a:t>tacit </a:t>
            </a:r>
            <a:r>
              <a:rPr lang="en-US" dirty="0" smtClean="0"/>
              <a:t>knowledge</a:t>
            </a:r>
          </a:p>
          <a:p>
            <a:pPr lvl="1"/>
            <a:r>
              <a:rPr lang="en-US" dirty="0" smtClean="0"/>
              <a:t>Effective transfer of tacit knowledge generally requires extensive personal contact, regular interaction and trust.</a:t>
            </a:r>
            <a:r>
              <a:rPr lang="en-US" sz="1714" dirty="0" smtClean="0"/>
              <a:t>[1]</a:t>
            </a:r>
          </a:p>
          <a:p>
            <a:pPr lvl="1"/>
            <a:r>
              <a:rPr lang="en-US" dirty="0" smtClean="0"/>
              <a:t>This kind of knowledge can only be revealed through practice in a particular context and transmitted through social networks.</a:t>
            </a:r>
            <a:r>
              <a:rPr lang="en-US" sz="1714" dirty="0" smtClean="0"/>
              <a:t>[2]</a:t>
            </a:r>
            <a:endParaRPr lang="en-US" dirty="0" smtClean="0"/>
          </a:p>
          <a:p>
            <a:pPr>
              <a:buNone/>
            </a:pPr>
            <a:endParaRPr lang="en-US" i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Informal Networks are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Key messengers</a:t>
            </a:r>
          </a:p>
          <a:p>
            <a:pPr lvl="1"/>
            <a:r>
              <a:rPr lang="en-US" dirty="0" smtClean="0"/>
              <a:t>Opinion leaders</a:t>
            </a:r>
          </a:p>
          <a:p>
            <a:pPr lvl="1"/>
            <a:r>
              <a:rPr lang="en-US" dirty="0" smtClean="0"/>
              <a:t>Influencers</a:t>
            </a:r>
          </a:p>
          <a:p>
            <a:pPr lvl="1"/>
            <a:r>
              <a:rPr lang="en-US" dirty="0" smtClean="0"/>
              <a:t>Super users</a:t>
            </a:r>
          </a:p>
          <a:p>
            <a:pPr lvl="1"/>
            <a:r>
              <a:rPr lang="en-US" dirty="0" smtClean="0"/>
              <a:t>Designated change agents – clinicians, managers, MAs, front desk clerks… Anyone! </a:t>
            </a:r>
          </a:p>
          <a:p>
            <a:endParaRPr lang="en-US" dirty="0" smtClean="0"/>
          </a:p>
          <a:p>
            <a:r>
              <a:rPr lang="en-US" dirty="0" smtClean="0"/>
              <a:t>Early wave adopters can influence later waves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Formal Networks are Important Too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88427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smtClean="0"/>
              <a:t>Use formal networks to foster:</a:t>
            </a:r>
          </a:p>
          <a:p>
            <a:r>
              <a:rPr lang="en-US" dirty="0" smtClean="0"/>
              <a:t>Making successes of colleagues visible</a:t>
            </a:r>
          </a:p>
          <a:p>
            <a:r>
              <a:rPr lang="en-US" dirty="0" smtClean="0"/>
              <a:t>Design of peer-to-peer interactions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Designated change agents:</a:t>
            </a:r>
          </a:p>
          <a:p>
            <a:r>
              <a:rPr lang="en-US" dirty="0" smtClean="0"/>
              <a:t>Local champions – physician leaders and managers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Venues can include:</a:t>
            </a:r>
          </a:p>
          <a:p>
            <a:r>
              <a:rPr lang="en-US" dirty="0" smtClean="0"/>
              <a:t>Meetings and events that highlight the practice; get peers talking with peers</a:t>
            </a:r>
          </a:p>
          <a:p>
            <a:r>
              <a:rPr lang="en-US" dirty="0" smtClean="0"/>
              <a:t>Webinars, group coaching</a:t>
            </a:r>
          </a:p>
          <a:p>
            <a:r>
              <a:rPr lang="en-US" dirty="0" smtClean="0"/>
              <a:t>Local </a:t>
            </a:r>
            <a:r>
              <a:rPr lang="en-US" dirty="0" err="1" smtClean="0"/>
              <a:t>collaboratives</a:t>
            </a:r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20384DE1-06C7-5041-B620-6A2FB149AB9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408</TotalTime>
  <Words>830</Words>
  <Application>Microsoft Macintosh PowerPoint</Application>
  <PresentationFormat>On-screen Show (4:3)</PresentationFormat>
  <Paragraphs>119</Paragraphs>
  <Slides>15</Slides>
  <Notes>10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Median</vt:lpstr>
      <vt:lpstr>Driving change Through social systems</vt:lpstr>
      <vt:lpstr>What will we accomplish this hour?</vt:lpstr>
      <vt:lpstr>How do we get people to join us in our important efforts?</vt:lpstr>
      <vt:lpstr>Who are your stakeholders?</vt:lpstr>
      <vt:lpstr>What leads to successful spread?</vt:lpstr>
      <vt:lpstr>Slide 6</vt:lpstr>
      <vt:lpstr>The People in Social Systems Matter</vt:lpstr>
      <vt:lpstr>Informal Networks are Important</vt:lpstr>
      <vt:lpstr>Formal Networks are Important Too</vt:lpstr>
      <vt:lpstr>Change In The Way We Make Change</vt:lpstr>
      <vt:lpstr>From ‘have to’ to ‘want to’</vt:lpstr>
      <vt:lpstr>Social Network Analysis</vt:lpstr>
      <vt:lpstr>Bevan’s Key Takeaways</vt:lpstr>
      <vt:lpstr>Lots of Tools Used in Social Systems</vt:lpstr>
      <vt:lpstr>If you only remembered three things…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Driving change with social systems</dc:title>
  <dc:creator>Kristene Cristobal</dc:creator>
  <cp:lastModifiedBy>Kristene Cristobal</cp:lastModifiedBy>
  <cp:revision>40</cp:revision>
  <dcterms:created xsi:type="dcterms:W3CDTF">2015-04-24T09:01:56Z</dcterms:created>
  <dcterms:modified xsi:type="dcterms:W3CDTF">2015-04-24T09:04:24Z</dcterms:modified>
</cp:coreProperties>
</file>