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5" r:id="rId3"/>
    <p:sldId id="345" r:id="rId4"/>
    <p:sldId id="306" r:id="rId5"/>
    <p:sldId id="308" r:id="rId6"/>
    <p:sldId id="332" r:id="rId7"/>
    <p:sldId id="311" r:id="rId8"/>
    <p:sldId id="331" r:id="rId9"/>
    <p:sldId id="346" r:id="rId10"/>
    <p:sldId id="347" r:id="rId11"/>
    <p:sldId id="348" r:id="rId12"/>
    <p:sldId id="349" r:id="rId13"/>
    <p:sldId id="328" r:id="rId14"/>
    <p:sldId id="323" r:id="rId15"/>
    <p:sldId id="329" r:id="rId16"/>
    <p:sldId id="341" r:id="rId17"/>
    <p:sldId id="340" r:id="rId18"/>
    <p:sldId id="315" r:id="rId19"/>
    <p:sldId id="290" r:id="rId20"/>
    <p:sldId id="343" r:id="rId21"/>
    <p:sldId id="342" r:id="rId22"/>
    <p:sldId id="334" r:id="rId23"/>
    <p:sldId id="335" r:id="rId24"/>
    <p:sldId id="350" r:id="rId25"/>
    <p:sldId id="298" r:id="rId26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j Jones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06"/>
    <a:srgbClr val="F6BB26"/>
    <a:srgbClr val="FFFF66"/>
    <a:srgbClr val="62B4C5"/>
    <a:srgbClr val="A2E7EB"/>
    <a:srgbClr val="5A5A59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 snapToGrid="0" snapToObjects="1" showGuides="1">
      <p:cViewPr>
        <p:scale>
          <a:sx n="100" d="100"/>
          <a:sy n="100" d="100"/>
        </p:scale>
        <p:origin x="-461" y="235"/>
      </p:cViewPr>
      <p:guideLst>
        <p:guide orient="horz" pos="4125"/>
        <p:guide orient="horz" pos="2198"/>
        <p:guide pos="5476"/>
        <p:guide pos="286"/>
        <p:guide pos="2920"/>
        <p:guide pos="2880"/>
        <p:guide pos="2824"/>
      </p:guideLst>
    </p:cSldViewPr>
  </p:slideViewPr>
  <p:outlineViewPr>
    <p:cViewPr>
      <p:scale>
        <a:sx n="33" d="100"/>
        <a:sy n="33" d="100"/>
      </p:scale>
      <p:origin x="0" y="124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3139" y="-91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Acuity Visits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232 Visits ($</a:t>
                    </a:r>
                    <a:r>
                      <a:rPr lang="en-US" baseline="0" dirty="0" smtClean="0"/>
                      <a:t>201,144)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82 Visits ($71,094)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2015</c:v>
                </c:pt>
                <c:pt idx="1">
                  <c:v>2016 (Projected)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232</c:v>
                </c:pt>
                <c:pt idx="1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423552"/>
        <c:axId val="100425088"/>
      </c:barChart>
      <c:catAx>
        <c:axId val="10042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425088"/>
        <c:crosses val="autoZero"/>
        <c:auto val="1"/>
        <c:lblAlgn val="ctr"/>
        <c:lblOffset val="100"/>
        <c:noMultiLvlLbl val="0"/>
      </c:catAx>
      <c:valAx>
        <c:axId val="100425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042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0.41095</cdr:x>
      <cdr:y>0.34773</cdr:y>
    </cdr:from>
    <cdr:to>
      <cdr:x>0.70191</cdr:x>
      <cdr:y>0.42862</cdr:y>
    </cdr:to>
    <cdr:sp macro="" textlink="">
      <cdr:nvSpPr>
        <cdr:cNvPr id="2" name="Right Arrow 1"/>
        <cdr:cNvSpPr/>
      </cdr:nvSpPr>
      <cdr:spPr>
        <a:xfrm xmlns:a="http://schemas.openxmlformats.org/drawingml/2006/main" rot="2200632">
          <a:off x="3381947" y="1637845"/>
          <a:ext cx="2394501" cy="38100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0.59362</cdr:x>
      <cdr:y>0.02798</cdr:y>
    </cdr:from>
    <cdr:to>
      <cdr:x>0.97222</cdr:x>
      <cdr:y>0.35962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85237" y="131780"/>
          <a:ext cx="3115763" cy="1562082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/>
              </a:solidFill>
            </a:rPr>
            <a:t>82% Increase in Call Volume</a:t>
          </a:r>
        </a:p>
        <a:p xmlns:a="http://schemas.openxmlformats.org/drawingml/2006/main">
          <a:r>
            <a:rPr lang="en-US" sz="2400" dirty="0" smtClean="0">
              <a:solidFill>
                <a:schemeClr val="tx1"/>
              </a:solidFill>
            </a:rPr>
            <a:t>Projected Cost Savings = $130,050</a:t>
          </a:r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239959B4-A8C3-A240-B731-526E455B0E74}" type="datetimeFigureOut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E17C371A-A258-3540-A917-87491C8E3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10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8762D72-88D8-924C-85C9-45E233ACAE8A}" type="datetimeFigureOut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FBEF827-0470-BB4A-9CD4-5FC6BC34E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16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51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Victoria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32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Victoria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6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Victoria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01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Kincaid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57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Kincaid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42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Kincaid </a:t>
            </a:r>
          </a:p>
          <a:p>
            <a:r>
              <a:rPr lang="en-US" dirty="0" smtClean="0"/>
              <a:t>MOST IMPORTANT / MOST VISIBLE</a:t>
            </a:r>
            <a:r>
              <a:rPr lang="en-US" baseline="0" dirty="0" smtClean="0"/>
              <a:t>  - SET UP DR. GOH Section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67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Darla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53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 smtClean="0"/>
              <a:t>Darla 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 smtClean="0"/>
              <a:t>In the first half of 2016, ED visits for a defined cohort of high utilization patients achieved a 64% reduction from baseline.  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 smtClean="0"/>
              <a:t>This accounts for an annualized volume reduction of 150 visits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 smtClean="0"/>
              <a:t>At an average of $867 in charges for low acuity visits, this reduction equates to approximately $130,050 in payer savings. (Average charge for low acuity visit provided by finance on 8/26/2016. Detail available. Medicaid rates are actually higher)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 smtClean="0"/>
              <a:t>Given the stress a patient and family experiences during ED visits, reduction of utilization also enhances family wellbeing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 smtClean="0"/>
              <a:t>Overall, the improved utilization, reduced payer expense and improved experience represent an exemplar Triple Aim outcome.</a:t>
            </a:r>
          </a:p>
          <a:p>
            <a:pPr marL="170172" indent="-170172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6EF9-B1CD-47CB-B982-3D50F1CC36D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09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Jana Neal </a:t>
            </a:r>
          </a:p>
          <a:p>
            <a:r>
              <a:rPr lang="en-US" dirty="0" smtClean="0"/>
              <a:t>All physicians are top of class, nobody misses anything….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60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2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9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32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Jana</a:t>
            </a:r>
            <a:r>
              <a:rPr lang="en-US" baseline="0" dirty="0" smtClean="0"/>
              <a:t> Neal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48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39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92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9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2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1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1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6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8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Victoria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55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Victoria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EF827-0470-BB4A-9CD4-5FC6BC34E4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6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-215900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025" y="3073893"/>
            <a:ext cx="8239125" cy="13138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Privileged and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20" y="0"/>
            <a:ext cx="4717279" cy="17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917575"/>
            <a:ext cx="9144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79"/>
            <a:ext cx="8229600" cy="470916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32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18450" y="6677025"/>
            <a:ext cx="777875" cy="1825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7AF397-F761-D743-9911-93EC85B50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Privileged and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62" y="5828664"/>
            <a:ext cx="2217735" cy="84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04" y="292511"/>
            <a:ext cx="2518221" cy="5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1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917575"/>
            <a:ext cx="9144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320"/>
              </a:spcBef>
              <a:buNone/>
              <a:defRPr sz="2200"/>
            </a:lvl1pPr>
            <a:lvl2pPr marL="742950" indent="-285750">
              <a:buFont typeface="Arial"/>
              <a:buChar char="•"/>
              <a:defRPr sz="20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18450" y="6677025"/>
            <a:ext cx="777875" cy="1825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96D572-FF55-DE4E-88F8-D10D3D83FC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Privileged and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62" y="5828664"/>
            <a:ext cx="2217735" cy="8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917575"/>
            <a:ext cx="9144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18450" y="6677025"/>
            <a:ext cx="777875" cy="1825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12AC62-BABF-7F47-BA91-A6E8057A6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Privileged and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62" y="5828664"/>
            <a:ext cx="2217735" cy="8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83" y="3345438"/>
            <a:ext cx="7330667" cy="1362075"/>
          </a:xfrm>
        </p:spPr>
        <p:txBody>
          <a:bodyPr>
            <a:normAutofit/>
          </a:bodyPr>
          <a:lstStyle>
            <a:lvl1pPr algn="l">
              <a:defRPr sz="2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18450" y="6677025"/>
            <a:ext cx="777875" cy="1825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D437A-0DFC-F245-93E9-E885FACA5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Privileged and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20" y="0"/>
            <a:ext cx="4717279" cy="17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917575"/>
            <a:ext cx="9144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5879"/>
            <a:ext cx="4038600" cy="4709160"/>
          </a:xfrm>
        </p:spPr>
        <p:txBody>
          <a:bodyPr>
            <a:normAutofit/>
          </a:bodyPr>
          <a:lstStyle>
            <a:lvl1pPr>
              <a:defRPr sz="2200"/>
            </a:lvl1pPr>
            <a:lvl2pPr marL="742950" indent="-285750">
              <a:buFont typeface="Arial"/>
              <a:buChar char="•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5879"/>
            <a:ext cx="4038600" cy="47091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18450" y="6677025"/>
            <a:ext cx="777875" cy="1825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446418-251B-F346-B8CC-6B0BA4587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Privileged and 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62" y="5828664"/>
            <a:ext cx="2217735" cy="8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2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917575"/>
            <a:ext cx="9144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325880"/>
            <a:ext cx="8229600" cy="4709160"/>
          </a:xfrm>
          <a:ln>
            <a:noFill/>
          </a:ln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8450" y="6677025"/>
            <a:ext cx="777875" cy="1825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88869D-C0D1-4A4F-9057-EFC565B4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Privileged and 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62" y="5828664"/>
            <a:ext cx="2217735" cy="8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274320"/>
            <a:ext cx="8229600" cy="5715000"/>
          </a:xfrm>
          <a:ln>
            <a:noFill/>
          </a:ln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8450" y="6677025"/>
            <a:ext cx="777875" cy="1825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6E1B2B-32AA-ED46-8A83-57F0C1749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Privileged and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62" y="5828664"/>
            <a:ext cx="2217735" cy="8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6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5563"/>
            <a:ext cx="822960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77025"/>
            <a:ext cx="9144000" cy="182563"/>
          </a:xfrm>
          <a:prstGeom prst="rect">
            <a:avLst/>
          </a:prstGeom>
          <a:solidFill>
            <a:srgbClr val="FC00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99300" y="6677025"/>
            <a:ext cx="1085850" cy="192088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>
              <a:defRPr sz="1200" b="0" i="0"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ea typeface="+mn-ea"/>
              </a:rPr>
              <a:t>Dallas, Texas</a:t>
            </a:r>
            <a:endParaRPr lang="en-US" sz="10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4325" y="6677025"/>
            <a:ext cx="777875" cy="1825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289C0F-AE50-0A4A-94E9-A892F9D36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77025"/>
            <a:ext cx="2171700" cy="1825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Privileged and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454025" y="3073400"/>
            <a:ext cx="8239125" cy="13144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Changing the Face of Pediatric Care</a:t>
            </a:r>
            <a:br>
              <a:rPr lang="en-US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Pediatric Partners &amp; The Center for Primary Care Innovation</a:t>
            </a:r>
            <a:endParaRPr lang="en-US" sz="18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Privileged and Confidential</a:t>
            </a: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454025" y="4438650"/>
            <a:ext cx="82391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cs typeface="Arial" charset="0"/>
              </a:rPr>
              <a:t>September 29, 2016</a:t>
            </a:r>
            <a:endParaRPr lang="en-US" sz="1400" dirty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7" y="413370"/>
            <a:ext cx="4266420" cy="93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80977"/>
            <a:ext cx="8229600" cy="944562"/>
          </a:xfrm>
        </p:spPr>
        <p:txBody>
          <a:bodyPr/>
          <a:lstStyle/>
          <a:p>
            <a:r>
              <a:rPr lang="en-US" dirty="0" smtClean="0"/>
              <a:t>Pediatric Care Programs</a:t>
            </a:r>
            <a:br>
              <a:rPr lang="en-US" dirty="0" smtClean="0"/>
            </a:br>
            <a:r>
              <a:rPr lang="en-US" sz="2000" b="0" i="1" dirty="0" smtClean="0"/>
              <a:t>Asthma </a:t>
            </a:r>
            <a:r>
              <a:rPr lang="en-US" sz="2000" b="0" i="1" smtClean="0"/>
              <a:t>Management </a:t>
            </a:r>
            <a:r>
              <a:rPr lang="en-US" sz="2000" b="0" i="1" smtClean="0"/>
              <a:t>3-6 Month </a:t>
            </a:r>
            <a:r>
              <a:rPr lang="en-US" sz="2000" b="0" i="1" dirty="0" smtClean="0"/>
              <a:t>Program </a:t>
            </a:r>
            <a:endParaRPr lang="en-US" sz="2000" b="0" i="1" dirty="0"/>
          </a:p>
        </p:txBody>
      </p:sp>
      <p:pic>
        <p:nvPicPr>
          <p:cNvPr id="7" name="Picture 2" descr="C:\Users\PASMIT\AppData\Local\Microsoft\Windows\Temporary Internet Files\Content.Outlook\6CLN39ZW\3 month asthm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116013"/>
            <a:ext cx="3885605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4A3D7-14C2-6C47-A804-4E9D0C64FE84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Privileged and 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4294967295"/>
          </p:nvPr>
        </p:nvSpPr>
        <p:spPr>
          <a:xfrm>
            <a:off x="5029200" y="1325563"/>
            <a:ext cx="4114800" cy="471011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O</a:t>
            </a:r>
            <a:r>
              <a:rPr lang="en-US" dirty="0" smtClean="0"/>
              <a:t>ffered </a:t>
            </a:r>
            <a:r>
              <a:rPr lang="en-US" dirty="0"/>
              <a:t>to families that resided </a:t>
            </a:r>
            <a:r>
              <a:rPr lang="en-US" dirty="0" smtClean="0"/>
              <a:t>within the seven </a:t>
            </a:r>
            <a:r>
              <a:rPr lang="en-US" dirty="0"/>
              <a:t>surrounding counties of DFW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One home </a:t>
            </a:r>
            <a:r>
              <a:rPr lang="en-US" dirty="0" smtClean="0"/>
              <a:t>visit by </a:t>
            </a:r>
            <a:r>
              <a:rPr lang="en-US" dirty="0"/>
              <a:t>a Registered Respiratory Therapist providing one-on-one age-specific asthma education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Tool </a:t>
            </a:r>
            <a:r>
              <a:rPr lang="en-US" dirty="0"/>
              <a:t>Kit which includes </a:t>
            </a:r>
            <a:r>
              <a:rPr lang="en-US" dirty="0" smtClean="0"/>
              <a:t>a </a:t>
            </a:r>
            <a:r>
              <a:rPr lang="en-US" dirty="0"/>
              <a:t>peak flow meter, spacer, </a:t>
            </a:r>
            <a:r>
              <a:rPr lang="en-US" dirty="0" smtClean="0"/>
              <a:t>spacer bag, hypoallergenic </a:t>
            </a:r>
            <a:r>
              <a:rPr lang="en-US" dirty="0"/>
              <a:t>pillowcase, asthma diary, and action </a:t>
            </a:r>
            <a:r>
              <a:rPr lang="en-US" dirty="0" smtClean="0"/>
              <a:t>plan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Home evaluation to identify specific asthma </a:t>
            </a:r>
            <a:r>
              <a:rPr lang="en-US" dirty="0" smtClean="0"/>
              <a:t>triggers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6  Bi-weekly </a:t>
            </a:r>
            <a:r>
              <a:rPr lang="en-US" dirty="0" smtClean="0"/>
              <a:t>telephone Education calls </a:t>
            </a:r>
            <a:r>
              <a:rPr lang="en-US" dirty="0"/>
              <a:t>with a </a:t>
            </a:r>
            <a:r>
              <a:rPr lang="en-US" dirty="0" smtClean="0"/>
              <a:t>Registered Nurse- Certified Asthma Educator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Goal </a:t>
            </a:r>
            <a:r>
              <a:rPr lang="en-US" dirty="0"/>
              <a:t>setting, QOL Measures, ACT, and Trigger Mitigation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Medical </a:t>
            </a:r>
            <a:r>
              <a:rPr lang="en-US" dirty="0"/>
              <a:t>social worker services to address </a:t>
            </a:r>
            <a:r>
              <a:rPr lang="en-US" dirty="0" smtClean="0"/>
              <a:t>socioeconomic </a:t>
            </a:r>
            <a:r>
              <a:rPr lang="en-US" dirty="0"/>
              <a:t>barriers to care and living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2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9445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Pediatric Care Programs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000" b="0" i="1" dirty="0" smtClean="0">
                <a:solidFill>
                  <a:schemeClr val="tx1"/>
                </a:solidFill>
              </a:rPr>
              <a:t>Asthma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000" b="0" i="1" dirty="0" smtClean="0">
                <a:solidFill>
                  <a:schemeClr val="tx1"/>
                </a:solidFill>
              </a:rPr>
              <a:t>Metrics &amp; Findings  </a:t>
            </a: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142875" y="981074"/>
            <a:ext cx="4552950" cy="470916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smtClean="0">
                <a:solidFill>
                  <a:srgbClr val="010000"/>
                </a:solidFill>
              </a:rPr>
              <a:t>Clinical/Healthcare Utilization</a:t>
            </a: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000"/>
                </a:solidFill>
              </a:rPr>
              <a:t>Emergency Room</a:t>
            </a:r>
            <a:endParaRPr lang="en-US" sz="2400" b="1" dirty="0" smtClean="0">
              <a:solidFill>
                <a:srgbClr val="010000"/>
              </a:solidFill>
            </a:endParaRP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000"/>
                </a:solidFill>
              </a:rPr>
              <a:t>Inpatient Admissions</a:t>
            </a:r>
            <a:r>
              <a:rPr lang="en-US" sz="2400" b="1" dirty="0" smtClean="0">
                <a:solidFill>
                  <a:srgbClr val="010000"/>
                </a:solidFill>
              </a:rPr>
              <a:t>*</a:t>
            </a:r>
            <a:endParaRPr lang="en-US" sz="2400" dirty="0" smtClean="0">
              <a:solidFill>
                <a:srgbClr val="010000"/>
              </a:solidFill>
            </a:endParaRP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000"/>
                </a:solidFill>
              </a:rPr>
              <a:t>Unscheduled PCP visits</a:t>
            </a: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000"/>
                </a:solidFill>
              </a:rPr>
              <a:t>Trigger Mitigation</a:t>
            </a:r>
            <a:r>
              <a:rPr lang="en-US" sz="2400" b="1" dirty="0" smtClean="0">
                <a:solidFill>
                  <a:srgbClr val="010000"/>
                </a:solidFill>
              </a:rPr>
              <a:t>*</a:t>
            </a: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000"/>
                </a:solidFill>
              </a:rPr>
              <a:t>Asthma Control</a:t>
            </a:r>
            <a:r>
              <a:rPr lang="en-US" sz="2400" b="1" dirty="0" smtClean="0">
                <a:solidFill>
                  <a:srgbClr val="010000"/>
                </a:solidFill>
              </a:rPr>
              <a:t>*</a:t>
            </a:r>
            <a:r>
              <a:rPr lang="en-US" sz="2400" dirty="0" smtClean="0">
                <a:solidFill>
                  <a:srgbClr val="010000"/>
                </a:solidFill>
              </a:rPr>
              <a:t> </a:t>
            </a:r>
          </a:p>
          <a:p>
            <a:pPr lvl="1"/>
            <a:endParaRPr lang="en-US" sz="1200" dirty="0" smtClean="0">
              <a:solidFill>
                <a:srgbClr val="0100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800" b="1" dirty="0" smtClean="0">
                <a:solidFill>
                  <a:srgbClr val="010000"/>
                </a:solidFill>
              </a:rPr>
              <a:t>Participant Satisfaction</a:t>
            </a: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000"/>
                </a:solidFill>
              </a:rPr>
              <a:t>Child/Patient Satisfaction</a:t>
            </a:r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000"/>
                </a:solidFill>
              </a:rPr>
              <a:t>Physician Satisfaction</a:t>
            </a:r>
          </a:p>
          <a:p>
            <a:pPr lvl="1"/>
            <a:endParaRPr lang="en-US" sz="1200" dirty="0" smtClean="0">
              <a:solidFill>
                <a:srgbClr val="010000"/>
              </a:solidFill>
            </a:endParaRP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2800" b="1" dirty="0" smtClean="0">
                <a:solidFill>
                  <a:srgbClr val="010000"/>
                </a:solidFill>
              </a:rPr>
              <a:t>Quality of Life Measures</a:t>
            </a:r>
          </a:p>
          <a:p>
            <a:pPr lvl="1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000"/>
                </a:solidFill>
              </a:rPr>
              <a:t>Missed days of School </a:t>
            </a:r>
          </a:p>
          <a:p>
            <a:pPr lvl="1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000"/>
                </a:solidFill>
              </a:rPr>
              <a:t>Caregiver missed days of Work</a:t>
            </a:r>
          </a:p>
          <a:p>
            <a:pPr lvl="1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000"/>
                </a:solidFill>
              </a:rPr>
              <a:t>PedsQOL (Asthma Symptoms Scale, Varni)</a:t>
            </a:r>
            <a:r>
              <a:rPr lang="en-US" sz="2400" b="1" dirty="0" smtClean="0">
                <a:solidFill>
                  <a:srgbClr val="010000"/>
                </a:solidFill>
              </a:rPr>
              <a:t>*</a:t>
            </a:r>
            <a:r>
              <a:rPr lang="en-US" sz="2400" dirty="0" smtClean="0">
                <a:solidFill>
                  <a:srgbClr val="010000"/>
                </a:solidFill>
              </a:rPr>
              <a:t> </a:t>
            </a:r>
          </a:p>
          <a:p>
            <a:pPr marL="457200" lvl="1" indent="0">
              <a:lnSpc>
                <a:spcPct val="90000"/>
              </a:lnSpc>
              <a:buSzPct val="75000"/>
              <a:buNone/>
            </a:pPr>
            <a:r>
              <a:rPr lang="en-US" sz="2400" i="1" dirty="0" smtClean="0">
                <a:solidFill>
                  <a:srgbClr val="010000"/>
                </a:solidFill>
              </a:rPr>
              <a:t>                 </a:t>
            </a:r>
            <a:r>
              <a:rPr lang="en-US" sz="1500" i="1" dirty="0" smtClean="0">
                <a:solidFill>
                  <a:srgbClr val="010000"/>
                </a:solidFill>
              </a:rPr>
              <a:t>*Metrics for The Joint Commission</a:t>
            </a:r>
          </a:p>
          <a:p>
            <a:pPr lvl="1"/>
            <a:endParaRPr lang="en-US" dirty="0" smtClean="0">
              <a:solidFill>
                <a:srgbClr val="010000"/>
              </a:solidFill>
            </a:endParaRPr>
          </a:p>
          <a:p>
            <a:pPr marL="457200" lvl="1" indent="0">
              <a:lnSpc>
                <a:spcPct val="90000"/>
              </a:lnSpc>
              <a:buFont typeface="Arial"/>
              <a:buNone/>
            </a:pPr>
            <a:endParaRPr lang="en-US" dirty="0" smtClean="0">
              <a:solidFill>
                <a:srgbClr val="010000"/>
              </a:solidFill>
            </a:endParaRPr>
          </a:p>
          <a:p>
            <a:endParaRPr lang="en-US" sz="2600" dirty="0" smtClean="0">
              <a:solidFill>
                <a:srgbClr val="01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95825" y="981074"/>
            <a:ext cx="4257675" cy="4856163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defTabSz="457200" eaLnBrk="0" hangingPunct="0">
              <a:lnSpc>
                <a:spcPct val="200000"/>
              </a:lnSpc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  </a:t>
            </a:r>
            <a:r>
              <a:rPr lang="en-US" sz="2800" b="1" u="sng" dirty="0" smtClean="0">
                <a:solidFill>
                  <a:srgbClr val="1F497D"/>
                </a:solidFill>
              </a:rPr>
              <a:t>2016  </a:t>
            </a:r>
            <a:r>
              <a:rPr lang="en-US" sz="2800" b="1" u="sng" dirty="0">
                <a:solidFill>
                  <a:srgbClr val="1F497D"/>
                </a:solidFill>
              </a:rPr>
              <a:t>Program Findings</a:t>
            </a:r>
          </a:p>
          <a:p>
            <a:pPr marL="341313" lvl="1" indent="-230188" defTabSz="45720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500" dirty="0" smtClean="0">
                <a:solidFill>
                  <a:prstClr val="black"/>
                </a:solidFill>
              </a:rPr>
              <a:t>*100</a:t>
            </a:r>
            <a:r>
              <a:rPr lang="en-US" sz="2500" dirty="0">
                <a:solidFill>
                  <a:prstClr val="black"/>
                </a:solidFill>
              </a:rPr>
              <a:t>% reduction in asthma related inpatient admissions</a:t>
            </a:r>
          </a:p>
          <a:p>
            <a:pPr marL="341313" lvl="1" indent="-230188" defTabSz="45720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500" dirty="0" smtClean="0">
                <a:solidFill>
                  <a:prstClr val="black"/>
                </a:solidFill>
              </a:rPr>
              <a:t>*30% </a:t>
            </a:r>
            <a:r>
              <a:rPr lang="en-US" sz="2500" dirty="0">
                <a:solidFill>
                  <a:prstClr val="black"/>
                </a:solidFill>
              </a:rPr>
              <a:t>improvement in trigger mitigation</a:t>
            </a:r>
          </a:p>
          <a:p>
            <a:pPr marL="341313" lvl="1" indent="-230188" defTabSz="45720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500" dirty="0" smtClean="0">
                <a:solidFill>
                  <a:prstClr val="black"/>
                </a:solidFill>
              </a:rPr>
              <a:t>*</a:t>
            </a:r>
            <a:r>
              <a:rPr lang="en-US" sz="2500" dirty="0">
                <a:solidFill>
                  <a:prstClr val="black"/>
                </a:solidFill>
              </a:rPr>
              <a:t>8</a:t>
            </a:r>
            <a:r>
              <a:rPr lang="en-US" sz="2500" dirty="0" smtClean="0">
                <a:solidFill>
                  <a:prstClr val="black"/>
                </a:solidFill>
              </a:rPr>
              <a:t>% </a:t>
            </a:r>
            <a:r>
              <a:rPr lang="en-US" sz="2500" dirty="0">
                <a:solidFill>
                  <a:prstClr val="black"/>
                </a:solidFill>
              </a:rPr>
              <a:t>increase in asthma quality of life scores</a:t>
            </a:r>
          </a:p>
          <a:p>
            <a:pPr marL="341313" lvl="1" indent="-230188" defTabSz="457200"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500" dirty="0" smtClean="0">
                <a:solidFill>
                  <a:prstClr val="black"/>
                </a:solidFill>
              </a:rPr>
              <a:t>*91% </a:t>
            </a:r>
            <a:r>
              <a:rPr lang="en-US" sz="2500" dirty="0">
                <a:solidFill>
                  <a:prstClr val="black"/>
                </a:solidFill>
              </a:rPr>
              <a:t>with optimal Asthma Control scores following </a:t>
            </a:r>
            <a:r>
              <a:rPr lang="en-US" sz="2500" dirty="0" smtClean="0">
                <a:solidFill>
                  <a:prstClr val="black"/>
                </a:solidFill>
              </a:rPr>
              <a:t>education</a:t>
            </a:r>
            <a:endParaRPr lang="en-US" sz="2500" dirty="0">
              <a:solidFill>
                <a:prstClr val="black"/>
              </a:solidFill>
            </a:endParaRPr>
          </a:p>
          <a:p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4" y="102797"/>
            <a:ext cx="832247" cy="73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8275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1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Pediatric Care Programs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i="1" dirty="0">
                <a:solidFill>
                  <a:schemeClr val="tx1"/>
                </a:solidFill>
              </a:rPr>
              <a:t>Asthma Community Education Classes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000" y="1354316"/>
            <a:ext cx="2895601" cy="252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57150" fontAlgn="auto">
              <a:spcBef>
                <a:spcPts val="132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  <a:sym typeface="Avenir Roman"/>
              </a:rPr>
              <a:t>Provided</a:t>
            </a:r>
          </a:p>
          <a:p>
            <a:pPr marL="742950" indent="-285750" fontAlgn="auto">
              <a:spcBef>
                <a:spcPts val="132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  <a:sym typeface="Avenir Roman"/>
              </a:rPr>
              <a:t>Afterschool Programs</a:t>
            </a:r>
          </a:p>
          <a:p>
            <a:pPr marL="742950" indent="-285750" fontAlgn="auto">
              <a:spcBef>
                <a:spcPts val="132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  <a:sym typeface="Avenir Roman"/>
              </a:rPr>
              <a:t>Recreational Centers </a:t>
            </a:r>
          </a:p>
          <a:p>
            <a:pPr marL="742950" indent="-285750" fontAlgn="auto">
              <a:spcBef>
                <a:spcPts val="132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  <a:sym typeface="Avenir Roman"/>
              </a:rPr>
              <a:t>Libraries &amp; Physician Practices </a:t>
            </a:r>
          </a:p>
          <a:p>
            <a:pPr marL="742950" indent="-285750" fontAlgn="auto">
              <a:spcBef>
                <a:spcPts val="132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  <a:sym typeface="Avenir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0" y="3659919"/>
            <a:ext cx="4445001" cy="29546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9144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/>
                <a:ea typeface="+mj-ea"/>
                <a:cs typeface="Arial"/>
                <a:sym typeface="Avenir Roman"/>
              </a:rPr>
              <a:t>“Breathing is An Art”  Community </a:t>
            </a:r>
            <a:endParaRPr lang="en-US" sz="2000" b="1" dirty="0" smtClean="0">
              <a:solidFill>
                <a:prstClr val="black"/>
              </a:solidFill>
              <a:latin typeface="Arial"/>
              <a:ea typeface="+mj-ea"/>
              <a:cs typeface="Arial"/>
              <a:sym typeface="Avenir Roman"/>
            </a:endParaRPr>
          </a:p>
          <a:p>
            <a:pPr defTabSz="9144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ea typeface="+mj-ea"/>
                <a:cs typeface="Arial"/>
                <a:sym typeface="Avenir Roman"/>
              </a:rPr>
              <a:t>Classes </a:t>
            </a:r>
            <a:endParaRPr lang="en-US" sz="2000" b="1" dirty="0">
              <a:solidFill>
                <a:prstClr val="black"/>
              </a:solidFill>
              <a:latin typeface="Arial"/>
              <a:ea typeface="+mj-ea"/>
              <a:cs typeface="Arial"/>
              <a:sym typeface="Avenir Roman"/>
            </a:endParaRPr>
          </a:p>
          <a:p>
            <a:pPr defTabSz="914400" fontAlgn="auto" latinLnBrk="1" hangingPunct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latin typeface="Arial"/>
              <a:ea typeface="+mj-ea"/>
              <a:cs typeface="Arial"/>
              <a:sym typeface="Avenir Roman"/>
            </a:endParaRPr>
          </a:p>
          <a:p>
            <a:pPr marL="285750" lvl="4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/>
                </a:solidFill>
                <a:latin typeface="Avenir Roman"/>
                <a:sym typeface="Avenir Roman"/>
              </a:rPr>
              <a:t>Family share same emotional experiences</a:t>
            </a:r>
          </a:p>
          <a:p>
            <a:pPr marL="2857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/>
                </a:solidFill>
                <a:latin typeface="Avenir Roman"/>
                <a:sym typeface="Avenir Roman"/>
              </a:rPr>
              <a:t>Address how asthma alters or can alter your everyday routine. </a:t>
            </a:r>
          </a:p>
          <a:p>
            <a:pPr marL="2857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/>
                </a:solidFill>
                <a:latin typeface="Avenir Roman"/>
                <a:sym typeface="Avenir Roman"/>
              </a:rPr>
              <a:t>Expression of how your child could feel during an “attack”</a:t>
            </a:r>
          </a:p>
          <a:p>
            <a:pPr defTabSz="914400" fontAlgn="auto" latinLnBrk="1" hangingPunct="0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000000"/>
              </a:solidFill>
              <a:latin typeface="Avenir Roman"/>
              <a:sym typeface="Avenir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78" y="4043739"/>
            <a:ext cx="1863221" cy="164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66" y="4043739"/>
            <a:ext cx="1562101" cy="164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63" y="1563863"/>
            <a:ext cx="2092738" cy="175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8" y="1546228"/>
            <a:ext cx="2086679" cy="177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Reinforcing the Medical Home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 smtClean="0"/>
              <a:t>Virtual Care and Medical Home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79"/>
            <a:ext cx="4094703" cy="470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By your side </a:t>
            </a:r>
            <a:r>
              <a:rPr lang="en-US" dirty="0" smtClean="0"/>
              <a:t>where you need us.</a:t>
            </a:r>
          </a:p>
          <a:p>
            <a:r>
              <a:rPr lang="en-US" sz="2000" dirty="0" smtClean="0"/>
              <a:t>Reinforcing the Pediatrician as the medical </a:t>
            </a:r>
            <a:r>
              <a:rPr lang="en-US" sz="2000" dirty="0"/>
              <a:t>h</a:t>
            </a:r>
            <a:r>
              <a:rPr lang="en-US" sz="2000" dirty="0" smtClean="0"/>
              <a:t>ome</a:t>
            </a:r>
          </a:p>
          <a:p>
            <a:r>
              <a:rPr lang="en-US" sz="2000" dirty="0" smtClean="0"/>
              <a:t>Providing quality care, established clinical pathways and protocols, avoiding potentially unnecessary tests and screenings</a:t>
            </a:r>
          </a:p>
          <a:p>
            <a:r>
              <a:rPr lang="en-US" sz="2000" dirty="0" smtClean="0"/>
              <a:t>Reducing fragmentation in care</a:t>
            </a:r>
          </a:p>
          <a:p>
            <a:r>
              <a:rPr lang="en-US" sz="2000" dirty="0" smtClean="0"/>
              <a:t>Connecting with patient families where and when they need us</a:t>
            </a:r>
          </a:p>
          <a:p>
            <a:pPr marL="0" indent="0">
              <a:buNone/>
            </a:pPr>
            <a:r>
              <a:rPr lang="en-US" sz="2000" dirty="0" smtClean="0"/>
              <a:t>We are building a Medical Home support structure for network members to enhance value of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7"/>
          <a:stretch/>
        </p:blipFill>
        <p:spPr bwMode="auto">
          <a:xfrm>
            <a:off x="4976384" y="1325878"/>
            <a:ext cx="3636260" cy="4632289"/>
          </a:xfrm>
          <a:prstGeom prst="rect">
            <a:avLst/>
          </a:prstGeom>
          <a:noFill/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1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Pediatric Care Programs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 smtClean="0"/>
              <a:t>Behavioral Health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4036" y="1325879"/>
            <a:ext cx="4489511" cy="34169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By your side </a:t>
            </a:r>
            <a:r>
              <a:rPr lang="en-US" dirty="0" smtClean="0"/>
              <a:t>for healthier minds.</a:t>
            </a:r>
          </a:p>
          <a:p>
            <a:r>
              <a:rPr lang="en-US" sz="2000" dirty="0" smtClean="0"/>
              <a:t>Manage potential development of chronic diseases caused by abuse, neglect or other ‘toxic stress’</a:t>
            </a:r>
          </a:p>
          <a:p>
            <a:r>
              <a:rPr lang="en-US" sz="2000" dirty="0" smtClean="0"/>
              <a:t>Provide mental and emotional assessment and support as extension of PCP office</a:t>
            </a:r>
          </a:p>
          <a:p>
            <a:r>
              <a:rPr lang="en-US" sz="2000" dirty="0" smtClean="0"/>
              <a:t>Utilize tele-health capabilities for short-term interventions and school advocacy</a:t>
            </a:r>
          </a:p>
          <a:p>
            <a:r>
              <a:rPr lang="en-US" sz="2000" dirty="0" smtClean="0"/>
              <a:t>On site Licensed Clinician Pilot underway, eleven participating practices</a:t>
            </a:r>
          </a:p>
          <a:p>
            <a:endParaRPr lang="en-US" dirty="0" smtClean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322837"/>
              </p:ext>
            </p:extLst>
          </p:nvPr>
        </p:nvGraphicFramePr>
        <p:xfrm>
          <a:off x="5676405" y="3965582"/>
          <a:ext cx="320967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827"/>
                <a:gridCol w="612844"/>
              </a:tblGrid>
              <a:tr h="4357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 Beyond ABC Report</a:t>
                      </a:r>
                    </a:p>
                    <a:p>
                      <a:pPr algn="ctr"/>
                      <a:r>
                        <a:rPr lang="en-US" sz="1400" dirty="0" smtClean="0"/>
                        <a:t>Dallas/Collin Counties</a:t>
                      </a:r>
                      <a:endParaRPr lang="en-US" sz="1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63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Developmental Disabilities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13.6%</a:t>
                      </a:r>
                      <a:endParaRPr lang="en-US" sz="1400" dirty="0"/>
                    </a:p>
                  </a:txBody>
                  <a:tcPr anchor="ctr"/>
                </a:tc>
              </a:tr>
              <a:tr h="4357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Emotional Disturbance (9 – 17 year olds)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11.3%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85" y="1184257"/>
            <a:ext cx="3293191" cy="263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5452"/>
              </p:ext>
            </p:extLst>
          </p:nvPr>
        </p:nvGraphicFramePr>
        <p:xfrm>
          <a:off x="457198" y="4742822"/>
          <a:ext cx="4972052" cy="1534152"/>
        </p:xfrm>
        <a:graphic>
          <a:graphicData uri="http://schemas.openxmlformats.org/drawingml/2006/table">
            <a:tbl>
              <a:tblPr/>
              <a:tblGrid>
                <a:gridCol w="1931816"/>
                <a:gridCol w="760059"/>
                <a:gridCol w="760059"/>
                <a:gridCol w="760059"/>
                <a:gridCol w="760059"/>
              </a:tblGrid>
              <a:tr h="312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2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Non-CHPG Referrals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CHPG Referrals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Referrals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non-CHPG referrals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8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45" y="1898920"/>
            <a:ext cx="4435781" cy="330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Reinforcing the Medical Home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 smtClean="0"/>
              <a:t>Nurse Advice Line</a:t>
            </a:r>
            <a:endParaRPr lang="en-US" b="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88" y="1325879"/>
            <a:ext cx="1193848" cy="98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25879"/>
            <a:ext cx="3984171" cy="494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defTabSz="457200" rtl="0" eaLnBrk="1" fontAlgn="base" hangingPunct="1">
              <a:lnSpc>
                <a:spcPct val="100000"/>
              </a:lnSpc>
              <a:spcBef>
                <a:spcPts val="132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3100" b="1" i="1" dirty="0" smtClean="0">
                <a:solidFill>
                  <a:srgbClr val="FF0000"/>
                </a:solidFill>
              </a:rPr>
              <a:t>By your side </a:t>
            </a:r>
            <a:r>
              <a:rPr lang="en-US" sz="3100" dirty="0" smtClean="0"/>
              <a:t>when you need us.</a:t>
            </a:r>
          </a:p>
          <a:p>
            <a:r>
              <a:rPr lang="en-US" sz="2900" dirty="0" smtClean="0"/>
              <a:t>Staffed by 37 Registered Nurses with Pediatric Emergency Room experience</a:t>
            </a:r>
          </a:p>
          <a:p>
            <a:r>
              <a:rPr lang="en-US" sz="2900" dirty="0" smtClean="0"/>
              <a:t>Patient satisfaction=98%</a:t>
            </a:r>
          </a:p>
          <a:p>
            <a:r>
              <a:rPr lang="en-US" sz="2900" dirty="0" smtClean="0"/>
              <a:t>Physician satisfaction=97%</a:t>
            </a:r>
          </a:p>
          <a:p>
            <a:endParaRPr lang="en-US" sz="2900" dirty="0" smtClean="0"/>
          </a:p>
          <a:p>
            <a:r>
              <a:rPr lang="en-US" sz="2900" b="1" u="sng" dirty="0" smtClean="0">
                <a:solidFill>
                  <a:srgbClr val="FF0000"/>
                </a:solidFill>
              </a:rPr>
              <a:t>2016 Statistics: </a:t>
            </a:r>
          </a:p>
          <a:p>
            <a:pPr lvl="1"/>
            <a:r>
              <a:rPr lang="en-US" sz="2300" dirty="0" smtClean="0"/>
              <a:t>17 sec average speed to answer (URAC standard is 30 sec)</a:t>
            </a:r>
          </a:p>
          <a:p>
            <a:pPr lvl="1"/>
            <a:r>
              <a:rPr lang="en-US" sz="2300" dirty="0" smtClean="0"/>
              <a:t>3.9% abandonment rate (URAC standard is 5%)</a:t>
            </a:r>
          </a:p>
          <a:p>
            <a:pPr marL="457200" lvl="1" indent="0">
              <a:buNone/>
            </a:pPr>
            <a:endParaRPr lang="en-US" sz="2300" dirty="0" smtClean="0"/>
          </a:p>
          <a:p>
            <a:pPr lvl="1"/>
            <a:r>
              <a:rPr lang="en-US" sz="2900" b="1" dirty="0" smtClean="0"/>
              <a:t>29,418 calls thru Aug 2016</a:t>
            </a:r>
          </a:p>
          <a:p>
            <a:pPr lvl="2"/>
            <a:r>
              <a:rPr lang="en-US" sz="2600" dirty="0" smtClean="0"/>
              <a:t>250 Physician Members</a:t>
            </a:r>
          </a:p>
          <a:p>
            <a:pPr lvl="2"/>
            <a:r>
              <a:rPr lang="en-US" sz="2600" dirty="0" smtClean="0"/>
              <a:t>118 Sites</a:t>
            </a:r>
          </a:p>
          <a:p>
            <a:pPr lvl="2"/>
            <a:r>
              <a:rPr lang="en-US" sz="2600" dirty="0" smtClean="0"/>
              <a:t>8% Referral Rate to ED</a:t>
            </a:r>
          </a:p>
        </p:txBody>
      </p:sp>
    </p:spTree>
    <p:extLst>
      <p:ext uri="{BB962C8B-B14F-4D97-AF65-F5344CB8AC3E}">
        <p14:creationId xmlns:p14="http://schemas.microsoft.com/office/powerpoint/2010/main" val="26398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219950" cy="944562"/>
          </a:xfrm>
        </p:spPr>
        <p:txBody>
          <a:bodyPr/>
          <a:lstStyle/>
          <a:p>
            <a:r>
              <a:rPr lang="en-US" dirty="0" smtClean="0"/>
              <a:t>Working Together to Build Processes: </a:t>
            </a:r>
            <a:br>
              <a:rPr lang="en-US" dirty="0" smtClean="0"/>
            </a:br>
            <a:r>
              <a:rPr lang="en-US" dirty="0" smtClean="0"/>
              <a:t>Bridging the Quality Chasm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0" y="2394744"/>
            <a:ext cx="571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2AC62-BABF-7F47-BA91-A6E8057A6642}" type="slidenum">
              <a:rPr lang="en-US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Privileged and Confidential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6" name="Picture 4" descr="Image result for building bridge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6" y="2308609"/>
            <a:ext cx="5715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72175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Financial Impact:  </a:t>
            </a:r>
            <a:br>
              <a:rPr lang="en-US" dirty="0" smtClean="0"/>
            </a:br>
            <a:r>
              <a:rPr lang="en-US" sz="2400" b="0" i="1" dirty="0" smtClean="0"/>
              <a:t>Reducing Low Acuity Visits</a:t>
            </a:r>
            <a:endParaRPr lang="en-US" sz="2400" b="0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912914"/>
              </p:ext>
            </p:extLst>
          </p:nvPr>
        </p:nvGraphicFramePr>
        <p:xfrm>
          <a:off x="457200" y="1325563"/>
          <a:ext cx="8229600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D894A3D7-14C2-6C47-A804-4E9D0C64FE84}" type="slidenum">
              <a:rPr lang="en-US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Privileged and 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309" y="6171625"/>
            <a:ext cx="51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Average Low Acuity ED visit = $867 in charges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677" y="122238"/>
            <a:ext cx="6149591" cy="944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Best Practice/ Improving Health Outcomes</a:t>
            </a:r>
            <a:br>
              <a:rPr lang="en-US" sz="2000" dirty="0" smtClean="0"/>
            </a:br>
            <a:r>
              <a:rPr lang="en-US" sz="2000" b="0" i="1" dirty="0" smtClean="0"/>
              <a:t>HEDIS Quality Metrics</a:t>
            </a:r>
            <a:endParaRPr lang="en-US" sz="2000" b="0" i="1" dirty="0"/>
          </a:p>
        </p:txBody>
      </p:sp>
      <p:pic>
        <p:nvPicPr>
          <p:cNvPr id="7" name="Content Placeholder 6" descr="POHE160316_Pediatric Partners 2015 Value Report(11865)_v8.pdf - Adobe Acrobat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4" t="15677" r="2381" b="4730"/>
          <a:stretch/>
        </p:blipFill>
        <p:spPr>
          <a:xfrm>
            <a:off x="724395" y="1066800"/>
            <a:ext cx="6555180" cy="5185182"/>
          </a:xfrm>
        </p:spPr>
      </p:pic>
    </p:spTree>
    <p:extLst>
      <p:ext uri="{BB962C8B-B14F-4D97-AF65-F5344CB8AC3E}">
        <p14:creationId xmlns:p14="http://schemas.microsoft.com/office/powerpoint/2010/main" val="38934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2AC62-BABF-7F47-BA91-A6E8057A664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Improving Health Outcomes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 smtClean="0"/>
              <a:t>HEDIS Quality- Provider Educational Tools – </a:t>
            </a:r>
            <a:r>
              <a:rPr lang="en-US" sz="2000" i="1" dirty="0" smtClean="0">
                <a:solidFill>
                  <a:srgbClr val="FF0000"/>
                </a:solidFill>
              </a:rPr>
              <a:t>QJR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4466" y="1066800"/>
            <a:ext cx="1758461" cy="52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65" y="229654"/>
            <a:ext cx="2337060" cy="51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3640" y="1733797"/>
            <a:ext cx="1822833" cy="3327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8308" y="1066800"/>
            <a:ext cx="3286158" cy="37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Quality Journey Network Overall Rate_423370.PDF - Adobe Acroba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24904" r="22598" b="15202"/>
          <a:stretch/>
        </p:blipFill>
        <p:spPr>
          <a:xfrm>
            <a:off x="138393" y="1066800"/>
            <a:ext cx="8557932" cy="496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793"/>
            <a:ext cx="3366655" cy="47091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Pediatric Partners overview</a:t>
            </a:r>
          </a:p>
          <a:p>
            <a:r>
              <a:rPr lang="en-US" sz="1800" dirty="0" smtClean="0"/>
              <a:t>Clinical Integration journey</a:t>
            </a:r>
          </a:p>
          <a:p>
            <a:r>
              <a:rPr lang="en-US" sz="1800" dirty="0" smtClean="0"/>
              <a:t>Current capabilities</a:t>
            </a:r>
          </a:p>
          <a:p>
            <a:pPr lvl="1"/>
            <a:r>
              <a:rPr lang="en-US" sz="1800" dirty="0" smtClean="0"/>
              <a:t>Reinforcing the Medical Home</a:t>
            </a:r>
          </a:p>
          <a:p>
            <a:pPr lvl="1"/>
            <a:r>
              <a:rPr lang="en-US" sz="1800" dirty="0" smtClean="0"/>
              <a:t>Pediatric care and support programs</a:t>
            </a:r>
          </a:p>
          <a:p>
            <a:pPr lvl="1"/>
            <a:r>
              <a:rPr lang="en-US" sz="1800" dirty="0"/>
              <a:t>Reduction in unnecessary healthcare </a:t>
            </a:r>
            <a:r>
              <a:rPr lang="en-US" sz="1800" dirty="0" smtClean="0"/>
              <a:t>spend</a:t>
            </a:r>
          </a:p>
          <a:p>
            <a:pPr lvl="1"/>
            <a:r>
              <a:rPr lang="en-US" sz="1800" dirty="0" smtClean="0"/>
              <a:t>HEDIS focused clinical outcomes</a:t>
            </a:r>
          </a:p>
          <a:p>
            <a:r>
              <a:rPr lang="en-US" sz="1800" dirty="0" smtClean="0"/>
              <a:t>The future is now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10" y="1219200"/>
            <a:ext cx="4973616" cy="334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8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50827"/>
            <a:ext cx="6657975" cy="94456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Well Child Care in our member offices 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For the first time ever there is a report of patients to address their gaps in care;  patients can then be contacted to scheduled for well child care </a:t>
            </a:r>
          </a:p>
          <a:p>
            <a:r>
              <a:rPr lang="en-US" dirty="0"/>
              <a:t>In looking at the </a:t>
            </a:r>
            <a:r>
              <a:rPr lang="en-US" dirty="0" smtClean="0"/>
              <a:t>report:   </a:t>
            </a:r>
            <a:endParaRPr lang="en-US" dirty="0"/>
          </a:p>
          <a:p>
            <a:pPr lvl="1"/>
            <a:r>
              <a:rPr lang="en-US" dirty="0" smtClean="0"/>
              <a:t>Practices had to shift resources to contact families and bring them back </a:t>
            </a:r>
          </a:p>
          <a:p>
            <a:pPr lvl="1"/>
            <a:r>
              <a:rPr lang="en-US" dirty="0" smtClean="0"/>
              <a:t>Now there is improvement and sustainability with engaged practices 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As a result, Pediatric Partners is moving the needle on 3 – 6 year old metrics 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How did you do that in Texas?  </a:t>
            </a:r>
          </a:p>
          <a:p>
            <a:pPr lvl="1"/>
            <a:r>
              <a:rPr lang="en-US" dirty="0" smtClean="0"/>
              <a:t>Independent practices; thus, the national interest  </a:t>
            </a:r>
          </a:p>
          <a:p>
            <a:pPr lvl="1"/>
            <a:r>
              <a:rPr lang="en-US" dirty="0" smtClean="0"/>
              <a:t>Engagement, Connectivity and Improvement science    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This is first P4P in our system as a test of working together to achieve it - Sustainability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87AF397-F761-D743-9911-93EC85B5061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Privileged and Confidential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38100"/>
            <a:ext cx="8229600" cy="944562"/>
          </a:xfrm>
        </p:spPr>
        <p:txBody>
          <a:bodyPr/>
          <a:lstStyle/>
          <a:p>
            <a:r>
              <a:rPr lang="en-US" dirty="0"/>
              <a:t>Pediatric Partners </a:t>
            </a:r>
            <a:r>
              <a:rPr lang="en-US" dirty="0" smtClean="0"/>
              <a:t>WC 34 Results </a:t>
            </a:r>
            <a:br>
              <a:rPr lang="en-US" dirty="0" smtClean="0"/>
            </a:br>
            <a:r>
              <a:rPr lang="en-US" sz="2000" i="1" dirty="0" smtClean="0"/>
              <a:t>2016 Month Over Month Comparison </a:t>
            </a:r>
            <a:endParaRPr lang="en-US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Privileged and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849" y="5382435"/>
            <a:ext cx="6274151" cy="1191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849" y="5439792"/>
            <a:ext cx="6274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2016 Goal:  Documented </a:t>
            </a:r>
            <a:r>
              <a:rPr lang="en-US" sz="1600" b="1" u="sng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5 percentage </a:t>
            </a: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point increase.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                   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C0006"/>
                </a:solidFill>
                <a:latin typeface="Arial"/>
                <a:ea typeface="+mn-ea"/>
                <a:cs typeface="+mn-cs"/>
              </a:rPr>
              <a:t>Projected End of Year Results of 77% would be equivalent to a 15% increase above 2015  </a:t>
            </a:r>
            <a:endParaRPr lang="en-US" sz="1400" dirty="0">
              <a:solidFill>
                <a:srgbClr val="FC0006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1" descr="imag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83" y="1142998"/>
            <a:ext cx="4860971" cy="408905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563081" y="3323037"/>
            <a:ext cx="280895" cy="806991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1397"/>
            <a:r>
              <a:rPr sz="1300" b="1" dirty="0">
                <a:solidFill>
                  <a:srgbClr val="FFFFFF"/>
                </a:solidFill>
                <a:cs typeface="Arial"/>
              </a:rPr>
              <a:t>P</a:t>
            </a:r>
            <a:r>
              <a:rPr sz="1300" b="1" spc="-27" dirty="0">
                <a:solidFill>
                  <a:srgbClr val="FFFFFF"/>
                </a:solidFill>
                <a:cs typeface="Arial"/>
              </a:rPr>
              <a:t>r</a:t>
            </a:r>
            <a:r>
              <a:rPr sz="1300" b="1" dirty="0">
                <a:solidFill>
                  <a:srgbClr val="FFFFFF"/>
                </a:solidFill>
                <a:cs typeface="Arial"/>
              </a:rPr>
              <a:t>ovider</a:t>
            </a:r>
            <a:endParaRPr sz="1300" dirty="0"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69891" y="2737709"/>
            <a:ext cx="408641" cy="1627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97" algn="ctr"/>
            <a:r>
              <a:rPr sz="1300" b="1" spc="-1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300" b="1" spc="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-2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48374" y="2737709"/>
            <a:ext cx="336924" cy="1627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97" algn="ctr"/>
            <a:r>
              <a:rPr sz="1300" b="1" spc="18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2905" y="1328362"/>
            <a:ext cx="4517135" cy="1241957"/>
            <a:chOff x="581175" y="1698319"/>
            <a:chExt cx="4517135" cy="1241957"/>
          </a:xfrm>
        </p:grpSpPr>
        <p:grpSp>
          <p:nvGrpSpPr>
            <p:cNvPr id="45" name="Group 44"/>
            <p:cNvGrpSpPr/>
            <p:nvPr/>
          </p:nvGrpSpPr>
          <p:grpSpPr>
            <a:xfrm>
              <a:off x="581175" y="2138881"/>
              <a:ext cx="4517135" cy="801395"/>
              <a:chOff x="1084731" y="5048076"/>
              <a:chExt cx="4517135" cy="801395"/>
            </a:xfrm>
          </p:grpSpPr>
          <p:sp>
            <p:nvSpPr>
              <p:cNvPr id="37" name="object 37"/>
              <p:cNvSpPr txBox="1"/>
              <p:nvPr/>
            </p:nvSpPr>
            <p:spPr>
              <a:xfrm>
                <a:off x="1163322" y="5100225"/>
                <a:ext cx="4087159" cy="2047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1397" marR="11397"/>
                <a:r>
                  <a:rPr sz="900" b="1" dirty="0">
                    <a:solidFill>
                      <a:srgbClr val="ED1C24"/>
                    </a:solidFill>
                    <a:cs typeface="Arial"/>
                  </a:rPr>
                  <a:t>Metric: </a:t>
                </a:r>
                <a:r>
                  <a:rPr sz="900" spc="-9" dirty="0">
                    <a:solidFill>
                      <a:srgbClr val="231F20"/>
                    </a:solidFill>
                    <a:cs typeface="Arial"/>
                  </a:rPr>
                  <a:t>App</a:t>
                </a:r>
                <a:r>
                  <a:rPr sz="900" spc="-22" dirty="0">
                    <a:solidFill>
                      <a:srgbClr val="231F20"/>
                    </a:solidFill>
                    <a:cs typeface="Arial"/>
                  </a:rPr>
                  <a:t>r</a:t>
                </a:r>
                <a:r>
                  <a:rPr sz="900" spc="-18" dirty="0">
                    <a:solidFill>
                      <a:srgbClr val="231F20"/>
                    </a:solidFill>
                    <a:cs typeface="Arial"/>
                  </a:rPr>
                  <a:t>opriate </a:t>
                </a:r>
                <a:r>
                  <a:rPr sz="900" spc="-135" dirty="0">
                    <a:solidFill>
                      <a:srgbClr val="231F20"/>
                    </a:solidFill>
                    <a:cs typeface="Arial"/>
                  </a:rPr>
                  <a:t>T</a:t>
                </a:r>
                <a:r>
                  <a:rPr sz="900" spc="-36" dirty="0">
                    <a:solidFill>
                      <a:srgbClr val="231F20"/>
                    </a:solidFill>
                    <a:cs typeface="Arial"/>
                  </a:rPr>
                  <a:t>r</a:t>
                </a:r>
                <a:r>
                  <a:rPr sz="900" spc="-13" dirty="0">
                    <a:solidFill>
                      <a:srgbClr val="231F20"/>
                    </a:solidFill>
                    <a:cs typeface="Arial"/>
                  </a:rPr>
                  <a:t>eatment for </a:t>
                </a:r>
                <a:r>
                  <a:rPr sz="900" spc="-22" dirty="0">
                    <a:solidFill>
                      <a:srgbClr val="231F20"/>
                    </a:solidFill>
                    <a:cs typeface="Arial"/>
                  </a:rPr>
                  <a:t>Child</a:t>
                </a:r>
                <a:r>
                  <a:rPr sz="900" spc="-36" dirty="0">
                    <a:solidFill>
                      <a:srgbClr val="231F20"/>
                    </a:solidFill>
                    <a:cs typeface="Arial"/>
                  </a:rPr>
                  <a:t>r</a:t>
                </a:r>
                <a:r>
                  <a:rPr sz="900" spc="-31" dirty="0">
                    <a:solidFill>
                      <a:srgbClr val="231F20"/>
                    </a:solidFill>
                    <a:cs typeface="Arial"/>
                  </a:rPr>
                  <a:t>en </a:t>
                </a:r>
                <a:r>
                  <a:rPr sz="900" spc="-9" dirty="0">
                    <a:solidFill>
                      <a:srgbClr val="231F20"/>
                    </a:solidFill>
                    <a:cs typeface="Arial"/>
                  </a:rPr>
                  <a:t>with </a:t>
                </a:r>
                <a:r>
                  <a:rPr sz="900" spc="-18" dirty="0">
                    <a:solidFill>
                      <a:srgbClr val="231F20"/>
                    </a:solidFill>
                    <a:cs typeface="Arial"/>
                  </a:rPr>
                  <a:t>Upper </a:t>
                </a:r>
                <a:r>
                  <a:rPr sz="900" spc="-22" dirty="0">
                    <a:solidFill>
                      <a:srgbClr val="231F20"/>
                    </a:solidFill>
                    <a:cs typeface="Arial"/>
                  </a:rPr>
                  <a:t>Respiratory</a:t>
                </a:r>
                <a:r>
                  <a:rPr sz="900" spc="-13" dirty="0">
                    <a:solidFill>
                      <a:srgbClr val="231F20"/>
                    </a:solidFill>
                    <a:cs typeface="Arial"/>
                  </a:rPr>
                  <a:t> </a:t>
                </a:r>
                <a:r>
                  <a:rPr sz="900" spc="-18" dirty="0">
                    <a:solidFill>
                      <a:srgbClr val="231F20"/>
                    </a:solidFill>
                    <a:cs typeface="Arial"/>
                  </a:rPr>
                  <a:t>Infection </a:t>
                </a:r>
                <a:r>
                  <a:rPr sz="900" spc="-58" dirty="0">
                    <a:solidFill>
                      <a:srgbClr val="231F20"/>
                    </a:solidFill>
                    <a:cs typeface="Arial"/>
                  </a:rPr>
                  <a:t>(URI) </a:t>
                </a:r>
                <a:r>
                  <a:rPr sz="900" spc="-22" dirty="0">
                    <a:solidFill>
                      <a:srgbClr val="231F20"/>
                    </a:solidFill>
                    <a:cs typeface="Arial"/>
                  </a:rPr>
                  <a:t>Pathway</a:t>
                </a:r>
                <a:endParaRPr sz="900" dirty="0">
                  <a:cs typeface="Arial"/>
                </a:endParaRPr>
              </a:p>
            </p:txBody>
          </p:sp>
          <p:sp>
            <p:nvSpPr>
              <p:cNvPr id="38" name="object 38"/>
              <p:cNvSpPr txBox="1"/>
              <p:nvPr/>
            </p:nvSpPr>
            <p:spPr>
              <a:xfrm>
                <a:off x="1163322" y="5366926"/>
                <a:ext cx="4077445" cy="3035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1397" marR="11397"/>
                <a:r>
                  <a:rPr sz="900" b="1" spc="13" dirty="0">
                    <a:solidFill>
                      <a:srgbClr val="ED1C24"/>
                    </a:solidFill>
                    <a:cs typeface="Arial"/>
                  </a:rPr>
                  <a:t>Measu</a:t>
                </a:r>
                <a:r>
                  <a:rPr sz="900" b="1" spc="-13" dirty="0">
                    <a:solidFill>
                      <a:srgbClr val="ED1C24"/>
                    </a:solidFill>
                    <a:cs typeface="Arial"/>
                  </a:rPr>
                  <a:t>r</a:t>
                </a:r>
                <a:r>
                  <a:rPr sz="900" b="1" dirty="0">
                    <a:solidFill>
                      <a:srgbClr val="ED1C24"/>
                    </a:solidFill>
                    <a:cs typeface="Arial"/>
                  </a:rPr>
                  <a:t>e </a:t>
                </a:r>
                <a:r>
                  <a:rPr sz="900" b="1" spc="18" dirty="0">
                    <a:solidFill>
                      <a:srgbClr val="ED1C24"/>
                    </a:solidFill>
                    <a:cs typeface="Arial"/>
                  </a:rPr>
                  <a:t>Description:</a:t>
                </a:r>
                <a:r>
                  <a:rPr sz="900" b="1" spc="-4" dirty="0">
                    <a:solidFill>
                      <a:srgbClr val="ED1C24"/>
                    </a:solidFill>
                    <a:cs typeface="Arial"/>
                  </a:rPr>
                  <a:t> </a:t>
                </a:r>
                <a:r>
                  <a:rPr sz="900" spc="-36" dirty="0">
                    <a:solidFill>
                      <a:srgbClr val="231F20"/>
                    </a:solidFill>
                    <a:cs typeface="Arial"/>
                  </a:rPr>
                  <a:t>The </a:t>
                </a:r>
                <a:r>
                  <a:rPr sz="900" spc="-18" dirty="0">
                    <a:solidFill>
                      <a:srgbClr val="231F20"/>
                    </a:solidFill>
                    <a:cs typeface="Arial"/>
                  </a:rPr>
                  <a:t>pe</a:t>
                </a:r>
                <a:r>
                  <a:rPr sz="900" spc="-27" dirty="0">
                    <a:solidFill>
                      <a:srgbClr val="231F20"/>
                    </a:solidFill>
                    <a:cs typeface="Arial"/>
                  </a:rPr>
                  <a:t>r</a:t>
                </a:r>
                <a:r>
                  <a:rPr sz="900" spc="-13" dirty="0">
                    <a:solidFill>
                      <a:srgbClr val="231F20"/>
                    </a:solidFill>
                    <a:cs typeface="Arial"/>
                  </a:rPr>
                  <a:t>centage of patients 3 months </a:t>
                </a:r>
                <a:r>
                  <a:rPr sz="900" spc="4" dirty="0">
                    <a:solidFill>
                      <a:srgbClr val="231F20"/>
                    </a:solidFill>
                    <a:cs typeface="Arial"/>
                  </a:rPr>
                  <a:t>to 18 </a:t>
                </a:r>
                <a:r>
                  <a:rPr sz="900" spc="-31" dirty="0">
                    <a:solidFill>
                      <a:srgbClr val="231F20"/>
                    </a:solidFill>
                    <a:cs typeface="Arial"/>
                  </a:rPr>
                  <a:t>years </a:t>
                </a:r>
                <a:r>
                  <a:rPr sz="900" spc="-13" dirty="0">
                    <a:solidFill>
                      <a:srgbClr val="231F20"/>
                    </a:solidFill>
                    <a:cs typeface="Arial"/>
                  </a:rPr>
                  <a:t>of </a:t>
                </a:r>
                <a:r>
                  <a:rPr sz="900" spc="-27" dirty="0">
                    <a:solidFill>
                      <a:srgbClr val="231F20"/>
                    </a:solidFill>
                    <a:cs typeface="Arial"/>
                  </a:rPr>
                  <a:t>age who </a:t>
                </a:r>
                <a:r>
                  <a:rPr sz="900" spc="-18" dirty="0">
                    <a:solidFill>
                      <a:srgbClr val="231F20"/>
                    </a:solidFill>
                    <a:cs typeface="Arial"/>
                  </a:rPr>
                  <a:t>we</a:t>
                </a:r>
                <a:r>
                  <a:rPr sz="900" spc="-27" dirty="0">
                    <a:solidFill>
                      <a:srgbClr val="231F20"/>
                    </a:solidFill>
                    <a:cs typeface="Arial"/>
                  </a:rPr>
                  <a:t>r</a:t>
                </a:r>
                <a:r>
                  <a:rPr sz="900" spc="-36" dirty="0">
                    <a:solidFill>
                      <a:srgbClr val="231F20"/>
                    </a:solidFill>
                    <a:cs typeface="Arial"/>
                  </a:rPr>
                  <a:t>e </a:t>
                </a:r>
                <a:r>
                  <a:rPr sz="900" spc="-27" dirty="0">
                    <a:solidFill>
                      <a:srgbClr val="231F20"/>
                    </a:solidFill>
                    <a:cs typeface="Arial"/>
                  </a:rPr>
                  <a:t>given </a:t>
                </a:r>
                <a:r>
                  <a:rPr sz="900" spc="-36" dirty="0">
                    <a:solidFill>
                      <a:srgbClr val="231F20"/>
                    </a:solidFill>
                    <a:cs typeface="Arial"/>
                  </a:rPr>
                  <a:t>a </a:t>
                </a:r>
                <a:r>
                  <a:rPr sz="900" spc="-27" dirty="0">
                    <a:solidFill>
                      <a:srgbClr val="231F20"/>
                    </a:solidFill>
                    <a:cs typeface="Arial"/>
                  </a:rPr>
                  <a:t>sole </a:t>
                </a:r>
                <a:r>
                  <a:rPr sz="900" spc="-18" dirty="0">
                    <a:solidFill>
                      <a:srgbClr val="231F20"/>
                    </a:solidFill>
                    <a:cs typeface="Arial"/>
                  </a:rPr>
                  <a:t>diagnosis </a:t>
                </a:r>
                <a:r>
                  <a:rPr sz="900" spc="-13" dirty="0">
                    <a:solidFill>
                      <a:srgbClr val="231F20"/>
                    </a:solidFill>
                    <a:cs typeface="Arial"/>
                  </a:rPr>
                  <a:t>of </a:t>
                </a:r>
                <a:r>
                  <a:rPr sz="900" spc="-9" dirty="0">
                    <a:solidFill>
                      <a:srgbClr val="231F20"/>
                    </a:solidFill>
                    <a:cs typeface="Arial"/>
                  </a:rPr>
                  <a:t>upper </a:t>
                </a:r>
                <a:r>
                  <a:rPr sz="900" spc="-36" dirty="0">
                    <a:solidFill>
                      <a:srgbClr val="231F20"/>
                    </a:solidFill>
                    <a:cs typeface="Arial"/>
                  </a:rPr>
                  <a:t>r</a:t>
                </a:r>
                <a:r>
                  <a:rPr sz="900" spc="-18" dirty="0">
                    <a:solidFill>
                      <a:srgbClr val="231F20"/>
                    </a:solidFill>
                    <a:cs typeface="Arial"/>
                  </a:rPr>
                  <a:t>espiratory infection </a:t>
                </a:r>
                <a:r>
                  <a:rPr sz="900" spc="-58" dirty="0">
                    <a:solidFill>
                      <a:srgbClr val="231F20"/>
                    </a:solidFill>
                    <a:cs typeface="Arial"/>
                  </a:rPr>
                  <a:t>(URI) </a:t>
                </a:r>
                <a:r>
                  <a:rPr sz="900" spc="-18" dirty="0">
                    <a:solidFill>
                      <a:srgbClr val="231F20"/>
                    </a:solidFill>
                    <a:cs typeface="Arial"/>
                  </a:rPr>
                  <a:t>and we</a:t>
                </a:r>
                <a:r>
                  <a:rPr sz="900" spc="-27" dirty="0">
                    <a:solidFill>
                      <a:srgbClr val="231F20"/>
                    </a:solidFill>
                    <a:cs typeface="Arial"/>
                  </a:rPr>
                  <a:t>r</a:t>
                </a:r>
                <a:r>
                  <a:rPr sz="900" spc="-36" dirty="0">
                    <a:solidFill>
                      <a:srgbClr val="231F20"/>
                    </a:solidFill>
                    <a:cs typeface="Arial"/>
                  </a:rPr>
                  <a:t>e </a:t>
                </a:r>
                <a:r>
                  <a:rPr sz="900" spc="-4" dirty="0">
                    <a:solidFill>
                      <a:srgbClr val="231F20"/>
                    </a:solidFill>
                    <a:cs typeface="Arial"/>
                  </a:rPr>
                  <a:t>not </a:t>
                </a:r>
                <a:r>
                  <a:rPr sz="900" spc="-18" dirty="0">
                    <a:solidFill>
                      <a:srgbClr val="231F20"/>
                    </a:solidFill>
                    <a:cs typeface="Arial"/>
                  </a:rPr>
                  <a:t>o</a:t>
                </a:r>
                <a:r>
                  <a:rPr sz="900" spc="-27" dirty="0">
                    <a:solidFill>
                      <a:srgbClr val="231F20"/>
                    </a:solidFill>
                    <a:cs typeface="Arial"/>
                  </a:rPr>
                  <a:t>r</a:t>
                </a:r>
                <a:r>
                  <a:rPr sz="900" spc="-18" dirty="0">
                    <a:solidFill>
                      <a:srgbClr val="231F20"/>
                    </a:solidFill>
                    <a:cs typeface="Arial"/>
                  </a:rPr>
                  <a:t>de</a:t>
                </a:r>
                <a:r>
                  <a:rPr sz="900" spc="-27" dirty="0">
                    <a:solidFill>
                      <a:srgbClr val="231F20"/>
                    </a:solidFill>
                    <a:cs typeface="Arial"/>
                  </a:rPr>
                  <a:t>r</a:t>
                </a:r>
                <a:r>
                  <a:rPr sz="900" spc="-13" dirty="0">
                    <a:solidFill>
                      <a:srgbClr val="231F20"/>
                    </a:solidFill>
                    <a:cs typeface="Arial"/>
                  </a:rPr>
                  <a:t>ed </a:t>
                </a:r>
                <a:r>
                  <a:rPr sz="900" spc="-31" dirty="0">
                    <a:solidFill>
                      <a:srgbClr val="231F20"/>
                    </a:solidFill>
                    <a:cs typeface="Arial"/>
                  </a:rPr>
                  <a:t>an </a:t>
                </a:r>
                <a:r>
                  <a:rPr sz="900" spc="-13" dirty="0">
                    <a:solidFill>
                      <a:srgbClr val="231F20"/>
                    </a:solidFill>
                    <a:cs typeface="Arial"/>
                  </a:rPr>
                  <a:t>antibiotic.</a:t>
                </a:r>
                <a:endParaRPr sz="900" dirty="0">
                  <a:cs typeface="Arial"/>
                </a:endParaRPr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084731" y="5048076"/>
                <a:ext cx="4517135" cy="801395"/>
              </a:xfrm>
              <a:custGeom>
                <a:avLst/>
                <a:gdLst/>
                <a:ahLst/>
                <a:cxnLst/>
                <a:rect l="l" t="t" r="r" b="b"/>
                <a:pathLst>
                  <a:path w="3839565" h="1022769">
                    <a:moveTo>
                      <a:pt x="0" y="1022769"/>
                    </a:moveTo>
                    <a:lnTo>
                      <a:pt x="3839565" y="1022769"/>
                    </a:lnTo>
                    <a:lnTo>
                      <a:pt x="3839565" y="0"/>
                    </a:lnTo>
                    <a:lnTo>
                      <a:pt x="0" y="0"/>
                    </a:lnTo>
                    <a:lnTo>
                      <a:pt x="0" y="1022769"/>
                    </a:lnTo>
                    <a:close/>
                  </a:path>
                </a:pathLst>
              </a:custGeom>
              <a:ln w="12700">
                <a:solidFill>
                  <a:srgbClr val="ED1C24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843976" y="1698319"/>
              <a:ext cx="399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13" dirty="0">
                  <a:solidFill>
                    <a:srgbClr val="52439B"/>
                  </a:solidFill>
                  <a:cs typeface="Arial"/>
                </a:rPr>
                <a:t>Upper</a:t>
              </a:r>
              <a:r>
                <a:rPr lang="en-US" b="1" spc="-4" dirty="0">
                  <a:solidFill>
                    <a:srgbClr val="52439B"/>
                  </a:solidFill>
                  <a:cs typeface="Arial"/>
                </a:rPr>
                <a:t> </a:t>
              </a:r>
              <a:r>
                <a:rPr lang="en-US" b="1" dirty="0">
                  <a:solidFill>
                    <a:srgbClr val="52439B"/>
                  </a:solidFill>
                  <a:cs typeface="Arial"/>
                </a:rPr>
                <a:t>Respiratory</a:t>
              </a:r>
              <a:r>
                <a:rPr lang="en-US" b="1" spc="-4" dirty="0">
                  <a:solidFill>
                    <a:srgbClr val="52439B"/>
                  </a:solidFill>
                  <a:cs typeface="Arial"/>
                </a:rPr>
                <a:t> </a:t>
              </a:r>
              <a:r>
                <a:rPr lang="en-US" b="1" spc="13" dirty="0">
                  <a:solidFill>
                    <a:srgbClr val="52439B"/>
                  </a:solidFill>
                  <a:cs typeface="Arial"/>
                </a:rPr>
                <a:t>Infection</a:t>
              </a:r>
              <a:r>
                <a:rPr lang="en-US" b="1" spc="9" dirty="0">
                  <a:solidFill>
                    <a:srgbClr val="52439B"/>
                  </a:solidFill>
                  <a:cs typeface="Arial"/>
                </a:rPr>
                <a:t> </a:t>
              </a:r>
              <a:r>
                <a:rPr lang="en-US" b="1" spc="-139" dirty="0">
                  <a:solidFill>
                    <a:srgbClr val="52439B"/>
                  </a:solidFill>
                  <a:cs typeface="Arial"/>
                </a:rPr>
                <a:t>(URI)</a:t>
              </a:r>
              <a:endParaRPr lang="en-US" b="1" dirty="0"/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Improving Health Outcomes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 smtClean="0"/>
              <a:t>Clinical Pathways- Provider Educational Tools</a:t>
            </a:r>
            <a:endParaRPr lang="en-US" b="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711658" y="2853777"/>
            <a:ext cx="469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49" dirty="0">
                <a:solidFill>
                  <a:srgbClr val="52439B"/>
                </a:solidFill>
              </a:rPr>
              <a:t>G</a:t>
            </a:r>
            <a:r>
              <a:rPr lang="en-US" b="1" spc="-81" dirty="0">
                <a:solidFill>
                  <a:srgbClr val="52439B"/>
                </a:solidFill>
              </a:rPr>
              <a:t>r</a:t>
            </a:r>
            <a:r>
              <a:rPr lang="en-US" b="1" spc="49" dirty="0">
                <a:solidFill>
                  <a:srgbClr val="52439B"/>
                </a:solidFill>
              </a:rPr>
              <a:t>oup </a:t>
            </a:r>
            <a:r>
              <a:rPr lang="en-US" b="1" spc="-63" dirty="0">
                <a:solidFill>
                  <a:srgbClr val="52439B"/>
                </a:solidFill>
              </a:rPr>
              <a:t>A </a:t>
            </a:r>
            <a:r>
              <a:rPr lang="en-US" b="1" spc="13" dirty="0" smtClean="0">
                <a:solidFill>
                  <a:srgbClr val="52439B"/>
                </a:solidFill>
              </a:rPr>
              <a:t>St</a:t>
            </a:r>
            <a:r>
              <a:rPr lang="en-US" b="1" spc="-49" dirty="0" smtClean="0">
                <a:solidFill>
                  <a:srgbClr val="52439B"/>
                </a:solidFill>
              </a:rPr>
              <a:t>r</a:t>
            </a:r>
            <a:r>
              <a:rPr lang="en-US" b="1" spc="58" dirty="0" smtClean="0">
                <a:solidFill>
                  <a:srgbClr val="52439B"/>
                </a:solidFill>
              </a:rPr>
              <a:t>eptococcal </a:t>
            </a:r>
            <a:r>
              <a:rPr lang="en-US" b="1" dirty="0" smtClean="0">
                <a:solidFill>
                  <a:srgbClr val="52439B"/>
                </a:solidFill>
              </a:rPr>
              <a:t>Pharyngitis</a:t>
            </a:r>
            <a:endParaRPr lang="en-US" b="1" dirty="0"/>
          </a:p>
        </p:txBody>
      </p:sp>
      <p:sp>
        <p:nvSpPr>
          <p:cNvPr id="49" name="object 44"/>
          <p:cNvSpPr/>
          <p:nvPr/>
        </p:nvSpPr>
        <p:spPr>
          <a:xfrm>
            <a:off x="798255" y="3293985"/>
            <a:ext cx="4526434" cy="659675"/>
          </a:xfrm>
          <a:custGeom>
            <a:avLst/>
            <a:gdLst/>
            <a:ahLst/>
            <a:cxnLst/>
            <a:rect l="l" t="t" r="r" b="b"/>
            <a:pathLst>
              <a:path w="5765660" h="643318">
                <a:moveTo>
                  <a:pt x="0" y="643318"/>
                </a:moveTo>
                <a:lnTo>
                  <a:pt x="5765660" y="643318"/>
                </a:lnTo>
                <a:lnTo>
                  <a:pt x="5765660" y="0"/>
                </a:lnTo>
                <a:lnTo>
                  <a:pt x="0" y="0"/>
                </a:lnTo>
                <a:lnTo>
                  <a:pt x="0" y="643318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0" name="object 53"/>
          <p:cNvSpPr txBox="1"/>
          <p:nvPr/>
        </p:nvSpPr>
        <p:spPr>
          <a:xfrm>
            <a:off x="826614" y="3391364"/>
            <a:ext cx="4469717" cy="4649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97"/>
            <a:r>
              <a:rPr sz="800" b="1" spc="18" dirty="0">
                <a:solidFill>
                  <a:srgbClr val="ED1C24"/>
                </a:solidFill>
                <a:cs typeface="Arial"/>
              </a:rPr>
              <a:t>Metric:</a:t>
            </a:r>
            <a:r>
              <a:rPr sz="800" b="1" spc="4" dirty="0">
                <a:solidFill>
                  <a:srgbClr val="ED1C24"/>
                </a:solidFill>
                <a:cs typeface="Arial"/>
              </a:rPr>
              <a:t> </a:t>
            </a:r>
            <a:r>
              <a:rPr sz="800" spc="27" dirty="0">
                <a:solidFill>
                  <a:srgbClr val="231F20"/>
                </a:solidFill>
                <a:cs typeface="Arial"/>
              </a:rPr>
              <a:t>App</a:t>
            </a:r>
            <a:r>
              <a:rPr sz="800" spc="-4" dirty="0">
                <a:solidFill>
                  <a:srgbClr val="231F20"/>
                </a:solidFill>
                <a:cs typeface="Arial"/>
              </a:rPr>
              <a:t>r</a:t>
            </a:r>
            <a:r>
              <a:rPr sz="800" spc="13" dirty="0">
                <a:solidFill>
                  <a:srgbClr val="231F20"/>
                </a:solidFill>
                <a:cs typeface="Arial"/>
              </a:rPr>
              <a:t>opriate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-112" dirty="0">
                <a:solidFill>
                  <a:srgbClr val="231F20"/>
                </a:solidFill>
                <a:cs typeface="Arial"/>
              </a:rPr>
              <a:t>T</a:t>
            </a:r>
            <a:r>
              <a:rPr sz="800" spc="13" dirty="0">
                <a:solidFill>
                  <a:srgbClr val="231F20"/>
                </a:solidFill>
                <a:cs typeface="Arial"/>
              </a:rPr>
              <a:t>esting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8" dirty="0">
                <a:solidFill>
                  <a:srgbClr val="231F20"/>
                </a:solidFill>
                <a:cs typeface="Arial"/>
              </a:rPr>
              <a:t>for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3" dirty="0">
                <a:solidFill>
                  <a:srgbClr val="231F20"/>
                </a:solidFill>
                <a:cs typeface="Arial"/>
              </a:rPr>
              <a:t>Child</a:t>
            </a:r>
            <a:r>
              <a:rPr sz="800" spc="-9" dirty="0">
                <a:solidFill>
                  <a:srgbClr val="231F20"/>
                </a:solidFill>
                <a:cs typeface="Arial"/>
              </a:rPr>
              <a:t>r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en </a:t>
            </a:r>
            <a:r>
              <a:rPr sz="800" spc="22" dirty="0">
                <a:solidFill>
                  <a:srgbClr val="231F20"/>
                </a:solidFill>
                <a:cs typeface="Arial"/>
              </a:rPr>
              <a:t>with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9" dirty="0">
                <a:solidFill>
                  <a:srgbClr val="231F20"/>
                </a:solidFill>
                <a:cs typeface="Arial"/>
              </a:rPr>
              <a:t>Pharyngitis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-22" dirty="0">
                <a:solidFill>
                  <a:srgbClr val="231F20"/>
                </a:solidFill>
                <a:cs typeface="Arial"/>
              </a:rPr>
              <a:t>(CWP)</a:t>
            </a:r>
            <a:endParaRPr sz="800" dirty="0">
              <a:cs typeface="Arial"/>
            </a:endParaRPr>
          </a:p>
          <a:p>
            <a:pPr marL="11397" marR="11397">
              <a:lnSpc>
                <a:spcPct val="111100"/>
              </a:lnSpc>
            </a:pPr>
            <a:r>
              <a:rPr sz="800" b="1" spc="22" dirty="0">
                <a:solidFill>
                  <a:srgbClr val="ED1C24"/>
                </a:solidFill>
                <a:cs typeface="Arial"/>
              </a:rPr>
              <a:t>Measu</a:t>
            </a:r>
            <a:r>
              <a:rPr sz="800" b="1" spc="-4" dirty="0">
                <a:solidFill>
                  <a:srgbClr val="ED1C24"/>
                </a:solidFill>
                <a:cs typeface="Arial"/>
              </a:rPr>
              <a:t>r</a:t>
            </a:r>
            <a:r>
              <a:rPr sz="800" b="1" spc="27" dirty="0">
                <a:solidFill>
                  <a:srgbClr val="ED1C24"/>
                </a:solidFill>
                <a:cs typeface="Arial"/>
              </a:rPr>
              <a:t>e</a:t>
            </a:r>
            <a:r>
              <a:rPr sz="800" b="1" spc="4" dirty="0">
                <a:solidFill>
                  <a:srgbClr val="ED1C24"/>
                </a:solidFill>
                <a:cs typeface="Arial"/>
              </a:rPr>
              <a:t> Description: </a:t>
            </a:r>
            <a:r>
              <a:rPr sz="800" dirty="0">
                <a:solidFill>
                  <a:srgbClr val="231F20"/>
                </a:solidFill>
                <a:cs typeface="Arial"/>
              </a:rPr>
              <a:t>Pe</a:t>
            </a:r>
            <a:r>
              <a:rPr sz="800" spc="-18" dirty="0">
                <a:solidFill>
                  <a:srgbClr val="231F20"/>
                </a:solidFill>
                <a:cs typeface="Arial"/>
              </a:rPr>
              <a:t>r</a:t>
            </a:r>
            <a:r>
              <a:rPr sz="800" spc="22" dirty="0">
                <a:solidFill>
                  <a:srgbClr val="231F20"/>
                </a:solidFill>
                <a:cs typeface="Arial"/>
              </a:rPr>
              <a:t>cent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22" dirty="0">
                <a:solidFill>
                  <a:srgbClr val="231F20"/>
                </a:solidFill>
                <a:cs typeface="Arial"/>
              </a:rPr>
              <a:t>of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3" dirty="0">
                <a:solidFill>
                  <a:srgbClr val="231F20"/>
                </a:solidFill>
                <a:cs typeface="Arial"/>
              </a:rPr>
              <a:t>patients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9" dirty="0">
                <a:solidFill>
                  <a:srgbClr val="231F20"/>
                </a:solidFill>
                <a:cs typeface="Arial"/>
              </a:rPr>
              <a:t>age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22" dirty="0">
                <a:solidFill>
                  <a:srgbClr val="231F20"/>
                </a:solidFill>
                <a:cs typeface="Arial"/>
              </a:rPr>
              <a:t>2-18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cs typeface="Arial"/>
              </a:rPr>
              <a:t>years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22" dirty="0">
                <a:solidFill>
                  <a:srgbClr val="231F20"/>
                </a:solidFill>
                <a:cs typeface="Arial"/>
              </a:rPr>
              <a:t>of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9" dirty="0">
                <a:solidFill>
                  <a:srgbClr val="231F20"/>
                </a:solidFill>
                <a:cs typeface="Arial"/>
              </a:rPr>
              <a:t>age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27" dirty="0">
                <a:solidFill>
                  <a:srgbClr val="231F20"/>
                </a:solidFill>
                <a:cs typeface="Arial"/>
              </a:rPr>
              <a:t>who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8" dirty="0">
                <a:solidFill>
                  <a:srgbClr val="231F20"/>
                </a:solidFill>
                <a:cs typeface="Arial"/>
              </a:rPr>
              <a:t>had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-4" dirty="0">
                <a:solidFill>
                  <a:srgbClr val="231F20"/>
                </a:solidFill>
                <a:cs typeface="Arial"/>
              </a:rPr>
              <a:t>a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9" dirty="0">
                <a:solidFill>
                  <a:srgbClr val="231F20"/>
                </a:solidFill>
                <a:cs typeface="Arial"/>
              </a:rPr>
              <a:t>sole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3" dirty="0">
                <a:solidFill>
                  <a:srgbClr val="231F20"/>
                </a:solidFill>
                <a:cs typeface="Arial"/>
              </a:rPr>
              <a:t>diagnosis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22" dirty="0">
                <a:solidFill>
                  <a:srgbClr val="231F20"/>
                </a:solidFill>
                <a:cs typeface="Arial"/>
              </a:rPr>
              <a:t>of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3" dirty="0">
                <a:solidFill>
                  <a:srgbClr val="231F20"/>
                </a:solidFill>
                <a:cs typeface="Arial"/>
              </a:rPr>
              <a:t>pharyngitis and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-4" dirty="0">
                <a:solidFill>
                  <a:srgbClr val="231F20"/>
                </a:solidFill>
                <a:cs typeface="Arial"/>
              </a:rPr>
              <a:t>a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31" dirty="0">
                <a:solidFill>
                  <a:srgbClr val="231F20"/>
                </a:solidFill>
                <a:cs typeface="Arial"/>
              </a:rPr>
              <a:t>p</a:t>
            </a:r>
            <a:r>
              <a:rPr sz="800" dirty="0">
                <a:solidFill>
                  <a:srgbClr val="231F20"/>
                </a:solidFill>
                <a:cs typeface="Arial"/>
              </a:rPr>
              <a:t>r</a:t>
            </a:r>
            <a:r>
              <a:rPr sz="800" spc="13" dirty="0">
                <a:solidFill>
                  <a:srgbClr val="231F20"/>
                </a:solidFill>
                <a:cs typeface="Arial"/>
              </a:rPr>
              <a:t>escription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8" dirty="0">
                <a:solidFill>
                  <a:srgbClr val="231F20"/>
                </a:solidFill>
                <a:cs typeface="Arial"/>
              </a:rPr>
              <a:t>for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an </a:t>
            </a:r>
            <a:r>
              <a:rPr sz="800" spc="18" dirty="0">
                <a:solidFill>
                  <a:srgbClr val="231F20"/>
                </a:solidFill>
                <a:cs typeface="Arial"/>
              </a:rPr>
              <a:t>antibiotic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27" dirty="0">
                <a:solidFill>
                  <a:srgbClr val="231F20"/>
                </a:solidFill>
                <a:cs typeface="Arial"/>
              </a:rPr>
              <a:t>who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8" dirty="0">
                <a:solidFill>
                  <a:srgbClr val="231F20"/>
                </a:solidFill>
                <a:cs typeface="Arial"/>
              </a:rPr>
              <a:t>had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-4" dirty="0">
                <a:solidFill>
                  <a:srgbClr val="231F20"/>
                </a:solidFill>
                <a:cs typeface="Arial"/>
              </a:rPr>
              <a:t>a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22" dirty="0">
                <a:solidFill>
                  <a:srgbClr val="231F20"/>
                </a:solidFill>
                <a:cs typeface="Arial"/>
              </a:rPr>
              <a:t>g</a:t>
            </a:r>
            <a:r>
              <a:rPr sz="800" spc="-4" dirty="0">
                <a:solidFill>
                  <a:srgbClr val="231F20"/>
                </a:solidFill>
                <a:cs typeface="Arial"/>
              </a:rPr>
              <a:t>r</a:t>
            </a:r>
            <a:r>
              <a:rPr sz="800" spc="27" dirty="0">
                <a:solidFill>
                  <a:srgbClr val="231F20"/>
                </a:solidFill>
                <a:cs typeface="Arial"/>
              </a:rPr>
              <a:t>oup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cs typeface="Arial"/>
              </a:rPr>
              <a:t>A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8" dirty="0">
                <a:solidFill>
                  <a:srgbClr val="231F20"/>
                </a:solidFill>
                <a:cs typeface="Arial"/>
              </a:rPr>
              <a:t>st</a:t>
            </a:r>
            <a:r>
              <a:rPr sz="800" spc="-4" dirty="0">
                <a:solidFill>
                  <a:srgbClr val="231F20"/>
                </a:solidFill>
                <a:cs typeface="Arial"/>
              </a:rPr>
              <a:t>r</a:t>
            </a:r>
            <a:r>
              <a:rPr sz="800" spc="27" dirty="0">
                <a:solidFill>
                  <a:srgbClr val="231F20"/>
                </a:solidFill>
                <a:cs typeface="Arial"/>
              </a:rPr>
              <a:t>eptococcus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cs typeface="Arial"/>
              </a:rPr>
              <a:t>(st</a:t>
            </a:r>
            <a:r>
              <a:rPr sz="800" spc="-18" dirty="0">
                <a:solidFill>
                  <a:srgbClr val="231F20"/>
                </a:solidFill>
                <a:cs typeface="Arial"/>
              </a:rPr>
              <a:t>r</a:t>
            </a:r>
            <a:r>
              <a:rPr sz="800" spc="-4" dirty="0">
                <a:solidFill>
                  <a:srgbClr val="231F20"/>
                </a:solidFill>
                <a:cs typeface="Arial"/>
              </a:rPr>
              <a:t>ep)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8" dirty="0">
                <a:solidFill>
                  <a:srgbClr val="231F20"/>
                </a:solidFill>
                <a:cs typeface="Arial"/>
              </a:rPr>
              <a:t>test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8" dirty="0">
                <a:solidFill>
                  <a:srgbClr val="231F20"/>
                </a:solidFill>
                <a:cs typeface="Arial"/>
              </a:rPr>
              <a:t>during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13" dirty="0">
                <a:solidFill>
                  <a:srgbClr val="231F20"/>
                </a:solidFill>
                <a:cs typeface="Arial"/>
              </a:rPr>
              <a:t>the</a:t>
            </a:r>
            <a:r>
              <a:rPr sz="800" spc="4" dirty="0">
                <a:solidFill>
                  <a:srgbClr val="231F20"/>
                </a:solidFill>
                <a:cs typeface="Arial"/>
              </a:rPr>
              <a:t> </a:t>
            </a:r>
            <a:r>
              <a:rPr sz="800" spc="9" dirty="0" smtClean="0">
                <a:solidFill>
                  <a:srgbClr val="231F20"/>
                </a:solidFill>
                <a:cs typeface="Arial"/>
              </a:rPr>
              <a:t>measu</a:t>
            </a:r>
            <a:r>
              <a:rPr sz="800" spc="-13" dirty="0" smtClean="0">
                <a:solidFill>
                  <a:srgbClr val="231F20"/>
                </a:solidFill>
                <a:cs typeface="Arial"/>
              </a:rPr>
              <a:t>r</a:t>
            </a:r>
            <a:r>
              <a:rPr sz="800" spc="18" dirty="0" smtClean="0">
                <a:solidFill>
                  <a:srgbClr val="231F20"/>
                </a:solidFill>
                <a:cs typeface="Arial"/>
              </a:rPr>
              <a:t>ement</a:t>
            </a:r>
            <a:r>
              <a:rPr lang="en-US" sz="800" spc="18" dirty="0" smtClean="0">
                <a:solidFill>
                  <a:srgbClr val="231F20"/>
                </a:solidFill>
                <a:cs typeface="Arial"/>
              </a:rPr>
              <a:t> year</a:t>
            </a:r>
            <a:endParaRPr sz="800" dirty="0"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4254" y="4606839"/>
            <a:ext cx="497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93" dirty="0">
                <a:solidFill>
                  <a:srgbClr val="52439B"/>
                </a:solidFill>
              </a:rPr>
              <a:t>W</a:t>
            </a:r>
            <a:r>
              <a:rPr lang="en-US" b="1" spc="9" dirty="0">
                <a:solidFill>
                  <a:srgbClr val="52439B"/>
                </a:solidFill>
              </a:rPr>
              <a:t>eight Assessment </a:t>
            </a:r>
            <a:r>
              <a:rPr lang="en-US" b="1" spc="13" dirty="0">
                <a:solidFill>
                  <a:srgbClr val="52439B"/>
                </a:solidFill>
              </a:rPr>
              <a:t>and Counseling </a:t>
            </a:r>
            <a:endParaRPr lang="en-US" b="1" dirty="0"/>
          </a:p>
        </p:txBody>
      </p:sp>
      <p:sp>
        <p:nvSpPr>
          <p:cNvPr id="52" name="object 3"/>
          <p:cNvSpPr txBox="1"/>
          <p:nvPr/>
        </p:nvSpPr>
        <p:spPr>
          <a:xfrm>
            <a:off x="874896" y="5050859"/>
            <a:ext cx="4373152" cy="64750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1397"/>
            <a:r>
              <a:rPr sz="1000" b="1" spc="22" dirty="0">
                <a:solidFill>
                  <a:srgbClr val="ED1C24"/>
                </a:solidFill>
                <a:cs typeface="Arial"/>
              </a:rPr>
              <a:t>Metric: </a:t>
            </a:r>
            <a:r>
              <a:rPr sz="1000" b="1" spc="-9" dirty="0">
                <a:solidFill>
                  <a:srgbClr val="ED1C24"/>
                </a:solidFill>
                <a:cs typeface="Arial"/>
              </a:rPr>
              <a:t> </a:t>
            </a:r>
            <a:r>
              <a:rPr sz="1500" spc="-33" baseline="2525" dirty="0">
                <a:solidFill>
                  <a:srgbClr val="231F20"/>
                </a:solidFill>
                <a:cs typeface="Arial"/>
              </a:rPr>
              <a:t>Patients </a:t>
            </a:r>
            <a:r>
              <a:rPr sz="1500" spc="6" baseline="2525" dirty="0">
                <a:solidFill>
                  <a:srgbClr val="231F20"/>
                </a:solidFill>
                <a:cs typeface="Arial"/>
              </a:rPr>
              <a:t>3-17 </a:t>
            </a:r>
            <a:r>
              <a:rPr sz="1500" spc="-54" baseline="2525" dirty="0">
                <a:solidFill>
                  <a:srgbClr val="231F20"/>
                </a:solidFill>
                <a:cs typeface="Arial"/>
              </a:rPr>
              <a:t>years </a:t>
            </a:r>
            <a:r>
              <a:rPr sz="1500" spc="-20" baseline="2525" dirty="0">
                <a:solidFill>
                  <a:srgbClr val="231F20"/>
                </a:solidFill>
                <a:cs typeface="Arial"/>
              </a:rPr>
              <a:t>of </a:t>
            </a:r>
            <a:r>
              <a:rPr sz="1500" spc="-47" baseline="2525" dirty="0">
                <a:solidFill>
                  <a:srgbClr val="231F20"/>
                </a:solidFill>
                <a:cs typeface="Arial"/>
              </a:rPr>
              <a:t>age </a:t>
            </a:r>
            <a:r>
              <a:rPr sz="1500" spc="-13" baseline="2525" dirty="0">
                <a:solidFill>
                  <a:srgbClr val="231F20"/>
                </a:solidFill>
                <a:cs typeface="Arial"/>
              </a:rPr>
              <a:t>with </a:t>
            </a:r>
            <a:r>
              <a:rPr sz="1500" spc="-54" baseline="2525" dirty="0">
                <a:solidFill>
                  <a:srgbClr val="231F20"/>
                </a:solidFill>
                <a:cs typeface="Arial"/>
              </a:rPr>
              <a:t>an </a:t>
            </a:r>
            <a:r>
              <a:rPr sz="1500" spc="-13" baseline="2525" dirty="0">
                <a:solidFill>
                  <a:srgbClr val="231F20"/>
                </a:solidFill>
                <a:cs typeface="Arial"/>
              </a:rPr>
              <a:t>outpatient </a:t>
            </a:r>
            <a:r>
              <a:rPr sz="1500" spc="-39" baseline="2525" dirty="0">
                <a:solidFill>
                  <a:srgbClr val="231F20"/>
                </a:solidFill>
                <a:cs typeface="Arial"/>
              </a:rPr>
              <a:t>visit </a:t>
            </a:r>
            <a:r>
              <a:rPr sz="1500" spc="-13" baseline="2525" dirty="0">
                <a:solidFill>
                  <a:srgbClr val="231F20"/>
                </a:solidFill>
                <a:cs typeface="Arial"/>
              </a:rPr>
              <a:t>with </a:t>
            </a:r>
            <a:r>
              <a:rPr sz="1500" spc="-60" baseline="2525" dirty="0">
                <a:solidFill>
                  <a:srgbClr val="231F20"/>
                </a:solidFill>
                <a:cs typeface="Arial"/>
              </a:rPr>
              <a:t>a </a:t>
            </a:r>
            <a:r>
              <a:rPr sz="1500" spc="-54" baseline="2525" dirty="0">
                <a:solidFill>
                  <a:srgbClr val="231F20"/>
                </a:solidFill>
                <a:cs typeface="Arial"/>
              </a:rPr>
              <a:t>PCP </a:t>
            </a:r>
            <a:r>
              <a:rPr sz="1500" spc="-20" baseline="2525" dirty="0">
                <a:solidFill>
                  <a:srgbClr val="231F20"/>
                </a:solidFill>
                <a:cs typeface="Arial"/>
              </a:rPr>
              <a:t>or </a:t>
            </a:r>
            <a:r>
              <a:rPr sz="1500" spc="-33" baseline="2525" dirty="0">
                <a:solidFill>
                  <a:srgbClr val="231F20"/>
                </a:solidFill>
                <a:cs typeface="Arial"/>
              </a:rPr>
              <a:t>OB/GYN </a:t>
            </a:r>
            <a:r>
              <a:rPr sz="1500" spc="-27" baseline="2525" dirty="0">
                <a:solidFill>
                  <a:srgbClr val="231F20"/>
                </a:solidFill>
                <a:cs typeface="Arial"/>
              </a:rPr>
              <a:t>should </a:t>
            </a:r>
            <a:r>
              <a:rPr sz="1500" spc="-47" baseline="2525" dirty="0">
                <a:solidFill>
                  <a:srgbClr val="231F20"/>
                </a:solidFill>
                <a:cs typeface="Arial"/>
              </a:rPr>
              <a:t>have</a:t>
            </a:r>
            <a:r>
              <a:rPr sz="1500" spc="-47" baseline="2525" dirty="0" smtClean="0">
                <a:solidFill>
                  <a:srgbClr val="231F20"/>
                </a:solidFill>
                <a:cs typeface="Arial"/>
              </a:rPr>
              <a:t>:</a:t>
            </a:r>
            <a:r>
              <a:rPr lang="en-US" sz="1500" baseline="2525" dirty="0">
                <a:cs typeface="Arial"/>
              </a:rPr>
              <a:t> </a:t>
            </a:r>
            <a:r>
              <a:rPr sz="1000" spc="-67" dirty="0" smtClean="0">
                <a:solidFill>
                  <a:srgbClr val="231F20"/>
                </a:solidFill>
                <a:cs typeface="Arial"/>
              </a:rPr>
              <a:t>(</a:t>
            </a:r>
            <a:r>
              <a:rPr sz="1000" spc="-67" dirty="0">
                <a:solidFill>
                  <a:srgbClr val="231F20"/>
                </a:solidFill>
                <a:cs typeface="Arial"/>
              </a:rPr>
              <a:t>1) </a:t>
            </a:r>
            <a:r>
              <a:rPr sz="1000" spc="-27" dirty="0">
                <a:solidFill>
                  <a:srgbClr val="231F20"/>
                </a:solidFill>
                <a:cs typeface="Arial"/>
              </a:rPr>
              <a:t>BMI </a:t>
            </a:r>
            <a:r>
              <a:rPr sz="1000" spc="-18" dirty="0">
                <a:solidFill>
                  <a:srgbClr val="231F20"/>
                </a:solidFill>
                <a:cs typeface="Arial"/>
              </a:rPr>
              <a:t>pe</a:t>
            </a:r>
            <a:r>
              <a:rPr sz="1000" spc="-31" dirty="0">
                <a:solidFill>
                  <a:srgbClr val="231F20"/>
                </a:solidFill>
                <a:cs typeface="Arial"/>
              </a:rPr>
              <a:t>r</a:t>
            </a:r>
            <a:r>
              <a:rPr sz="1000" spc="-22" dirty="0">
                <a:solidFill>
                  <a:srgbClr val="231F20"/>
                </a:solidFill>
                <a:cs typeface="Arial"/>
              </a:rPr>
              <a:t>centile </a:t>
            </a:r>
            <a:r>
              <a:rPr sz="1000" spc="-13" dirty="0">
                <a:solidFill>
                  <a:srgbClr val="231F20"/>
                </a:solidFill>
                <a:cs typeface="Arial"/>
              </a:rPr>
              <a:t>documentation, </a:t>
            </a:r>
            <a:r>
              <a:rPr sz="1000" spc="-67" dirty="0">
                <a:solidFill>
                  <a:srgbClr val="231F20"/>
                </a:solidFill>
                <a:cs typeface="Arial"/>
              </a:rPr>
              <a:t>(2) </a:t>
            </a:r>
            <a:r>
              <a:rPr lang="en-US" sz="1000" spc="-67" dirty="0" smtClean="0">
                <a:solidFill>
                  <a:srgbClr val="231F20"/>
                </a:solidFill>
                <a:cs typeface="Arial"/>
              </a:rPr>
              <a:t> </a:t>
            </a:r>
            <a:r>
              <a:rPr sz="1000" spc="-27" dirty="0" smtClean="0">
                <a:solidFill>
                  <a:srgbClr val="231F20"/>
                </a:solidFill>
                <a:cs typeface="Arial"/>
              </a:rPr>
              <a:t>Counseling </a:t>
            </a:r>
            <a:r>
              <a:rPr sz="1000" spc="-18" dirty="0">
                <a:solidFill>
                  <a:srgbClr val="231F20"/>
                </a:solidFill>
                <a:cs typeface="Arial"/>
              </a:rPr>
              <a:t>for </a:t>
            </a:r>
            <a:r>
              <a:rPr sz="1000" spc="-13" dirty="0">
                <a:solidFill>
                  <a:srgbClr val="231F20"/>
                </a:solidFill>
                <a:cs typeface="Arial"/>
              </a:rPr>
              <a:t>nutrition, </a:t>
            </a:r>
            <a:r>
              <a:rPr sz="1000" spc="-18" dirty="0">
                <a:solidFill>
                  <a:srgbClr val="231F20"/>
                </a:solidFill>
                <a:cs typeface="Arial"/>
              </a:rPr>
              <a:t>and </a:t>
            </a:r>
            <a:r>
              <a:rPr sz="1000" spc="-67" dirty="0">
                <a:solidFill>
                  <a:srgbClr val="231F20"/>
                </a:solidFill>
                <a:cs typeface="Arial"/>
              </a:rPr>
              <a:t>(3) </a:t>
            </a:r>
            <a:r>
              <a:rPr sz="1000" spc="-27" dirty="0">
                <a:solidFill>
                  <a:srgbClr val="231F20"/>
                </a:solidFill>
                <a:cs typeface="Arial"/>
              </a:rPr>
              <a:t>Counseling </a:t>
            </a:r>
            <a:r>
              <a:rPr sz="1000" spc="-18" dirty="0">
                <a:solidFill>
                  <a:srgbClr val="231F20"/>
                </a:solidFill>
                <a:cs typeface="Arial"/>
              </a:rPr>
              <a:t>for </a:t>
            </a:r>
            <a:r>
              <a:rPr sz="1000" spc="-22" dirty="0">
                <a:solidFill>
                  <a:srgbClr val="231F20"/>
                </a:solidFill>
                <a:cs typeface="Arial"/>
              </a:rPr>
              <a:t>physical </a:t>
            </a:r>
            <a:r>
              <a:rPr sz="1000" spc="-22" dirty="0" smtClean="0">
                <a:solidFill>
                  <a:srgbClr val="231F20"/>
                </a:solidFill>
                <a:cs typeface="Arial"/>
              </a:rPr>
              <a:t>activity</a:t>
            </a:r>
            <a:r>
              <a:rPr lang="en-US" sz="1000" dirty="0">
                <a:cs typeface="Arial"/>
              </a:rPr>
              <a:t> </a:t>
            </a:r>
            <a:r>
              <a:rPr sz="1000" spc="-18" dirty="0" smtClean="0">
                <a:solidFill>
                  <a:srgbClr val="231F20"/>
                </a:solidFill>
                <a:cs typeface="Arial"/>
              </a:rPr>
              <a:t>during </a:t>
            </a:r>
            <a:r>
              <a:rPr sz="1000" spc="-18" dirty="0">
                <a:solidFill>
                  <a:srgbClr val="231F20"/>
                </a:solidFill>
                <a:cs typeface="Arial"/>
              </a:rPr>
              <a:t>the </a:t>
            </a:r>
            <a:r>
              <a:rPr sz="1000" spc="-27" dirty="0">
                <a:solidFill>
                  <a:srgbClr val="231F20"/>
                </a:solidFill>
                <a:cs typeface="Arial"/>
              </a:rPr>
              <a:t>measu</a:t>
            </a:r>
            <a:r>
              <a:rPr sz="1000" spc="-31" dirty="0">
                <a:solidFill>
                  <a:srgbClr val="231F20"/>
                </a:solidFill>
                <a:cs typeface="Arial"/>
              </a:rPr>
              <a:t>r</a:t>
            </a:r>
            <a:r>
              <a:rPr sz="1000" spc="-18" dirty="0">
                <a:solidFill>
                  <a:srgbClr val="231F20"/>
                </a:solidFill>
                <a:cs typeface="Arial"/>
              </a:rPr>
              <a:t>ement </a:t>
            </a:r>
            <a:r>
              <a:rPr sz="1000" spc="-40" dirty="0">
                <a:solidFill>
                  <a:srgbClr val="231F20"/>
                </a:solidFill>
                <a:cs typeface="Arial"/>
              </a:rPr>
              <a:t>yea</a:t>
            </a:r>
            <a:r>
              <a:rPr sz="1000" spc="-117" dirty="0">
                <a:solidFill>
                  <a:srgbClr val="231F20"/>
                </a:solidFill>
                <a:cs typeface="Arial"/>
              </a:rPr>
              <a:t>r</a:t>
            </a:r>
            <a:r>
              <a:rPr sz="1000" dirty="0">
                <a:solidFill>
                  <a:srgbClr val="231F20"/>
                </a:solidFill>
                <a:cs typeface="Arial"/>
              </a:rPr>
              <a:t>.</a:t>
            </a:r>
            <a:endParaRPr sz="1000" dirty="0">
              <a:cs typeface="Arial"/>
            </a:endParaRPr>
          </a:p>
        </p:txBody>
      </p:sp>
      <p:sp>
        <p:nvSpPr>
          <p:cNvPr id="53" name="object 44"/>
          <p:cNvSpPr/>
          <p:nvPr/>
        </p:nvSpPr>
        <p:spPr>
          <a:xfrm>
            <a:off x="798255" y="5050859"/>
            <a:ext cx="4526434" cy="659675"/>
          </a:xfrm>
          <a:custGeom>
            <a:avLst/>
            <a:gdLst/>
            <a:ahLst/>
            <a:cxnLst/>
            <a:rect l="l" t="t" r="r" b="b"/>
            <a:pathLst>
              <a:path w="5765660" h="643318">
                <a:moveTo>
                  <a:pt x="0" y="643318"/>
                </a:moveTo>
                <a:lnTo>
                  <a:pt x="5765660" y="643318"/>
                </a:lnTo>
                <a:lnTo>
                  <a:pt x="5765660" y="0"/>
                </a:lnTo>
                <a:lnTo>
                  <a:pt x="0" y="0"/>
                </a:lnTo>
                <a:lnTo>
                  <a:pt x="0" y="643318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pSp>
        <p:nvGrpSpPr>
          <p:cNvPr id="57" name="Group 56"/>
          <p:cNvGrpSpPr/>
          <p:nvPr/>
        </p:nvGrpSpPr>
        <p:grpSpPr>
          <a:xfrm>
            <a:off x="427259" y="1328362"/>
            <a:ext cx="344577" cy="338554"/>
            <a:chOff x="463726" y="1328362"/>
            <a:chExt cx="344577" cy="338554"/>
          </a:xfrm>
        </p:grpSpPr>
        <p:sp>
          <p:nvSpPr>
            <p:cNvPr id="55" name="Oval 54"/>
            <p:cNvSpPr/>
            <p:nvPr/>
          </p:nvSpPr>
          <p:spPr>
            <a:xfrm>
              <a:off x="463726" y="1328362"/>
              <a:ext cx="334529" cy="338554"/>
            </a:xfrm>
            <a:prstGeom prst="ellipse">
              <a:avLst/>
            </a:prstGeom>
            <a:noFill/>
            <a:ln w="22225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3774" y="1328362"/>
              <a:ext cx="334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1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7259" y="2869166"/>
            <a:ext cx="344577" cy="338554"/>
            <a:chOff x="463726" y="1328362"/>
            <a:chExt cx="344577" cy="338554"/>
          </a:xfrm>
        </p:grpSpPr>
        <p:sp>
          <p:nvSpPr>
            <p:cNvPr id="59" name="Oval 58"/>
            <p:cNvSpPr/>
            <p:nvPr/>
          </p:nvSpPr>
          <p:spPr>
            <a:xfrm>
              <a:off x="463726" y="1328362"/>
              <a:ext cx="334529" cy="338554"/>
            </a:xfrm>
            <a:prstGeom prst="ellipse">
              <a:avLst/>
            </a:prstGeom>
            <a:noFill/>
            <a:ln w="22225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3774" y="1328362"/>
              <a:ext cx="334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2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7259" y="4622228"/>
            <a:ext cx="344577" cy="338554"/>
            <a:chOff x="463726" y="1328362"/>
            <a:chExt cx="344577" cy="338554"/>
          </a:xfrm>
        </p:grpSpPr>
        <p:sp>
          <p:nvSpPr>
            <p:cNvPr id="62" name="Oval 61"/>
            <p:cNvSpPr/>
            <p:nvPr/>
          </p:nvSpPr>
          <p:spPr>
            <a:xfrm>
              <a:off x="463726" y="1328362"/>
              <a:ext cx="334529" cy="338554"/>
            </a:xfrm>
            <a:prstGeom prst="ellipse">
              <a:avLst/>
            </a:prstGeom>
            <a:noFill/>
            <a:ln w="22225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3774" y="1328362"/>
              <a:ext cx="334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3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362836" y="4647031"/>
            <a:ext cx="1728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Best standards of care and reinforcing healthy lifestyles</a:t>
            </a:r>
            <a:endParaRPr lang="en-US" sz="1600" dirty="0"/>
          </a:p>
        </p:txBody>
      </p:sp>
      <p:sp>
        <p:nvSpPr>
          <p:cNvPr id="75" name="object 44"/>
          <p:cNvSpPr/>
          <p:nvPr/>
        </p:nvSpPr>
        <p:spPr>
          <a:xfrm>
            <a:off x="6353009" y="4525965"/>
            <a:ext cx="1747971" cy="1319350"/>
          </a:xfrm>
          <a:custGeom>
            <a:avLst/>
            <a:gdLst/>
            <a:ahLst/>
            <a:cxnLst/>
            <a:rect l="l" t="t" r="r" b="b"/>
            <a:pathLst>
              <a:path w="5765660" h="643318">
                <a:moveTo>
                  <a:pt x="0" y="643318"/>
                </a:moveTo>
                <a:lnTo>
                  <a:pt x="5765660" y="643318"/>
                </a:lnTo>
                <a:lnTo>
                  <a:pt x="5765660" y="0"/>
                </a:lnTo>
                <a:lnTo>
                  <a:pt x="0" y="0"/>
                </a:lnTo>
                <a:lnTo>
                  <a:pt x="0" y="643318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pSp>
        <p:nvGrpSpPr>
          <p:cNvPr id="77" name="Group 76"/>
          <p:cNvGrpSpPr/>
          <p:nvPr/>
        </p:nvGrpSpPr>
        <p:grpSpPr>
          <a:xfrm>
            <a:off x="6353009" y="2078034"/>
            <a:ext cx="1747971" cy="1319350"/>
            <a:chOff x="6342850" y="2078034"/>
            <a:chExt cx="1747971" cy="1319350"/>
          </a:xfrm>
        </p:grpSpPr>
        <p:sp>
          <p:nvSpPr>
            <p:cNvPr id="64" name="TextBox 63"/>
            <p:cNvSpPr txBox="1"/>
            <p:nvPr/>
          </p:nvSpPr>
          <p:spPr>
            <a:xfrm>
              <a:off x="6350558" y="2199100"/>
              <a:ext cx="17283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Best standards of care and appropriate use of antibiotics</a:t>
              </a:r>
              <a:endParaRPr lang="en-US" sz="1600" dirty="0"/>
            </a:p>
          </p:txBody>
        </p:sp>
        <p:sp>
          <p:nvSpPr>
            <p:cNvPr id="76" name="object 44"/>
            <p:cNvSpPr/>
            <p:nvPr/>
          </p:nvSpPr>
          <p:spPr>
            <a:xfrm>
              <a:off x="6342850" y="2078034"/>
              <a:ext cx="1747971" cy="1319350"/>
            </a:xfrm>
            <a:custGeom>
              <a:avLst/>
              <a:gdLst/>
              <a:ahLst/>
              <a:cxnLst/>
              <a:rect l="l" t="t" r="r" b="b"/>
              <a:pathLst>
                <a:path w="5765660" h="643318">
                  <a:moveTo>
                    <a:pt x="0" y="643318"/>
                  </a:moveTo>
                  <a:lnTo>
                    <a:pt x="5765660" y="643318"/>
                  </a:lnTo>
                  <a:lnTo>
                    <a:pt x="5765660" y="0"/>
                  </a:lnTo>
                  <a:lnTo>
                    <a:pt x="0" y="0"/>
                  </a:lnTo>
                  <a:lnTo>
                    <a:pt x="0" y="643318"/>
                  </a:lnTo>
                  <a:close/>
                </a:path>
              </a:pathLst>
            </a:custGeom>
            <a:ln w="12700">
              <a:solidFill>
                <a:srgbClr val="ED1C2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5324689" y="2199100"/>
            <a:ext cx="834951" cy="463713"/>
          </a:xfrm>
          <a:prstGeom prst="straightConnector1">
            <a:avLst/>
          </a:prstGeom>
          <a:ln w="19050">
            <a:solidFill>
              <a:srgbClr val="FC0006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324689" y="3038443"/>
            <a:ext cx="834951" cy="575099"/>
          </a:xfrm>
          <a:prstGeom prst="straightConnector1">
            <a:avLst/>
          </a:prstGeom>
          <a:ln w="19050">
            <a:solidFill>
              <a:srgbClr val="FC0006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324689" y="5366604"/>
            <a:ext cx="935434" cy="1"/>
          </a:xfrm>
          <a:prstGeom prst="straightConnector1">
            <a:avLst/>
          </a:prstGeom>
          <a:ln w="19050">
            <a:solidFill>
              <a:srgbClr val="FC0006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5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1" y="1066800"/>
            <a:ext cx="4459108" cy="933450"/>
          </a:xfrm>
          <a:ln w="127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Better connections between specialty care and the medical home may be one of the answers in a value based world.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Specialists are On the Team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b="0" i="1" dirty="0"/>
          </a:p>
        </p:txBody>
      </p:sp>
      <p:pic>
        <p:nvPicPr>
          <p:cNvPr id="36" name="Picture 2" descr="https://www.preferredworkcomp.com/Site/1040245120/Images/16966489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3" y="1076325"/>
            <a:ext cx="4133476" cy="42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POHE160620_Pediatric Partners Specialist Directory (12089)_V5.pdf - Adobe Acroba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8" t="27517" r="38437" b="2728"/>
          <a:stretch/>
        </p:blipFill>
        <p:spPr>
          <a:xfrm>
            <a:off x="5572126" y="2114549"/>
            <a:ext cx="2260600" cy="40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7" y="1132379"/>
            <a:ext cx="8945216" cy="942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We will continue exploring </a:t>
            </a:r>
            <a:r>
              <a:rPr lang="en-US" sz="1800" b="1" i="1" dirty="0" smtClean="0">
                <a:solidFill>
                  <a:srgbClr val="FF0000"/>
                </a:solidFill>
              </a:rPr>
              <a:t>innovative relationships </a:t>
            </a:r>
            <a:r>
              <a:rPr lang="en-US" sz="1800" b="1" dirty="0" smtClean="0">
                <a:solidFill>
                  <a:srgbClr val="FF0000"/>
                </a:solidFill>
              </a:rPr>
              <a:t>that can reinforce our clinical integration program and provide incentives to mobilize our capabilities…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28786" y="5243165"/>
            <a:ext cx="8239125" cy="966964"/>
          </a:xfrm>
          <a:prstGeom prst="rightArrow">
            <a:avLst/>
          </a:prstGeom>
          <a:gradFill flip="none" rotWithShape="1">
            <a:gsLst>
              <a:gs pos="4000">
                <a:schemeClr val="tx1">
                  <a:lumMod val="85000"/>
                  <a:lumOff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Value Based Reimbursement Continuum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930" y="4928195"/>
            <a:ext cx="65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FFS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4290" y="492819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P4P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2490" y="4928195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Narrow Networks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8492" y="4820474"/>
            <a:ext cx="190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Shared savings </a:t>
            </a:r>
            <a:r>
              <a:rPr lang="en-US" sz="1400" dirty="0" smtClean="0">
                <a:solidFill>
                  <a:srgbClr val="FF0000"/>
                </a:solidFill>
              </a:rPr>
              <a:t>(upside/ downside)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8770" y="4928195"/>
            <a:ext cx="137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Total Risk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Volume to Value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 smtClean="0"/>
              <a:t>Understanding </a:t>
            </a:r>
            <a:r>
              <a:rPr lang="en-US" sz="2000" b="0" i="1" smtClean="0"/>
              <a:t>the Care Continuum</a:t>
            </a:r>
            <a:endParaRPr lang="en-US" b="0" i="1" dirty="0"/>
          </a:p>
        </p:txBody>
      </p:sp>
      <p:sp>
        <p:nvSpPr>
          <p:cNvPr id="18" name="Oval 17"/>
          <p:cNvSpPr/>
          <p:nvPr/>
        </p:nvSpPr>
        <p:spPr>
          <a:xfrm>
            <a:off x="665904" y="2290820"/>
            <a:ext cx="2154953" cy="50023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0850" y="2403532"/>
            <a:ext cx="204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Reduce Asthma IP admits</a:t>
            </a:r>
            <a:endParaRPr lang="en-US" sz="1200" dirty="0"/>
          </a:p>
        </p:txBody>
      </p:sp>
      <p:sp>
        <p:nvSpPr>
          <p:cNvPr id="22" name="Oval 21"/>
          <p:cNvSpPr/>
          <p:nvPr/>
        </p:nvSpPr>
        <p:spPr>
          <a:xfrm>
            <a:off x="3405482" y="2169586"/>
            <a:ext cx="2154953" cy="50023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58028" y="2208160"/>
            <a:ext cx="204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Reduce unnecessary ED utilization</a:t>
            </a:r>
            <a:endParaRPr lang="en-US" sz="1200" dirty="0"/>
          </a:p>
        </p:txBody>
      </p:sp>
      <p:sp>
        <p:nvSpPr>
          <p:cNvPr id="24" name="Oval 23"/>
          <p:cNvSpPr/>
          <p:nvPr/>
        </p:nvSpPr>
        <p:spPr>
          <a:xfrm>
            <a:off x="6109641" y="2075248"/>
            <a:ext cx="2225047" cy="81933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39785" y="2144728"/>
            <a:ext cx="204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Mobilize TeleHealth capabilities for </a:t>
            </a:r>
            <a:r>
              <a:rPr lang="en-US" sz="1200" dirty="0"/>
              <a:t>a</a:t>
            </a:r>
            <a:r>
              <a:rPr lang="en-US" sz="1200" dirty="0" smtClean="0"/>
              <a:t>fter-hours care and Behavioral Health</a:t>
            </a: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574643" y="3607708"/>
            <a:ext cx="2154953" cy="50023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9493" y="3629988"/>
            <a:ext cx="204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Clinical Pathways- Outcome improvement</a:t>
            </a: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2289237" y="2787026"/>
            <a:ext cx="2154953" cy="7911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44087" y="2885394"/>
            <a:ext cx="204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Develop and drive appropriate Formulary utilization</a:t>
            </a: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5267481" y="4086429"/>
            <a:ext cx="2154953" cy="50023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2427" y="4199141"/>
            <a:ext cx="204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 Asthma ED admits</a:t>
            </a:r>
            <a:endParaRPr lang="en-US" sz="1200" dirty="0"/>
          </a:p>
        </p:txBody>
      </p:sp>
      <p:sp>
        <p:nvSpPr>
          <p:cNvPr id="32" name="Oval 31"/>
          <p:cNvSpPr/>
          <p:nvPr/>
        </p:nvSpPr>
        <p:spPr>
          <a:xfrm>
            <a:off x="2054973" y="4088661"/>
            <a:ext cx="2154953" cy="50023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799391" y="3679056"/>
            <a:ext cx="204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Imaging and Facility Use</a:t>
            </a:r>
            <a:endParaRPr lang="en-US" sz="1200" dirty="0"/>
          </a:p>
        </p:txBody>
      </p:sp>
      <p:sp>
        <p:nvSpPr>
          <p:cNvPr id="34" name="Oval 33"/>
          <p:cNvSpPr/>
          <p:nvPr/>
        </p:nvSpPr>
        <p:spPr>
          <a:xfrm>
            <a:off x="6367359" y="3456767"/>
            <a:ext cx="2154953" cy="50023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69075" y="3476053"/>
            <a:ext cx="17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Specialty Care Cost Containment</a:t>
            </a:r>
            <a:endParaRPr lang="en-US" sz="1200" dirty="0"/>
          </a:p>
        </p:txBody>
      </p:sp>
      <p:sp>
        <p:nvSpPr>
          <p:cNvPr id="38" name="Oval 37"/>
          <p:cNvSpPr/>
          <p:nvPr/>
        </p:nvSpPr>
        <p:spPr>
          <a:xfrm>
            <a:off x="3733443" y="3578164"/>
            <a:ext cx="2154953" cy="50023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107517" y="4200280"/>
            <a:ext cx="204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Referral Guidelines</a:t>
            </a:r>
            <a:endParaRPr lang="en-US" sz="1200" dirty="0"/>
          </a:p>
        </p:txBody>
      </p:sp>
      <p:sp>
        <p:nvSpPr>
          <p:cNvPr id="40" name="Oval 39"/>
          <p:cNvSpPr/>
          <p:nvPr/>
        </p:nvSpPr>
        <p:spPr>
          <a:xfrm>
            <a:off x="4883719" y="2901173"/>
            <a:ext cx="2009354" cy="5968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949480" y="2943812"/>
            <a:ext cx="191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Care Alignment for chronically- ill population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08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588869D-C0D1-4A4F-9057-EFC565B4485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 b="700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65" y="229654"/>
            <a:ext cx="2337060" cy="51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Partners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physician led </a:t>
            </a:r>
            <a:r>
              <a:rPr lang="en-US" dirty="0" smtClean="0"/>
              <a:t>network organized under section 162.001(b) of the Texas Occupations Code – Children’s Health is sole member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More than 260 general pediatricians and 70 pediatric specialists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Includes physicians who care for both commercially and government insured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Affiliate of Children’s Health, home of nationally ranked, award-winning pediatric care and the sixth largest </a:t>
            </a:r>
            <a:r>
              <a:rPr lang="en-US" dirty="0"/>
              <a:t>pediatric hospital in the country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Partners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Governed by a board of directors consisting of nine physicians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40 Physician members actively participating in: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Quality Committee </a:t>
            </a:r>
            <a:r>
              <a:rPr lang="en-US" sz="1600" i="1" dirty="0" smtClean="0">
                <a:solidFill>
                  <a:srgbClr val="FF0000"/>
                </a:solidFill>
              </a:rPr>
              <a:t>(Pathway and Metric Development)</a:t>
            </a:r>
            <a:endParaRPr lang="en-US" sz="1600" i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dirty="0"/>
              <a:t>Governance Committee </a:t>
            </a:r>
            <a:r>
              <a:rPr lang="en-US" sz="1600" i="1" dirty="0" smtClean="0">
                <a:solidFill>
                  <a:srgbClr val="FF0000"/>
                </a:solidFill>
              </a:rPr>
              <a:t>(Operational Guidance)</a:t>
            </a:r>
            <a:endParaRPr lang="en-US" sz="1600" i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Service Excellence Committee </a:t>
            </a:r>
            <a:r>
              <a:rPr lang="en-US" sz="1600" i="1" dirty="0" smtClean="0">
                <a:solidFill>
                  <a:srgbClr val="FF0000"/>
                </a:solidFill>
              </a:rPr>
              <a:t>(Patient Experience)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Clinical Optimization Committee </a:t>
            </a:r>
            <a:r>
              <a:rPr lang="en-US" sz="1600" i="1" dirty="0" smtClean="0">
                <a:solidFill>
                  <a:srgbClr val="FF0000"/>
                </a:solidFill>
              </a:rPr>
              <a:t>(Best Practices)</a:t>
            </a:r>
            <a:endParaRPr lang="en-US" sz="1600" i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dirty="0"/>
              <a:t>Managed Care Contracting Committee </a:t>
            </a:r>
            <a:r>
              <a:rPr lang="en-US" sz="1600" i="1" dirty="0" smtClean="0">
                <a:solidFill>
                  <a:srgbClr val="FF0000"/>
                </a:solidFill>
              </a:rPr>
              <a:t>(Payer Relations)</a:t>
            </a:r>
            <a:endParaRPr lang="en-US" sz="1600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Monthly committee meetings / Quarterly membership meetings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new way for Children’s Health to carry out its mission </a:t>
            </a:r>
            <a:r>
              <a:rPr lang="en-US" i="1" dirty="0" smtClean="0"/>
              <a:t>to make life better for children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" y="5966459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/>
              <a:t>Practices / </a:t>
            </a:r>
            <a:r>
              <a:rPr lang="en-US" dirty="0" smtClean="0"/>
              <a:t>346 </a:t>
            </a:r>
            <a:r>
              <a:rPr lang="en-US" dirty="0"/>
              <a:t>Physicians</a:t>
            </a:r>
          </a:p>
          <a:p>
            <a:r>
              <a:rPr lang="en-US" dirty="0"/>
              <a:t>(</a:t>
            </a:r>
            <a:r>
              <a:rPr lang="en-US" dirty="0" smtClean="0"/>
              <a:t>260+ </a:t>
            </a:r>
            <a:r>
              <a:rPr lang="en-US" dirty="0"/>
              <a:t>Pediatricians, </a:t>
            </a:r>
            <a:r>
              <a:rPr lang="en-US" dirty="0" smtClean="0"/>
              <a:t>70+ Pediatric </a:t>
            </a:r>
            <a:r>
              <a:rPr lang="en-US" dirty="0"/>
              <a:t>Specialists)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22238"/>
            <a:ext cx="6028194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Pediatric Partners Overview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 smtClean="0"/>
              <a:t>Our Physicians</a:t>
            </a:r>
            <a:endParaRPr lang="en-US" b="0" i="1" dirty="0"/>
          </a:p>
        </p:txBody>
      </p:sp>
      <p:pic>
        <p:nvPicPr>
          <p:cNvPr id="9" name="Snagit_PPT13D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36" y="1066352"/>
            <a:ext cx="5764834" cy="49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18704" y="6676440"/>
            <a:ext cx="778169" cy="182875"/>
          </a:xfrm>
          <a:prstGeom prst="rect">
            <a:avLst/>
          </a:prstGeom>
        </p:spPr>
        <p:txBody>
          <a:bodyPr/>
          <a:lstStyle/>
          <a:p>
            <a:fld id="{D894A3D7-14C2-6C47-A804-4E9D0C64FE8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265" y="2499277"/>
            <a:ext cx="1134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Hire Medial Director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 2012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066" y="4279988"/>
            <a:ext cx="1686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Participation Agreement</a:t>
            </a:r>
          </a:p>
          <a:p>
            <a:pPr lvl="0"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2013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02303" y="2825254"/>
            <a:ext cx="1174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 Members Enrolled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2014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0996" y="3758628"/>
            <a:ext cx="178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Board</a:t>
            </a:r>
          </a:p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Governance</a:t>
            </a:r>
          </a:p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 2014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24107" y="2407109"/>
            <a:ext cx="1171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Monthly Fee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 2014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65825" y="4460450"/>
            <a:ext cx="1290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 Nurse Advice Line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 2014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62983" y="2871421"/>
            <a:ext cx="1214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 CG – CAHPS Initiative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2015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74494" y="3720127"/>
            <a:ext cx="144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Physician Engagement Requirements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2015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226683" y="4433981"/>
            <a:ext cx="1724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Shared Savings Methodology Determined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2015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500912" y="3752564"/>
            <a:ext cx="146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Quality &amp; Care Opportunity Reports Distributed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2015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476165" y="3797071"/>
            <a:ext cx="1225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308 Members Enrolled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 2015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734590" y="1987860"/>
            <a:ext cx="1794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 &amp; Sanctions Policies &amp; Procedures Implemented 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</a:t>
            </a:r>
            <a:r>
              <a:rPr lang="en-US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720344" y="25991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 Assessment of Clinical Integration Requirements Completed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 2015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1506" y="2365961"/>
            <a:ext cx="1682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Pathways &amp; Quality Metrics Established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2015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5094059" y="2615362"/>
            <a:ext cx="1321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262 Members Enrolled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2015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74" name="Straight Connector 2273"/>
          <p:cNvCxnSpPr/>
          <p:nvPr/>
        </p:nvCxnSpPr>
        <p:spPr>
          <a:xfrm>
            <a:off x="295275" y="3533139"/>
            <a:ext cx="85534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7" name="Oval 2276"/>
          <p:cNvSpPr/>
          <p:nvPr/>
        </p:nvSpPr>
        <p:spPr>
          <a:xfrm>
            <a:off x="571384" y="3493378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82" name="Straight Connector 2281"/>
          <p:cNvCxnSpPr>
            <a:stCxn id="18" idx="2"/>
            <a:endCxn id="2277" idx="0"/>
          </p:cNvCxnSpPr>
          <p:nvPr/>
        </p:nvCxnSpPr>
        <p:spPr>
          <a:xfrm>
            <a:off x="609482" y="3053275"/>
            <a:ext cx="2" cy="440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6" name="Oval 495"/>
          <p:cNvSpPr/>
          <p:nvPr/>
        </p:nvSpPr>
        <p:spPr>
          <a:xfrm>
            <a:off x="961793" y="3493378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7" name="Oval 496"/>
          <p:cNvSpPr/>
          <p:nvPr/>
        </p:nvSpPr>
        <p:spPr>
          <a:xfrm>
            <a:off x="1751642" y="3486128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8" name="Oval 497"/>
          <p:cNvSpPr/>
          <p:nvPr/>
        </p:nvSpPr>
        <p:spPr>
          <a:xfrm>
            <a:off x="2571634" y="3499410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9" name="Oval 498"/>
          <p:cNvSpPr/>
          <p:nvPr/>
        </p:nvSpPr>
        <p:spPr>
          <a:xfrm>
            <a:off x="2133483" y="3492742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89" name="Straight Connector 2288"/>
          <p:cNvCxnSpPr/>
          <p:nvPr/>
        </p:nvCxnSpPr>
        <p:spPr>
          <a:xfrm>
            <a:off x="999893" y="3572900"/>
            <a:ext cx="0" cy="7070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3" name="Straight Connector 2292"/>
          <p:cNvCxnSpPr/>
          <p:nvPr/>
        </p:nvCxnSpPr>
        <p:spPr>
          <a:xfrm>
            <a:off x="1789742" y="3352397"/>
            <a:ext cx="0" cy="1470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/>
          <p:cNvCxnSpPr>
            <a:stCxn id="498" idx="0"/>
            <a:endCxn id="38" idx="2"/>
          </p:cNvCxnSpPr>
          <p:nvPr/>
        </p:nvCxnSpPr>
        <p:spPr>
          <a:xfrm flipV="1">
            <a:off x="2609734" y="2961107"/>
            <a:ext cx="0" cy="5383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3" name="Oval 532"/>
          <p:cNvSpPr/>
          <p:nvPr/>
        </p:nvSpPr>
        <p:spPr>
          <a:xfrm>
            <a:off x="3432095" y="3488613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Oval 533"/>
          <p:cNvSpPr/>
          <p:nvPr/>
        </p:nvSpPr>
        <p:spPr>
          <a:xfrm>
            <a:off x="4057449" y="3488425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5" name="Oval 534"/>
          <p:cNvSpPr/>
          <p:nvPr/>
        </p:nvSpPr>
        <p:spPr>
          <a:xfrm>
            <a:off x="4694407" y="3467078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6" name="Oval 535"/>
          <p:cNvSpPr/>
          <p:nvPr/>
        </p:nvSpPr>
        <p:spPr>
          <a:xfrm>
            <a:off x="5678486" y="3499410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7" name="Oval 536"/>
          <p:cNvSpPr/>
          <p:nvPr/>
        </p:nvSpPr>
        <p:spPr>
          <a:xfrm>
            <a:off x="6148611" y="3489885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Oval 537"/>
          <p:cNvSpPr/>
          <p:nvPr/>
        </p:nvSpPr>
        <p:spPr>
          <a:xfrm>
            <a:off x="6585054" y="3486128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9" name="Oval 538"/>
          <p:cNvSpPr/>
          <p:nvPr/>
        </p:nvSpPr>
        <p:spPr>
          <a:xfrm>
            <a:off x="7050596" y="3493378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0" name="Oval 539"/>
          <p:cNvSpPr/>
          <p:nvPr/>
        </p:nvSpPr>
        <p:spPr>
          <a:xfrm>
            <a:off x="7504121" y="3499410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1" name="Oval 540"/>
          <p:cNvSpPr/>
          <p:nvPr/>
        </p:nvSpPr>
        <p:spPr>
          <a:xfrm>
            <a:off x="8043184" y="3508478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1" name="Straight Connector 500"/>
          <p:cNvCxnSpPr>
            <a:endCxn id="57" idx="2"/>
          </p:cNvCxnSpPr>
          <p:nvPr/>
        </p:nvCxnSpPr>
        <p:spPr>
          <a:xfrm flipV="1">
            <a:off x="3470195" y="3425419"/>
            <a:ext cx="0" cy="6319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>
            <a:endCxn id="63" idx="0"/>
          </p:cNvCxnSpPr>
          <p:nvPr/>
        </p:nvCxnSpPr>
        <p:spPr>
          <a:xfrm>
            <a:off x="4095549" y="3567947"/>
            <a:ext cx="0" cy="15218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7" name="Straight Connector 2306"/>
          <p:cNvCxnSpPr>
            <a:stCxn id="34" idx="0"/>
            <a:endCxn id="499" idx="4"/>
          </p:cNvCxnSpPr>
          <p:nvPr/>
        </p:nvCxnSpPr>
        <p:spPr>
          <a:xfrm flipH="1" flipV="1">
            <a:off x="2171583" y="3572264"/>
            <a:ext cx="1" cy="18636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4" name="Straight Connector 2333"/>
          <p:cNvCxnSpPr>
            <a:stCxn id="198" idx="2"/>
          </p:cNvCxnSpPr>
          <p:nvPr/>
        </p:nvCxnSpPr>
        <p:spPr>
          <a:xfrm flipH="1">
            <a:off x="4732507" y="3073847"/>
            <a:ext cx="1" cy="3932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0" name="Straight Connector 2339"/>
          <p:cNvCxnSpPr/>
          <p:nvPr/>
        </p:nvCxnSpPr>
        <p:spPr>
          <a:xfrm flipV="1">
            <a:off x="5716586" y="3149874"/>
            <a:ext cx="0" cy="34867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5" name="Straight Connector 2344"/>
          <p:cNvCxnSpPr/>
          <p:nvPr/>
        </p:nvCxnSpPr>
        <p:spPr>
          <a:xfrm flipV="1">
            <a:off x="6186711" y="3550173"/>
            <a:ext cx="0" cy="2023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7" name="Straight Connector 2346"/>
          <p:cNvCxnSpPr/>
          <p:nvPr/>
        </p:nvCxnSpPr>
        <p:spPr>
          <a:xfrm flipH="1" flipV="1">
            <a:off x="6612349" y="2603724"/>
            <a:ext cx="757" cy="88154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9" name="Straight Connector 2348"/>
          <p:cNvCxnSpPr/>
          <p:nvPr/>
        </p:nvCxnSpPr>
        <p:spPr>
          <a:xfrm flipH="1">
            <a:off x="7088695" y="3573762"/>
            <a:ext cx="1" cy="8131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7" name="Straight Connector 2356"/>
          <p:cNvCxnSpPr/>
          <p:nvPr/>
        </p:nvCxnSpPr>
        <p:spPr>
          <a:xfrm>
            <a:off x="7534863" y="3294067"/>
            <a:ext cx="0" cy="20416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9" name="Straight Connector 2358"/>
          <p:cNvCxnSpPr/>
          <p:nvPr/>
        </p:nvCxnSpPr>
        <p:spPr>
          <a:xfrm>
            <a:off x="8081284" y="3578814"/>
            <a:ext cx="0" cy="24408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97" name="Right Arrow 2396"/>
          <p:cNvSpPr/>
          <p:nvPr/>
        </p:nvSpPr>
        <p:spPr>
          <a:xfrm>
            <a:off x="280652" y="1219200"/>
            <a:ext cx="8582695" cy="4191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7" name="Title 1"/>
          <p:cNvSpPr txBox="1">
            <a:spLocks/>
          </p:cNvSpPr>
          <p:nvPr/>
        </p:nvSpPr>
        <p:spPr>
          <a:xfrm>
            <a:off x="481895" y="1296857"/>
            <a:ext cx="8229600" cy="39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Pediatric Partner’s Clinical Integration Journey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457200" y="122238"/>
            <a:ext cx="5885234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Pediatric Partners Overview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 smtClean="0"/>
              <a:t>Clinical Integration Journey</a:t>
            </a:r>
            <a:endParaRPr lang="en-US" b="0" i="1" dirty="0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677025"/>
            <a:ext cx="2171700" cy="182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357649" y="4556987"/>
            <a:ext cx="146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 Physicians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mapped EMR/PM Data 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2015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079997" y="3531961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118097" y="3612345"/>
            <a:ext cx="0" cy="9381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8370894" y="3501349"/>
            <a:ext cx="76200" cy="7952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8408994" y="2365961"/>
            <a:ext cx="2690" cy="11241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589211" y="1795457"/>
            <a:ext cx="1562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  Physicians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mapped EMR/PM Data 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 2016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2609733" y="3571585"/>
            <a:ext cx="0" cy="9381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8711497" y="3585091"/>
            <a:ext cx="1" cy="175071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 flipV="1">
            <a:off x="8696874" y="3457014"/>
            <a:ext cx="67688" cy="116747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5312" y="5335809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underway with all major payers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2016</a:t>
            </a:r>
            <a:endParaRPr lang="en-US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568254"/>
            <a:ext cx="5448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89320" y="5737860"/>
            <a:ext cx="2697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Source: Becker’s Hospital Review</a:t>
            </a:r>
            <a:endParaRPr lang="en-US" sz="1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71749"/>
            <a:ext cx="815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“Clinical Integration is commonly defined as a health network working together, using proven protocols and measures to improve patient care, decrease cost and demonstrate value to the market”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503045" y="3794760"/>
            <a:ext cx="2514600" cy="905700"/>
          </a:xfrm>
          <a:prstGeom prst="ellipse">
            <a:avLst/>
          </a:prstGeom>
          <a:noFill/>
          <a:ln w="300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945" y="5519010"/>
            <a:ext cx="332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Opportunity for development in our clinical integration program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49605" y="4526280"/>
            <a:ext cx="990600" cy="889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122238"/>
            <a:ext cx="6028194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Our Journey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/>
              <a:t>Clinical Integration Journey</a:t>
            </a:r>
          </a:p>
          <a:p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256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LHUR\AppData\Local\Microsoft\Windows\Temporary Internet Files\Content.Outlook\YGA0SOU2\Dr.Kid Girl Icon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18" y="2049218"/>
            <a:ext cx="2323868" cy="23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Privileged and Confidential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58103" y="122238"/>
            <a:ext cx="5904689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Unique Pediatric Care Capabilities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 smtClean="0"/>
              <a:t>Reinforcing the Medical Home</a:t>
            </a:r>
            <a:endParaRPr lang="en-US" b="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8556" y="5532887"/>
            <a:ext cx="8088051" cy="687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“A Pediatric Physician knows that children are not just little adults. As we battle the rise in obesity, hypertension, diabetes and psychiatric problems in our youth, we are making a dramatic impact on their future </a:t>
            </a:r>
            <a:r>
              <a:rPr lang="en-US" b="1" i="1" dirty="0" smtClean="0"/>
              <a:t>as adults</a:t>
            </a:r>
            <a:r>
              <a:rPr lang="en-US" i="1" dirty="0" smtClean="0"/>
              <a:t>..” – Susan Badaracco, M.D.</a:t>
            </a:r>
            <a:endParaRPr lang="en-US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415678" y="1422979"/>
            <a:ext cx="1235948" cy="1115367"/>
            <a:chOff x="1527350" y="1386673"/>
            <a:chExt cx="1235948" cy="1115367"/>
          </a:xfrm>
        </p:grpSpPr>
        <p:sp>
          <p:nvSpPr>
            <p:cNvPr id="8" name="TextBox 7"/>
            <p:cNvSpPr txBox="1"/>
            <p:nvPr/>
          </p:nvSpPr>
          <p:spPr>
            <a:xfrm>
              <a:off x="1527350" y="1575024"/>
              <a:ext cx="12359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Asthma Management Program</a:t>
              </a:r>
              <a:endParaRPr lang="en-US" sz="1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527350" y="1386673"/>
              <a:ext cx="1235948" cy="1115367"/>
            </a:xfrm>
            <a:prstGeom prst="ellipse">
              <a:avLst/>
            </a:prstGeom>
            <a:noFill/>
            <a:ln w="15875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10926" y="2752769"/>
            <a:ext cx="1235948" cy="1115367"/>
            <a:chOff x="1527350" y="2502040"/>
            <a:chExt cx="1235948" cy="1115367"/>
          </a:xfrm>
        </p:grpSpPr>
        <p:sp>
          <p:nvSpPr>
            <p:cNvPr id="17" name="TextBox 16"/>
            <p:cNvSpPr txBox="1"/>
            <p:nvPr/>
          </p:nvSpPr>
          <p:spPr>
            <a:xfrm>
              <a:off x="1527350" y="2690391"/>
              <a:ext cx="12359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Weight Management Program</a:t>
              </a:r>
              <a:endParaRPr lang="en-US" sz="1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527350" y="2502040"/>
              <a:ext cx="1235948" cy="1115367"/>
            </a:xfrm>
            <a:prstGeom prst="ellipse">
              <a:avLst/>
            </a:prstGeom>
            <a:noFill/>
            <a:ln w="15875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2474" y="3962068"/>
            <a:ext cx="1235948" cy="1115367"/>
            <a:chOff x="1527350" y="1386673"/>
            <a:chExt cx="1235948" cy="1115367"/>
          </a:xfrm>
        </p:grpSpPr>
        <p:sp>
          <p:nvSpPr>
            <p:cNvPr id="21" name="TextBox 20"/>
            <p:cNvSpPr txBox="1"/>
            <p:nvPr/>
          </p:nvSpPr>
          <p:spPr>
            <a:xfrm>
              <a:off x="1527350" y="1575024"/>
              <a:ext cx="12359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Type 2 Diabetes Prevention</a:t>
              </a:r>
              <a:endParaRPr lang="en-US" sz="1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527350" y="1386673"/>
              <a:ext cx="1235948" cy="1115367"/>
            </a:xfrm>
            <a:prstGeom prst="ellipse">
              <a:avLst/>
            </a:prstGeom>
            <a:noFill/>
            <a:ln w="15875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86741" y="2653469"/>
            <a:ext cx="1235948" cy="1115367"/>
            <a:chOff x="1527350" y="1386673"/>
            <a:chExt cx="1235948" cy="1115367"/>
          </a:xfrm>
        </p:grpSpPr>
        <p:sp>
          <p:nvSpPr>
            <p:cNvPr id="26" name="TextBox 25"/>
            <p:cNvSpPr txBox="1"/>
            <p:nvPr/>
          </p:nvSpPr>
          <p:spPr>
            <a:xfrm>
              <a:off x="1527350" y="1638044"/>
              <a:ext cx="1235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Nurse  Advice Line</a:t>
              </a:r>
              <a:endParaRPr lang="en-US" sz="14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527350" y="1386673"/>
              <a:ext cx="1235948" cy="1115367"/>
            </a:xfrm>
            <a:prstGeom prst="ellipse">
              <a:avLst/>
            </a:prstGeom>
            <a:noFill/>
            <a:ln w="15875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63893" y="3885644"/>
            <a:ext cx="1235948" cy="1115367"/>
            <a:chOff x="1527350" y="2502040"/>
            <a:chExt cx="1235948" cy="1115367"/>
          </a:xfrm>
        </p:grpSpPr>
        <p:sp>
          <p:nvSpPr>
            <p:cNvPr id="35" name="TextBox 34"/>
            <p:cNvSpPr txBox="1"/>
            <p:nvPr/>
          </p:nvSpPr>
          <p:spPr>
            <a:xfrm>
              <a:off x="1527350" y="2690391"/>
              <a:ext cx="12359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Utilization     &amp; Care Coordination</a:t>
              </a:r>
              <a:endParaRPr lang="en-US" sz="14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1527350" y="2502040"/>
              <a:ext cx="1235948" cy="1115367"/>
            </a:xfrm>
            <a:prstGeom prst="ellipse">
              <a:avLst/>
            </a:prstGeom>
            <a:noFill/>
            <a:ln w="15875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3537020" y="2385622"/>
            <a:ext cx="291402" cy="244036"/>
          </a:xfrm>
          <a:prstGeom prst="straightConnector1">
            <a:avLst/>
          </a:prstGeom>
          <a:ln w="15875">
            <a:solidFill>
              <a:srgbClr val="F6BB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246874" y="3196256"/>
            <a:ext cx="364688" cy="11547"/>
          </a:xfrm>
          <a:prstGeom prst="straightConnector1">
            <a:avLst/>
          </a:prstGeom>
          <a:ln w="15875">
            <a:solidFill>
              <a:srgbClr val="F6BB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7"/>
          </p:cNvCxnSpPr>
          <p:nvPr/>
        </p:nvCxnSpPr>
        <p:spPr>
          <a:xfrm flipV="1">
            <a:off x="3647422" y="3886997"/>
            <a:ext cx="201292" cy="238413"/>
          </a:xfrm>
          <a:prstGeom prst="straightConnector1">
            <a:avLst/>
          </a:prstGeom>
          <a:ln w="15875">
            <a:solidFill>
              <a:srgbClr val="F6BB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338468" y="3847253"/>
            <a:ext cx="263243" cy="241074"/>
          </a:xfrm>
          <a:prstGeom prst="straightConnector1">
            <a:avLst/>
          </a:prstGeom>
          <a:ln w="15875">
            <a:solidFill>
              <a:srgbClr val="F6BB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6" idx="1"/>
          </p:cNvCxnSpPr>
          <p:nvPr/>
        </p:nvCxnSpPr>
        <p:spPr>
          <a:xfrm flipH="1">
            <a:off x="5601711" y="3166450"/>
            <a:ext cx="385030" cy="0"/>
          </a:xfrm>
          <a:prstGeom prst="straightConnector1">
            <a:avLst/>
          </a:prstGeom>
          <a:ln w="15875">
            <a:solidFill>
              <a:srgbClr val="F6BB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5272120" y="2283732"/>
            <a:ext cx="257420" cy="203781"/>
          </a:xfrm>
          <a:prstGeom prst="straightConnector1">
            <a:avLst/>
          </a:prstGeom>
          <a:ln w="15875">
            <a:solidFill>
              <a:srgbClr val="F6BB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415241" y="1391181"/>
            <a:ext cx="1235948" cy="1115367"/>
            <a:chOff x="1527350" y="1386673"/>
            <a:chExt cx="1235948" cy="1115367"/>
          </a:xfrm>
        </p:grpSpPr>
        <p:sp>
          <p:nvSpPr>
            <p:cNvPr id="74" name="TextBox 73"/>
            <p:cNvSpPr txBox="1"/>
            <p:nvPr/>
          </p:nvSpPr>
          <p:spPr>
            <a:xfrm>
              <a:off x="1527350" y="1756004"/>
              <a:ext cx="1235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Behavioral Health</a:t>
              </a:r>
              <a:endParaRPr lang="en-US" sz="140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1527350" y="1386673"/>
              <a:ext cx="1235948" cy="1115367"/>
            </a:xfrm>
            <a:prstGeom prst="ellipse">
              <a:avLst/>
            </a:prstGeom>
            <a:noFill/>
            <a:ln w="15875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9" name="Straight Arrow Connector 78"/>
          <p:cNvCxnSpPr/>
          <p:nvPr/>
        </p:nvCxnSpPr>
        <p:spPr>
          <a:xfrm flipV="1">
            <a:off x="4578844" y="4125410"/>
            <a:ext cx="0" cy="226934"/>
          </a:xfrm>
          <a:prstGeom prst="straightConnector1">
            <a:avLst/>
          </a:prstGeom>
          <a:ln w="15875">
            <a:solidFill>
              <a:srgbClr val="F6BB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590721" y="2149421"/>
            <a:ext cx="0" cy="190533"/>
          </a:xfrm>
          <a:prstGeom prst="straightConnector1">
            <a:avLst/>
          </a:prstGeom>
          <a:ln w="15875">
            <a:solidFill>
              <a:srgbClr val="F6BB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3969324" y="985897"/>
            <a:ext cx="1235948" cy="1115367"/>
            <a:chOff x="1527350" y="1386673"/>
            <a:chExt cx="1235948" cy="1115367"/>
          </a:xfrm>
        </p:grpSpPr>
        <p:sp>
          <p:nvSpPr>
            <p:cNvPr id="45" name="TextBox 44"/>
            <p:cNvSpPr txBox="1"/>
            <p:nvPr/>
          </p:nvSpPr>
          <p:spPr>
            <a:xfrm>
              <a:off x="1527350" y="1756004"/>
              <a:ext cx="1235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Virtual Health</a:t>
              </a:r>
              <a:endParaRPr lang="en-US" sz="14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527350" y="1386673"/>
              <a:ext cx="1235948" cy="1115367"/>
            </a:xfrm>
            <a:prstGeom prst="ellipse">
              <a:avLst/>
            </a:prstGeom>
            <a:noFill/>
            <a:ln w="15875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69323" y="4403132"/>
            <a:ext cx="1235948" cy="1115367"/>
            <a:chOff x="1527350" y="2502040"/>
            <a:chExt cx="1235948" cy="1115367"/>
          </a:xfrm>
        </p:grpSpPr>
        <p:sp>
          <p:nvSpPr>
            <p:cNvPr id="49" name="TextBox 48"/>
            <p:cNvSpPr txBox="1"/>
            <p:nvPr/>
          </p:nvSpPr>
          <p:spPr>
            <a:xfrm>
              <a:off x="1527350" y="2690391"/>
              <a:ext cx="1235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Patient Experience</a:t>
              </a:r>
              <a:endParaRPr lang="en-US" sz="14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527350" y="2502040"/>
              <a:ext cx="1235948" cy="1115367"/>
            </a:xfrm>
            <a:prstGeom prst="ellipse">
              <a:avLst/>
            </a:prstGeom>
            <a:noFill/>
            <a:ln w="15875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07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06" y="113847"/>
            <a:ext cx="8229600" cy="944562"/>
          </a:xfrm>
        </p:spPr>
        <p:txBody>
          <a:bodyPr/>
          <a:lstStyle/>
          <a:p>
            <a:r>
              <a:rPr lang="en-US" dirty="0" smtClean="0"/>
              <a:t>Pediatric Care Programs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 smtClean="0"/>
              <a:t>Weight Management &amp; Type 2 Diabetes Prevention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AF397-F761-D743-9911-93EC85B5061A}" type="slidenum">
              <a:rPr lang="en-US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Privileged and 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13628"/>
            <a:ext cx="4154992" cy="3979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By your side </a:t>
            </a:r>
            <a:r>
              <a:rPr lang="en-US" dirty="0" smtClean="0"/>
              <a:t>for fitter families.</a:t>
            </a:r>
            <a:endParaRPr lang="en-US" dirty="0"/>
          </a:p>
          <a:p>
            <a:r>
              <a:rPr lang="en-US" sz="2000" dirty="0" smtClean="0"/>
              <a:t>Promote healthy life-styles and set nutrition and activity goals for the whole family</a:t>
            </a:r>
          </a:p>
          <a:p>
            <a:r>
              <a:rPr lang="en-US" sz="2000" dirty="0" smtClean="0"/>
              <a:t>Reduce risk of serious illness like diabetes and heart disease</a:t>
            </a:r>
          </a:p>
          <a:p>
            <a:r>
              <a:rPr lang="en-US" sz="2000" dirty="0" smtClean="0"/>
              <a:t>Partnership with Children’s Health and the YMCA of Metropolitan Dallas</a:t>
            </a:r>
            <a:endParaRPr lang="en-US" sz="2000" dirty="0"/>
          </a:p>
          <a:p>
            <a:endParaRPr lang="en-US" sz="2000" dirty="0"/>
          </a:p>
          <a:p>
            <a:pPr marL="0" indent="0" algn="ctr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9" name="object 44"/>
          <p:cNvSpPr/>
          <p:nvPr/>
        </p:nvSpPr>
        <p:spPr>
          <a:xfrm>
            <a:off x="5018650" y="3984053"/>
            <a:ext cx="3717867" cy="1527564"/>
          </a:xfrm>
          <a:custGeom>
            <a:avLst/>
            <a:gdLst/>
            <a:ahLst/>
            <a:cxnLst/>
            <a:rect l="l" t="t" r="r" b="b"/>
            <a:pathLst>
              <a:path w="5765660" h="643318">
                <a:moveTo>
                  <a:pt x="0" y="643318"/>
                </a:moveTo>
                <a:lnTo>
                  <a:pt x="5765660" y="643318"/>
                </a:lnTo>
                <a:lnTo>
                  <a:pt x="5765660" y="0"/>
                </a:lnTo>
                <a:lnTo>
                  <a:pt x="0" y="0"/>
                </a:lnTo>
                <a:lnTo>
                  <a:pt x="0" y="643318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8918" y="4034288"/>
            <a:ext cx="3617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Childhood obesity has more than quadrupled in past 30 years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Children age 6-11 increased from 7% obesity in 1980 to 18% in 2012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Children age 12-19 increased from 5% to 21% in 2012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1" name="Picture 10" descr="C:\Users\allbua\AppData\Local\Microsoft\Windows\Temporary Internet Files\Content.Outlook\UBPG3FK1\shutterstock_1270179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/>
          <a:stretch/>
        </p:blipFill>
        <p:spPr bwMode="auto">
          <a:xfrm>
            <a:off x="5205045" y="1340142"/>
            <a:ext cx="3295859" cy="2387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bject 44"/>
          <p:cNvSpPr/>
          <p:nvPr/>
        </p:nvSpPr>
        <p:spPr>
          <a:xfrm>
            <a:off x="457201" y="4738928"/>
            <a:ext cx="3717867" cy="1871422"/>
          </a:xfrm>
          <a:custGeom>
            <a:avLst/>
            <a:gdLst/>
            <a:ahLst/>
            <a:cxnLst/>
            <a:rect l="l" t="t" r="r" b="b"/>
            <a:pathLst>
              <a:path w="5765660" h="643318">
                <a:moveTo>
                  <a:pt x="0" y="643318"/>
                </a:moveTo>
                <a:lnTo>
                  <a:pt x="5765660" y="643318"/>
                </a:lnTo>
                <a:lnTo>
                  <a:pt x="5765660" y="0"/>
                </a:lnTo>
                <a:lnTo>
                  <a:pt x="0" y="0"/>
                </a:lnTo>
                <a:lnTo>
                  <a:pt x="0" y="643318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4769554"/>
            <a:ext cx="377200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</a:rPr>
              <a:t>Get Up &amp; Go program outcomes: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88% increase in responses on Behavioral Change 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79% increase on </a:t>
            </a:r>
            <a:r>
              <a:rPr lang="en-US" sz="1400" dirty="0">
                <a:solidFill>
                  <a:prstClr val="black"/>
                </a:solidFill>
              </a:rPr>
              <a:t>PACER (Progressive Aerobic Cardiovascular Endurance Run) </a:t>
            </a:r>
            <a:r>
              <a:rPr lang="en-US" sz="1400" dirty="0" smtClean="0">
                <a:solidFill>
                  <a:prstClr val="black"/>
                </a:solidFill>
              </a:rPr>
              <a:t>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92% maintained or experienced  a decrease in BMI Percentile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lity Committee Presentation">
  <a:themeElements>
    <a:clrScheme name="Avista Colors Oran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F58021"/>
      </a:accent4>
      <a:accent5>
        <a:srgbClr val="FDB515"/>
      </a:accent5>
      <a:accent6>
        <a:srgbClr val="FFDF00"/>
      </a:accent6>
      <a:hlink>
        <a:srgbClr val="2CB34A"/>
      </a:hlink>
      <a:folHlink>
        <a:srgbClr val="82C34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Quality Committee Presentation</Template>
  <TotalTime>12428</TotalTime>
  <Words>1846</Words>
  <Application>Microsoft Office PowerPoint</Application>
  <PresentationFormat>On-screen Show (4:3)</PresentationFormat>
  <Paragraphs>360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Quality Committee Presentation</vt:lpstr>
      <vt:lpstr>Changing the Face of Pediatric Care Pediatric Partners &amp; The Center for Primary Care Innovation</vt:lpstr>
      <vt:lpstr>Agenda</vt:lpstr>
      <vt:lpstr>Pediatric Partners Overview</vt:lpstr>
      <vt:lpstr>Pediatric Partners Overview</vt:lpstr>
      <vt:lpstr>PowerPoint Presentation</vt:lpstr>
      <vt:lpstr>PowerPoint Presentation</vt:lpstr>
      <vt:lpstr>PowerPoint Presentation</vt:lpstr>
      <vt:lpstr>PowerPoint Presentation</vt:lpstr>
      <vt:lpstr>Pediatric Care Programs Weight Management &amp; Type 2 Diabetes Prevention</vt:lpstr>
      <vt:lpstr>Pediatric Care Programs Asthma Management 3-6 Month Program </vt:lpstr>
      <vt:lpstr>Pediatric Care Programs  Asthma Metrics &amp; Findings  </vt:lpstr>
      <vt:lpstr>Pediatric Care Programs  Asthma Community Education Classes</vt:lpstr>
      <vt:lpstr>Reinforcing the Medical Home Virtual Care and Medical Home</vt:lpstr>
      <vt:lpstr>Pediatric Care Programs Behavioral Health</vt:lpstr>
      <vt:lpstr>Reinforcing the Medical Home Nurse Advice Line</vt:lpstr>
      <vt:lpstr>Working Together to Build Processes:  Bridging the Quality Chasm </vt:lpstr>
      <vt:lpstr>Financial Impact:   Reducing Low Acuity Visits</vt:lpstr>
      <vt:lpstr>Best Practice/ Improving Health Outcomes HEDIS Quality Metrics</vt:lpstr>
      <vt:lpstr>Improving Health Outcomes HEDIS Quality- Provider Educational Tools – QJR</vt:lpstr>
      <vt:lpstr>Well Child Care in our member offices </vt:lpstr>
      <vt:lpstr>Pediatric Partners WC 34 Results  2016 Month Over Month Comparison </vt:lpstr>
      <vt:lpstr>Improving Health Outcomes Clinical Pathways- Provider Educational Tools</vt:lpstr>
      <vt:lpstr>Specialists are On the Team </vt:lpstr>
      <vt:lpstr>Volume to Value Understanding the Care Continuum</vt:lpstr>
      <vt:lpstr>Questions</vt:lpstr>
    </vt:vector>
  </TitlesOfParts>
  <Company>Children's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Partners  Clinically Integrated Network Quality Program</dc:title>
  <dc:creator>Matthew Davis</dc:creator>
  <cp:lastModifiedBy>Victoria George</cp:lastModifiedBy>
  <cp:revision>194</cp:revision>
  <cp:lastPrinted>2016-05-03T15:30:47Z</cp:lastPrinted>
  <dcterms:created xsi:type="dcterms:W3CDTF">2015-09-03T14:21:06Z</dcterms:created>
  <dcterms:modified xsi:type="dcterms:W3CDTF">2016-09-29T16:35:05Z</dcterms:modified>
</cp:coreProperties>
</file>