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4" r:id="rId15"/>
    <p:sldId id="270" r:id="rId16"/>
    <p:sldId id="271" r:id="rId17"/>
    <p:sldId id="272" r:id="rId18"/>
    <p:sldId id="273"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58B"/>
    <a:srgbClr val="4D5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143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60" y="5334000"/>
            <a:ext cx="7332880" cy="1011937"/>
          </a:xfrm>
          <a:prstGeom prst="rect">
            <a:avLst/>
          </a:prstGeom>
        </p:spPr>
      </p:pic>
    </p:spTree>
    <p:extLst>
      <p:ext uri="{BB962C8B-B14F-4D97-AF65-F5344CB8AC3E}">
        <p14:creationId xmlns:p14="http://schemas.microsoft.com/office/powerpoint/2010/main" val="11692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628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65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135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8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226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79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438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9902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733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588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2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40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8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65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898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697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F75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43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3400" y="5943600"/>
            <a:ext cx="609600" cy="633984"/>
          </a:xfrm>
          <a:prstGeom prst="rect">
            <a:avLst/>
          </a:prstGeom>
        </p:spPr>
      </p:pic>
    </p:spTree>
    <p:extLst>
      <p:ext uri="{BB962C8B-B14F-4D97-AF65-F5344CB8AC3E}">
        <p14:creationId xmlns:p14="http://schemas.microsoft.com/office/powerpoint/2010/main" val="201992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1"/>
          </a:solidFill>
          <a:latin typeface="Eras Medium ITC" panose="020B06020305040208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Geovisualization</a:t>
            </a:r>
            <a:r>
              <a:rPr lang="en-US" dirty="0" smtClean="0"/>
              <a:t> of Social Determinants of Health: Providing Community Context</a:t>
            </a:r>
            <a:endParaRPr lang="en-US" dirty="0"/>
          </a:p>
        </p:txBody>
      </p:sp>
      <p:sp>
        <p:nvSpPr>
          <p:cNvPr id="3" name="Subtitle 2"/>
          <p:cNvSpPr>
            <a:spLocks noGrp="1"/>
          </p:cNvSpPr>
          <p:nvPr>
            <p:ph type="subTitle" idx="1"/>
          </p:nvPr>
        </p:nvSpPr>
        <p:spPr/>
        <p:txBody>
          <a:bodyPr/>
          <a:lstStyle/>
          <a:p>
            <a:r>
              <a:rPr lang="en-US" dirty="0" smtClean="0"/>
              <a:t>Jennifer Rankin, PhD</a:t>
            </a:r>
            <a:br>
              <a:rPr lang="en-US" dirty="0" smtClean="0"/>
            </a:br>
            <a:r>
              <a:rPr lang="en-US" dirty="0" smtClean="0"/>
              <a:t>March 3, 2016</a:t>
            </a:r>
            <a:endParaRPr lang="en-US" dirty="0"/>
          </a:p>
        </p:txBody>
      </p:sp>
    </p:spTree>
    <p:extLst>
      <p:ext uri="{BB962C8B-B14F-4D97-AF65-F5344CB8AC3E}">
        <p14:creationId xmlns:p14="http://schemas.microsoft.com/office/powerpoint/2010/main" val="132624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Population Indicators </a:t>
            </a:r>
            <a:r>
              <a:rPr lang="en-US" b="1" dirty="0" smtClean="0"/>
              <a:t>Tools</a:t>
            </a:r>
            <a:endParaRPr lang="en-US" dirty="0"/>
          </a:p>
        </p:txBody>
      </p:sp>
      <p:sp>
        <p:nvSpPr>
          <p:cNvPr id="3" name="Content Placeholder 2"/>
          <p:cNvSpPr>
            <a:spLocks noGrp="1"/>
          </p:cNvSpPr>
          <p:nvPr>
            <p:ph idx="1"/>
          </p:nvPr>
        </p:nvSpPr>
        <p:spPr>
          <a:xfrm>
            <a:off x="457200" y="1600201"/>
            <a:ext cx="8229600" cy="4952999"/>
          </a:xfrm>
        </p:spPr>
        <p:txBody>
          <a:bodyPr>
            <a:normAutofit/>
          </a:bodyPr>
          <a:lstStyle/>
          <a:p>
            <a:pPr marL="0" indent="0">
              <a:buNone/>
            </a:pPr>
            <a:r>
              <a:rPr lang="en-US" dirty="0"/>
              <a:t>Tool allows users to set thresholds and overlay multiple indicators to identify areas of need or bright spots. </a:t>
            </a:r>
            <a:endParaRPr lang="en-US" dirty="0" smtClean="0"/>
          </a:p>
          <a:p>
            <a:pPr marL="0" indent="0">
              <a:buNone/>
            </a:pPr>
            <a:endParaRPr lang="en-US" dirty="0"/>
          </a:p>
          <a:p>
            <a:r>
              <a:rPr lang="en-US" dirty="0"/>
              <a:t>Arizona First Things First – The Children's Health and Education Mapping Tool</a:t>
            </a:r>
          </a:p>
          <a:p>
            <a:r>
              <a:rPr lang="en-US" dirty="0"/>
              <a:t>The Population Health Mapper</a:t>
            </a:r>
          </a:p>
          <a:p>
            <a:r>
              <a:rPr lang="en-US" dirty="0"/>
              <a:t>The Social Determinants of Health (SDOH) Mapper</a:t>
            </a:r>
          </a:p>
          <a:p>
            <a:endParaRPr lang="en-US" dirty="0"/>
          </a:p>
        </p:txBody>
      </p:sp>
    </p:spTree>
    <p:extLst>
      <p:ext uri="{BB962C8B-B14F-4D97-AF65-F5344CB8AC3E}">
        <p14:creationId xmlns:p14="http://schemas.microsoft.com/office/powerpoint/2010/main" val="295171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of Population Health Mapper</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472184"/>
            <a:ext cx="6732269" cy="5385816"/>
          </a:xfrm>
          <a:prstGeom prst="rect">
            <a:avLst/>
          </a:prstGeom>
        </p:spPr>
      </p:pic>
    </p:spTree>
    <p:extLst>
      <p:ext uri="{BB962C8B-B14F-4D97-AF65-F5344CB8AC3E}">
        <p14:creationId xmlns:p14="http://schemas.microsoft.com/office/powerpoint/2010/main" val="396975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Community Data </a:t>
            </a:r>
            <a:r>
              <a:rPr lang="en-US" b="1" dirty="0" smtClean="0"/>
              <a:t>Portals</a:t>
            </a:r>
            <a:endParaRPr lang="en-US" dirty="0"/>
          </a:p>
        </p:txBody>
      </p:sp>
      <p:sp>
        <p:nvSpPr>
          <p:cNvPr id="3" name="Content Placeholder 2"/>
          <p:cNvSpPr>
            <a:spLocks noGrp="1"/>
          </p:cNvSpPr>
          <p:nvPr>
            <p:ph idx="1"/>
          </p:nvPr>
        </p:nvSpPr>
        <p:spPr>
          <a:xfrm>
            <a:off x="457200" y="1600201"/>
            <a:ext cx="8229600" cy="4952999"/>
          </a:xfrm>
        </p:spPr>
        <p:txBody>
          <a:bodyPr>
            <a:normAutofit fontScale="92500"/>
          </a:bodyPr>
          <a:lstStyle/>
          <a:p>
            <a:pPr marL="0" indent="0">
              <a:buNone/>
            </a:pPr>
            <a:r>
              <a:rPr lang="en-US" dirty="0"/>
              <a:t>Tool allows users to visualize data using charts, graphs, and maps across a variety of topics</a:t>
            </a:r>
            <a:r>
              <a:rPr lang="en-US" dirty="0" smtClean="0"/>
              <a:t>.</a:t>
            </a:r>
          </a:p>
          <a:p>
            <a:pPr marL="0" indent="0">
              <a:buNone/>
            </a:pPr>
            <a:endParaRPr lang="en-US" dirty="0"/>
          </a:p>
          <a:p>
            <a:r>
              <a:rPr lang="en-US" dirty="0"/>
              <a:t>Facts Matter (Greater Cincinnati Data Portal)</a:t>
            </a:r>
          </a:p>
          <a:p>
            <a:r>
              <a:rPr lang="en-US" dirty="0"/>
              <a:t>North Carolina Health Information Portal (NC-HIP)</a:t>
            </a:r>
          </a:p>
          <a:p>
            <a:r>
              <a:rPr lang="en-US" dirty="0"/>
              <a:t>The Medicare Data Portal</a:t>
            </a:r>
          </a:p>
          <a:p>
            <a:r>
              <a:rPr lang="en-US" dirty="0"/>
              <a:t>The Appalachia Data Portal</a:t>
            </a:r>
          </a:p>
          <a:p>
            <a:endParaRPr lang="en-US" dirty="0"/>
          </a:p>
          <a:p>
            <a:endParaRPr lang="en-US" dirty="0"/>
          </a:p>
        </p:txBody>
      </p:sp>
    </p:spTree>
    <p:extLst>
      <p:ext uri="{BB962C8B-B14F-4D97-AF65-F5344CB8AC3E}">
        <p14:creationId xmlns:p14="http://schemas.microsoft.com/office/powerpoint/2010/main" val="160673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Appalachia Data Portal</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472184"/>
            <a:ext cx="6732269" cy="5385816"/>
          </a:xfrm>
          <a:prstGeom prst="rect">
            <a:avLst/>
          </a:prstGeom>
        </p:spPr>
      </p:pic>
    </p:spTree>
    <p:extLst>
      <p:ext uri="{BB962C8B-B14F-4D97-AF65-F5344CB8AC3E}">
        <p14:creationId xmlns:p14="http://schemas.microsoft.com/office/powerpoint/2010/main" val="20822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UDS Mapper</a:t>
            </a:r>
            <a:endParaRPr lang="en-US" dirty="0"/>
          </a:p>
        </p:txBody>
      </p:sp>
      <p:sp>
        <p:nvSpPr>
          <p:cNvPr id="3" name="Content Placeholder 2"/>
          <p:cNvSpPr>
            <a:spLocks noGrp="1"/>
          </p:cNvSpPr>
          <p:nvPr>
            <p:ph idx="1"/>
          </p:nvPr>
        </p:nvSpPr>
        <p:spPr/>
        <p:txBody>
          <a:bodyPr/>
          <a:lstStyle/>
          <a:p>
            <a:pPr marL="0" indent="0">
              <a:buNone/>
            </a:pPr>
            <a:r>
              <a:rPr lang="en-US" dirty="0" smtClean="0"/>
              <a:t>Tool allows users to visualize the geographic reach of the federal health center program- where patients are coming from to receive services at the health centers combined with demographic data and social determinants of health.  Users can also upload their own data into the UDS Mapper.</a:t>
            </a:r>
            <a:endParaRPr lang="en-US" dirty="0"/>
          </a:p>
        </p:txBody>
      </p:sp>
    </p:spTree>
    <p:extLst>
      <p:ext uri="{BB962C8B-B14F-4D97-AF65-F5344CB8AC3E}">
        <p14:creationId xmlns:p14="http://schemas.microsoft.com/office/powerpoint/2010/main" val="369014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UDS Mapper</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472184"/>
            <a:ext cx="6732269" cy="5385816"/>
          </a:xfrm>
          <a:prstGeom prst="rect">
            <a:avLst/>
          </a:prstGeom>
        </p:spPr>
      </p:pic>
    </p:spTree>
    <p:extLst>
      <p:ext uri="{BB962C8B-B14F-4D97-AF65-F5344CB8AC3E}">
        <p14:creationId xmlns:p14="http://schemas.microsoft.com/office/powerpoint/2010/main" val="42189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of UDS Mapper</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472184"/>
            <a:ext cx="6732269" cy="5385816"/>
          </a:xfrm>
          <a:prstGeom prst="rect">
            <a:avLst/>
          </a:prstGeom>
        </p:spPr>
      </p:pic>
    </p:spTree>
    <p:extLst>
      <p:ext uri="{BB962C8B-B14F-4D97-AF65-F5344CB8AC3E}">
        <p14:creationId xmlns:p14="http://schemas.microsoft.com/office/powerpoint/2010/main" val="164100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of UDS Mapper</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472184"/>
            <a:ext cx="6732269" cy="5385816"/>
          </a:xfrm>
          <a:prstGeom prst="rect">
            <a:avLst/>
          </a:prstGeom>
        </p:spPr>
      </p:pic>
    </p:spTree>
    <p:extLst>
      <p:ext uri="{BB962C8B-B14F-4D97-AF65-F5344CB8AC3E}">
        <p14:creationId xmlns:p14="http://schemas.microsoft.com/office/powerpoint/2010/main" val="37492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Demo of UDS Mapper</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57138" cy="6248400"/>
          </a:xfrm>
          <a:prstGeom prst="rect">
            <a:avLst/>
          </a:prstGeom>
        </p:spPr>
      </p:pic>
    </p:spTree>
    <p:extLst>
      <p:ext uri="{BB962C8B-B14F-4D97-AF65-F5344CB8AC3E}">
        <p14:creationId xmlns:p14="http://schemas.microsoft.com/office/powerpoint/2010/main" val="156011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Geoenrichment</a:t>
            </a:r>
            <a:r>
              <a:rPr lang="en-US" b="1" dirty="0"/>
              <a:t> and Community Vital </a:t>
            </a:r>
            <a:r>
              <a:rPr lang="en-US" b="1" dirty="0" smtClean="0"/>
              <a:t>Signs</a:t>
            </a:r>
            <a:endParaRPr lang="en-US" dirty="0"/>
          </a:p>
        </p:txBody>
      </p:sp>
      <p:sp>
        <p:nvSpPr>
          <p:cNvPr id="3" name="Content Placeholder 2"/>
          <p:cNvSpPr>
            <a:spLocks noGrp="1"/>
          </p:cNvSpPr>
          <p:nvPr>
            <p:ph idx="1"/>
          </p:nvPr>
        </p:nvSpPr>
        <p:spPr/>
        <p:txBody>
          <a:bodyPr/>
          <a:lstStyle/>
          <a:p>
            <a:pPr marL="0" indent="0">
              <a:buNone/>
            </a:pPr>
            <a:r>
              <a:rPr lang="en-US" dirty="0" smtClean="0"/>
              <a:t>Tools are being developed to append demographic and social determinants of health data into EHRs.  Currently working to understand best visualization techniques for researchers, providers and care teams.</a:t>
            </a:r>
            <a:endParaRPr lang="en-US" dirty="0"/>
          </a:p>
        </p:txBody>
      </p:sp>
    </p:spTree>
    <p:extLst>
      <p:ext uri="{BB962C8B-B14F-4D97-AF65-F5344CB8AC3E}">
        <p14:creationId xmlns:p14="http://schemas.microsoft.com/office/powerpoint/2010/main" val="163779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a:r>
            <a:r>
              <a:rPr lang="en-US" dirty="0" err="1" smtClean="0"/>
              <a:t>HealthLandscape</a:t>
            </a:r>
            <a:r>
              <a:rPr lang="en-US" dirty="0" smtClean="0"/>
              <a:t>?</a:t>
            </a:r>
            <a:endParaRPr lang="en-US" dirty="0"/>
          </a:p>
        </p:txBody>
      </p:sp>
      <p:sp>
        <p:nvSpPr>
          <p:cNvPr id="3" name="Content Placeholder 2"/>
          <p:cNvSpPr>
            <a:spLocks noGrp="1"/>
          </p:cNvSpPr>
          <p:nvPr>
            <p:ph idx="1"/>
          </p:nvPr>
        </p:nvSpPr>
        <p:spPr>
          <a:xfrm>
            <a:off x="457200" y="1600201"/>
            <a:ext cx="8229600" cy="4952999"/>
          </a:xfrm>
        </p:spPr>
        <p:txBody>
          <a:bodyPr>
            <a:normAutofit fontScale="77500" lnSpcReduction="20000"/>
          </a:bodyPr>
          <a:lstStyle/>
          <a:p>
            <a:r>
              <a:rPr lang="en-US" dirty="0" smtClean="0"/>
              <a:t>We are an enterprise of the American Academy of Family Physicians</a:t>
            </a:r>
          </a:p>
          <a:p>
            <a:r>
              <a:rPr lang="en-US" dirty="0" smtClean="0"/>
              <a:t>Connected in mission and projects (and physically) with the Robert Graham Center</a:t>
            </a:r>
          </a:p>
          <a:p>
            <a:r>
              <a:rPr lang="en-US" dirty="0"/>
              <a:t>The team at </a:t>
            </a:r>
            <a:r>
              <a:rPr lang="en-US" dirty="0" err="1"/>
              <a:t>HealthLandscape</a:t>
            </a:r>
            <a:r>
              <a:rPr lang="en-US" dirty="0"/>
              <a:t> is dedicated not only to data democratization and data visualization, but also to research related to health, health care and social determinants of health.  We are actively </a:t>
            </a:r>
          </a:p>
          <a:p>
            <a:pPr lvl="1"/>
            <a:r>
              <a:rPr lang="en-US" dirty="0"/>
              <a:t>Researching how our social circumstances affect our health and access to health care; </a:t>
            </a:r>
          </a:p>
          <a:p>
            <a:pPr lvl="1"/>
            <a:r>
              <a:rPr lang="en-US" dirty="0"/>
              <a:t>Applying geospatial and statistical techniques to help answer questions about disparities in health outcomes; and </a:t>
            </a:r>
          </a:p>
          <a:p>
            <a:pPr lvl="1"/>
            <a:r>
              <a:rPr lang="en-US" dirty="0"/>
              <a:t>Creating new visualization methods. </a:t>
            </a:r>
          </a:p>
        </p:txBody>
      </p:sp>
    </p:spTree>
    <p:extLst>
      <p:ext uri="{BB962C8B-B14F-4D97-AF65-F5344CB8AC3E}">
        <p14:creationId xmlns:p14="http://schemas.microsoft.com/office/powerpoint/2010/main" val="3425991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6" y="1393258"/>
            <a:ext cx="7127487" cy="5479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6569" y="381000"/>
            <a:ext cx="5887431" cy="4525963"/>
          </a:xfrm>
        </p:spPr>
      </p:pic>
    </p:spTree>
    <p:extLst>
      <p:ext uri="{BB962C8B-B14F-4D97-AF65-F5344CB8AC3E}">
        <p14:creationId xmlns:p14="http://schemas.microsoft.com/office/powerpoint/2010/main" val="129682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457200"/>
            <a:ext cx="5801535" cy="32484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90523"/>
            <a:ext cx="7382906" cy="2876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570" y="3428999"/>
            <a:ext cx="5763430" cy="3267531"/>
          </a:xfrm>
          <a:prstGeom prst="rect">
            <a:avLst/>
          </a:prstGeom>
        </p:spPr>
      </p:pic>
    </p:spTree>
    <p:extLst>
      <p:ext uri="{BB962C8B-B14F-4D97-AF65-F5344CB8AC3E}">
        <p14:creationId xmlns:p14="http://schemas.microsoft.com/office/powerpoint/2010/main" val="20357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Box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00" y="1981200"/>
            <a:ext cx="4248743" cy="1705213"/>
          </a:xfr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657" y="4495799"/>
            <a:ext cx="4248743" cy="1705213"/>
          </a:xfrm>
          <a:prstGeom prst="rect">
            <a:avLst/>
          </a:prstGeom>
        </p:spPr>
      </p:pic>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657" y="1981200"/>
            <a:ext cx="4248743" cy="1705213"/>
          </a:xfrm>
          <a:prstGeom prst="rect">
            <a:avLst/>
          </a:prstGeom>
        </p:spPr>
      </p:pic>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4495799"/>
            <a:ext cx="4248743" cy="1705213"/>
          </a:xfrm>
          <a:prstGeom prst="rect">
            <a:avLst/>
          </a:prstGeom>
        </p:spPr>
      </p:pic>
      <p:sp>
        <p:nvSpPr>
          <p:cNvPr id="9" name="Rectangle 8"/>
          <p:cNvSpPr/>
          <p:nvPr/>
        </p:nvSpPr>
        <p:spPr>
          <a:xfrm>
            <a:off x="6019800" y="2679192"/>
            <a:ext cx="941832" cy="301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18341" y="4572000"/>
            <a:ext cx="941832" cy="301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197529"/>
            <a:ext cx="941832" cy="301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580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dirty="0" smtClean="0"/>
              <a:t>Jennifer Rankin, PhD</a:t>
            </a:r>
          </a:p>
          <a:p>
            <a:pPr marL="0" indent="0" algn="ctr">
              <a:buNone/>
            </a:pPr>
            <a:r>
              <a:rPr lang="en-US" dirty="0" smtClean="0"/>
              <a:t>Senior Manager, Research and Product Services </a:t>
            </a:r>
          </a:p>
          <a:p>
            <a:pPr marL="0" indent="0" algn="ctr">
              <a:buNone/>
            </a:pPr>
            <a:r>
              <a:rPr lang="en-US" dirty="0" err="1" smtClean="0"/>
              <a:t>HealthLandscape</a:t>
            </a:r>
            <a:endParaRPr lang="en-US" dirty="0" smtClean="0"/>
          </a:p>
          <a:p>
            <a:pPr marL="0" indent="0" algn="ctr">
              <a:buNone/>
            </a:pPr>
            <a:endParaRPr lang="en-US" dirty="0" smtClean="0"/>
          </a:p>
          <a:p>
            <a:pPr marL="0" indent="0" algn="ctr">
              <a:buNone/>
            </a:pPr>
            <a:r>
              <a:rPr lang="en-US" dirty="0" smtClean="0"/>
              <a:t>jrankin@healthlandscape.org</a:t>
            </a:r>
          </a:p>
          <a:p>
            <a:endParaRPr lang="en-US" dirty="0"/>
          </a:p>
        </p:txBody>
      </p:sp>
    </p:spTree>
    <p:extLst>
      <p:ext uri="{BB962C8B-B14F-4D97-AF65-F5344CB8AC3E}">
        <p14:creationId xmlns:p14="http://schemas.microsoft.com/office/powerpoint/2010/main" val="375779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the Robert Graham Center?</a:t>
            </a:r>
            <a:endParaRPr lang="en-US" dirty="0"/>
          </a:p>
        </p:txBody>
      </p:sp>
      <p:sp>
        <p:nvSpPr>
          <p:cNvPr id="3" name="Content Placeholder 2"/>
          <p:cNvSpPr>
            <a:spLocks noGrp="1"/>
          </p:cNvSpPr>
          <p:nvPr>
            <p:ph idx="1"/>
          </p:nvPr>
        </p:nvSpPr>
        <p:spPr>
          <a:xfrm>
            <a:off x="457200" y="1600201"/>
            <a:ext cx="8229600" cy="4952999"/>
          </a:xfrm>
        </p:spPr>
        <p:txBody>
          <a:bodyPr>
            <a:normAutofit fontScale="92500"/>
          </a:bodyPr>
          <a:lstStyle/>
          <a:p>
            <a:r>
              <a:rPr lang="en-US" dirty="0" smtClean="0"/>
              <a:t>The policy arm of the American Academy of Family Physicians</a:t>
            </a:r>
          </a:p>
          <a:p>
            <a:pPr lvl="1"/>
            <a:r>
              <a:rPr lang="en-US" dirty="0" smtClean="0"/>
              <a:t>Editorially independent</a:t>
            </a:r>
          </a:p>
          <a:p>
            <a:r>
              <a:rPr lang="en-US" dirty="0"/>
              <a:t>A</a:t>
            </a:r>
            <a:r>
              <a:rPr lang="en-US" dirty="0" smtClean="0"/>
              <a:t>ims </a:t>
            </a:r>
            <a:r>
              <a:rPr lang="en-US" dirty="0"/>
              <a:t>to improve individual and population healthcare delivery through the generation or synthesis of evidence that brings a family medicine and primary care perspective to health policy deliberations from the local to international </a:t>
            </a:r>
            <a:r>
              <a:rPr lang="en-US" dirty="0" smtClean="0"/>
              <a:t>levels</a:t>
            </a:r>
          </a:p>
          <a:p>
            <a:r>
              <a:rPr lang="en-US" dirty="0"/>
              <a:t>http://www.graham-center.org/rgc/home.html</a:t>
            </a:r>
            <a:endParaRPr lang="en-US" dirty="0"/>
          </a:p>
        </p:txBody>
      </p:sp>
    </p:spTree>
    <p:extLst>
      <p:ext uri="{BB962C8B-B14F-4D97-AF65-F5344CB8AC3E}">
        <p14:creationId xmlns:p14="http://schemas.microsoft.com/office/powerpoint/2010/main" val="3879015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HealthLandscape</a:t>
            </a:r>
            <a:r>
              <a:rPr lang="en-US" dirty="0" smtClean="0"/>
              <a:t>- the Platform</a:t>
            </a:r>
            <a:endParaRPr lang="en-US" dirty="0"/>
          </a:p>
        </p:txBody>
      </p:sp>
      <p:sp>
        <p:nvSpPr>
          <p:cNvPr id="3" name="Content Placeholder 2"/>
          <p:cNvSpPr>
            <a:spLocks noGrp="1"/>
          </p:cNvSpPr>
          <p:nvPr>
            <p:ph idx="1"/>
          </p:nvPr>
        </p:nvSpPr>
        <p:spPr>
          <a:xfrm>
            <a:off x="457200" y="1600201"/>
            <a:ext cx="8229600" cy="4952999"/>
          </a:xfrm>
        </p:spPr>
        <p:txBody>
          <a:bodyPr>
            <a:normAutofit/>
          </a:bodyPr>
          <a:lstStyle/>
          <a:p>
            <a:r>
              <a:rPr lang="en-US" dirty="0" smtClean="0"/>
              <a:t>Originally conceived as a data democratization tool by the HL director and as a translational tool by the current RGC director</a:t>
            </a:r>
          </a:p>
          <a:p>
            <a:r>
              <a:rPr lang="en-US" dirty="0" smtClean="0"/>
              <a:t>Has evolved over the years (we are currently on HL v3 and already working on HL v5)</a:t>
            </a:r>
          </a:p>
          <a:p>
            <a:r>
              <a:rPr lang="en-US" dirty="0" smtClean="0"/>
              <a:t>Includes at least 20 separate projects</a:t>
            </a:r>
            <a:endParaRPr lang="en-US" dirty="0"/>
          </a:p>
        </p:txBody>
      </p:sp>
    </p:spTree>
    <p:extLst>
      <p:ext uri="{BB962C8B-B14F-4D97-AF65-F5344CB8AC3E}">
        <p14:creationId xmlns:p14="http://schemas.microsoft.com/office/powerpoint/2010/main" val="88988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HL Tools</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www.udsmapper.org/HealthLandscape.cfm</a:t>
            </a:r>
          </a:p>
          <a:p>
            <a:r>
              <a:rPr lang="en-US" sz="3000" dirty="0"/>
              <a:t>http://</a:t>
            </a:r>
            <a:r>
              <a:rPr lang="en-US" sz="3000" dirty="0" smtClean="0"/>
              <a:t>www.graham-center.org/rgc/maps-data-tools.html</a:t>
            </a:r>
          </a:p>
          <a:p>
            <a:r>
              <a:rPr lang="en-US" sz="3000" dirty="0" smtClean="0"/>
              <a:t>Most of our tools are free and open to the public</a:t>
            </a:r>
          </a:p>
          <a:p>
            <a:r>
              <a:rPr lang="en-US" sz="3000" dirty="0" smtClean="0"/>
              <a:t>Some tools are password protected </a:t>
            </a:r>
          </a:p>
          <a:p>
            <a:pPr lvl="1"/>
            <a:r>
              <a:rPr lang="en-US" sz="2600" dirty="0" smtClean="0"/>
              <a:t>UDS Mapper and </a:t>
            </a:r>
            <a:r>
              <a:rPr lang="en-US" sz="2600" dirty="0" err="1" smtClean="0"/>
              <a:t>HealthLandscape</a:t>
            </a:r>
            <a:r>
              <a:rPr lang="en-US" sz="2600" dirty="0" smtClean="0"/>
              <a:t> use the same password</a:t>
            </a:r>
          </a:p>
          <a:p>
            <a:pPr lvl="1"/>
            <a:r>
              <a:rPr lang="en-US" sz="2600" dirty="0" smtClean="0"/>
              <a:t>HINT: register for the UDS Mapper first and then use that password for the </a:t>
            </a:r>
            <a:r>
              <a:rPr lang="en-US" sz="2600" dirty="0" err="1" smtClean="0"/>
              <a:t>HealthLandscape</a:t>
            </a:r>
            <a:r>
              <a:rPr lang="en-US" sz="2600" dirty="0" smtClean="0"/>
              <a:t> website</a:t>
            </a:r>
          </a:p>
          <a:p>
            <a:pPr lvl="1"/>
            <a:endParaRPr lang="en-US" sz="2600" dirty="0"/>
          </a:p>
        </p:txBody>
      </p:sp>
    </p:spTree>
    <p:extLst>
      <p:ext uri="{BB962C8B-B14F-4D97-AF65-F5344CB8AC3E}">
        <p14:creationId xmlns:p14="http://schemas.microsoft.com/office/powerpoint/2010/main" val="31181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Health Workforce &amp; Graduate Medical Education </a:t>
            </a:r>
            <a:r>
              <a:rPr lang="en-US" b="1" dirty="0" smtClean="0"/>
              <a:t>Applications</a:t>
            </a:r>
            <a:endParaRPr lang="en-US" dirty="0"/>
          </a:p>
        </p:txBody>
      </p:sp>
      <p:sp>
        <p:nvSpPr>
          <p:cNvPr id="3" name="Content Placeholder 2"/>
          <p:cNvSpPr>
            <a:spLocks noGrp="1"/>
          </p:cNvSpPr>
          <p:nvPr>
            <p:ph idx="1"/>
          </p:nvPr>
        </p:nvSpPr>
        <p:spPr>
          <a:xfrm>
            <a:off x="457200" y="1600201"/>
            <a:ext cx="8229600" cy="4952999"/>
          </a:xfrm>
        </p:spPr>
        <p:txBody>
          <a:bodyPr>
            <a:normAutofit lnSpcReduction="10000"/>
          </a:bodyPr>
          <a:lstStyle/>
          <a:p>
            <a:pPr marL="0" indent="0">
              <a:buNone/>
            </a:pPr>
            <a:r>
              <a:rPr lang="en-US" dirty="0"/>
              <a:t>Tools that display the distribution of health workforce and the geographic reach of graduate medical education</a:t>
            </a:r>
          </a:p>
          <a:p>
            <a:pPr marL="0" indent="0">
              <a:buNone/>
            </a:pPr>
            <a:endParaRPr lang="en-US" dirty="0"/>
          </a:p>
          <a:p>
            <a:r>
              <a:rPr lang="en-US" dirty="0"/>
              <a:t>Med School Mapper</a:t>
            </a:r>
          </a:p>
          <a:p>
            <a:r>
              <a:rPr lang="en-US" dirty="0"/>
              <a:t>Residency </a:t>
            </a:r>
            <a:r>
              <a:rPr lang="en-US" dirty="0" err="1"/>
              <a:t>Footprinting</a:t>
            </a:r>
            <a:r>
              <a:rPr lang="en-US" dirty="0"/>
              <a:t> Mapper</a:t>
            </a:r>
          </a:p>
          <a:p>
            <a:r>
              <a:rPr lang="en-US" dirty="0"/>
              <a:t>American Medical Association – </a:t>
            </a:r>
            <a:r>
              <a:rPr lang="en-US" dirty="0" smtClean="0"/>
              <a:t>Health Workforce </a:t>
            </a:r>
            <a:r>
              <a:rPr lang="en-US" dirty="0"/>
              <a:t>Mapper</a:t>
            </a:r>
          </a:p>
          <a:p>
            <a:r>
              <a:rPr lang="en-US" dirty="0"/>
              <a:t>GME Outcomes Mapper</a:t>
            </a:r>
          </a:p>
          <a:p>
            <a:endParaRPr lang="en-US" dirty="0"/>
          </a:p>
        </p:txBody>
      </p:sp>
    </p:spTree>
    <p:extLst>
      <p:ext uri="{BB962C8B-B14F-4D97-AF65-F5344CB8AC3E}">
        <p14:creationId xmlns:p14="http://schemas.microsoft.com/office/powerpoint/2010/main" val="24368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of AMA </a:t>
            </a:r>
            <a:br>
              <a:rPr lang="en-US" dirty="0" smtClean="0"/>
            </a:br>
            <a:r>
              <a:rPr lang="en-US" dirty="0" smtClean="0"/>
              <a:t>Health Workforce Mapper</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60" y="1469134"/>
            <a:ext cx="6736080" cy="5388866"/>
          </a:xfrm>
          <a:prstGeom prst="rect">
            <a:avLst/>
          </a:prstGeom>
        </p:spPr>
      </p:pic>
    </p:spTree>
    <p:extLst>
      <p:ext uri="{BB962C8B-B14F-4D97-AF65-F5344CB8AC3E}">
        <p14:creationId xmlns:p14="http://schemas.microsoft.com/office/powerpoint/2010/main" val="159093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Site </a:t>
            </a:r>
            <a:r>
              <a:rPr lang="en-US" b="1" dirty="0" smtClean="0"/>
              <a:t>Explorers</a:t>
            </a:r>
            <a:endParaRPr lang="en-US" dirty="0"/>
          </a:p>
        </p:txBody>
      </p:sp>
      <p:sp>
        <p:nvSpPr>
          <p:cNvPr id="3" name="Content Placeholder 2"/>
          <p:cNvSpPr>
            <a:spLocks noGrp="1"/>
          </p:cNvSpPr>
          <p:nvPr>
            <p:ph idx="1"/>
          </p:nvPr>
        </p:nvSpPr>
        <p:spPr>
          <a:xfrm>
            <a:off x="457200" y="1600201"/>
            <a:ext cx="8229600" cy="4952999"/>
          </a:xfrm>
        </p:spPr>
        <p:txBody>
          <a:bodyPr>
            <a:normAutofit fontScale="85000" lnSpcReduction="20000"/>
          </a:bodyPr>
          <a:lstStyle/>
          <a:p>
            <a:pPr marL="0" indent="0">
              <a:buNone/>
            </a:pPr>
            <a:r>
              <a:rPr lang="en-US" dirty="0"/>
              <a:t>Tool allows users to quality evaluate performance across multiple sites. Sites are colored red, yellow, or green based on relevant criteria, providing users with a quick visualization of site performance and allowing users to quickly pinpoint high-performing or low-performing </a:t>
            </a:r>
            <a:r>
              <a:rPr lang="en-US" dirty="0" smtClean="0"/>
              <a:t>sites.</a:t>
            </a:r>
          </a:p>
          <a:p>
            <a:pPr marL="0" indent="0">
              <a:buNone/>
            </a:pPr>
            <a:r>
              <a:rPr lang="en-US" dirty="0" smtClean="0"/>
              <a:t> </a:t>
            </a:r>
            <a:endParaRPr lang="en-US" dirty="0"/>
          </a:p>
          <a:p>
            <a:r>
              <a:rPr lang="en-US" dirty="0"/>
              <a:t>The Accountable Care Organization (ACO) Quality Explorer </a:t>
            </a:r>
          </a:p>
          <a:p>
            <a:r>
              <a:rPr lang="en-US" dirty="0"/>
              <a:t>The Hospital Readmissions Explorer</a:t>
            </a:r>
          </a:p>
          <a:p>
            <a:r>
              <a:rPr lang="en-US" dirty="0"/>
              <a:t>The Hospital Value Based Purchasing (HVBP) Explorer</a:t>
            </a:r>
          </a:p>
          <a:p>
            <a:r>
              <a:rPr lang="en-US" dirty="0"/>
              <a:t>The Nursing Home Star Ratings </a:t>
            </a:r>
            <a:r>
              <a:rPr lang="en-US" dirty="0" smtClean="0"/>
              <a:t>Explorer</a:t>
            </a:r>
            <a:endParaRPr lang="en-US" dirty="0"/>
          </a:p>
        </p:txBody>
      </p:sp>
    </p:spTree>
    <p:extLst>
      <p:ext uri="{BB962C8B-B14F-4D97-AF65-F5344CB8AC3E}">
        <p14:creationId xmlns:p14="http://schemas.microsoft.com/office/powerpoint/2010/main" val="8433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ACO Explorer</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472184"/>
            <a:ext cx="6732270" cy="5385816"/>
          </a:xfrm>
          <a:prstGeom prst="rect">
            <a:avLst/>
          </a:prstGeom>
        </p:spPr>
      </p:pic>
    </p:spTree>
    <p:extLst>
      <p:ext uri="{BB962C8B-B14F-4D97-AF65-F5344CB8AC3E}">
        <p14:creationId xmlns:p14="http://schemas.microsoft.com/office/powerpoint/2010/main" val="689295793"/>
      </p:ext>
    </p:extLst>
  </p:cSld>
  <p:clrMapOvr>
    <a:masterClrMapping/>
  </p:clrMapOvr>
</p:sld>
</file>

<file path=ppt/theme/theme1.xml><?xml version="1.0" encoding="utf-8"?>
<a:theme xmlns:a="http://schemas.openxmlformats.org/drawingml/2006/main" name="HL blue background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HL blue background presentation</Template>
  <TotalTime>116</TotalTime>
  <Words>613</Words>
  <Application>Microsoft Office PowerPoint</Application>
  <PresentationFormat>On-screen Show (4:3)</PresentationFormat>
  <Paragraphs>71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HL blue background presentation</vt:lpstr>
      <vt:lpstr>Geovisualization of Social Determinants of Health: Providing Community Context</vt:lpstr>
      <vt:lpstr>Who is HealthLandscape?</vt:lpstr>
      <vt:lpstr>Who is the Robert Graham Center?</vt:lpstr>
      <vt:lpstr>HealthLandscape- the Platform</vt:lpstr>
      <vt:lpstr>Where to find HL Tools</vt:lpstr>
      <vt:lpstr>Health Workforce &amp; Graduate Medical Education Applications</vt:lpstr>
      <vt:lpstr>Demo of AMA  Health Workforce Mapper</vt:lpstr>
      <vt:lpstr>Site Explorers</vt:lpstr>
      <vt:lpstr>Demo of ACO Explorer</vt:lpstr>
      <vt:lpstr>Population Indicators Tools</vt:lpstr>
      <vt:lpstr>Demo of Population Health Mapper</vt:lpstr>
      <vt:lpstr>Community Data Portals</vt:lpstr>
      <vt:lpstr>Demo of Appalachia Data Portal</vt:lpstr>
      <vt:lpstr>UDS Mapper</vt:lpstr>
      <vt:lpstr>Demo of UDS Mapper</vt:lpstr>
      <vt:lpstr>Demo of UDS Mapper</vt:lpstr>
      <vt:lpstr>Demo of UDS Mapper</vt:lpstr>
      <vt:lpstr>Demo of UDS Mapper</vt:lpstr>
      <vt:lpstr>Geoenrichment and Community Vital Signs</vt:lpstr>
      <vt:lpstr>PowerPoint Presentation</vt:lpstr>
      <vt:lpstr>PowerPoint Presentation</vt:lpstr>
      <vt:lpstr>Risk Assessment Box</vt:lpstr>
      <vt:lpstr>Thank you!</vt:lpstr>
    </vt:vector>
  </TitlesOfParts>
  <Company>AAFP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Geovisualization of Social Determinants of Health: Providing Community Context</dc:title>
  <dc:creator>Jennifer Rankin</dc:creator>
  <cp:lastModifiedBy>Jennifer Rankin</cp:lastModifiedBy>
  <cp:revision>7</cp:revision>
  <dcterms:created xsi:type="dcterms:W3CDTF">2016-03-02T21:03:16Z</dcterms:created>
  <dcterms:modified xsi:type="dcterms:W3CDTF">2016-03-02T22:59:52Z</dcterms:modified>
</cp:coreProperties>
</file>